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13"/>
  </p:notesMasterIdLst>
  <p:sldIdLst>
    <p:sldId id="268" r:id="rId3"/>
    <p:sldId id="259" r:id="rId4"/>
    <p:sldId id="257" r:id="rId5"/>
    <p:sldId id="279" r:id="rId6"/>
    <p:sldId id="269" r:id="rId7"/>
    <p:sldId id="271" r:id="rId8"/>
    <p:sldId id="281" r:id="rId9"/>
    <p:sldId id="282" r:id="rId10"/>
    <p:sldId id="283"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33"/>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5" autoAdjust="0"/>
    <p:restoredTop sz="94722" autoAdjust="0"/>
  </p:normalViewPr>
  <p:slideViewPr>
    <p:cSldViewPr snapToGrid="0">
      <p:cViewPr varScale="1">
        <p:scale>
          <a:sx n="108" d="100"/>
          <a:sy n="108" d="100"/>
        </p:scale>
        <p:origin x="-43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pPr/>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pPr/>
              <a:t>‹#›</a:t>
            </a:fld>
            <a:endParaRPr lang="en-US"/>
          </a:p>
        </p:txBody>
      </p:sp>
    </p:spTree>
    <p:extLst>
      <p:ext uri="{BB962C8B-B14F-4D97-AF65-F5344CB8AC3E}">
        <p14:creationId xmlns:p14="http://schemas.microsoft.com/office/powerpoint/2010/main" xmlns=""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205126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array</a:t>
            </a:r>
            <a:r>
              <a:rPr lang="en-US" baseline="0" dirty="0" smtClean="0"/>
              <a:t> points to the first element of the array. What does &amp;array point to? It might seem like it points to the first element as well, but it doesn’t. It points to the whole array as one contiguous block of memory. Not convinced? Try printing out &amp;array+1 and array+1 out side by side. </a:t>
            </a:r>
            <a:endParaRPr lang="en-GB" dirty="0"/>
          </a:p>
        </p:txBody>
      </p:sp>
      <p:sp>
        <p:nvSpPr>
          <p:cNvPr id="4" name="Slide Number Placeholder 3"/>
          <p:cNvSpPr>
            <a:spLocks noGrp="1"/>
          </p:cNvSpPr>
          <p:nvPr>
            <p:ph type="sldNum" sz="quarter" idx="10"/>
          </p:nvPr>
        </p:nvSpPr>
        <p:spPr/>
        <p:txBody>
          <a:bodyPr/>
          <a:lstStyle/>
          <a:p>
            <a:fld id="{C26E7B1E-ABB1-46B6-B8A6-8D4F0CECF6C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6E7B1E-ABB1-46B6-B8A6-8D4F0CECF6C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399599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1A9B7B9-2450-418B-A046-E2C3879C9A42}"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33122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8CF14C-5DC3-4DFA-8506-51ED6866BDB0}"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1680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6114FD8-E0E0-4CA4-975E-26121655B062}"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337101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entury Gothic" panose="020B050202020202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pPr/>
              <a:t>5/10/2020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2225284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327D2D-9EC0-4F31-85D2-F4C48BAC2F55}"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2098136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entury Gothic" panose="020B0502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
        <p:nvSpPr>
          <p:cNvPr id="7" name="Rectangle 6"/>
          <p:cNvSpPr/>
          <p:nvPr userDrawn="1"/>
        </p:nvSpPr>
        <p:spPr>
          <a:xfrm>
            <a:off x="253353" y="466165"/>
            <a:ext cx="259977" cy="5946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5153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111624"/>
            <a:ext cx="5842352" cy="5300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D96965-36E5-4BBA-B60B-6A05499492A8}" type="datetime1">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545912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3353" y="1866373"/>
            <a:ext cx="5754255" cy="4545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200" b="0" cap="all" baseline="0">
                <a:solidFill>
                  <a:schemeClr val="tx1">
                    <a:lumMod val="85000"/>
                    <a:lumOff val="15000"/>
                  </a:schemeClr>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1898745"/>
            <a:ext cx="5846074" cy="45126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5FF4975-A1F7-4E83-8D89-D5C6A414E393}" type="datetime1">
              <a:rPr lang="en-US" smtClean="0"/>
              <a:pPr/>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3989494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393624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pPr/>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2070353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375759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723AE87-F954-4869-AABD-0958FA21C327}"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
        <p:nvSpPr>
          <p:cNvPr id="7" name="Rectangle 6">
            <a:extLst>
              <a:ext uri="{FF2B5EF4-FFF2-40B4-BE49-F238E27FC236}">
                <a16:creationId xmlns:a16="http://schemas.microsoft.com/office/drawing/2014/main" xmlns="" id="{9D757E59-6D3B-4672-ABEC-C18EF72EB031}"/>
              </a:ext>
            </a:extLst>
          </p:cNvPr>
          <p:cNvSpPr/>
          <p:nvPr userDrawn="1"/>
        </p:nvSpPr>
        <p:spPr>
          <a:xfrm>
            <a:off x="10896600" y="5441950"/>
            <a:ext cx="1295400" cy="1416049"/>
          </a:xfrm>
          <a:prstGeom prst="rect">
            <a:avLst/>
          </a:prstGeom>
          <a:blipFill>
            <a:blip r:embed="rId2" cstate="print"/>
            <a:stretch>
              <a:fillRect/>
            </a:stretch>
          </a:blipFill>
          <a:ln w="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477344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pPr/>
              <a:t>5/10/2020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63205806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94BCA7-61FF-4C69-83B4-1EE7F9C38FAE}"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1037394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426122-0BE0-446C-A2FF-4796182DFFAC}" type="datetime1">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pPr/>
              <a:t>‹#›</a:t>
            </a:fld>
            <a:endParaRPr lang="en-US"/>
          </a:p>
        </p:txBody>
      </p:sp>
    </p:spTree>
    <p:extLst>
      <p:ext uri="{BB962C8B-B14F-4D97-AF65-F5344CB8AC3E}">
        <p14:creationId xmlns:p14="http://schemas.microsoft.com/office/powerpoint/2010/main" xmlns="" val="68501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CA833-7875-4AD4-8FAF-2C1F41414C94}" type="datetime1">
              <a:rPr lang="en-GB" smtClean="0"/>
              <a:pPr/>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144661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00CE2C4-CF18-4CDE-963D-19EC2605ED30}" type="datetime1">
              <a:rPr lang="en-GB" smtClean="0"/>
              <a:pPr/>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03337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392D109-BF1D-413A-9590-3057D8392182}" type="datetime1">
              <a:rPr lang="en-GB" smtClean="0"/>
              <a:pPr/>
              <a:t>10/05/2020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31374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31E1741-5885-4609-A50C-9EC62ED18CA9}" type="datetime1">
              <a:rPr lang="en-GB" smtClean="0"/>
              <a:pPr/>
              <a:t>10/05/2020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24627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1574F-C630-4ED2-977A-52EAC37A5B84}" type="datetime1">
              <a:rPr lang="en-GB" smtClean="0"/>
              <a:pPr/>
              <a:t>10/05/2020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51213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61E9A-D3E7-4F97-908B-87FCF430F91B}" type="datetime1">
              <a:rPr lang="en-GB" smtClean="0"/>
              <a:pPr/>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56072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E87FE-A912-4E50-86A1-2B812F5CFFF3}" type="datetime1">
              <a:rPr lang="en-GB" smtClean="0"/>
              <a:pPr/>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126053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31F12-36B0-4561-816E-B9D31E845C6A}" type="datetime1">
              <a:rPr lang="en-GB" smtClean="0"/>
              <a:pPr/>
              <a:t>10/05/2020</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GB" smtClean="0"/>
              <a:pPr/>
              <a:t>‹#›</a:t>
            </a:fld>
            <a:endParaRPr lang="en-GB"/>
          </a:p>
        </p:txBody>
      </p:sp>
    </p:spTree>
    <p:extLst>
      <p:ext uri="{BB962C8B-B14F-4D97-AF65-F5344CB8AC3E}">
        <p14:creationId xmlns:p14="http://schemas.microsoft.com/office/powerpoint/2010/main" xmlns="" val="20800795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pPr/>
              <a:t>5/10/2020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accent1">
                    <a:alpha val="25000"/>
                  </a:schemeClr>
                </a:solidFill>
                <a:latin typeface="Century Gothic" panose="020B0502020202020204" pitchFamily="34" charset="0"/>
              </a:defRPr>
            </a:lvl1pPr>
          </a:lstStyle>
          <a:p>
            <a:fld id="{157B8E69-23A9-4619-9CFE-E27BFD8A78F9}" type="slidenum">
              <a:rPr lang="en-US" smtClean="0"/>
              <a:pPr/>
              <a:t>‹#›</a:t>
            </a:fld>
            <a:endParaRPr lang="en-US" dirty="0"/>
          </a:p>
        </p:txBody>
      </p:sp>
      <p:grpSp>
        <p:nvGrpSpPr>
          <p:cNvPr id="7" name="Group 6"/>
          <p:cNvGrpSpPr/>
          <p:nvPr userDrawn="1"/>
        </p:nvGrpSpPr>
        <p:grpSpPr>
          <a:xfrm>
            <a:off x="10538010" y="5073199"/>
            <a:ext cx="1748118" cy="1784801"/>
            <a:chOff x="3677113" y="2225751"/>
            <a:chExt cx="1748118" cy="1784801"/>
          </a:xfrm>
        </p:grpSpPr>
        <p:sp>
          <p:nvSpPr>
            <p:cNvPr id="8" name="TextBox 7"/>
            <p:cNvSpPr txBox="1"/>
            <p:nvPr/>
          </p:nvSpPr>
          <p:spPr>
            <a:xfrm>
              <a:off x="3677113" y="3579665"/>
              <a:ext cx="1748118" cy="430887"/>
            </a:xfrm>
            <a:prstGeom prst="rect">
              <a:avLst/>
            </a:prstGeom>
            <a:noFill/>
          </p:spPr>
          <p:txBody>
            <a:bodyPr wrap="square" rtlCol="0">
              <a:spAutoFit/>
            </a:bodyPr>
            <a:lstStyle/>
            <a:p>
              <a:pPr algn="ctr"/>
              <a:r>
                <a:rPr lang="en-IN" sz="1100" dirty="0">
                  <a:solidFill>
                    <a:schemeClr val="accent1"/>
                  </a:solidFill>
                  <a:latin typeface="Century Gothic" panose="020B0502020202020204" pitchFamily="34" charset="0"/>
                </a:rPr>
                <a:t>ESC101: Fundamentals of Computing</a:t>
              </a:r>
              <a:endParaRPr lang="en-US" sz="1100" dirty="0">
                <a:solidFill>
                  <a:schemeClr val="accent1"/>
                </a:solidFill>
                <a:latin typeface="Century Gothic" panose="020B050202020202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3847989" y="2225751"/>
              <a:ext cx="1406366" cy="1406366"/>
            </a:xfrm>
            <a:prstGeom prst="rect">
              <a:avLst/>
            </a:prstGeom>
          </p:spPr>
        </p:pic>
        <p:sp>
          <p:nvSpPr>
            <p:cNvPr id="10" name="Rectangle 9"/>
            <p:cNvSpPr/>
            <p:nvPr/>
          </p:nvSpPr>
          <p:spPr>
            <a:xfrm>
              <a:off x="3780207" y="2225751"/>
              <a:ext cx="1541929" cy="17371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2573200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Century Gothic" panose="020B0502020202020204" pitchFamily="34" charset="0"/>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entury Gothic" panose="020B0502020202020204"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Century Gothic" panose="020B0502020202020204"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Century Gothic" panose="020B0502020202020204"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43" name="Shape 243"/>
          <p:cNvSpPr>
            <a:spLocks noGrp="1"/>
          </p:cNvSpPr>
          <p:nvPr>
            <p:ph type="ctrTitle"/>
          </p:nvPr>
        </p:nvSpPr>
        <p:spPr>
          <a:xfrm>
            <a:off x="971107" y="3948223"/>
            <a:ext cx="10363200" cy="1828800"/>
          </a:xfrm>
          <a:prstGeom prst="rect">
            <a:avLst/>
          </a:prstGeom>
        </p:spPr>
        <p:txBody>
          <a:bodyPr>
            <a:normAutofit/>
          </a:bodyPr>
          <a:lstStyle>
            <a:lvl1pPr defTabSz="859536">
              <a:defRPr sz="4136">
                <a:latin typeface="Gill Sans"/>
                <a:ea typeface="Gill Sans"/>
                <a:cs typeface="Gill Sans"/>
                <a:sym typeface="Gill Sans"/>
              </a:defRPr>
            </a:lvl1pPr>
          </a:lstStyle>
          <a:p>
            <a:r>
              <a:rPr sz="4000" dirty="0">
                <a:solidFill>
                  <a:schemeClr val="bg1"/>
                </a:solidFill>
                <a:latin typeface="Garamond" panose="02020404030301010803" pitchFamily="18" charset="0"/>
              </a:rPr>
              <a:t>ESC101: </a:t>
            </a:r>
            <a:r>
              <a:rPr lang="en-IN" sz="4000" dirty="0">
                <a:solidFill>
                  <a:schemeClr val="bg1"/>
                </a:solidFill>
                <a:latin typeface="Garamond" panose="02020404030301010803" pitchFamily="18" charset="0"/>
              </a:rPr>
              <a:t>Fundamentals of </a:t>
            </a:r>
            <a:r>
              <a:rPr sz="4000" dirty="0">
                <a:solidFill>
                  <a:schemeClr val="bg1"/>
                </a:solidFill>
                <a:latin typeface="Garamond" panose="02020404030301010803" pitchFamily="18" charset="0"/>
              </a:rPr>
              <a:t>Computing</a:t>
            </a:r>
          </a:p>
        </p:txBody>
      </p:sp>
      <p:sp>
        <p:nvSpPr>
          <p:cNvPr id="244" name="Shape 244"/>
          <p:cNvSpPr>
            <a:spLocks noGrp="1"/>
          </p:cNvSpPr>
          <p:nvPr>
            <p:ph type="subTitle" idx="1"/>
          </p:nvPr>
        </p:nvSpPr>
        <p:spPr>
          <a:xfrm>
            <a:off x="120733" y="2159410"/>
            <a:ext cx="11950534" cy="914400"/>
          </a:xfrm>
          <a:prstGeom prst="rect">
            <a:avLst/>
          </a:prstGeom>
        </p:spPr>
        <p:txBody>
          <a:bodyPr>
            <a:noAutofit/>
          </a:bodyPr>
          <a:lstStyle>
            <a:lvl1pPr>
              <a:defRPr sz="3300">
                <a:latin typeface="Gill Sans"/>
                <a:ea typeface="Gill Sans"/>
                <a:cs typeface="Gill Sans"/>
                <a:sym typeface="Gill Sans"/>
              </a:defRPr>
            </a:lvl1pPr>
          </a:lstStyle>
          <a:p>
            <a:r>
              <a:rPr lang="en-IN" sz="6000" b="1" dirty="0" smtClean="0">
                <a:solidFill>
                  <a:srgbClr val="FFC000"/>
                </a:solidFill>
                <a:latin typeface="Garamond" panose="02020404030301010803" pitchFamily="18" charset="0"/>
              </a:rPr>
              <a:t>Arrays of pointers</a:t>
            </a:r>
            <a:endParaRPr lang="en-IN" sz="6000" b="1" dirty="0">
              <a:solidFill>
                <a:srgbClr val="FFC000"/>
              </a:solidFill>
              <a:latin typeface="Garamond" panose="02020404030301010803" pitchFamily="18" charset="0"/>
            </a:endParaRPr>
          </a:p>
        </p:txBody>
      </p:sp>
      <p:sp>
        <p:nvSpPr>
          <p:cNvPr id="2" name="TextBox 1">
            <a:extLst>
              <a:ext uri="{FF2B5EF4-FFF2-40B4-BE49-F238E27FC236}">
                <a16:creationId xmlns:a16="http://schemas.microsoft.com/office/drawing/2014/main" xmlns="" id="{34D0F7F2-3251-4B5A-B977-DE08A7BBE4FC}"/>
              </a:ext>
            </a:extLst>
          </p:cNvPr>
          <p:cNvSpPr txBox="1"/>
          <p:nvPr/>
        </p:nvSpPr>
        <p:spPr>
          <a:xfrm>
            <a:off x="4569130" y="5181600"/>
            <a:ext cx="2869442" cy="1384995"/>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IN" sz="4000" b="0" i="0" u="none" strike="noStrike" kern="0" cap="none" spc="0" normalizeH="0" baseline="0" noProof="0" dirty="0">
                <a:ln>
                  <a:noFill/>
                </a:ln>
                <a:solidFill>
                  <a:prstClr val="white"/>
                </a:solidFill>
                <a:effectLst/>
                <a:uLnTx/>
                <a:uFillTx/>
                <a:latin typeface="Garamond" panose="02020404030301010803" pitchFamily="18" charset="0"/>
                <a:ea typeface="Verdana"/>
                <a:cs typeface="Verdana"/>
                <a:sym typeface="Verdana"/>
              </a:rPr>
              <a:t>  </a:t>
            </a:r>
            <a:r>
              <a:rPr kumimoji="0" lang="en-IN" sz="4000" b="0" i="0" u="none" strike="noStrike" kern="0" cap="none" spc="0" normalizeH="0" baseline="0" noProof="0" dirty="0" smtClean="0">
                <a:ln>
                  <a:noFill/>
                </a:ln>
                <a:solidFill>
                  <a:prstClr val="white"/>
                </a:solidFill>
                <a:effectLst/>
                <a:uLnTx/>
                <a:uFillTx/>
                <a:latin typeface="Garamond" panose="02020404030301010803" pitchFamily="18" charset="0"/>
                <a:ea typeface="Verdana"/>
                <a:cs typeface="Verdana"/>
                <a:sym typeface="Verdana"/>
              </a:rPr>
              <a:t>Nisheeth</a:t>
            </a:r>
            <a:endParaRPr kumimoji="0" lang="en-IN" sz="4000" b="0" i="0" u="none" strike="noStrike" kern="0" cap="none" spc="0" normalizeH="0" baseline="0" noProof="0" dirty="0">
              <a:ln>
                <a:noFill/>
              </a:ln>
              <a:solidFill>
                <a:prstClr val="white"/>
              </a:solidFill>
              <a:effectLst/>
              <a:uLnTx/>
              <a:uFillTx/>
              <a:latin typeface="Garamond" panose="02020404030301010803" pitchFamily="18" charset="0"/>
              <a:ea typeface="Verdana"/>
              <a:cs typeface="Verdana"/>
              <a:sym typeface="Verdana"/>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IN" sz="4400" b="1" i="0" u="none" strike="noStrike" kern="0" cap="none" spc="0" normalizeH="0" baseline="0" noProof="0" dirty="0">
              <a:ln>
                <a:noFill/>
              </a:ln>
              <a:solidFill>
                <a:srgbClr val="40458C"/>
              </a:solidFill>
              <a:effectLst/>
              <a:uLnTx/>
              <a:uFillTx/>
              <a:latin typeface="Verdana"/>
              <a:ea typeface="Verdana"/>
              <a:cs typeface="Verdana"/>
              <a:sym typeface="Verdan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14" name="Title 1">
            <a:extLst>
              <a:ext uri="{FF2B5EF4-FFF2-40B4-BE49-F238E27FC236}">
                <a16:creationId xmlns:a16="http://schemas.microsoft.com/office/drawing/2014/main" xmlns="" id="{59B98E3A-3F1A-4FF2-B7CE-AA694CC0940A}"/>
              </a:ext>
            </a:extLst>
          </p:cNvPr>
          <p:cNvSpPr txBox="1">
            <a:spLocks/>
          </p:cNvSpPr>
          <p:nvPr/>
        </p:nvSpPr>
        <p:spPr>
          <a:xfrm rot="16200000">
            <a:off x="8137206" y="1938398"/>
            <a:ext cx="4478389"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ysClr val="windowText" lastClr="000000"/>
                </a:solidFill>
                <a:effectLst/>
                <a:uLnTx/>
                <a:uFillTx/>
                <a:latin typeface="Calibri"/>
                <a:ea typeface="+mj-ea"/>
                <a:cs typeface="+mj-cs"/>
              </a:rPr>
              <a:t>Solution: Version 2</a:t>
            </a:r>
            <a:endParaRPr kumimoji="0" lang="en-US" sz="3600" b="0" i="0" u="none" strike="noStrike" kern="1200" cap="none" spc="0" normalizeH="0" baseline="0" noProof="0" dirty="0">
              <a:ln>
                <a:noFill/>
              </a:ln>
              <a:solidFill>
                <a:sysClr val="windowText" lastClr="000000"/>
              </a:solidFill>
              <a:effectLst/>
              <a:uLnTx/>
              <a:uFillTx/>
              <a:latin typeface="Calibri"/>
              <a:ea typeface="+mj-ea"/>
              <a:cs typeface="+mj-cs"/>
            </a:endParaRPr>
          </a:p>
        </p:txBody>
      </p:sp>
      <p:sp>
        <p:nvSpPr>
          <p:cNvPr id="16" name="Slide Number Placeholder 4">
            <a:extLst>
              <a:ext uri="{FF2B5EF4-FFF2-40B4-BE49-F238E27FC236}">
                <a16:creationId xmlns:a16="http://schemas.microsoft.com/office/drawing/2014/main" xmlns="" id="{629194B8-40AD-4322-B7CB-EACB4C90AAC6}"/>
              </a:ext>
            </a:extLst>
          </p:cNvPr>
          <p:cNvSpPr txBox="1">
            <a:spLocks/>
          </p:cNvSpPr>
          <p:nvPr/>
        </p:nvSpPr>
        <p:spPr>
          <a:xfrm>
            <a:off x="4820377" y="6492875"/>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DBF2DD-4017-400A-B431-6CDAD3069103}" type="slidenum">
              <a:rPr lang="hi-IN" smtClean="0">
                <a:solidFill>
                  <a:prstClr val="black">
                    <a:tint val="75000"/>
                  </a:prstClr>
                </a:solidFill>
                <a:latin typeface="Calibri"/>
              </a:rPr>
              <a:pPr/>
              <a:t>10</a:t>
            </a:fld>
            <a:endParaRPr lang="hi-IN">
              <a:solidFill>
                <a:prstClr val="black">
                  <a:tint val="75000"/>
                </a:prstClr>
              </a:solidFill>
              <a:latin typeface="Calibri"/>
            </a:endParaRPr>
          </a:p>
        </p:txBody>
      </p:sp>
      <p:sp>
        <p:nvSpPr>
          <p:cNvPr id="18" name="Rectangle 17">
            <a:extLst>
              <a:ext uri="{FF2B5EF4-FFF2-40B4-BE49-F238E27FC236}">
                <a16:creationId xmlns:a16="http://schemas.microsoft.com/office/drawing/2014/main" xmlns="" id="{8A896AFC-186D-4C44-941F-AC7CEFD2E1D3}"/>
              </a:ext>
            </a:extLst>
          </p:cNvPr>
          <p:cNvSpPr/>
          <p:nvPr/>
        </p:nvSpPr>
        <p:spPr>
          <a:xfrm>
            <a:off x="1696177" y="167256"/>
            <a:ext cx="8512567" cy="5262979"/>
          </a:xfrm>
          <a:prstGeom prst="rect">
            <a:avLst/>
          </a:prstGeom>
          <a:solidFill>
            <a:srgbClr val="4F81BD">
              <a:lumMod val="20000"/>
              <a:lumOff val="80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int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 k=0,nsubstr; char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[100], </a:t>
            </a:r>
            <a:r>
              <a:rPr kumimoji="0" lang="en-US" sz="2400" b="1" i="0" u="none" strike="noStrike" kern="0" cap="none" spc="0" normalizeH="0" baseline="0" noProof="0" dirty="0">
                <a:ln>
                  <a:noFill/>
                </a:ln>
                <a:solidFill>
                  <a:srgbClr val="FF0000"/>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scanf("%s",</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strlen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nsubstr</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*(len+1)/2;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 (char**)</a:t>
            </a:r>
            <a:r>
              <a:rPr kumimoji="0" lang="en-US" sz="2400" b="1" i="0" u="none" strike="noStrike" kern="0" cap="none" spc="0" normalizeH="0" baseline="0" noProof="0" dirty="0">
                <a:ln>
                  <a:noFill/>
                </a:ln>
                <a:solidFill>
                  <a:srgbClr val="FF0000"/>
                </a:solidFill>
                <a:effectLst/>
                <a:uLnTx/>
                <a:uFillTx/>
                <a:latin typeface="Comic Sans MS" panose="030F0702030302020204" pitchFamily="66" charset="0"/>
              </a:rPr>
              <a:t>malloc</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(sizeof(char*) * </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nsubstr</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black"/>
              </a:solidFill>
              <a:effectLst/>
              <a:uLnTx/>
              <a:uFillTx/>
              <a:latin typeface="Comic Sans MS" panose="030F070203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for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for (j=</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j&lt;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[k] = (char*)</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malloc</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sizeof</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(char) * (</a:t>
            </a:r>
            <a:r>
              <a:rPr kumimoji="0" lang="en-US" sz="2400" b="1" i="0" u="none" strike="noStrike" kern="0" cap="none" spc="0" normalizeH="0" baseline="0" noProof="0" dirty="0">
                <a:ln>
                  <a:noFill/>
                </a:ln>
                <a:solidFill>
                  <a:srgbClr val="FF0000"/>
                </a:solidFill>
                <a:effectLst/>
                <a:uLnTx/>
                <a:uFillTx/>
                <a:latin typeface="Comic Sans MS" panose="030F0702030302020204" pitchFamily="66" charset="0"/>
              </a:rPr>
              <a:t>j-i+2</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strncpy</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[k],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j-i+1);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for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&lt;k;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printf("%s\n",</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p:txBody>
      </p:sp>
      <p:sp>
        <p:nvSpPr>
          <p:cNvPr id="19" name="TextBox 18">
            <a:extLst>
              <a:ext uri="{FF2B5EF4-FFF2-40B4-BE49-F238E27FC236}">
                <a16:creationId xmlns:a16="http://schemas.microsoft.com/office/drawing/2014/main" xmlns="" id="{E54AA9D3-BD2F-420A-9DBF-6F26917A7848}"/>
              </a:ext>
            </a:extLst>
          </p:cNvPr>
          <p:cNvSpPr txBox="1"/>
          <p:nvPr/>
        </p:nvSpPr>
        <p:spPr>
          <a:xfrm>
            <a:off x="2604315" y="6333187"/>
            <a:ext cx="7931980" cy="369332"/>
          </a:xfrm>
          <a:prstGeom prst="rect">
            <a:avLst/>
          </a:prstGeom>
          <a:solidFill>
            <a:srgbClr val="92D050"/>
          </a:solidFill>
        </p:spPr>
        <p:txBody>
          <a:bodyPr wrap="none" rtlCol="0">
            <a:spAutoFit/>
          </a:bodyPr>
          <a:lstStyle/>
          <a:p>
            <a:r>
              <a:rPr lang="en-US" b="1" dirty="0">
                <a:solidFill>
                  <a:srgbClr val="FF0000"/>
                </a:solidFill>
                <a:latin typeface="Calibri"/>
              </a:rPr>
              <a:t>This version uses much less memory compared to version 1</a:t>
            </a:r>
          </a:p>
        </p:txBody>
      </p:sp>
      <p:sp>
        <p:nvSpPr>
          <p:cNvPr id="20" name="Rectangle 19">
            <a:extLst>
              <a:ext uri="{FF2B5EF4-FFF2-40B4-BE49-F238E27FC236}">
                <a16:creationId xmlns:a16="http://schemas.microsoft.com/office/drawing/2014/main" xmlns="" id="{93388B5D-6C1D-4A8D-A3A0-63A2E23B0961}"/>
              </a:ext>
            </a:extLst>
          </p:cNvPr>
          <p:cNvSpPr/>
          <p:nvPr/>
        </p:nvSpPr>
        <p:spPr>
          <a:xfrm>
            <a:off x="7219903" y="4933677"/>
            <a:ext cx="3096344" cy="1200329"/>
          </a:xfrm>
          <a:prstGeom prst="rect">
            <a:avLst/>
          </a:prstGeom>
          <a:solidFill>
            <a:srgbClr val="1F497D">
              <a:lumMod val="20000"/>
              <a:lumOff val="80000"/>
            </a:srgbClr>
          </a:solidFill>
          <a:ln w="19050">
            <a:solidFill>
              <a:srgbClr val="FF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for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&lt;k;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free(</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free(</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p:txBody>
      </p:sp>
    </p:spTree>
    <p:extLst>
      <p:ext uri="{BB962C8B-B14F-4D97-AF65-F5344CB8AC3E}">
        <p14:creationId xmlns:p14="http://schemas.microsoft.com/office/powerpoint/2010/main" xmlns="" val="86634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8" end="8"/>
                                            </p:txEl>
                                          </p:spTgt>
                                        </p:tgtEl>
                                        <p:attrNameLst>
                                          <p:attrName>style.visibility</p:attrName>
                                        </p:attrNameLst>
                                      </p:cBhvr>
                                      <p:to>
                                        <p:strVal val="visible"/>
                                      </p:to>
                                    </p:set>
                                    <p:animEffect transition="in" filter="fade">
                                      <p:cBhvr>
                                        <p:cTn id="7" dur="500"/>
                                        <p:tgtEl>
                                          <p:spTgt spid="18">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The Golden Rules of Pointers</a:t>
            </a:r>
            <a:endParaRPr lang="en-US" dirty="0"/>
          </a:p>
        </p:txBody>
      </p:sp>
      <p:sp>
        <p:nvSpPr>
          <p:cNvPr id="6" name="Content Placeholder 5"/>
          <p:cNvSpPr>
            <a:spLocks noGrp="1"/>
          </p:cNvSpPr>
          <p:nvPr>
            <p:ph idx="1"/>
          </p:nvPr>
        </p:nvSpPr>
        <p:spPr>
          <a:xfrm>
            <a:off x="253354" y="1111624"/>
            <a:ext cx="11938646" cy="5746376"/>
          </a:xfrm>
        </p:spPr>
        <p:txBody>
          <a:bodyPr>
            <a:normAutofit/>
          </a:bodyPr>
          <a:lstStyle/>
          <a:p>
            <a:r>
              <a:rPr lang="en-IN" b="1" dirty="0"/>
              <a:t>RULE 1</a:t>
            </a:r>
            <a:r>
              <a:rPr lang="en-IN" dirty="0"/>
              <a:t>: </a:t>
            </a:r>
            <a:r>
              <a:rPr lang="en-US" dirty="0"/>
              <a:t>All pointers store addresses, take 8 bytes to store</a:t>
            </a:r>
          </a:p>
          <a:p>
            <a:pPr lvl="1"/>
            <a:r>
              <a:rPr lang="en-IN" dirty="0"/>
              <a:t>Does not matter whether pointer to variable, to array, to another pointer </a:t>
            </a:r>
            <a:r>
              <a:rPr lang="en-IN" dirty="0" err="1"/>
              <a:t>etc</a:t>
            </a:r>
            <a:endParaRPr lang="en-IN" dirty="0"/>
          </a:p>
          <a:p>
            <a:r>
              <a:rPr lang="en-IN" b="1" dirty="0"/>
              <a:t>RULE 2</a:t>
            </a:r>
            <a:r>
              <a:rPr lang="en-IN" dirty="0"/>
              <a:t> (Reference): &amp;a gives address of variable a</a:t>
            </a:r>
          </a:p>
          <a:p>
            <a:pPr lvl="1"/>
            <a:r>
              <a:rPr lang="en-IN" dirty="0"/>
              <a:t>Does not matter whether variable a is char, long, or even a pointer variable</a:t>
            </a:r>
          </a:p>
          <a:p>
            <a:pPr lvl="1"/>
            <a:r>
              <a:rPr lang="en-IN" dirty="0">
                <a:solidFill>
                  <a:srgbClr val="FF0000"/>
                </a:solidFill>
              </a:rPr>
              <a:t>Special case for static array variables – next slide</a:t>
            </a:r>
          </a:p>
          <a:p>
            <a:r>
              <a:rPr lang="en-IN" b="1" dirty="0"/>
              <a:t>RULE 3</a:t>
            </a:r>
            <a:r>
              <a:rPr lang="en-IN" dirty="0"/>
              <a:t>: (Dereference): Whenever expression </a:t>
            </a:r>
            <a:r>
              <a:rPr lang="en-IN" sz="3600" dirty="0">
                <a:latin typeface="Arial Narrow" panose="020B0606020202030204" pitchFamily="34" charset="0"/>
              </a:rPr>
              <a:t>expr</a:t>
            </a:r>
            <a:r>
              <a:rPr lang="en-IN" sz="3600" dirty="0"/>
              <a:t> </a:t>
            </a:r>
            <a:r>
              <a:rPr lang="en-IN" dirty="0"/>
              <a:t>generates an address, </a:t>
            </a:r>
            <a:r>
              <a:rPr lang="en-IN" sz="3600" dirty="0">
                <a:latin typeface="Arial Narrow" panose="020B0606020202030204" pitchFamily="34" charset="0"/>
              </a:rPr>
              <a:t>*(expr)</a:t>
            </a:r>
            <a:r>
              <a:rPr lang="en-IN" sz="3600" dirty="0"/>
              <a:t> </a:t>
            </a:r>
            <a:r>
              <a:rPr lang="en-IN" dirty="0"/>
              <a:t>gives value stored at that address</a:t>
            </a:r>
            <a:endParaRPr lang="en-IN" dirty="0">
              <a:latin typeface="Arial Narrow" panose="020B0606020202030204" pitchFamily="34" charset="0"/>
            </a:endParaRPr>
          </a:p>
          <a:p>
            <a:r>
              <a:rPr lang="en-IN" b="1" dirty="0"/>
              <a:t>RULE 4</a:t>
            </a:r>
            <a:r>
              <a:rPr lang="en-IN" dirty="0"/>
              <a:t>: (Arithmetic): Pointer arithmetic is w.r.t datatype</a:t>
            </a:r>
          </a:p>
          <a:p>
            <a:pPr lvl="1"/>
            <a:r>
              <a:rPr lang="en-IN" dirty="0"/>
              <a:t>char* arithmetic w.r.t. 1 byte blocks, </a:t>
            </a:r>
            <a:r>
              <a:rPr lang="en-IN" dirty="0" err="1"/>
              <a:t>int</a:t>
            </a:r>
            <a:r>
              <a:rPr lang="en-IN" dirty="0"/>
              <a:t>* w.r.t. 4 byte blocks, double* 8 bytes</a:t>
            </a:r>
            <a:endParaRPr lang="en-US" dirty="0"/>
          </a:p>
          <a:p>
            <a:r>
              <a:rPr lang="en-IN" b="1" dirty="0"/>
              <a:t>RULE 5</a:t>
            </a:r>
            <a:r>
              <a:rPr lang="en-IN" dirty="0"/>
              <a:t>: Name of array points to first element of array</a:t>
            </a:r>
          </a:p>
          <a:p>
            <a:pPr lvl="1"/>
            <a:r>
              <a:rPr lang="en-IN" dirty="0"/>
              <a:t>Does not matter whether dynamic (e.g., malloc-ed) array or static array</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xmlns="" val="23673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Curious Case of Static Arrays</a:t>
            </a:r>
            <a:endParaRPr lang="en-US" dirty="0"/>
          </a:p>
        </p:txBody>
      </p:sp>
      <p:sp>
        <p:nvSpPr>
          <p:cNvPr id="3" name="Content Placeholder 2"/>
          <p:cNvSpPr>
            <a:spLocks noGrp="1"/>
          </p:cNvSpPr>
          <p:nvPr>
            <p:ph idx="1"/>
          </p:nvPr>
        </p:nvSpPr>
        <p:spPr/>
        <p:txBody>
          <a:bodyPr/>
          <a:lstStyle/>
          <a:p>
            <a:r>
              <a:rPr lang="en-IN" dirty="0"/>
              <a:t>Three types of arrays studied so far</a:t>
            </a:r>
          </a:p>
          <a:p>
            <a:pPr lvl="1"/>
            <a:r>
              <a:rPr lang="en-IN" dirty="0"/>
              <a:t>Static arrays of fixed size </a:t>
            </a:r>
            <a:r>
              <a:rPr lang="en-IN" sz="2800" dirty="0" err="1">
                <a:latin typeface="Arial Narrow" panose="020B0606020202030204" pitchFamily="34" charset="0"/>
              </a:rPr>
              <a:t>int</a:t>
            </a:r>
            <a:r>
              <a:rPr lang="en-IN" sz="2800" dirty="0">
                <a:latin typeface="Arial Narrow" panose="020B0606020202030204" pitchFamily="34" charset="0"/>
              </a:rPr>
              <a:t> a[10];</a:t>
            </a:r>
          </a:p>
          <a:p>
            <a:pPr lvl="1"/>
            <a:r>
              <a:rPr lang="en-IN" dirty="0"/>
              <a:t>Static arrays of variable size </a:t>
            </a:r>
            <a:r>
              <a:rPr lang="en-IN" sz="2800" dirty="0" err="1">
                <a:latin typeface="Arial Narrow" panose="020B0606020202030204" pitchFamily="34" charset="0"/>
              </a:rPr>
              <a:t>int</a:t>
            </a:r>
            <a:r>
              <a:rPr lang="en-IN" sz="2800" dirty="0">
                <a:latin typeface="Arial Narrow" panose="020B0606020202030204" pitchFamily="34" charset="0"/>
              </a:rPr>
              <a:t> n; </a:t>
            </a:r>
            <a:r>
              <a:rPr lang="en-IN" sz="2800" dirty="0" err="1">
                <a:latin typeface="Arial Narrow" panose="020B0606020202030204" pitchFamily="34" charset="0"/>
              </a:rPr>
              <a:t>scanf</a:t>
            </a:r>
            <a:r>
              <a:rPr lang="en-IN" sz="2800" dirty="0">
                <a:latin typeface="Arial Narrow" panose="020B0606020202030204" pitchFamily="34" charset="0"/>
              </a:rPr>
              <a:t>("%</a:t>
            </a:r>
            <a:r>
              <a:rPr lang="en-IN" sz="2800" dirty="0" err="1">
                <a:latin typeface="Arial Narrow" panose="020B0606020202030204" pitchFamily="34" charset="0"/>
              </a:rPr>
              <a:t>d",&amp;n</a:t>
            </a:r>
            <a:r>
              <a:rPr lang="en-IN" sz="2800" dirty="0">
                <a:latin typeface="Arial Narrow" panose="020B0606020202030204" pitchFamily="34" charset="0"/>
              </a:rPr>
              <a:t>); </a:t>
            </a:r>
            <a:r>
              <a:rPr lang="en-IN" sz="2800" dirty="0" err="1">
                <a:latin typeface="Arial Narrow" panose="020B0606020202030204" pitchFamily="34" charset="0"/>
              </a:rPr>
              <a:t>int</a:t>
            </a:r>
            <a:r>
              <a:rPr lang="en-IN" sz="2800" dirty="0">
                <a:latin typeface="Arial Narrow" panose="020B0606020202030204" pitchFamily="34" charset="0"/>
              </a:rPr>
              <a:t> b[n];</a:t>
            </a:r>
          </a:p>
          <a:p>
            <a:pPr lvl="1"/>
            <a:r>
              <a:rPr lang="en-IN" dirty="0"/>
              <a:t>Dynamic </a:t>
            </a:r>
            <a:r>
              <a:rPr lang="en-IN" dirty="0" err="1"/>
              <a:t>malloc</a:t>
            </a:r>
            <a:r>
              <a:rPr lang="en-IN" dirty="0"/>
              <a:t>/</a:t>
            </a:r>
            <a:r>
              <a:rPr lang="en-IN" dirty="0" err="1"/>
              <a:t>calloc</a:t>
            </a:r>
            <a:r>
              <a:rPr lang="en-IN" dirty="0"/>
              <a:t>/</a:t>
            </a:r>
            <a:r>
              <a:rPr lang="en-IN" dirty="0" err="1"/>
              <a:t>realloc-ed</a:t>
            </a:r>
            <a:r>
              <a:rPr lang="en-IN" dirty="0"/>
              <a:t> arrays </a:t>
            </a:r>
            <a:r>
              <a:rPr lang="en-IN" sz="2800" dirty="0" err="1">
                <a:latin typeface="Arial Narrow" panose="020B0606020202030204" pitchFamily="34" charset="0"/>
              </a:rPr>
              <a:t>int</a:t>
            </a:r>
            <a:r>
              <a:rPr lang="en-IN" sz="2800" dirty="0">
                <a:latin typeface="Arial Narrow" panose="020B0606020202030204" pitchFamily="34" charset="0"/>
              </a:rPr>
              <a:t> *c = (</a:t>
            </a:r>
            <a:r>
              <a:rPr lang="en-IN" sz="2800" dirty="0" err="1">
                <a:latin typeface="Arial Narrow" panose="020B0606020202030204" pitchFamily="34" charset="0"/>
              </a:rPr>
              <a:t>int</a:t>
            </a:r>
            <a:r>
              <a:rPr lang="en-IN" sz="2800" dirty="0">
                <a:latin typeface="Arial Narrow" panose="020B0606020202030204" pitchFamily="34" charset="0"/>
              </a:rPr>
              <a:t>*)</a:t>
            </a:r>
            <a:r>
              <a:rPr lang="en-IN" sz="2800" dirty="0" err="1">
                <a:latin typeface="Arial Narrow" panose="020B0606020202030204" pitchFamily="34" charset="0"/>
              </a:rPr>
              <a:t>malloc</a:t>
            </a:r>
            <a:r>
              <a:rPr lang="en-IN" sz="2800" dirty="0">
                <a:latin typeface="Arial Narrow" panose="020B0606020202030204" pitchFamily="34" charset="0"/>
              </a:rPr>
              <a:t>(n * </a:t>
            </a:r>
            <a:r>
              <a:rPr lang="en-IN" sz="2800" dirty="0" err="1">
                <a:latin typeface="Arial Narrow" panose="020B0606020202030204" pitchFamily="34" charset="0"/>
              </a:rPr>
              <a:t>sizeof</a:t>
            </a:r>
            <a:r>
              <a:rPr lang="en-IN" sz="2800" dirty="0">
                <a:latin typeface="Arial Narrow" panose="020B0606020202030204" pitchFamily="34" charset="0"/>
              </a:rPr>
              <a:t>(</a:t>
            </a:r>
            <a:r>
              <a:rPr lang="en-IN" sz="2800" dirty="0" err="1">
                <a:latin typeface="Arial Narrow" panose="020B0606020202030204" pitchFamily="34" charset="0"/>
              </a:rPr>
              <a:t>int</a:t>
            </a:r>
            <a:r>
              <a:rPr lang="en-IN" sz="2800" dirty="0">
                <a:latin typeface="Arial Narrow" panose="020B0606020202030204" pitchFamily="34" charset="0"/>
              </a:rPr>
              <a:t>));</a:t>
            </a:r>
            <a:endParaRPr lang="en-US" dirty="0">
              <a:latin typeface="Arial Narrow" panose="020B0606020202030204" pitchFamily="34" charset="0"/>
            </a:endParaRPr>
          </a:p>
          <a:p>
            <a:r>
              <a:rPr lang="en-IN" dirty="0"/>
              <a:t>For static arrays (fixed/variable length) </a:t>
            </a:r>
            <a:r>
              <a:rPr lang="en-IN" sz="3600" dirty="0" err="1">
                <a:latin typeface="Arial Narrow" panose="020B0606020202030204" pitchFamily="34" charset="0"/>
              </a:rPr>
              <a:t>sizeof</a:t>
            </a:r>
            <a:r>
              <a:rPr lang="en-IN" sz="3600" dirty="0">
                <a:latin typeface="Arial Narrow" panose="020B0606020202030204" pitchFamily="34" charset="0"/>
              </a:rPr>
              <a:t>()</a:t>
            </a:r>
            <a:r>
              <a:rPr lang="en-IN" dirty="0"/>
              <a:t> gives total size of array. However, for </a:t>
            </a:r>
            <a:r>
              <a:rPr lang="en-IN" dirty="0" err="1"/>
              <a:t>malloc-ed</a:t>
            </a:r>
            <a:r>
              <a:rPr lang="en-IN" dirty="0"/>
              <a:t> arrays, </a:t>
            </a:r>
            <a:r>
              <a:rPr lang="en-IN" sz="3600" dirty="0" err="1">
                <a:latin typeface="Arial Narrow" panose="020B0606020202030204" pitchFamily="34" charset="0"/>
              </a:rPr>
              <a:t>sizeof</a:t>
            </a:r>
            <a:r>
              <a:rPr lang="en-IN" sz="3600" dirty="0">
                <a:latin typeface="Arial Narrow" panose="020B0606020202030204" pitchFamily="34" charset="0"/>
              </a:rPr>
              <a:t>(c)</a:t>
            </a:r>
            <a:r>
              <a:rPr lang="en-IN" dirty="0"/>
              <a:t> just gives 8, the space required to store the pointer </a:t>
            </a:r>
            <a:r>
              <a:rPr lang="en-IN" sz="3600" dirty="0">
                <a:latin typeface="Arial Narrow" panose="020B0606020202030204" pitchFamily="34" charset="0"/>
              </a:rPr>
              <a:t>c</a:t>
            </a:r>
            <a:r>
              <a:rPr lang="en-IN" dirty="0"/>
              <a:t> </a:t>
            </a:r>
            <a:r>
              <a:rPr lang="en-IN" dirty="0">
                <a:sym typeface="Wingdings" panose="05000000000000000000" pitchFamily="2" charset="2"/>
              </a:rPr>
              <a:t></a:t>
            </a:r>
            <a:endParaRPr lang="en-IN" dirty="0"/>
          </a:p>
          <a:p>
            <a:r>
              <a:rPr lang="en-IN" dirty="0"/>
              <a:t>&amp;c gives us the address where the pointer c is stored </a:t>
            </a:r>
            <a:r>
              <a:rPr lang="en-IN" dirty="0">
                <a:sym typeface="Wingdings" panose="05000000000000000000" pitchFamily="2" charset="2"/>
              </a:rPr>
              <a:t></a:t>
            </a:r>
            <a:endParaRPr lang="en-IN" dirty="0"/>
          </a:p>
          <a:p>
            <a:r>
              <a:rPr lang="en-IN" dirty="0"/>
              <a:t>&amp;a just gives us the address of first element a[0] again </a:t>
            </a:r>
            <a:r>
              <a:rPr lang="en-IN" dirty="0">
                <a:sym typeface="Wingdings" panose="05000000000000000000" pitchFamily="2" charset="2"/>
              </a:rPr>
              <a:t></a:t>
            </a:r>
            <a:endParaRPr lang="en-US" dirty="0"/>
          </a:p>
          <a:p>
            <a:r>
              <a:rPr lang="en-IN" dirty="0"/>
              <a:t>&amp;b just gives us the address of first element b[0] again </a:t>
            </a:r>
            <a:r>
              <a:rPr lang="en-IN" dirty="0">
                <a:sym typeface="Wingdings" panose="05000000000000000000" pitchFamily="2" charset="2"/>
              </a:rPr>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grpSp>
        <p:nvGrpSpPr>
          <p:cNvPr id="5" name="Group 4"/>
          <p:cNvGrpSpPr/>
          <p:nvPr/>
        </p:nvGrpSpPr>
        <p:grpSpPr>
          <a:xfrm>
            <a:off x="10164223" y="121676"/>
            <a:ext cx="1858617" cy="904461"/>
            <a:chOff x="3286682" y="2292350"/>
            <a:chExt cx="1858617" cy="904461"/>
          </a:xfrm>
        </p:grpSpPr>
        <p:sp>
          <p:nvSpPr>
            <p:cNvPr id="6" name="Rounded Rectangle 5"/>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 name="Oval 6"/>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 name="Oval 7"/>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9" name="Rectangular Callout 8"/>
          <p:cNvSpPr/>
          <p:nvPr/>
        </p:nvSpPr>
        <p:spPr>
          <a:xfrm>
            <a:off x="2832653" y="250073"/>
            <a:ext cx="6886634" cy="567673"/>
          </a:xfrm>
          <a:prstGeom prst="wedgeRectCallout">
            <a:avLst>
              <a:gd name="adj1" fmla="val 60758"/>
              <a:gd name="adj2" fmla="val 53695"/>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b, c all point to their respective first elements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ular Callout 9"/>
          <p:cNvSpPr/>
          <p:nvPr/>
        </p:nvSpPr>
        <p:spPr>
          <a:xfrm>
            <a:off x="2828437" y="888010"/>
            <a:ext cx="6886634" cy="1139573"/>
          </a:xfrm>
          <a:prstGeom prst="wedgeRectCallout">
            <a:avLst>
              <a:gd name="adj1" fmla="val 61191"/>
              <a:gd name="adj2" fmla="val -53947"/>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 will hide the location of the pointer a and b from you since I store these pointers secretly in a location called the </a:t>
            </a: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symbol table</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no access!!</a:t>
            </a:r>
          </a:p>
        </p:txBody>
      </p:sp>
      <p:sp>
        <p:nvSpPr>
          <p:cNvPr id="11" name="Rectangular Callout 10"/>
          <p:cNvSpPr/>
          <p:nvPr/>
        </p:nvSpPr>
        <p:spPr>
          <a:xfrm>
            <a:off x="105115" y="2097847"/>
            <a:ext cx="6504408" cy="1139573"/>
          </a:xfrm>
          <a:prstGeom prst="wedgeRectCallout">
            <a:avLst>
              <a:gd name="adj1" fmla="val -6641"/>
              <a:gd name="adj2" fmla="val -89707"/>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You can modify the pointer c by saying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but I will not allow you to say things like a++, b++. I also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dont</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allow you to free/</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realloc</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and b </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endPar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right)">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3" y="36191"/>
            <a:ext cx="11873578" cy="1075433"/>
          </a:xfrm>
        </p:spPr>
        <p:txBody>
          <a:bodyPr/>
          <a:lstStyle/>
          <a:p>
            <a:r>
              <a:rPr lang="en-IN" dirty="0"/>
              <a:t>The </a:t>
            </a:r>
            <a:r>
              <a:rPr lang="en-IN" dirty="0" err="1">
                <a:solidFill>
                  <a:srgbClr val="0000FF"/>
                </a:solidFill>
              </a:rPr>
              <a:t>getline</a:t>
            </a:r>
            <a:r>
              <a:rPr lang="en-IN" dirty="0"/>
              <a:t> function: Revisited</a:t>
            </a:r>
            <a:endParaRPr lang="en-US" dirty="0"/>
          </a:p>
        </p:txBody>
      </p:sp>
      <p:sp>
        <p:nvSpPr>
          <p:cNvPr id="3" name="Content Placeholder 2"/>
          <p:cNvSpPr>
            <a:spLocks noGrp="1"/>
          </p:cNvSpPr>
          <p:nvPr>
            <p:ph idx="1"/>
          </p:nvPr>
        </p:nvSpPr>
        <p:spPr>
          <a:xfrm>
            <a:off x="253355" y="1113346"/>
            <a:ext cx="11938645" cy="5746376"/>
          </a:xfrm>
        </p:spPr>
        <p:txBody>
          <a:bodyPr/>
          <a:lstStyle/>
          <a:p>
            <a:r>
              <a:rPr lang="en-IN" dirty="0"/>
              <a:t>Read a single line of text from input (i.e. till </a:t>
            </a:r>
            <a:r>
              <a:rPr lang="en-IN" dirty="0">
                <a:latin typeface="Arial Narrow" panose="020B0606020202030204" pitchFamily="34" charset="0"/>
              </a:rPr>
              <a:t>'\n'</a:t>
            </a:r>
            <a:r>
              <a:rPr lang="en-IN" dirty="0"/>
              <a:t>)</a:t>
            </a:r>
          </a:p>
          <a:p>
            <a:r>
              <a:rPr lang="en-IN" dirty="0"/>
              <a:t>Uses </a:t>
            </a:r>
            <a:r>
              <a:rPr lang="en-IN" dirty="0" err="1">
                <a:solidFill>
                  <a:schemeClr val="tx1"/>
                </a:solidFill>
              </a:rPr>
              <a:t>realloc</a:t>
            </a:r>
            <a:r>
              <a:rPr lang="en-IN" dirty="0"/>
              <a:t>-like methods to expand the char array size</a:t>
            </a:r>
          </a:p>
          <a:p>
            <a:r>
              <a:rPr lang="en-IN" dirty="0"/>
              <a:t>For char array, we need a malloc-ed array for this reason</a:t>
            </a:r>
          </a:p>
          <a:p>
            <a:endParaRPr lang="en-IN" dirty="0"/>
          </a:p>
          <a:p>
            <a:endParaRPr lang="en-IN" dirty="0"/>
          </a:p>
          <a:p>
            <a:endParaRPr lang="en-IN" dirty="0"/>
          </a:p>
          <a:p>
            <a:r>
              <a:rPr lang="en-IN" dirty="0"/>
              <a:t>If user input doesn’t fit inside original array, str will contain pointer to expanded array, </a:t>
            </a:r>
            <a:r>
              <a:rPr lang="en-IN" dirty="0" err="1"/>
              <a:t>len</a:t>
            </a:r>
            <a:r>
              <a:rPr lang="en-IN" dirty="0"/>
              <a:t> will be length of new array</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5" name="TextBox 4"/>
          <p:cNvSpPr txBox="1"/>
          <p:nvPr/>
        </p:nvSpPr>
        <p:spPr>
          <a:xfrm>
            <a:off x="253352" y="2700206"/>
            <a:ext cx="11156769"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int</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len</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11; // I only expect 10 characters to be entered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char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str</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(char*)</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malloc</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len</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sizeof</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(char));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getline</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(&amp;</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str</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&amp;</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len</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IN" sz="4000" b="0" i="0" u="none" strike="noStrike" kern="1200" cap="none" spc="0" normalizeH="0" baseline="0" noProof="0" dirty="0" err="1">
                <a:ln>
                  <a:noFill/>
                </a:ln>
                <a:solidFill>
                  <a:srgbClr val="0000FF"/>
                </a:solidFill>
                <a:effectLst/>
                <a:uLnTx/>
                <a:uFillTx/>
                <a:latin typeface="Arial Narrow" panose="020B0606020202030204" pitchFamily="34" charset="0"/>
                <a:ea typeface="+mn-ea"/>
                <a:cs typeface="+mn-cs"/>
              </a:rPr>
              <a:t>stdin</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p>
        </p:txBody>
      </p:sp>
      <p:sp>
        <p:nvSpPr>
          <p:cNvPr id="6" name="TextBox 5"/>
          <p:cNvSpPr txBox="1"/>
          <p:nvPr/>
        </p:nvSpPr>
        <p:spPr>
          <a:xfrm>
            <a:off x="253352" y="5365509"/>
            <a:ext cx="11156769"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FF0000"/>
                </a:solidFill>
                <a:effectLst/>
                <a:uLnTx/>
                <a:uFillTx/>
                <a:latin typeface="Arial Narrow" panose="020B0606020202030204" pitchFamily="34" charset="0"/>
                <a:ea typeface="+mn-ea"/>
                <a:cs typeface="+mn-cs"/>
              </a:rPr>
              <a:t>char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ptrstr</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&amp;</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str</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getline</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ptrstr</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&amp;</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len</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stdin</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Alternate way to use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getline</a:t>
            </a:r>
            <a:endPar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grpSp>
        <p:nvGrpSpPr>
          <p:cNvPr id="7" name="Group 6"/>
          <p:cNvGrpSpPr/>
          <p:nvPr/>
        </p:nvGrpSpPr>
        <p:grpSpPr>
          <a:xfrm>
            <a:off x="9995065" y="3619092"/>
            <a:ext cx="1858617" cy="904461"/>
            <a:chOff x="3286682" y="2292350"/>
            <a:chExt cx="1858617" cy="904461"/>
          </a:xfrm>
        </p:grpSpPr>
        <p:sp>
          <p:nvSpPr>
            <p:cNvPr id="8" name="Rounded Rectangle 7"/>
            <p:cNvSpPr/>
            <p:nvPr/>
          </p:nvSpPr>
          <p:spPr>
            <a:xfrm>
              <a:off x="3286682" y="2292350"/>
              <a:ext cx="1858617" cy="904461"/>
            </a:xfrm>
            <a:prstGeom prst="roundRect">
              <a:avLst>
                <a:gd name="adj" fmla="val 39133"/>
              </a:avLst>
            </a:prstGeom>
            <a:solidFill>
              <a:schemeClr val="tx1">
                <a:lumMod val="50000"/>
                <a:lumOff val="50000"/>
              </a:schemeClr>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 name="Oval 8"/>
            <p:cNvSpPr/>
            <p:nvPr/>
          </p:nvSpPr>
          <p:spPr>
            <a:xfrm>
              <a:off x="3560560"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 name="Oval 9"/>
            <p:cNvSpPr/>
            <p:nvPr/>
          </p:nvSpPr>
          <p:spPr>
            <a:xfrm>
              <a:off x="4352929" y="2500740"/>
              <a:ext cx="487680" cy="487680"/>
            </a:xfrm>
            <a:prstGeom prst="ellipse">
              <a:avLst/>
            </a:prstGeom>
            <a:solidFill>
              <a:schemeClr val="tx1"/>
            </a:solidFill>
            <a:ln w="920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11" name="Rectangular Callout 10"/>
          <p:cNvSpPr/>
          <p:nvPr/>
        </p:nvSpPr>
        <p:spPr>
          <a:xfrm>
            <a:off x="5019260" y="2531154"/>
            <a:ext cx="4637489" cy="865647"/>
          </a:xfrm>
          <a:prstGeom prst="wedgeRectCallout">
            <a:avLst>
              <a:gd name="adj1" fmla="val 70900"/>
              <a:gd name="adj2" fmla="val 90878"/>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Pointer to a pointer </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simply stores the address of a pointer variable</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Rectangular Callout 11"/>
          <p:cNvSpPr/>
          <p:nvPr/>
        </p:nvSpPr>
        <p:spPr>
          <a:xfrm>
            <a:off x="2370868" y="3480980"/>
            <a:ext cx="7450263" cy="1074038"/>
          </a:xfrm>
          <a:prstGeom prst="wedgeRectCallout">
            <a:avLst>
              <a:gd name="adj1" fmla="val 60613"/>
              <a:gd name="adj2" fmla="val 43803"/>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printf</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ld</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ptrstr</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will print address of first char in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a:t>
            </a:r>
            <a:endPar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printf</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ptrstr</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will print the first char in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a:t>
            </a:r>
            <a:endPar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printf</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ptrstr</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will print entire string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Rectangular Callout 12"/>
          <p:cNvSpPr/>
          <p:nvPr/>
        </p:nvSpPr>
        <p:spPr>
          <a:xfrm>
            <a:off x="4403419" y="5698291"/>
            <a:ext cx="7450263" cy="998848"/>
          </a:xfrm>
          <a:prstGeom prst="wedgeRectCallout">
            <a:avLst>
              <a:gd name="adj1" fmla="val 313"/>
              <a:gd name="adj2" fmla="val -7261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WARNING</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len</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may be larger than length of input + 1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actual length of input using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strlen</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from </a:t>
            </a:r>
            <a:r>
              <a:rPr kumimoji="0" lang="en-IN"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Speech Bubble: Rectangle 13">
            <a:extLst>
              <a:ext uri="{FF2B5EF4-FFF2-40B4-BE49-F238E27FC236}">
                <a16:creationId xmlns:a16="http://schemas.microsoft.com/office/drawing/2014/main" xmlns="" id="{2F71C9C0-E902-446C-B63F-46A4CB3F340D}"/>
              </a:ext>
            </a:extLst>
          </p:cNvPr>
          <p:cNvSpPr/>
          <p:nvPr/>
        </p:nvSpPr>
        <p:spPr>
          <a:xfrm>
            <a:off x="9587792" y="1077085"/>
            <a:ext cx="2539139" cy="1163678"/>
          </a:xfrm>
          <a:prstGeom prst="wedgeRectCallout">
            <a:avLst>
              <a:gd name="adj1" fmla="val -125455"/>
              <a:gd name="adj2" fmla="val 737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Inception? </a:t>
            </a:r>
            <a:r>
              <a:rPr lang="en-IN" sz="4000" dirty="0">
                <a:sym typeface="Wingdings" panose="05000000000000000000" pitchFamily="2" charset="2"/>
              </a:rPr>
              <a:t></a:t>
            </a:r>
            <a:endParaRPr lang="en-IN" sz="4000" dirty="0"/>
          </a:p>
        </p:txBody>
      </p:sp>
    </p:spTree>
    <p:extLst>
      <p:ext uri="{BB962C8B-B14F-4D97-AF65-F5344CB8AC3E}">
        <p14:creationId xmlns:p14="http://schemas.microsoft.com/office/powerpoint/2010/main" xmlns="" val="1771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of pointers?</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grpSp>
        <p:nvGrpSpPr>
          <p:cNvPr id="5" name="Group 4"/>
          <p:cNvGrpSpPr/>
          <p:nvPr/>
        </p:nvGrpSpPr>
        <p:grpSpPr>
          <a:xfrm>
            <a:off x="9960467" y="206328"/>
            <a:ext cx="2056189" cy="6324013"/>
            <a:chOff x="9960467" y="206328"/>
            <a:chExt cx="2056189" cy="6324013"/>
          </a:xfrm>
        </p:grpSpPr>
        <p:sp>
          <p:nvSpPr>
            <p:cNvPr id="6" name="Rectangle 5"/>
            <p:cNvSpPr/>
            <p:nvPr/>
          </p:nvSpPr>
          <p:spPr>
            <a:xfrm>
              <a:off x="9960467"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 name="Rectangle 6"/>
            <p:cNvSpPr/>
            <p:nvPr/>
          </p:nvSpPr>
          <p:spPr>
            <a:xfrm>
              <a:off x="10216631"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 name="Rectangle 7"/>
            <p:cNvSpPr/>
            <p:nvPr/>
          </p:nvSpPr>
          <p:spPr>
            <a:xfrm>
              <a:off x="10472795"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 name="Rectangle 8"/>
            <p:cNvSpPr/>
            <p:nvPr/>
          </p:nvSpPr>
          <p:spPr>
            <a:xfrm>
              <a:off x="10728959"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 name="Rectangle 9"/>
            <p:cNvSpPr/>
            <p:nvPr/>
          </p:nvSpPr>
          <p:spPr>
            <a:xfrm>
              <a:off x="10985122"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 name="Rectangle 10"/>
            <p:cNvSpPr/>
            <p:nvPr/>
          </p:nvSpPr>
          <p:spPr>
            <a:xfrm>
              <a:off x="11241286"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 name="Rectangle 11"/>
            <p:cNvSpPr/>
            <p:nvPr/>
          </p:nvSpPr>
          <p:spPr>
            <a:xfrm>
              <a:off x="9960467"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 name="Rectangle 12"/>
            <p:cNvSpPr/>
            <p:nvPr/>
          </p:nvSpPr>
          <p:spPr>
            <a:xfrm>
              <a:off x="10216631"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 name="Rectangle 13"/>
            <p:cNvSpPr/>
            <p:nvPr/>
          </p:nvSpPr>
          <p:spPr>
            <a:xfrm>
              <a:off x="10472795"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 name="Rectangle 14"/>
            <p:cNvSpPr/>
            <p:nvPr/>
          </p:nvSpPr>
          <p:spPr>
            <a:xfrm>
              <a:off x="10728959"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 name="Rectangle 15"/>
            <p:cNvSpPr/>
            <p:nvPr/>
          </p:nvSpPr>
          <p:spPr>
            <a:xfrm>
              <a:off x="10985122"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 name="Rectangle 16"/>
            <p:cNvSpPr/>
            <p:nvPr/>
          </p:nvSpPr>
          <p:spPr>
            <a:xfrm>
              <a:off x="11241286"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 name="Rectangle 17"/>
            <p:cNvSpPr/>
            <p:nvPr/>
          </p:nvSpPr>
          <p:spPr>
            <a:xfrm>
              <a:off x="9960467"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 name="Rectangle 18"/>
            <p:cNvSpPr/>
            <p:nvPr/>
          </p:nvSpPr>
          <p:spPr>
            <a:xfrm>
              <a:off x="10216631"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 name="Rectangle 19"/>
            <p:cNvSpPr/>
            <p:nvPr/>
          </p:nvSpPr>
          <p:spPr>
            <a:xfrm>
              <a:off x="10472795"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 name="Rectangle 20"/>
            <p:cNvSpPr/>
            <p:nvPr/>
          </p:nvSpPr>
          <p:spPr>
            <a:xfrm>
              <a:off x="10728959"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 name="Rectangle 21"/>
            <p:cNvSpPr/>
            <p:nvPr/>
          </p:nvSpPr>
          <p:spPr>
            <a:xfrm>
              <a:off x="10985122"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3" name="Rectangle 22"/>
            <p:cNvSpPr/>
            <p:nvPr/>
          </p:nvSpPr>
          <p:spPr>
            <a:xfrm>
              <a:off x="11241286"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4" name="Rectangle 23"/>
            <p:cNvSpPr/>
            <p:nvPr/>
          </p:nvSpPr>
          <p:spPr>
            <a:xfrm>
              <a:off x="9960467"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5" name="Rectangle 24"/>
            <p:cNvSpPr/>
            <p:nvPr/>
          </p:nvSpPr>
          <p:spPr>
            <a:xfrm>
              <a:off x="10216631"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6" name="Rectangle 25"/>
            <p:cNvSpPr/>
            <p:nvPr/>
          </p:nvSpPr>
          <p:spPr>
            <a:xfrm>
              <a:off x="10472795"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7" name="Rectangle 26"/>
            <p:cNvSpPr/>
            <p:nvPr/>
          </p:nvSpPr>
          <p:spPr>
            <a:xfrm>
              <a:off x="10728959"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8" name="Rectangle 27"/>
            <p:cNvSpPr/>
            <p:nvPr/>
          </p:nvSpPr>
          <p:spPr>
            <a:xfrm>
              <a:off x="10985122"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9" name="Rectangle 28"/>
            <p:cNvSpPr/>
            <p:nvPr/>
          </p:nvSpPr>
          <p:spPr>
            <a:xfrm>
              <a:off x="11241286"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0" name="Rectangle 29"/>
            <p:cNvSpPr/>
            <p:nvPr/>
          </p:nvSpPr>
          <p:spPr>
            <a:xfrm>
              <a:off x="9960467"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1" name="Rectangle 30"/>
            <p:cNvSpPr/>
            <p:nvPr/>
          </p:nvSpPr>
          <p:spPr>
            <a:xfrm>
              <a:off x="10216631"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2" name="Rectangle 31"/>
            <p:cNvSpPr/>
            <p:nvPr/>
          </p:nvSpPr>
          <p:spPr>
            <a:xfrm>
              <a:off x="10472795"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3" name="Rectangle 32"/>
            <p:cNvSpPr/>
            <p:nvPr/>
          </p:nvSpPr>
          <p:spPr>
            <a:xfrm>
              <a:off x="10728959"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4" name="Rectangle 33"/>
            <p:cNvSpPr/>
            <p:nvPr/>
          </p:nvSpPr>
          <p:spPr>
            <a:xfrm>
              <a:off x="10985122"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5" name="Rectangle 34"/>
            <p:cNvSpPr/>
            <p:nvPr/>
          </p:nvSpPr>
          <p:spPr>
            <a:xfrm>
              <a:off x="11241286"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6" name="Rectangle 35"/>
            <p:cNvSpPr/>
            <p:nvPr/>
          </p:nvSpPr>
          <p:spPr>
            <a:xfrm>
              <a:off x="9960467"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7" name="Rectangle 36"/>
            <p:cNvSpPr/>
            <p:nvPr/>
          </p:nvSpPr>
          <p:spPr>
            <a:xfrm>
              <a:off x="10216631"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8" name="Rectangle 37"/>
            <p:cNvSpPr/>
            <p:nvPr/>
          </p:nvSpPr>
          <p:spPr>
            <a:xfrm>
              <a:off x="10472795"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39" name="Rectangle 38"/>
            <p:cNvSpPr/>
            <p:nvPr/>
          </p:nvSpPr>
          <p:spPr>
            <a:xfrm>
              <a:off x="10728959"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0" name="Rectangle 39"/>
            <p:cNvSpPr/>
            <p:nvPr/>
          </p:nvSpPr>
          <p:spPr>
            <a:xfrm>
              <a:off x="10985122"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1" name="Rectangle 40"/>
            <p:cNvSpPr/>
            <p:nvPr/>
          </p:nvSpPr>
          <p:spPr>
            <a:xfrm>
              <a:off x="11241286"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2" name="Rectangle 41"/>
            <p:cNvSpPr/>
            <p:nvPr/>
          </p:nvSpPr>
          <p:spPr>
            <a:xfrm>
              <a:off x="9960467"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3" name="Rectangle 42"/>
            <p:cNvSpPr/>
            <p:nvPr/>
          </p:nvSpPr>
          <p:spPr>
            <a:xfrm>
              <a:off x="10216631"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4" name="Rectangle 43"/>
            <p:cNvSpPr/>
            <p:nvPr/>
          </p:nvSpPr>
          <p:spPr>
            <a:xfrm>
              <a:off x="10472795"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5" name="Rectangle 44"/>
            <p:cNvSpPr/>
            <p:nvPr/>
          </p:nvSpPr>
          <p:spPr>
            <a:xfrm>
              <a:off x="10728959"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6" name="Rectangle 45"/>
            <p:cNvSpPr/>
            <p:nvPr/>
          </p:nvSpPr>
          <p:spPr>
            <a:xfrm>
              <a:off x="10985122"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7" name="Rectangle 46"/>
            <p:cNvSpPr/>
            <p:nvPr/>
          </p:nvSpPr>
          <p:spPr>
            <a:xfrm>
              <a:off x="11241286"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8" name="Rectangle 47"/>
            <p:cNvSpPr/>
            <p:nvPr/>
          </p:nvSpPr>
          <p:spPr>
            <a:xfrm>
              <a:off x="9960467"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49" name="Rectangle 48"/>
            <p:cNvSpPr/>
            <p:nvPr/>
          </p:nvSpPr>
          <p:spPr>
            <a:xfrm>
              <a:off x="10216631"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0" name="Rectangle 49"/>
            <p:cNvSpPr/>
            <p:nvPr/>
          </p:nvSpPr>
          <p:spPr>
            <a:xfrm>
              <a:off x="10472795"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1" name="Rectangle 50"/>
            <p:cNvSpPr/>
            <p:nvPr/>
          </p:nvSpPr>
          <p:spPr>
            <a:xfrm>
              <a:off x="10728959"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2" name="Rectangle 51"/>
            <p:cNvSpPr/>
            <p:nvPr/>
          </p:nvSpPr>
          <p:spPr>
            <a:xfrm>
              <a:off x="10985122"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3" name="Rectangle 52"/>
            <p:cNvSpPr/>
            <p:nvPr/>
          </p:nvSpPr>
          <p:spPr>
            <a:xfrm>
              <a:off x="11241286"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4" name="Rectangle 53"/>
            <p:cNvSpPr/>
            <p:nvPr/>
          </p:nvSpPr>
          <p:spPr>
            <a:xfrm>
              <a:off x="9960467"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5" name="Rectangle 54"/>
            <p:cNvSpPr/>
            <p:nvPr/>
          </p:nvSpPr>
          <p:spPr>
            <a:xfrm>
              <a:off x="10216631"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6" name="Rectangle 55"/>
            <p:cNvSpPr/>
            <p:nvPr/>
          </p:nvSpPr>
          <p:spPr>
            <a:xfrm>
              <a:off x="10472795"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7" name="Rectangle 56"/>
            <p:cNvSpPr/>
            <p:nvPr/>
          </p:nvSpPr>
          <p:spPr>
            <a:xfrm>
              <a:off x="10728959"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8" name="Rectangle 57"/>
            <p:cNvSpPr/>
            <p:nvPr/>
          </p:nvSpPr>
          <p:spPr>
            <a:xfrm>
              <a:off x="10985122"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59" name="Rectangle 58"/>
            <p:cNvSpPr/>
            <p:nvPr/>
          </p:nvSpPr>
          <p:spPr>
            <a:xfrm>
              <a:off x="11241286"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0" name="Rectangle 59"/>
            <p:cNvSpPr/>
            <p:nvPr/>
          </p:nvSpPr>
          <p:spPr>
            <a:xfrm>
              <a:off x="9960467"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1" name="Rectangle 60"/>
            <p:cNvSpPr/>
            <p:nvPr/>
          </p:nvSpPr>
          <p:spPr>
            <a:xfrm>
              <a:off x="10216631"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2" name="Rectangle 61"/>
            <p:cNvSpPr/>
            <p:nvPr/>
          </p:nvSpPr>
          <p:spPr>
            <a:xfrm>
              <a:off x="10472795"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3" name="Rectangle 62"/>
            <p:cNvSpPr/>
            <p:nvPr/>
          </p:nvSpPr>
          <p:spPr>
            <a:xfrm>
              <a:off x="10728959"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4" name="Rectangle 63"/>
            <p:cNvSpPr/>
            <p:nvPr/>
          </p:nvSpPr>
          <p:spPr>
            <a:xfrm>
              <a:off x="10985122"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5" name="Rectangle 64"/>
            <p:cNvSpPr/>
            <p:nvPr/>
          </p:nvSpPr>
          <p:spPr>
            <a:xfrm>
              <a:off x="11241286"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6" name="Rectangle 65"/>
            <p:cNvSpPr/>
            <p:nvPr/>
          </p:nvSpPr>
          <p:spPr>
            <a:xfrm>
              <a:off x="9960467"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7" name="Rectangle 66"/>
            <p:cNvSpPr/>
            <p:nvPr/>
          </p:nvSpPr>
          <p:spPr>
            <a:xfrm>
              <a:off x="10216631"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8" name="Rectangle 67"/>
            <p:cNvSpPr/>
            <p:nvPr/>
          </p:nvSpPr>
          <p:spPr>
            <a:xfrm>
              <a:off x="10472795"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69" name="Rectangle 68"/>
            <p:cNvSpPr/>
            <p:nvPr/>
          </p:nvSpPr>
          <p:spPr>
            <a:xfrm>
              <a:off x="10728959"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0" name="Rectangle 69"/>
            <p:cNvSpPr/>
            <p:nvPr/>
          </p:nvSpPr>
          <p:spPr>
            <a:xfrm>
              <a:off x="10985122"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1" name="Rectangle 70"/>
            <p:cNvSpPr/>
            <p:nvPr/>
          </p:nvSpPr>
          <p:spPr>
            <a:xfrm>
              <a:off x="11241286"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2" name="Rectangle 71"/>
            <p:cNvSpPr/>
            <p:nvPr/>
          </p:nvSpPr>
          <p:spPr>
            <a:xfrm>
              <a:off x="9960467"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3" name="Rectangle 72"/>
            <p:cNvSpPr/>
            <p:nvPr/>
          </p:nvSpPr>
          <p:spPr>
            <a:xfrm>
              <a:off x="10216631"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4" name="Rectangle 73"/>
            <p:cNvSpPr/>
            <p:nvPr/>
          </p:nvSpPr>
          <p:spPr>
            <a:xfrm>
              <a:off x="10472795"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5" name="Rectangle 74"/>
            <p:cNvSpPr/>
            <p:nvPr/>
          </p:nvSpPr>
          <p:spPr>
            <a:xfrm>
              <a:off x="10728959"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6" name="Rectangle 75"/>
            <p:cNvSpPr/>
            <p:nvPr/>
          </p:nvSpPr>
          <p:spPr>
            <a:xfrm>
              <a:off x="10985122"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7" name="Rectangle 76"/>
            <p:cNvSpPr/>
            <p:nvPr/>
          </p:nvSpPr>
          <p:spPr>
            <a:xfrm>
              <a:off x="11241286"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8" name="Rectangle 77"/>
            <p:cNvSpPr/>
            <p:nvPr/>
          </p:nvSpPr>
          <p:spPr>
            <a:xfrm>
              <a:off x="9960467"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79" name="Rectangle 78"/>
            <p:cNvSpPr/>
            <p:nvPr/>
          </p:nvSpPr>
          <p:spPr>
            <a:xfrm>
              <a:off x="10216631"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0" name="Rectangle 79"/>
            <p:cNvSpPr/>
            <p:nvPr/>
          </p:nvSpPr>
          <p:spPr>
            <a:xfrm>
              <a:off x="10472795"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1" name="Rectangle 80"/>
            <p:cNvSpPr/>
            <p:nvPr/>
          </p:nvSpPr>
          <p:spPr>
            <a:xfrm>
              <a:off x="10728959"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2" name="Rectangle 81"/>
            <p:cNvSpPr/>
            <p:nvPr/>
          </p:nvSpPr>
          <p:spPr>
            <a:xfrm>
              <a:off x="10985122"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3" name="Rectangle 82"/>
            <p:cNvSpPr/>
            <p:nvPr/>
          </p:nvSpPr>
          <p:spPr>
            <a:xfrm>
              <a:off x="11241286"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4" name="Rectangle 83"/>
            <p:cNvSpPr/>
            <p:nvPr/>
          </p:nvSpPr>
          <p:spPr>
            <a:xfrm>
              <a:off x="9960467"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5" name="Rectangle 84"/>
            <p:cNvSpPr/>
            <p:nvPr/>
          </p:nvSpPr>
          <p:spPr>
            <a:xfrm>
              <a:off x="10216631"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6" name="Rectangle 85"/>
            <p:cNvSpPr/>
            <p:nvPr/>
          </p:nvSpPr>
          <p:spPr>
            <a:xfrm>
              <a:off x="10472795"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7" name="Rectangle 86"/>
            <p:cNvSpPr/>
            <p:nvPr/>
          </p:nvSpPr>
          <p:spPr>
            <a:xfrm>
              <a:off x="10728959"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8" name="Rectangle 87"/>
            <p:cNvSpPr/>
            <p:nvPr/>
          </p:nvSpPr>
          <p:spPr>
            <a:xfrm>
              <a:off x="10985122"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89" name="Rectangle 88"/>
            <p:cNvSpPr/>
            <p:nvPr/>
          </p:nvSpPr>
          <p:spPr>
            <a:xfrm>
              <a:off x="11241286"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0" name="Rectangle 89"/>
            <p:cNvSpPr/>
            <p:nvPr/>
          </p:nvSpPr>
          <p:spPr>
            <a:xfrm>
              <a:off x="9960467"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1" name="Rectangle 90"/>
            <p:cNvSpPr/>
            <p:nvPr/>
          </p:nvSpPr>
          <p:spPr>
            <a:xfrm>
              <a:off x="10216631"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2" name="Rectangle 91"/>
            <p:cNvSpPr/>
            <p:nvPr/>
          </p:nvSpPr>
          <p:spPr>
            <a:xfrm>
              <a:off x="10472795"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3" name="Rectangle 92"/>
            <p:cNvSpPr/>
            <p:nvPr/>
          </p:nvSpPr>
          <p:spPr>
            <a:xfrm>
              <a:off x="10728959"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4" name="Rectangle 93"/>
            <p:cNvSpPr/>
            <p:nvPr/>
          </p:nvSpPr>
          <p:spPr>
            <a:xfrm>
              <a:off x="10985122"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5" name="Rectangle 94"/>
            <p:cNvSpPr/>
            <p:nvPr/>
          </p:nvSpPr>
          <p:spPr>
            <a:xfrm>
              <a:off x="11241286"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6" name="Rectangle 95"/>
            <p:cNvSpPr/>
            <p:nvPr/>
          </p:nvSpPr>
          <p:spPr>
            <a:xfrm>
              <a:off x="9960467"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7" name="Rectangle 96"/>
            <p:cNvSpPr/>
            <p:nvPr/>
          </p:nvSpPr>
          <p:spPr>
            <a:xfrm>
              <a:off x="10216631"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8" name="Rectangle 97"/>
            <p:cNvSpPr/>
            <p:nvPr/>
          </p:nvSpPr>
          <p:spPr>
            <a:xfrm>
              <a:off x="10472795"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99" name="Rectangle 98"/>
            <p:cNvSpPr/>
            <p:nvPr/>
          </p:nvSpPr>
          <p:spPr>
            <a:xfrm>
              <a:off x="10728959"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0" name="Rectangle 99"/>
            <p:cNvSpPr/>
            <p:nvPr/>
          </p:nvSpPr>
          <p:spPr>
            <a:xfrm>
              <a:off x="10985122"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1" name="Rectangle 100"/>
            <p:cNvSpPr/>
            <p:nvPr/>
          </p:nvSpPr>
          <p:spPr>
            <a:xfrm>
              <a:off x="11241286"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2" name="Rectangle 101"/>
            <p:cNvSpPr/>
            <p:nvPr/>
          </p:nvSpPr>
          <p:spPr>
            <a:xfrm>
              <a:off x="9960467"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3" name="Rectangle 102"/>
            <p:cNvSpPr/>
            <p:nvPr/>
          </p:nvSpPr>
          <p:spPr>
            <a:xfrm>
              <a:off x="10216631"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4" name="Rectangle 103"/>
            <p:cNvSpPr/>
            <p:nvPr/>
          </p:nvSpPr>
          <p:spPr>
            <a:xfrm>
              <a:off x="10472795"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5" name="Rectangle 104"/>
            <p:cNvSpPr/>
            <p:nvPr/>
          </p:nvSpPr>
          <p:spPr>
            <a:xfrm>
              <a:off x="10728959"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6" name="Rectangle 105"/>
            <p:cNvSpPr/>
            <p:nvPr/>
          </p:nvSpPr>
          <p:spPr>
            <a:xfrm>
              <a:off x="10985122"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7" name="Rectangle 106"/>
            <p:cNvSpPr/>
            <p:nvPr/>
          </p:nvSpPr>
          <p:spPr>
            <a:xfrm>
              <a:off x="11241286"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8" name="Rectangle 107"/>
            <p:cNvSpPr/>
            <p:nvPr/>
          </p:nvSpPr>
          <p:spPr>
            <a:xfrm>
              <a:off x="9960467"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9" name="Rectangle 108"/>
            <p:cNvSpPr/>
            <p:nvPr/>
          </p:nvSpPr>
          <p:spPr>
            <a:xfrm>
              <a:off x="10216631"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0" name="Rectangle 109"/>
            <p:cNvSpPr/>
            <p:nvPr/>
          </p:nvSpPr>
          <p:spPr>
            <a:xfrm>
              <a:off x="10472795"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1" name="Rectangle 110"/>
            <p:cNvSpPr/>
            <p:nvPr/>
          </p:nvSpPr>
          <p:spPr>
            <a:xfrm>
              <a:off x="10728959"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2" name="Rectangle 111"/>
            <p:cNvSpPr/>
            <p:nvPr/>
          </p:nvSpPr>
          <p:spPr>
            <a:xfrm>
              <a:off x="10985122"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3" name="Rectangle 112"/>
            <p:cNvSpPr/>
            <p:nvPr/>
          </p:nvSpPr>
          <p:spPr>
            <a:xfrm>
              <a:off x="11241286"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4" name="Rectangle 113"/>
            <p:cNvSpPr/>
            <p:nvPr/>
          </p:nvSpPr>
          <p:spPr>
            <a:xfrm>
              <a:off x="9960467"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5" name="Rectangle 114"/>
            <p:cNvSpPr/>
            <p:nvPr/>
          </p:nvSpPr>
          <p:spPr>
            <a:xfrm>
              <a:off x="10216631"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6" name="Rectangle 115"/>
            <p:cNvSpPr/>
            <p:nvPr/>
          </p:nvSpPr>
          <p:spPr>
            <a:xfrm>
              <a:off x="10472795"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7" name="Rectangle 116"/>
            <p:cNvSpPr/>
            <p:nvPr/>
          </p:nvSpPr>
          <p:spPr>
            <a:xfrm>
              <a:off x="10728959"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8" name="Rectangle 117"/>
            <p:cNvSpPr/>
            <p:nvPr/>
          </p:nvSpPr>
          <p:spPr>
            <a:xfrm>
              <a:off x="10985122"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9" name="Rectangle 118"/>
            <p:cNvSpPr/>
            <p:nvPr/>
          </p:nvSpPr>
          <p:spPr>
            <a:xfrm>
              <a:off x="11241286"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0" name="Rectangle 119"/>
            <p:cNvSpPr/>
            <p:nvPr/>
          </p:nvSpPr>
          <p:spPr>
            <a:xfrm>
              <a:off x="9960467"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1" name="Rectangle 120"/>
            <p:cNvSpPr/>
            <p:nvPr/>
          </p:nvSpPr>
          <p:spPr>
            <a:xfrm>
              <a:off x="10216631"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2" name="Rectangle 121"/>
            <p:cNvSpPr/>
            <p:nvPr/>
          </p:nvSpPr>
          <p:spPr>
            <a:xfrm>
              <a:off x="10472795"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3" name="Rectangle 122"/>
            <p:cNvSpPr/>
            <p:nvPr/>
          </p:nvSpPr>
          <p:spPr>
            <a:xfrm>
              <a:off x="10728959"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4" name="Rectangle 123"/>
            <p:cNvSpPr/>
            <p:nvPr/>
          </p:nvSpPr>
          <p:spPr>
            <a:xfrm>
              <a:off x="10985122"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5" name="Rectangle 124"/>
            <p:cNvSpPr/>
            <p:nvPr/>
          </p:nvSpPr>
          <p:spPr>
            <a:xfrm>
              <a:off x="11241286"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6" name="Rectangle 125"/>
            <p:cNvSpPr/>
            <p:nvPr/>
          </p:nvSpPr>
          <p:spPr>
            <a:xfrm>
              <a:off x="9960467"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7" name="Rectangle 126"/>
            <p:cNvSpPr/>
            <p:nvPr/>
          </p:nvSpPr>
          <p:spPr>
            <a:xfrm>
              <a:off x="10216631"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8" name="Rectangle 127"/>
            <p:cNvSpPr/>
            <p:nvPr/>
          </p:nvSpPr>
          <p:spPr>
            <a:xfrm>
              <a:off x="10472795"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9" name="Rectangle 128"/>
            <p:cNvSpPr/>
            <p:nvPr/>
          </p:nvSpPr>
          <p:spPr>
            <a:xfrm>
              <a:off x="10728959"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0" name="Rectangle 129"/>
            <p:cNvSpPr/>
            <p:nvPr/>
          </p:nvSpPr>
          <p:spPr>
            <a:xfrm>
              <a:off x="10985122"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1" name="Rectangle 130"/>
            <p:cNvSpPr/>
            <p:nvPr/>
          </p:nvSpPr>
          <p:spPr>
            <a:xfrm>
              <a:off x="11241286"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2" name="Rectangle 131"/>
            <p:cNvSpPr/>
            <p:nvPr/>
          </p:nvSpPr>
          <p:spPr>
            <a:xfrm>
              <a:off x="9960467"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3" name="Rectangle 132"/>
            <p:cNvSpPr/>
            <p:nvPr/>
          </p:nvSpPr>
          <p:spPr>
            <a:xfrm>
              <a:off x="10216631"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4" name="Rectangle 133"/>
            <p:cNvSpPr/>
            <p:nvPr/>
          </p:nvSpPr>
          <p:spPr>
            <a:xfrm>
              <a:off x="10472795"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5" name="Rectangle 134"/>
            <p:cNvSpPr/>
            <p:nvPr/>
          </p:nvSpPr>
          <p:spPr>
            <a:xfrm>
              <a:off x="10728959"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6" name="Rectangle 135"/>
            <p:cNvSpPr/>
            <p:nvPr/>
          </p:nvSpPr>
          <p:spPr>
            <a:xfrm>
              <a:off x="10985122"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7" name="Rectangle 136"/>
            <p:cNvSpPr/>
            <p:nvPr/>
          </p:nvSpPr>
          <p:spPr>
            <a:xfrm>
              <a:off x="11241286"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8" name="Rectangle 137"/>
            <p:cNvSpPr/>
            <p:nvPr/>
          </p:nvSpPr>
          <p:spPr>
            <a:xfrm>
              <a:off x="9960467"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9" name="Rectangle 138"/>
            <p:cNvSpPr/>
            <p:nvPr/>
          </p:nvSpPr>
          <p:spPr>
            <a:xfrm>
              <a:off x="10216631"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0" name="Rectangle 139"/>
            <p:cNvSpPr/>
            <p:nvPr/>
          </p:nvSpPr>
          <p:spPr>
            <a:xfrm>
              <a:off x="10472795"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1" name="Rectangle 140"/>
            <p:cNvSpPr/>
            <p:nvPr/>
          </p:nvSpPr>
          <p:spPr>
            <a:xfrm>
              <a:off x="10728959"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2" name="Rectangle 141"/>
            <p:cNvSpPr/>
            <p:nvPr/>
          </p:nvSpPr>
          <p:spPr>
            <a:xfrm>
              <a:off x="10985122"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3" name="Rectangle 142"/>
            <p:cNvSpPr/>
            <p:nvPr/>
          </p:nvSpPr>
          <p:spPr>
            <a:xfrm>
              <a:off x="11241286"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4" name="Rectangle 143"/>
            <p:cNvSpPr/>
            <p:nvPr/>
          </p:nvSpPr>
          <p:spPr>
            <a:xfrm>
              <a:off x="9960467"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5" name="Rectangle 144"/>
            <p:cNvSpPr/>
            <p:nvPr/>
          </p:nvSpPr>
          <p:spPr>
            <a:xfrm>
              <a:off x="10216631"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6" name="Rectangle 145"/>
            <p:cNvSpPr/>
            <p:nvPr/>
          </p:nvSpPr>
          <p:spPr>
            <a:xfrm>
              <a:off x="10472795"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7" name="Rectangle 146"/>
            <p:cNvSpPr/>
            <p:nvPr/>
          </p:nvSpPr>
          <p:spPr>
            <a:xfrm>
              <a:off x="10728959"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8" name="Rectangle 147"/>
            <p:cNvSpPr/>
            <p:nvPr/>
          </p:nvSpPr>
          <p:spPr>
            <a:xfrm>
              <a:off x="10985122"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49" name="Rectangle 148"/>
            <p:cNvSpPr/>
            <p:nvPr/>
          </p:nvSpPr>
          <p:spPr>
            <a:xfrm>
              <a:off x="11241286"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0" name="Rectangle 149"/>
            <p:cNvSpPr/>
            <p:nvPr/>
          </p:nvSpPr>
          <p:spPr>
            <a:xfrm>
              <a:off x="9960467"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1" name="Rectangle 150"/>
            <p:cNvSpPr/>
            <p:nvPr/>
          </p:nvSpPr>
          <p:spPr>
            <a:xfrm>
              <a:off x="10216631"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2" name="Rectangle 151"/>
            <p:cNvSpPr/>
            <p:nvPr/>
          </p:nvSpPr>
          <p:spPr>
            <a:xfrm>
              <a:off x="10472795"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3" name="Rectangle 152"/>
            <p:cNvSpPr/>
            <p:nvPr/>
          </p:nvSpPr>
          <p:spPr>
            <a:xfrm>
              <a:off x="10728959"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4" name="Rectangle 153"/>
            <p:cNvSpPr/>
            <p:nvPr/>
          </p:nvSpPr>
          <p:spPr>
            <a:xfrm>
              <a:off x="10985122"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5" name="Rectangle 154"/>
            <p:cNvSpPr/>
            <p:nvPr/>
          </p:nvSpPr>
          <p:spPr>
            <a:xfrm>
              <a:off x="11241286"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6" name="Rectangle 155"/>
            <p:cNvSpPr/>
            <p:nvPr/>
          </p:nvSpPr>
          <p:spPr>
            <a:xfrm>
              <a:off x="9960467"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7" name="Rectangle 156"/>
            <p:cNvSpPr/>
            <p:nvPr/>
          </p:nvSpPr>
          <p:spPr>
            <a:xfrm>
              <a:off x="10216631"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8" name="Rectangle 157"/>
            <p:cNvSpPr/>
            <p:nvPr/>
          </p:nvSpPr>
          <p:spPr>
            <a:xfrm>
              <a:off x="10472795"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59" name="Rectangle 158"/>
            <p:cNvSpPr/>
            <p:nvPr/>
          </p:nvSpPr>
          <p:spPr>
            <a:xfrm>
              <a:off x="10728959"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0" name="Rectangle 159"/>
            <p:cNvSpPr/>
            <p:nvPr/>
          </p:nvSpPr>
          <p:spPr>
            <a:xfrm>
              <a:off x="10985122"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1" name="Rectangle 160"/>
            <p:cNvSpPr/>
            <p:nvPr/>
          </p:nvSpPr>
          <p:spPr>
            <a:xfrm>
              <a:off x="11241286"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2" name="Rectangle 161"/>
            <p:cNvSpPr/>
            <p:nvPr/>
          </p:nvSpPr>
          <p:spPr>
            <a:xfrm>
              <a:off x="11504328"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3" name="Rectangle 162"/>
            <p:cNvSpPr/>
            <p:nvPr/>
          </p:nvSpPr>
          <p:spPr>
            <a:xfrm>
              <a:off x="11760492" y="20632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4" name="Rectangle 163"/>
            <p:cNvSpPr/>
            <p:nvPr/>
          </p:nvSpPr>
          <p:spPr>
            <a:xfrm>
              <a:off x="11504328"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5" name="Rectangle 164"/>
            <p:cNvSpPr/>
            <p:nvPr/>
          </p:nvSpPr>
          <p:spPr>
            <a:xfrm>
              <a:off x="11760492" y="45110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6" name="Rectangle 165"/>
            <p:cNvSpPr/>
            <p:nvPr/>
          </p:nvSpPr>
          <p:spPr>
            <a:xfrm>
              <a:off x="11504328"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7" name="Rectangle 166"/>
            <p:cNvSpPr/>
            <p:nvPr/>
          </p:nvSpPr>
          <p:spPr>
            <a:xfrm>
              <a:off x="11760492" y="69589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8" name="Rectangle 167"/>
            <p:cNvSpPr/>
            <p:nvPr/>
          </p:nvSpPr>
          <p:spPr>
            <a:xfrm>
              <a:off x="11504328"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69" name="Rectangle 168"/>
            <p:cNvSpPr/>
            <p:nvPr/>
          </p:nvSpPr>
          <p:spPr>
            <a:xfrm>
              <a:off x="11760492" y="94067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0" name="Rectangle 169"/>
            <p:cNvSpPr/>
            <p:nvPr/>
          </p:nvSpPr>
          <p:spPr>
            <a:xfrm>
              <a:off x="11504328"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1" name="Rectangle 170"/>
            <p:cNvSpPr/>
            <p:nvPr/>
          </p:nvSpPr>
          <p:spPr>
            <a:xfrm>
              <a:off x="11760492" y="117646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2" name="Rectangle 171"/>
            <p:cNvSpPr/>
            <p:nvPr/>
          </p:nvSpPr>
          <p:spPr>
            <a:xfrm>
              <a:off x="11504328"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3" name="Rectangle 172"/>
            <p:cNvSpPr/>
            <p:nvPr/>
          </p:nvSpPr>
          <p:spPr>
            <a:xfrm>
              <a:off x="11760492" y="142124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4" name="Rectangle 173"/>
            <p:cNvSpPr/>
            <p:nvPr/>
          </p:nvSpPr>
          <p:spPr>
            <a:xfrm>
              <a:off x="11504328"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5" name="Rectangle 174"/>
            <p:cNvSpPr/>
            <p:nvPr/>
          </p:nvSpPr>
          <p:spPr>
            <a:xfrm>
              <a:off x="11760492" y="166602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6" name="Rectangle 175"/>
            <p:cNvSpPr/>
            <p:nvPr/>
          </p:nvSpPr>
          <p:spPr>
            <a:xfrm>
              <a:off x="11504328"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7" name="Rectangle 176"/>
            <p:cNvSpPr/>
            <p:nvPr/>
          </p:nvSpPr>
          <p:spPr>
            <a:xfrm>
              <a:off x="11760492" y="191080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8" name="Rectangle 177"/>
            <p:cNvSpPr/>
            <p:nvPr/>
          </p:nvSpPr>
          <p:spPr>
            <a:xfrm>
              <a:off x="11504328"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79" name="Rectangle 178"/>
            <p:cNvSpPr/>
            <p:nvPr/>
          </p:nvSpPr>
          <p:spPr>
            <a:xfrm>
              <a:off x="11760492" y="215558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0" name="Rectangle 179"/>
            <p:cNvSpPr/>
            <p:nvPr/>
          </p:nvSpPr>
          <p:spPr>
            <a:xfrm>
              <a:off x="11504328"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1" name="Rectangle 180"/>
            <p:cNvSpPr/>
            <p:nvPr/>
          </p:nvSpPr>
          <p:spPr>
            <a:xfrm>
              <a:off x="11760492" y="2400365"/>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2" name="Rectangle 181"/>
            <p:cNvSpPr/>
            <p:nvPr/>
          </p:nvSpPr>
          <p:spPr>
            <a:xfrm>
              <a:off x="11504328"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3" name="Rectangle 182"/>
            <p:cNvSpPr/>
            <p:nvPr/>
          </p:nvSpPr>
          <p:spPr>
            <a:xfrm>
              <a:off x="11760492" y="264514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4" name="Rectangle 183"/>
            <p:cNvSpPr/>
            <p:nvPr/>
          </p:nvSpPr>
          <p:spPr>
            <a:xfrm>
              <a:off x="11504328"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5" name="Rectangle 184"/>
            <p:cNvSpPr/>
            <p:nvPr/>
          </p:nvSpPr>
          <p:spPr>
            <a:xfrm>
              <a:off x="11760492" y="288992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6" name="Rectangle 185"/>
            <p:cNvSpPr/>
            <p:nvPr/>
          </p:nvSpPr>
          <p:spPr>
            <a:xfrm>
              <a:off x="11504328"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7" name="Rectangle 186"/>
            <p:cNvSpPr/>
            <p:nvPr/>
          </p:nvSpPr>
          <p:spPr>
            <a:xfrm>
              <a:off x="11760492" y="3125716"/>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8" name="Rectangle 187"/>
            <p:cNvSpPr/>
            <p:nvPr/>
          </p:nvSpPr>
          <p:spPr>
            <a:xfrm>
              <a:off x="11504328"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89" name="Rectangle 188"/>
            <p:cNvSpPr/>
            <p:nvPr/>
          </p:nvSpPr>
          <p:spPr>
            <a:xfrm>
              <a:off x="11760492" y="3370497"/>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0" name="Rectangle 189"/>
            <p:cNvSpPr/>
            <p:nvPr/>
          </p:nvSpPr>
          <p:spPr>
            <a:xfrm>
              <a:off x="11504328"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1" name="Rectangle 190"/>
            <p:cNvSpPr/>
            <p:nvPr/>
          </p:nvSpPr>
          <p:spPr>
            <a:xfrm>
              <a:off x="11760492" y="361527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2" name="Rectangle 191"/>
            <p:cNvSpPr/>
            <p:nvPr/>
          </p:nvSpPr>
          <p:spPr>
            <a:xfrm>
              <a:off x="11504328"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3" name="Rectangle 192"/>
            <p:cNvSpPr/>
            <p:nvPr/>
          </p:nvSpPr>
          <p:spPr>
            <a:xfrm>
              <a:off x="11760492" y="386005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4" name="Rectangle 193"/>
            <p:cNvSpPr/>
            <p:nvPr/>
          </p:nvSpPr>
          <p:spPr>
            <a:xfrm>
              <a:off x="11504328"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5" name="Rectangle 194"/>
            <p:cNvSpPr/>
            <p:nvPr/>
          </p:nvSpPr>
          <p:spPr>
            <a:xfrm>
              <a:off x="11760492" y="4095848"/>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6" name="Rectangle 195"/>
            <p:cNvSpPr/>
            <p:nvPr/>
          </p:nvSpPr>
          <p:spPr>
            <a:xfrm>
              <a:off x="11504328"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7" name="Rectangle 196"/>
            <p:cNvSpPr/>
            <p:nvPr/>
          </p:nvSpPr>
          <p:spPr>
            <a:xfrm>
              <a:off x="11760492" y="4340629"/>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8" name="Rectangle 197"/>
            <p:cNvSpPr/>
            <p:nvPr/>
          </p:nvSpPr>
          <p:spPr>
            <a:xfrm>
              <a:off x="11504328"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99" name="Rectangle 198"/>
            <p:cNvSpPr/>
            <p:nvPr/>
          </p:nvSpPr>
          <p:spPr>
            <a:xfrm>
              <a:off x="11760492" y="4585410"/>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0" name="Rectangle 199"/>
            <p:cNvSpPr/>
            <p:nvPr/>
          </p:nvSpPr>
          <p:spPr>
            <a:xfrm>
              <a:off x="11504328"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1" name="Rectangle 200"/>
            <p:cNvSpPr/>
            <p:nvPr/>
          </p:nvSpPr>
          <p:spPr>
            <a:xfrm>
              <a:off x="11760492" y="483019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2" name="Rectangle 201"/>
            <p:cNvSpPr/>
            <p:nvPr/>
          </p:nvSpPr>
          <p:spPr>
            <a:xfrm>
              <a:off x="11504328"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3" name="Rectangle 202"/>
            <p:cNvSpPr/>
            <p:nvPr/>
          </p:nvSpPr>
          <p:spPr>
            <a:xfrm>
              <a:off x="11760492" y="507497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4" name="Rectangle 203"/>
            <p:cNvSpPr/>
            <p:nvPr/>
          </p:nvSpPr>
          <p:spPr>
            <a:xfrm>
              <a:off x="11504328"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5" name="Rectangle 204"/>
            <p:cNvSpPr/>
            <p:nvPr/>
          </p:nvSpPr>
          <p:spPr>
            <a:xfrm>
              <a:off x="11760492" y="5310761"/>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6" name="Rectangle 205"/>
            <p:cNvSpPr/>
            <p:nvPr/>
          </p:nvSpPr>
          <p:spPr>
            <a:xfrm>
              <a:off x="11504328"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7" name="Rectangle 206"/>
            <p:cNvSpPr/>
            <p:nvPr/>
          </p:nvSpPr>
          <p:spPr>
            <a:xfrm>
              <a:off x="11760492" y="555554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8" name="Rectangle 207"/>
            <p:cNvSpPr/>
            <p:nvPr/>
          </p:nvSpPr>
          <p:spPr>
            <a:xfrm>
              <a:off x="11504328"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09" name="Rectangle 208"/>
            <p:cNvSpPr/>
            <p:nvPr/>
          </p:nvSpPr>
          <p:spPr>
            <a:xfrm>
              <a:off x="11760492" y="5800323"/>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0" name="Rectangle 209"/>
            <p:cNvSpPr/>
            <p:nvPr/>
          </p:nvSpPr>
          <p:spPr>
            <a:xfrm>
              <a:off x="11504328"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1" name="Rectangle 210"/>
            <p:cNvSpPr/>
            <p:nvPr/>
          </p:nvSpPr>
          <p:spPr>
            <a:xfrm>
              <a:off x="11760492" y="6045104"/>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2" name="Rectangle 211"/>
            <p:cNvSpPr/>
            <p:nvPr/>
          </p:nvSpPr>
          <p:spPr>
            <a:xfrm>
              <a:off x="11504328"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3" name="Rectangle 212"/>
            <p:cNvSpPr/>
            <p:nvPr/>
          </p:nvSpPr>
          <p:spPr>
            <a:xfrm>
              <a:off x="11760492" y="6294552"/>
              <a:ext cx="256164" cy="2357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sp>
        <p:nvSpPr>
          <p:cNvPr id="214" name="TextBox 213"/>
          <p:cNvSpPr txBox="1"/>
          <p:nvPr/>
        </p:nvSpPr>
        <p:spPr>
          <a:xfrm>
            <a:off x="9104242" y="164303"/>
            <a:ext cx="866525" cy="624786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000003</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000004</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000007</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000009</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000013</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000014</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000017</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000019</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000020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000021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000022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000023</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p>
        </p:txBody>
      </p:sp>
      <p:sp>
        <p:nvSpPr>
          <p:cNvPr id="215" name="Rectangle 214"/>
          <p:cNvSpPr/>
          <p:nvPr/>
        </p:nvSpPr>
        <p:spPr>
          <a:xfrm>
            <a:off x="9960467" y="206328"/>
            <a:ext cx="2056189" cy="97912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6" name="TextBox 215"/>
          <p:cNvSpPr txBox="1"/>
          <p:nvPr/>
        </p:nvSpPr>
        <p:spPr>
          <a:xfrm>
            <a:off x="258709" y="931041"/>
            <a:ext cx="8507216"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char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ptrArr</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int</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for(</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0;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&lt; 3;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ptrArr</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i</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(char*)</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malloc</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((i+1)*</a:t>
            </a:r>
            <a:r>
              <a:rPr kumimoji="0" lang="en-IN" sz="40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mn-cs"/>
              </a:rPr>
              <a:t>sizeof</a:t>
            </a:r>
            <a:r>
              <a:rPr kumimoji="0" lang="en-IN"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(char));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scanf("%s", ptrArr[2]);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printf("%s", ptrArr[2]);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for(i = 0; i &lt; 3;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40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free(ptrArr[i]);</a:t>
            </a:r>
          </a:p>
        </p:txBody>
      </p:sp>
      <p:sp>
        <p:nvSpPr>
          <p:cNvPr id="217" name="TextBox 216"/>
          <p:cNvSpPr txBox="1"/>
          <p:nvPr/>
        </p:nvSpPr>
        <p:spPr>
          <a:xfrm>
            <a:off x="8520484" y="1125973"/>
            <a:ext cx="74543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F03B5E"/>
                </a:solidFill>
                <a:effectLst/>
                <a:uLnTx/>
                <a:uFillTx/>
                <a:latin typeface="Arial Narrow" panose="020B0606020202030204" pitchFamily="34" charset="0"/>
                <a:ea typeface="+mn-ea"/>
                <a:cs typeface="+mn-cs"/>
              </a:rPr>
              <a:t>ptrArr</a:t>
            </a:r>
            <a:endParaRPr kumimoji="0" lang="en-IN" sz="1600" b="1" i="0" u="none" strike="noStrike" kern="1200" cap="none" spc="0" normalizeH="0" baseline="0" noProof="0" dirty="0">
              <a:ln>
                <a:noFill/>
              </a:ln>
              <a:solidFill>
                <a:srgbClr val="F03B5E"/>
              </a:solidFill>
              <a:effectLst/>
              <a:uLnTx/>
              <a:uFillTx/>
              <a:latin typeface="Arial Narrow" panose="020B0606020202030204" pitchFamily="34" charset="0"/>
              <a:ea typeface="+mn-ea"/>
              <a:cs typeface="+mn-cs"/>
            </a:endParaRPr>
          </a:p>
        </p:txBody>
      </p:sp>
      <p:sp>
        <p:nvSpPr>
          <p:cNvPr id="219" name="TextBox 218"/>
          <p:cNvSpPr txBox="1"/>
          <p:nvPr/>
        </p:nvSpPr>
        <p:spPr>
          <a:xfrm>
            <a:off x="9951784" y="1407469"/>
            <a:ext cx="2071057" cy="33855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    *    *    *     *    *</a:t>
            </a:r>
            <a:endParaRPr kumimoji="0" lang="en-US"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20" name="TextBox 219"/>
          <p:cNvSpPr txBox="1"/>
          <p:nvPr/>
        </p:nvSpPr>
        <p:spPr>
          <a:xfrm>
            <a:off x="9807458" y="1120298"/>
            <a:ext cx="2221232"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0   0    0   0    0    1   0    1</a:t>
            </a:r>
            <a:endParaRPr kumimoji="0" lang="en-US"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21" name="TextBox 220"/>
          <p:cNvSpPr txBox="1"/>
          <p:nvPr/>
        </p:nvSpPr>
        <p:spPr>
          <a:xfrm>
            <a:off x="9951784" y="1654640"/>
            <a:ext cx="2071057" cy="33855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    *    *    *     *    *</a:t>
            </a:r>
            <a:endParaRPr kumimoji="0" lang="en-US"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22" name="TextBox 221"/>
          <p:cNvSpPr txBox="1"/>
          <p:nvPr/>
        </p:nvSpPr>
        <p:spPr>
          <a:xfrm>
            <a:off x="9951784" y="1883004"/>
            <a:ext cx="2071057" cy="33855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    *    *    *    *    *     *    *</a:t>
            </a:r>
            <a:endParaRPr kumimoji="0" lang="en-US"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23" name="Rectangle 222"/>
          <p:cNvSpPr/>
          <p:nvPr/>
        </p:nvSpPr>
        <p:spPr>
          <a:xfrm>
            <a:off x="9971434" y="2151450"/>
            <a:ext cx="2045887" cy="965466"/>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4" name="Rectangle 223"/>
          <p:cNvSpPr/>
          <p:nvPr/>
        </p:nvSpPr>
        <p:spPr>
          <a:xfrm>
            <a:off x="9970767" y="3115159"/>
            <a:ext cx="2064872" cy="26433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5" name="Rectangle 224"/>
          <p:cNvSpPr/>
          <p:nvPr/>
        </p:nvSpPr>
        <p:spPr>
          <a:xfrm>
            <a:off x="9960467" y="3374022"/>
            <a:ext cx="2064872" cy="48447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6" name="Rectangle 225"/>
          <p:cNvSpPr/>
          <p:nvPr/>
        </p:nvSpPr>
        <p:spPr>
          <a:xfrm>
            <a:off x="9960467" y="3850873"/>
            <a:ext cx="2064872" cy="72925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7" name="Rectangle 226"/>
          <p:cNvSpPr/>
          <p:nvPr/>
        </p:nvSpPr>
        <p:spPr>
          <a:xfrm>
            <a:off x="258708" y="1021696"/>
            <a:ext cx="2891996" cy="632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8" name="Rectangle 227"/>
          <p:cNvSpPr/>
          <p:nvPr/>
        </p:nvSpPr>
        <p:spPr>
          <a:xfrm>
            <a:off x="169256" y="1652091"/>
            <a:ext cx="2891996" cy="632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29" name="Rectangle 228"/>
          <p:cNvSpPr/>
          <p:nvPr/>
        </p:nvSpPr>
        <p:spPr>
          <a:xfrm>
            <a:off x="199336" y="2132158"/>
            <a:ext cx="9002939" cy="1339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18" name="TextBox 217"/>
          <p:cNvSpPr txBox="1"/>
          <p:nvPr/>
        </p:nvSpPr>
        <p:spPr>
          <a:xfrm>
            <a:off x="8346050" y="1389736"/>
            <a:ext cx="919869"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F03B5E"/>
                </a:solidFill>
                <a:effectLst/>
                <a:uLnTx/>
                <a:uFillTx/>
                <a:latin typeface="Arial Narrow" panose="020B0606020202030204" pitchFamily="34" charset="0"/>
                <a:ea typeface="+mn-ea"/>
                <a:cs typeface="+mn-cs"/>
              </a:rPr>
              <a:t>ptrArr</a:t>
            </a:r>
            <a:r>
              <a:rPr kumimoji="0" lang="en-IN" sz="1600" b="1" i="0" u="none" strike="noStrike" kern="1200" cap="none" spc="0" normalizeH="0" baseline="0" noProof="0" dirty="0">
                <a:ln>
                  <a:noFill/>
                </a:ln>
                <a:solidFill>
                  <a:srgbClr val="F03B5E"/>
                </a:solidFill>
                <a:effectLst/>
                <a:uLnTx/>
                <a:uFillTx/>
                <a:latin typeface="Arial Narrow" panose="020B0606020202030204" pitchFamily="34" charset="0"/>
                <a:ea typeface="+mn-ea"/>
                <a:cs typeface="+mn-cs"/>
              </a:rPr>
              <a:t>[0]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F03B5E"/>
                </a:solidFill>
                <a:effectLst/>
                <a:uLnTx/>
                <a:uFillTx/>
                <a:latin typeface="Arial Narrow" panose="020B0606020202030204" pitchFamily="34" charset="0"/>
                <a:ea typeface="+mn-ea"/>
                <a:cs typeface="+mn-cs"/>
              </a:rPr>
              <a:t>ptrArr</a:t>
            </a:r>
            <a:r>
              <a:rPr kumimoji="0" lang="en-IN" sz="1600" b="1" i="0" u="none" strike="noStrike" kern="1200" cap="none" spc="0" normalizeH="0" baseline="0" noProof="0" dirty="0">
                <a:ln>
                  <a:noFill/>
                </a:ln>
                <a:solidFill>
                  <a:srgbClr val="F03B5E"/>
                </a:solidFill>
                <a:effectLst/>
                <a:uLnTx/>
                <a:uFillTx/>
                <a:latin typeface="Arial Narrow" panose="020B0606020202030204" pitchFamily="34" charset="0"/>
                <a:ea typeface="+mn-ea"/>
                <a:cs typeface="+mn-cs"/>
              </a:rPr>
              <a:t>[1]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F03B5E"/>
                </a:solidFill>
                <a:effectLst/>
                <a:uLnTx/>
                <a:uFillTx/>
                <a:latin typeface="Arial Narrow" panose="020B0606020202030204" pitchFamily="34" charset="0"/>
                <a:ea typeface="+mn-ea"/>
                <a:cs typeface="+mn-cs"/>
              </a:rPr>
              <a:t>ptrArr</a:t>
            </a:r>
            <a:r>
              <a:rPr kumimoji="0" lang="en-IN" sz="1600" b="1" i="0" u="none" strike="noStrike" kern="1200" cap="none" spc="0" normalizeH="0" baseline="0" noProof="0" dirty="0">
                <a:ln>
                  <a:noFill/>
                </a:ln>
                <a:solidFill>
                  <a:srgbClr val="F03B5E"/>
                </a:solidFill>
                <a:effectLst/>
                <a:uLnTx/>
                <a:uFillTx/>
                <a:latin typeface="Arial Narrow" panose="020B0606020202030204" pitchFamily="34" charset="0"/>
                <a:ea typeface="+mn-ea"/>
                <a:cs typeface="+mn-cs"/>
              </a:rPr>
              <a:t>[2]</a:t>
            </a:r>
          </a:p>
        </p:txBody>
      </p:sp>
      <p:sp>
        <p:nvSpPr>
          <p:cNvPr id="231" name="TextBox 230"/>
          <p:cNvSpPr txBox="1"/>
          <p:nvPr/>
        </p:nvSpPr>
        <p:spPr>
          <a:xfrm>
            <a:off x="8520484" y="2103878"/>
            <a:ext cx="74543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F03B5E"/>
                </a:solidFill>
                <a:effectLst/>
                <a:uLnTx/>
                <a:uFillTx/>
                <a:latin typeface="Arial Narrow" panose="020B0606020202030204" pitchFamily="34" charset="0"/>
                <a:ea typeface="+mn-ea"/>
                <a:cs typeface="+mn-cs"/>
              </a:rPr>
              <a:t>i</a:t>
            </a:r>
            <a:endParaRPr kumimoji="0" lang="en-IN" sz="1600" b="1" i="0" u="none" strike="noStrike" kern="1200" cap="none" spc="0" normalizeH="0" baseline="0" noProof="0" dirty="0">
              <a:ln>
                <a:noFill/>
              </a:ln>
              <a:solidFill>
                <a:srgbClr val="F03B5E"/>
              </a:solidFill>
              <a:effectLst/>
              <a:uLnTx/>
              <a:uFillTx/>
              <a:latin typeface="Arial Narrow" panose="020B0606020202030204" pitchFamily="34" charset="0"/>
              <a:ea typeface="+mn-ea"/>
              <a:cs typeface="+mn-cs"/>
            </a:endParaRPr>
          </a:p>
        </p:txBody>
      </p:sp>
      <p:pic>
        <p:nvPicPr>
          <p:cNvPr id="232" name="Picture 23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05786" y="305835"/>
            <a:ext cx="2129790" cy="1925330"/>
          </a:xfrm>
          <a:prstGeom prst="rect">
            <a:avLst/>
          </a:prstGeom>
        </p:spPr>
      </p:pic>
      <p:sp>
        <p:nvSpPr>
          <p:cNvPr id="233" name="Rectangular Callout 232"/>
          <p:cNvSpPr/>
          <p:nvPr/>
        </p:nvSpPr>
        <p:spPr>
          <a:xfrm>
            <a:off x="361442" y="122142"/>
            <a:ext cx="6859885" cy="808898"/>
          </a:xfrm>
          <a:prstGeom prst="wedgeRectCallout">
            <a:avLst>
              <a:gd name="adj1" fmla="val 59104"/>
              <a:gd name="adj2" fmla="val 33110"/>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Note: </a:t>
            </a:r>
            <a:r>
              <a:rPr kumimoji="0" lang="en-IN"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ptrArr</a:t>
            </a:r>
            <a:r>
              <a:rPr kumimoji="0" lang="en-IN"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IN"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ptrArr</a:t>
            </a:r>
            <a:r>
              <a:rPr kumimoji="0" lang="en-IN"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[0], </a:t>
            </a:r>
            <a:r>
              <a:rPr kumimoji="0" lang="en-IN"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ptrArr</a:t>
            </a:r>
            <a:r>
              <a:rPr kumimoji="0" lang="en-IN"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a:t>
            </a:r>
            <a:r>
              <a:rPr kumimoji="0" lang="en-IN" b="0" i="0" u="none" strike="noStrike" kern="1200" cap="none" spc="0" normalizeH="0" noProof="0" dirty="0">
                <a:ln>
                  <a:noFill/>
                </a:ln>
                <a:solidFill>
                  <a:prstClr val="black"/>
                </a:solidFill>
                <a:effectLst/>
                <a:uLnTx/>
                <a:uFillTx/>
                <a:latin typeface="Arial" panose="020B0604020202020204" pitchFamily="34" charset="0"/>
                <a:cs typeface="Arial" panose="020B0604020202020204" pitchFamily="34" charset="0"/>
              </a:rPr>
              <a:t> </a:t>
            </a:r>
            <a:r>
              <a:rPr kumimoji="0" lang="en-IN" b="0" i="0" u="none" strike="noStrike" kern="1200" cap="none" spc="0" normalizeH="0" noProof="0" dirty="0" err="1">
                <a:ln>
                  <a:noFill/>
                </a:ln>
                <a:solidFill>
                  <a:prstClr val="black"/>
                </a:solidFill>
                <a:effectLst/>
                <a:uLnTx/>
                <a:uFillTx/>
                <a:latin typeface="Arial" panose="020B0604020202020204" pitchFamily="34" charset="0"/>
                <a:cs typeface="Arial" panose="020B0604020202020204" pitchFamily="34" charset="0"/>
              </a:rPr>
              <a:t>ptrArr</a:t>
            </a:r>
            <a:r>
              <a:rPr kumimoji="0" lang="en-IN" b="0" i="0" u="none" strike="noStrike" kern="1200" cap="none" spc="0" normalizeH="0" noProof="0" dirty="0">
                <a:ln>
                  <a:noFill/>
                </a:ln>
                <a:solidFill>
                  <a:prstClr val="black"/>
                </a:solidFill>
                <a:effectLst/>
                <a:uLnTx/>
                <a:uFillTx/>
                <a:latin typeface="Arial" panose="020B0604020202020204" pitchFamily="34" charset="0"/>
                <a:cs typeface="Arial" panose="020B0604020202020204" pitchFamily="34" charset="0"/>
              </a:rPr>
              <a:t>[2], each a pointer, </a:t>
            </a:r>
            <a:r>
              <a:rPr kumimoji="0" lang="en-IN"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will take 8 bytes to store – figure </a:t>
            </a:r>
            <a:r>
              <a:rPr kumimoji="0" lang="en-IN"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addressing is </a:t>
            </a:r>
            <a:r>
              <a:rPr kumimoji="0" lang="en-IN"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not accurate</a:t>
            </a:r>
            <a:r>
              <a:rPr kumimoji="0" lang="en-IN" b="0" i="0" u="none" strike="noStrike" kern="1200" cap="none" spc="0" normalizeH="0" noProof="0" dirty="0">
                <a:ln>
                  <a:noFill/>
                </a:ln>
                <a:solidFill>
                  <a:prstClr val="black"/>
                </a:solidFill>
                <a:effectLst/>
                <a:uLnTx/>
                <a:uFillTx/>
                <a:latin typeface="Arial" panose="020B0604020202020204" pitchFamily="34" charset="0"/>
                <a:cs typeface="Arial" panose="020B0604020202020204" pitchFamily="34" charset="0"/>
              </a:rPr>
              <a:t> (shows one byte </a:t>
            </a:r>
            <a:r>
              <a:rPr kumimoji="0" lang="en-IN" b="0" i="0" u="none" strike="noStrike" kern="1200" cap="none" spc="0" normalizeH="0" noProof="0" dirty="0" err="1">
                <a:ln>
                  <a:noFill/>
                </a:ln>
                <a:solidFill>
                  <a:prstClr val="black"/>
                </a:solidFill>
                <a:effectLst/>
                <a:uLnTx/>
                <a:uFillTx/>
                <a:latin typeface="Arial" panose="020B0604020202020204" pitchFamily="34" charset="0"/>
                <a:cs typeface="Arial" panose="020B0604020202020204" pitchFamily="34" charset="0"/>
              </a:rPr>
              <a:t>fo</a:t>
            </a:r>
            <a:r>
              <a:rPr lang="en-IN" dirty="0">
                <a:solidFill>
                  <a:prstClr val="black"/>
                </a:solidFill>
                <a:latin typeface="Arial" panose="020B0604020202020204" pitchFamily="34" charset="0"/>
                <a:cs typeface="Arial" panose="020B0604020202020204" pitchFamily="34" charset="0"/>
              </a:rPr>
              <a:t>r each)</a:t>
            </a:r>
            <a:endPar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34" name="TextBox 233"/>
          <p:cNvSpPr txBox="1"/>
          <p:nvPr/>
        </p:nvSpPr>
        <p:spPr>
          <a:xfrm>
            <a:off x="9814407" y="1379161"/>
            <a:ext cx="2221232"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0   0    0   0    1    1   0    0</a:t>
            </a:r>
            <a:endParaRPr kumimoji="0" lang="en-US"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35" name="TextBox 234"/>
          <p:cNvSpPr txBox="1"/>
          <p:nvPr/>
        </p:nvSpPr>
        <p:spPr>
          <a:xfrm>
            <a:off x="9814407" y="1600709"/>
            <a:ext cx="2221232"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0   0    0   0    1    1   0    1</a:t>
            </a:r>
            <a:endParaRPr kumimoji="0" lang="en-US"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36" name="TextBox 235"/>
          <p:cNvSpPr txBox="1"/>
          <p:nvPr/>
        </p:nvSpPr>
        <p:spPr>
          <a:xfrm>
            <a:off x="9804107" y="1854493"/>
            <a:ext cx="2221232"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0   0    0   0    1    1   1    1</a:t>
            </a:r>
            <a:endParaRPr kumimoji="0" lang="en-US" sz="16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37" name="Rectangle 236"/>
          <p:cNvSpPr/>
          <p:nvPr/>
        </p:nvSpPr>
        <p:spPr>
          <a:xfrm>
            <a:off x="248409" y="3519585"/>
            <a:ext cx="5754203" cy="110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38" name="Rectangle 237"/>
          <p:cNvSpPr/>
          <p:nvPr/>
        </p:nvSpPr>
        <p:spPr>
          <a:xfrm>
            <a:off x="248409" y="4626799"/>
            <a:ext cx="5754203" cy="1286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pic>
        <p:nvPicPr>
          <p:cNvPr id="241" name="Picture 24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62628" y="4843989"/>
            <a:ext cx="2045696" cy="2045696"/>
          </a:xfrm>
          <a:prstGeom prst="rect">
            <a:avLst/>
          </a:prstGeom>
        </p:spPr>
      </p:pic>
      <p:sp>
        <p:nvSpPr>
          <p:cNvPr id="242" name="Rectangular Callout 241"/>
          <p:cNvSpPr/>
          <p:nvPr/>
        </p:nvSpPr>
        <p:spPr>
          <a:xfrm>
            <a:off x="2521838" y="4251546"/>
            <a:ext cx="4965953" cy="1177109"/>
          </a:xfrm>
          <a:prstGeom prst="wedgeRectCallout">
            <a:avLst>
              <a:gd name="adj1" fmla="val 63336"/>
              <a:gd name="adj2" fmla="val 60839"/>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Very useful in programs where we have to create an unknown number of arrays of unknown length</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3" name="Picture 24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462628" y="2722449"/>
            <a:ext cx="2048605" cy="2048605"/>
          </a:xfrm>
          <a:prstGeom prst="rect">
            <a:avLst/>
          </a:prstGeom>
        </p:spPr>
      </p:pic>
      <p:sp>
        <p:nvSpPr>
          <p:cNvPr id="244" name="Rectangular Callout 243"/>
          <p:cNvSpPr/>
          <p:nvPr/>
        </p:nvSpPr>
        <p:spPr>
          <a:xfrm>
            <a:off x="156361" y="3115159"/>
            <a:ext cx="7331431" cy="1066771"/>
          </a:xfrm>
          <a:prstGeom prst="wedgeRectCallout">
            <a:avLst>
              <a:gd name="adj1" fmla="val 61566"/>
              <a:gd name="adj2" fmla="val 37895"/>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Alternate,</a:t>
            </a:r>
            <a:r>
              <a:rPr kumimoji="0" lang="en-IN" sz="2400" b="0"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IN" sz="2400" b="0" i="0" u="none" strike="noStrike" kern="1200" cap="none" spc="0" normalizeH="0" noProof="0" dirty="0">
                <a:ln>
                  <a:noFill/>
                </a:ln>
                <a:solidFill>
                  <a:srgbClr val="0000FF"/>
                </a:solidFill>
                <a:effectLst/>
                <a:uLnTx/>
                <a:uFillTx/>
                <a:latin typeface="Arial" panose="020B0604020202020204" pitchFamily="34" charset="0"/>
                <a:ea typeface="+mn-ea"/>
                <a:cs typeface="Arial" panose="020B0604020202020204" pitchFamily="34" charset="0"/>
              </a:rPr>
              <a:t>dynamic</a:t>
            </a:r>
            <a:r>
              <a:rPr kumimoji="0" lang="en-IN" sz="2400" b="0"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way to declare array of pointers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char **</a:t>
            </a:r>
            <a:r>
              <a:rPr kumimoji="0" lang="en-IN" sz="32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Arial" panose="020B0604020202020204" pitchFamily="34" charset="0"/>
              </a:rPr>
              <a:t>ptrArr</a:t>
            </a: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 = (</a:t>
            </a:r>
            <a:r>
              <a:rPr kumimoji="0" lang="en-IN" sz="3200" b="0" i="0" u="none" strike="noStrike" kern="1200" cap="none" spc="0" normalizeH="0" baseline="0" noProof="0" dirty="0">
                <a:ln>
                  <a:noFill/>
                </a:ln>
                <a:solidFill>
                  <a:srgbClr val="FF0000"/>
                </a:solidFill>
                <a:effectLst/>
                <a:uLnTx/>
                <a:uFillTx/>
                <a:latin typeface="Arial Narrow" panose="020B0606020202030204" pitchFamily="34" charset="0"/>
                <a:ea typeface="+mn-ea"/>
                <a:cs typeface="Arial" panose="020B0604020202020204" pitchFamily="34" charset="0"/>
              </a:rPr>
              <a:t>char**</a:t>
            </a: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a:t>
            </a:r>
            <a:r>
              <a:rPr kumimoji="0" lang="en-IN" sz="32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Arial" panose="020B0604020202020204" pitchFamily="34" charset="0"/>
              </a:rPr>
              <a:t>malloc</a:t>
            </a: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(3*</a:t>
            </a:r>
            <a:r>
              <a:rPr kumimoji="0" lang="en-IN" sz="32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Arial" panose="020B0604020202020204" pitchFamily="34" charset="0"/>
              </a:rPr>
              <a:t>sizeof</a:t>
            </a: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a:t>
            </a:r>
            <a:r>
              <a:rPr kumimoji="0" lang="en-IN" sz="3200" b="0" i="0" u="none" strike="noStrike" kern="1200" cap="none" spc="0" normalizeH="0" baseline="0" noProof="0" dirty="0">
                <a:ln>
                  <a:noFill/>
                </a:ln>
                <a:solidFill>
                  <a:srgbClr val="FF0000"/>
                </a:solidFill>
                <a:effectLst/>
                <a:uLnTx/>
                <a:uFillTx/>
                <a:latin typeface="Arial Narrow" panose="020B0606020202030204" pitchFamily="34" charset="0"/>
                <a:ea typeface="+mn-ea"/>
                <a:cs typeface="Arial" panose="020B0604020202020204" pitchFamily="34" charset="0"/>
              </a:rPr>
              <a:t>char*</a:t>
            </a: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a:t>
            </a:r>
          </a:p>
        </p:txBody>
      </p:sp>
      <p:sp>
        <p:nvSpPr>
          <p:cNvPr id="245" name="Rectangular Callout 244"/>
          <p:cNvSpPr/>
          <p:nvPr/>
        </p:nvSpPr>
        <p:spPr>
          <a:xfrm>
            <a:off x="2521838" y="5517979"/>
            <a:ext cx="4965953" cy="1308845"/>
          </a:xfrm>
          <a:prstGeom prst="wedgeRectCallout">
            <a:avLst>
              <a:gd name="adj1" fmla="val 64937"/>
              <a:gd name="adj2" fmla="val -7555"/>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However, in this case we should also free pointer array by writing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free(</a:t>
            </a:r>
            <a:r>
              <a:rPr kumimoji="0" lang="en-IN" sz="3200" b="0" i="0" u="none" strike="noStrike" kern="1200" cap="none" spc="0" normalizeH="0" baseline="0" noProof="0" dirty="0" err="1">
                <a:ln>
                  <a:noFill/>
                </a:ln>
                <a:solidFill>
                  <a:prstClr val="black"/>
                </a:solidFill>
                <a:effectLst/>
                <a:uLnTx/>
                <a:uFillTx/>
                <a:latin typeface="Arial Narrow" panose="020B0606020202030204" pitchFamily="34" charset="0"/>
                <a:ea typeface="+mn-ea"/>
                <a:cs typeface="Arial" panose="020B0604020202020204" pitchFamily="34" charset="0"/>
              </a:rPr>
              <a:t>ptrArr</a:t>
            </a:r>
            <a:r>
              <a:rPr kumimoji="0" lang="en-IN"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rPr>
              <a:t>);</a:t>
            </a:r>
            <a:endParaRPr kumimoji="0" lang="en-US"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endParaRPr>
          </a:p>
        </p:txBody>
      </p:sp>
      <p:sp>
        <p:nvSpPr>
          <p:cNvPr id="246" name="Rectangle 245"/>
          <p:cNvSpPr/>
          <p:nvPr/>
        </p:nvSpPr>
        <p:spPr>
          <a:xfrm>
            <a:off x="4800600" y="4711728"/>
            <a:ext cx="587217" cy="33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48" name="Rectangular Callout 243">
            <a:extLst>
              <a:ext uri="{FF2B5EF4-FFF2-40B4-BE49-F238E27FC236}">
                <a16:creationId xmlns:a16="http://schemas.microsoft.com/office/drawing/2014/main" xmlns="" id="{36E334A3-561B-4D80-8393-2B647108A1CD}"/>
              </a:ext>
            </a:extLst>
          </p:cNvPr>
          <p:cNvSpPr/>
          <p:nvPr/>
        </p:nvSpPr>
        <p:spPr>
          <a:xfrm>
            <a:off x="4036888" y="2000361"/>
            <a:ext cx="3469241" cy="669929"/>
          </a:xfrm>
          <a:prstGeom prst="wedgeRectCallout">
            <a:avLst>
              <a:gd name="adj1" fmla="val 780"/>
              <a:gd name="adj2" fmla="val 135260"/>
            </a:avLst>
          </a:pr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 Array of pointers</a:t>
            </a:r>
            <a:r>
              <a:rPr kumimoji="0" lang="en-IN" b="0"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 is equivalent to pointer of pointers</a:t>
            </a:r>
            <a:endParaRPr kumimoji="0" lang="en-IN" b="0" i="0" u="none" strike="noStrike" kern="1200" cap="none" spc="0" normalizeH="0" baseline="0" noProof="0" dirty="0">
              <a:ln>
                <a:noFill/>
              </a:ln>
              <a:solidFill>
                <a:prstClr val="black"/>
              </a:solidFill>
              <a:effectLst/>
              <a:uLnTx/>
              <a:uFillTx/>
              <a:latin typeface="Arial Narrow" panose="020B0606020202030204" pitchFamily="34" charset="0"/>
              <a:ea typeface="+mn-ea"/>
              <a:cs typeface="Arial" panose="020B0604020202020204" pitchFamily="34" charset="0"/>
            </a:endParaRPr>
          </a:p>
        </p:txBody>
      </p:sp>
    </p:spTree>
    <p:extLst>
      <p:ext uri="{BB962C8B-B14F-4D97-AF65-F5344CB8AC3E}">
        <p14:creationId xmlns:p14="http://schemas.microsoft.com/office/powerpoint/2010/main" xmlns="" val="80769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wipe(up)">
                                      <p:cBhvr>
                                        <p:cTn id="12" dur="5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wipe(up)">
                                      <p:cBhvr>
                                        <p:cTn id="17" dur="500"/>
                                        <p:tgtEl>
                                          <p:spTgt spid="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227"/>
                                        </p:tgtEl>
                                      </p:cBhvr>
                                    </p:animEffect>
                                    <p:set>
                                      <p:cBhvr>
                                        <p:cTn id="22" dur="1" fill="hold">
                                          <p:stCondLst>
                                            <p:cond delay="499"/>
                                          </p:stCondLst>
                                        </p:cTn>
                                        <p:tgtEl>
                                          <p:spTgt spid="22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7"/>
                                        </p:tgtEl>
                                        <p:attrNameLst>
                                          <p:attrName>style.visibility</p:attrName>
                                        </p:attrNameLst>
                                      </p:cBhvr>
                                      <p:to>
                                        <p:strVal val="visible"/>
                                      </p:to>
                                    </p:set>
                                    <p:animEffect transition="in" filter="wipe(left)">
                                      <p:cBhvr>
                                        <p:cTn id="27" dur="500"/>
                                        <p:tgtEl>
                                          <p:spTgt spid="217"/>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wipe(up)">
                                      <p:cBhvr>
                                        <p:cTn id="31" dur="500"/>
                                        <p:tgtEl>
                                          <p:spTgt spid="21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20"/>
                                        </p:tgtEl>
                                        <p:attrNameLst>
                                          <p:attrName>style.visibility</p:attrName>
                                        </p:attrNameLst>
                                      </p:cBhvr>
                                      <p:to>
                                        <p:strVal val="visible"/>
                                      </p:to>
                                    </p:set>
                                    <p:animEffect transition="in" filter="wipe(left)">
                                      <p:cBhvr>
                                        <p:cTn id="35" dur="500"/>
                                        <p:tgtEl>
                                          <p:spTgt spid="220"/>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219"/>
                                        </p:tgtEl>
                                        <p:attrNameLst>
                                          <p:attrName>style.visibility</p:attrName>
                                        </p:attrNameLst>
                                      </p:cBhvr>
                                      <p:to>
                                        <p:strVal val="visible"/>
                                      </p:to>
                                    </p:set>
                                    <p:animEffect transition="in" filter="wipe(left)">
                                      <p:cBhvr>
                                        <p:cTn id="39" dur="500"/>
                                        <p:tgtEl>
                                          <p:spTgt spid="219"/>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21"/>
                                        </p:tgtEl>
                                        <p:attrNameLst>
                                          <p:attrName>style.visibility</p:attrName>
                                        </p:attrNameLst>
                                      </p:cBhvr>
                                      <p:to>
                                        <p:strVal val="visible"/>
                                      </p:to>
                                    </p:set>
                                    <p:animEffect transition="in" filter="wipe(left)">
                                      <p:cBhvr>
                                        <p:cTn id="43" dur="500"/>
                                        <p:tgtEl>
                                          <p:spTgt spid="221"/>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222"/>
                                        </p:tgtEl>
                                        <p:attrNameLst>
                                          <p:attrName>style.visibility</p:attrName>
                                        </p:attrNameLst>
                                      </p:cBhvr>
                                      <p:to>
                                        <p:strVal val="visible"/>
                                      </p:to>
                                    </p:set>
                                    <p:animEffect transition="in" filter="wipe(left)">
                                      <p:cBhvr>
                                        <p:cTn id="47" dur="500"/>
                                        <p:tgtEl>
                                          <p:spTgt spid="22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33"/>
                                        </p:tgtEl>
                                        <p:attrNameLst>
                                          <p:attrName>style.visibility</p:attrName>
                                        </p:attrNameLst>
                                      </p:cBhvr>
                                      <p:to>
                                        <p:strVal val="visible"/>
                                      </p:to>
                                    </p:set>
                                    <p:animEffect transition="in" filter="wipe(right)">
                                      <p:cBhvr>
                                        <p:cTn id="56" dur="500"/>
                                        <p:tgtEl>
                                          <p:spTgt spid="2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8" fill="hold" grpId="0" nodeType="clickEffect">
                                  <p:stCondLst>
                                    <p:cond delay="0"/>
                                  </p:stCondLst>
                                  <p:childTnLst>
                                    <p:animEffect transition="out" filter="wipe(left)">
                                      <p:cBhvr>
                                        <p:cTn id="60" dur="500"/>
                                        <p:tgtEl>
                                          <p:spTgt spid="228"/>
                                        </p:tgtEl>
                                      </p:cBhvr>
                                    </p:animEffect>
                                    <p:set>
                                      <p:cBhvr>
                                        <p:cTn id="61" dur="1" fill="hold">
                                          <p:stCondLst>
                                            <p:cond delay="499"/>
                                          </p:stCondLst>
                                        </p:cTn>
                                        <p:tgtEl>
                                          <p:spTgt spid="22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1"/>
                                        </p:tgtEl>
                                        <p:attrNameLst>
                                          <p:attrName>style.visibility</p:attrName>
                                        </p:attrNameLst>
                                      </p:cBhvr>
                                      <p:to>
                                        <p:strVal val="visible"/>
                                      </p:to>
                                    </p:set>
                                    <p:animEffect transition="in" filter="wipe(left)">
                                      <p:cBhvr>
                                        <p:cTn id="66" dur="500"/>
                                        <p:tgtEl>
                                          <p:spTgt spid="231"/>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23"/>
                                        </p:tgtEl>
                                        <p:attrNameLst>
                                          <p:attrName>style.visibility</p:attrName>
                                        </p:attrNameLst>
                                      </p:cBhvr>
                                      <p:to>
                                        <p:strVal val="visible"/>
                                      </p:to>
                                    </p:set>
                                    <p:animEffect transition="in" filter="wipe(up)">
                                      <p:cBhvr>
                                        <p:cTn id="70" dur="500"/>
                                        <p:tgtEl>
                                          <p:spTgt spid="2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8" fill="hold" grpId="0" nodeType="clickEffect">
                                  <p:stCondLst>
                                    <p:cond delay="0"/>
                                  </p:stCondLst>
                                  <p:childTnLst>
                                    <p:animEffect transition="out" filter="wipe(left)">
                                      <p:cBhvr>
                                        <p:cTn id="74" dur="500"/>
                                        <p:tgtEl>
                                          <p:spTgt spid="229"/>
                                        </p:tgtEl>
                                      </p:cBhvr>
                                    </p:animEffect>
                                    <p:set>
                                      <p:cBhvr>
                                        <p:cTn id="75" dur="1" fill="hold">
                                          <p:stCondLst>
                                            <p:cond delay="499"/>
                                          </p:stCondLst>
                                        </p:cTn>
                                        <p:tgtEl>
                                          <p:spTgt spid="22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24"/>
                                        </p:tgtEl>
                                        <p:attrNameLst>
                                          <p:attrName>style.visibility</p:attrName>
                                        </p:attrNameLst>
                                      </p:cBhvr>
                                      <p:to>
                                        <p:strVal val="visible"/>
                                      </p:to>
                                    </p:set>
                                    <p:animEffect transition="in" filter="wipe(up)">
                                      <p:cBhvr>
                                        <p:cTn id="80" dur="500"/>
                                        <p:tgtEl>
                                          <p:spTgt spid="224"/>
                                        </p:tgtEl>
                                      </p:cBhvr>
                                    </p:animEffect>
                                  </p:childTnLst>
                                </p:cTn>
                              </p:par>
                            </p:childTnLst>
                          </p:cTn>
                        </p:par>
                        <p:par>
                          <p:cTn id="81" fill="hold">
                            <p:stCondLst>
                              <p:cond delay="500"/>
                            </p:stCondLst>
                            <p:childTnLst>
                              <p:par>
                                <p:cTn id="82" presetID="22" presetClass="exit" presetSubtype="8" fill="hold" grpId="1" nodeType="afterEffect">
                                  <p:stCondLst>
                                    <p:cond delay="0"/>
                                  </p:stCondLst>
                                  <p:childTnLst>
                                    <p:animEffect transition="out" filter="wipe(left)">
                                      <p:cBhvr>
                                        <p:cTn id="83" dur="500"/>
                                        <p:tgtEl>
                                          <p:spTgt spid="219"/>
                                        </p:tgtEl>
                                      </p:cBhvr>
                                    </p:animEffect>
                                    <p:set>
                                      <p:cBhvr>
                                        <p:cTn id="84" dur="1" fill="hold">
                                          <p:stCondLst>
                                            <p:cond delay="499"/>
                                          </p:stCondLst>
                                        </p:cTn>
                                        <p:tgtEl>
                                          <p:spTgt spid="219"/>
                                        </p:tgtEl>
                                        <p:attrNameLst>
                                          <p:attrName>style.visibility</p:attrName>
                                        </p:attrNameLst>
                                      </p:cBhvr>
                                      <p:to>
                                        <p:strVal val="hidden"/>
                                      </p:to>
                                    </p:se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234"/>
                                        </p:tgtEl>
                                        <p:attrNameLst>
                                          <p:attrName>style.visibility</p:attrName>
                                        </p:attrNameLst>
                                      </p:cBhvr>
                                      <p:to>
                                        <p:strVal val="visible"/>
                                      </p:to>
                                    </p:set>
                                    <p:animEffect transition="in" filter="wipe(left)">
                                      <p:cBhvr>
                                        <p:cTn id="88" dur="500"/>
                                        <p:tgtEl>
                                          <p:spTgt spid="23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225"/>
                                        </p:tgtEl>
                                        <p:attrNameLst>
                                          <p:attrName>style.visibility</p:attrName>
                                        </p:attrNameLst>
                                      </p:cBhvr>
                                      <p:to>
                                        <p:strVal val="visible"/>
                                      </p:to>
                                    </p:set>
                                    <p:animEffect transition="in" filter="wipe(up)">
                                      <p:cBhvr>
                                        <p:cTn id="93" dur="500"/>
                                        <p:tgtEl>
                                          <p:spTgt spid="225"/>
                                        </p:tgtEl>
                                      </p:cBhvr>
                                    </p:animEffect>
                                  </p:childTnLst>
                                </p:cTn>
                              </p:par>
                            </p:childTnLst>
                          </p:cTn>
                        </p:par>
                        <p:par>
                          <p:cTn id="94" fill="hold">
                            <p:stCondLst>
                              <p:cond delay="500"/>
                            </p:stCondLst>
                            <p:childTnLst>
                              <p:par>
                                <p:cTn id="95" presetID="22" presetClass="exit" presetSubtype="8" fill="hold" grpId="1" nodeType="afterEffect">
                                  <p:stCondLst>
                                    <p:cond delay="0"/>
                                  </p:stCondLst>
                                  <p:childTnLst>
                                    <p:animEffect transition="out" filter="wipe(left)">
                                      <p:cBhvr>
                                        <p:cTn id="96" dur="500"/>
                                        <p:tgtEl>
                                          <p:spTgt spid="221"/>
                                        </p:tgtEl>
                                      </p:cBhvr>
                                    </p:animEffect>
                                    <p:set>
                                      <p:cBhvr>
                                        <p:cTn id="97" dur="1" fill="hold">
                                          <p:stCondLst>
                                            <p:cond delay="499"/>
                                          </p:stCondLst>
                                        </p:cTn>
                                        <p:tgtEl>
                                          <p:spTgt spid="221"/>
                                        </p:tgtEl>
                                        <p:attrNameLst>
                                          <p:attrName>style.visibility</p:attrName>
                                        </p:attrNameLst>
                                      </p:cBhvr>
                                      <p:to>
                                        <p:strVal val="hidden"/>
                                      </p:to>
                                    </p:se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wipe(left)">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500"/>
                                        <p:tgtEl>
                                          <p:spTgt spid="226"/>
                                        </p:tgtEl>
                                      </p:cBhvr>
                                    </p:animEffect>
                                  </p:childTnLst>
                                </p:cTn>
                              </p:par>
                            </p:childTnLst>
                          </p:cTn>
                        </p:par>
                        <p:par>
                          <p:cTn id="107" fill="hold">
                            <p:stCondLst>
                              <p:cond delay="500"/>
                            </p:stCondLst>
                            <p:childTnLst>
                              <p:par>
                                <p:cTn id="108" presetID="22" presetClass="exit" presetSubtype="8" fill="hold" grpId="1" nodeType="afterEffect">
                                  <p:stCondLst>
                                    <p:cond delay="0"/>
                                  </p:stCondLst>
                                  <p:childTnLst>
                                    <p:animEffect transition="out" filter="wipe(left)">
                                      <p:cBhvr>
                                        <p:cTn id="109" dur="500"/>
                                        <p:tgtEl>
                                          <p:spTgt spid="222"/>
                                        </p:tgtEl>
                                      </p:cBhvr>
                                    </p:animEffect>
                                    <p:set>
                                      <p:cBhvr>
                                        <p:cTn id="110" dur="1" fill="hold">
                                          <p:stCondLst>
                                            <p:cond delay="499"/>
                                          </p:stCondLst>
                                        </p:cTn>
                                        <p:tgtEl>
                                          <p:spTgt spid="222"/>
                                        </p:tgtEl>
                                        <p:attrNameLst>
                                          <p:attrName>style.visibility</p:attrName>
                                        </p:attrNameLst>
                                      </p:cBhvr>
                                      <p:to>
                                        <p:strVal val="hidden"/>
                                      </p:to>
                                    </p:se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236"/>
                                        </p:tgtEl>
                                        <p:attrNameLst>
                                          <p:attrName>style.visibility</p:attrName>
                                        </p:attrNameLst>
                                      </p:cBhvr>
                                      <p:to>
                                        <p:strVal val="visible"/>
                                      </p:to>
                                    </p:set>
                                    <p:animEffect transition="in" filter="wipe(left)">
                                      <p:cBhvr>
                                        <p:cTn id="114" dur="500"/>
                                        <p:tgtEl>
                                          <p:spTgt spid="23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xit" presetSubtype="8" fill="hold" grpId="0" nodeType="clickEffect">
                                  <p:stCondLst>
                                    <p:cond delay="0"/>
                                  </p:stCondLst>
                                  <p:childTnLst>
                                    <p:animEffect transition="out" filter="wipe(left)">
                                      <p:cBhvr>
                                        <p:cTn id="118" dur="500"/>
                                        <p:tgtEl>
                                          <p:spTgt spid="237"/>
                                        </p:tgtEl>
                                      </p:cBhvr>
                                    </p:animEffect>
                                    <p:set>
                                      <p:cBhvr>
                                        <p:cTn id="119" dur="1" fill="hold">
                                          <p:stCondLst>
                                            <p:cond delay="499"/>
                                          </p:stCondLst>
                                        </p:cTn>
                                        <p:tgtEl>
                                          <p:spTgt spid="237"/>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7" presetClass="emph" presetSubtype="0" repeatCount="indefinite" fill="remove" grpId="2" nodeType="clickEffect">
                                  <p:stCondLst>
                                    <p:cond delay="0"/>
                                  </p:stCondLst>
                                  <p:endCondLst>
                                    <p:cond evt="onNext" delay="0">
                                      <p:tgtEl>
                                        <p:sldTgt/>
                                      </p:tgtEl>
                                    </p:cond>
                                  </p:endCondLst>
                                  <p:childTnLst>
                                    <p:animClr clrSpc="rgb" dir="cw">
                                      <p:cBhvr override="childStyle">
                                        <p:cTn id="123" dur="250" autoRev="1" fill="remove"/>
                                        <p:tgtEl>
                                          <p:spTgt spid="226"/>
                                        </p:tgtEl>
                                        <p:attrNameLst>
                                          <p:attrName>style.color</p:attrName>
                                        </p:attrNameLst>
                                      </p:cBhvr>
                                      <p:to>
                                        <a:schemeClr val="accent1"/>
                                      </p:to>
                                    </p:animClr>
                                    <p:animClr clrSpc="rgb" dir="cw">
                                      <p:cBhvr>
                                        <p:cTn id="124" dur="250" autoRev="1" fill="remove"/>
                                        <p:tgtEl>
                                          <p:spTgt spid="226"/>
                                        </p:tgtEl>
                                        <p:attrNameLst>
                                          <p:attrName>fillcolor</p:attrName>
                                        </p:attrNameLst>
                                      </p:cBhvr>
                                      <p:to>
                                        <a:schemeClr val="accent1"/>
                                      </p:to>
                                    </p:animClr>
                                    <p:set>
                                      <p:cBhvr>
                                        <p:cTn id="125" dur="250" autoRev="1" fill="remove"/>
                                        <p:tgtEl>
                                          <p:spTgt spid="226"/>
                                        </p:tgtEl>
                                        <p:attrNameLst>
                                          <p:attrName>fill.type</p:attrName>
                                        </p:attrNameLst>
                                      </p:cBhvr>
                                      <p:to>
                                        <p:strVal val="solid"/>
                                      </p:to>
                                    </p:set>
                                    <p:set>
                                      <p:cBhvr>
                                        <p:cTn id="126" dur="250" autoRev="1" fill="remove"/>
                                        <p:tgtEl>
                                          <p:spTgt spid="226"/>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22" presetClass="exit" presetSubtype="8" fill="hold" grpId="0" nodeType="clickEffect">
                                  <p:stCondLst>
                                    <p:cond delay="0"/>
                                  </p:stCondLst>
                                  <p:childTnLst>
                                    <p:animEffect transition="out" filter="wipe(left)">
                                      <p:cBhvr>
                                        <p:cTn id="130" dur="500"/>
                                        <p:tgtEl>
                                          <p:spTgt spid="238"/>
                                        </p:tgtEl>
                                      </p:cBhvr>
                                    </p:animEffect>
                                    <p:set>
                                      <p:cBhvr>
                                        <p:cTn id="131" dur="1" fill="hold">
                                          <p:stCondLst>
                                            <p:cond delay="499"/>
                                          </p:stCondLst>
                                        </p:cTn>
                                        <p:tgtEl>
                                          <p:spTgt spid="238"/>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xit" presetSubtype="4" fill="hold" grpId="1" nodeType="clickEffect">
                                  <p:stCondLst>
                                    <p:cond delay="0"/>
                                  </p:stCondLst>
                                  <p:childTnLst>
                                    <p:animEffect transition="out" filter="wipe(down)">
                                      <p:cBhvr>
                                        <p:cTn id="135" dur="500"/>
                                        <p:tgtEl>
                                          <p:spTgt spid="224"/>
                                        </p:tgtEl>
                                      </p:cBhvr>
                                    </p:animEffect>
                                    <p:set>
                                      <p:cBhvr>
                                        <p:cTn id="136" dur="1" fill="hold">
                                          <p:stCondLst>
                                            <p:cond delay="499"/>
                                          </p:stCondLst>
                                        </p:cTn>
                                        <p:tgtEl>
                                          <p:spTgt spid="22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xit" presetSubtype="4" fill="hold" grpId="1" nodeType="clickEffect">
                                  <p:stCondLst>
                                    <p:cond delay="0"/>
                                  </p:stCondLst>
                                  <p:childTnLst>
                                    <p:animEffect transition="out" filter="wipe(down)">
                                      <p:cBhvr>
                                        <p:cTn id="140" dur="500"/>
                                        <p:tgtEl>
                                          <p:spTgt spid="225"/>
                                        </p:tgtEl>
                                      </p:cBhvr>
                                    </p:animEffect>
                                    <p:set>
                                      <p:cBhvr>
                                        <p:cTn id="141" dur="1" fill="hold">
                                          <p:stCondLst>
                                            <p:cond delay="499"/>
                                          </p:stCondLst>
                                        </p:cTn>
                                        <p:tgtEl>
                                          <p:spTgt spid="22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2" presetClass="exit" presetSubtype="4" fill="hold" grpId="1" nodeType="clickEffect">
                                  <p:stCondLst>
                                    <p:cond delay="0"/>
                                  </p:stCondLst>
                                  <p:childTnLst>
                                    <p:animEffect transition="out" filter="wipe(down)">
                                      <p:cBhvr>
                                        <p:cTn id="145" dur="500"/>
                                        <p:tgtEl>
                                          <p:spTgt spid="226"/>
                                        </p:tgtEl>
                                      </p:cBhvr>
                                    </p:animEffect>
                                    <p:set>
                                      <p:cBhvr>
                                        <p:cTn id="146" dur="1" fill="hold">
                                          <p:stCondLst>
                                            <p:cond delay="499"/>
                                          </p:stCondLst>
                                        </p:cTn>
                                        <p:tgtEl>
                                          <p:spTgt spid="22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4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grpId="0" nodeType="clickEffect">
                                  <p:stCondLst>
                                    <p:cond delay="0"/>
                                  </p:stCondLst>
                                  <p:childTnLst>
                                    <p:set>
                                      <p:cBhvr>
                                        <p:cTn id="154" dur="1" fill="hold">
                                          <p:stCondLst>
                                            <p:cond delay="0"/>
                                          </p:stCondLst>
                                        </p:cTn>
                                        <p:tgtEl>
                                          <p:spTgt spid="242"/>
                                        </p:tgtEl>
                                        <p:attrNameLst>
                                          <p:attrName>style.visibility</p:attrName>
                                        </p:attrNameLst>
                                      </p:cBhvr>
                                      <p:to>
                                        <p:strVal val="visible"/>
                                      </p:to>
                                    </p:set>
                                    <p:animEffect transition="in" filter="wipe(right)">
                                      <p:cBhvr>
                                        <p:cTn id="155" dur="500"/>
                                        <p:tgtEl>
                                          <p:spTgt spid="242"/>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24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grpId="0" nodeType="clickEffect">
                                  <p:stCondLst>
                                    <p:cond delay="0"/>
                                  </p:stCondLst>
                                  <p:childTnLst>
                                    <p:set>
                                      <p:cBhvr>
                                        <p:cTn id="163" dur="1" fill="hold">
                                          <p:stCondLst>
                                            <p:cond delay="0"/>
                                          </p:stCondLst>
                                        </p:cTn>
                                        <p:tgtEl>
                                          <p:spTgt spid="244"/>
                                        </p:tgtEl>
                                        <p:attrNameLst>
                                          <p:attrName>style.visibility</p:attrName>
                                        </p:attrNameLst>
                                      </p:cBhvr>
                                      <p:to>
                                        <p:strVal val="visible"/>
                                      </p:to>
                                    </p:set>
                                    <p:animEffect transition="in" filter="wipe(right)">
                                      <p:cBhvr>
                                        <p:cTn id="164" dur="500"/>
                                        <p:tgtEl>
                                          <p:spTgt spid="244"/>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xit" presetSubtype="8" fill="hold" grpId="0" nodeType="clickEffect">
                                  <p:stCondLst>
                                    <p:cond delay="0"/>
                                  </p:stCondLst>
                                  <p:childTnLst>
                                    <p:animEffect transition="out" filter="wipe(left)">
                                      <p:cBhvr>
                                        <p:cTn id="168" dur="500"/>
                                        <p:tgtEl>
                                          <p:spTgt spid="246"/>
                                        </p:tgtEl>
                                      </p:cBhvr>
                                    </p:animEffect>
                                    <p:set>
                                      <p:cBhvr>
                                        <p:cTn id="169" dur="1" fill="hold">
                                          <p:stCondLst>
                                            <p:cond delay="499"/>
                                          </p:stCondLst>
                                        </p:cTn>
                                        <p:tgtEl>
                                          <p:spTgt spid="246"/>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grpId="0" nodeType="clickEffect">
                                  <p:stCondLst>
                                    <p:cond delay="0"/>
                                  </p:stCondLst>
                                  <p:childTnLst>
                                    <p:set>
                                      <p:cBhvr>
                                        <p:cTn id="173" dur="1" fill="hold">
                                          <p:stCondLst>
                                            <p:cond delay="0"/>
                                          </p:stCondLst>
                                        </p:cTn>
                                        <p:tgtEl>
                                          <p:spTgt spid="245"/>
                                        </p:tgtEl>
                                        <p:attrNameLst>
                                          <p:attrName>style.visibility</p:attrName>
                                        </p:attrNameLst>
                                      </p:cBhvr>
                                      <p:to>
                                        <p:strVal val="visible"/>
                                      </p:to>
                                    </p:set>
                                    <p:animEffect transition="in" filter="wipe(right)">
                                      <p:cBhvr>
                                        <p:cTn id="174" dur="500"/>
                                        <p:tgtEl>
                                          <p:spTgt spid="245"/>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xit" presetSubtype="4" fill="hold" grpId="1" nodeType="clickEffect">
                                  <p:stCondLst>
                                    <p:cond delay="0"/>
                                  </p:stCondLst>
                                  <p:childTnLst>
                                    <p:animEffect transition="out" filter="wipe(down)">
                                      <p:cBhvr>
                                        <p:cTn id="178" dur="500"/>
                                        <p:tgtEl>
                                          <p:spTgt spid="234"/>
                                        </p:tgtEl>
                                      </p:cBhvr>
                                    </p:animEffect>
                                    <p:set>
                                      <p:cBhvr>
                                        <p:cTn id="179" dur="1" fill="hold">
                                          <p:stCondLst>
                                            <p:cond delay="499"/>
                                          </p:stCondLst>
                                        </p:cTn>
                                        <p:tgtEl>
                                          <p:spTgt spid="234"/>
                                        </p:tgtEl>
                                        <p:attrNameLst>
                                          <p:attrName>style.visibility</p:attrName>
                                        </p:attrNameLst>
                                      </p:cBhvr>
                                      <p:to>
                                        <p:strVal val="hidden"/>
                                      </p:to>
                                    </p:set>
                                  </p:childTnLst>
                                </p:cTn>
                              </p:par>
                              <p:par>
                                <p:cTn id="180" presetID="22" presetClass="exit" presetSubtype="4" fill="hold" grpId="1" nodeType="withEffect">
                                  <p:stCondLst>
                                    <p:cond delay="0"/>
                                  </p:stCondLst>
                                  <p:childTnLst>
                                    <p:animEffect transition="out" filter="wipe(down)">
                                      <p:cBhvr>
                                        <p:cTn id="181" dur="500"/>
                                        <p:tgtEl>
                                          <p:spTgt spid="235"/>
                                        </p:tgtEl>
                                      </p:cBhvr>
                                    </p:animEffect>
                                    <p:set>
                                      <p:cBhvr>
                                        <p:cTn id="182" dur="1" fill="hold">
                                          <p:stCondLst>
                                            <p:cond delay="499"/>
                                          </p:stCondLst>
                                        </p:cTn>
                                        <p:tgtEl>
                                          <p:spTgt spid="235"/>
                                        </p:tgtEl>
                                        <p:attrNameLst>
                                          <p:attrName>style.visibility</p:attrName>
                                        </p:attrNameLst>
                                      </p:cBhvr>
                                      <p:to>
                                        <p:strVal val="hidden"/>
                                      </p:to>
                                    </p:set>
                                  </p:childTnLst>
                                </p:cTn>
                              </p:par>
                              <p:par>
                                <p:cTn id="183" presetID="22" presetClass="exit" presetSubtype="4" fill="hold" grpId="1" nodeType="withEffect">
                                  <p:stCondLst>
                                    <p:cond delay="0"/>
                                  </p:stCondLst>
                                  <p:childTnLst>
                                    <p:animEffect transition="out" filter="wipe(down)">
                                      <p:cBhvr>
                                        <p:cTn id="184" dur="500"/>
                                        <p:tgtEl>
                                          <p:spTgt spid="236"/>
                                        </p:tgtEl>
                                      </p:cBhvr>
                                    </p:animEffect>
                                    <p:set>
                                      <p:cBhvr>
                                        <p:cTn id="185" dur="1" fill="hold">
                                          <p:stCondLst>
                                            <p:cond delay="499"/>
                                          </p:stCondLst>
                                        </p:cTn>
                                        <p:tgtEl>
                                          <p:spTgt spid="236"/>
                                        </p:tgtEl>
                                        <p:attrNameLst>
                                          <p:attrName>style.visibility</p:attrName>
                                        </p:attrNameLst>
                                      </p:cBhvr>
                                      <p:to>
                                        <p:strVal val="hidden"/>
                                      </p:to>
                                    </p:set>
                                  </p:childTnLst>
                                </p:cTn>
                              </p:par>
                              <p:par>
                                <p:cTn id="186" presetID="22" presetClass="exit" presetSubtype="4" fill="hold" grpId="1" nodeType="withEffect">
                                  <p:stCondLst>
                                    <p:cond delay="0"/>
                                  </p:stCondLst>
                                  <p:childTnLst>
                                    <p:animEffect transition="out" filter="wipe(down)">
                                      <p:cBhvr>
                                        <p:cTn id="187" dur="500"/>
                                        <p:tgtEl>
                                          <p:spTgt spid="218"/>
                                        </p:tgtEl>
                                      </p:cBhvr>
                                    </p:animEffect>
                                    <p:set>
                                      <p:cBhvr>
                                        <p:cTn id="188" dur="1" fill="hold">
                                          <p:stCondLst>
                                            <p:cond delay="499"/>
                                          </p:stCondLst>
                                        </p:cTn>
                                        <p:tgtEl>
                                          <p:spTgt spid="21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22" presetClass="entr" presetSubtype="2" fill="hold" grpId="0" nodeType="clickEffect">
                                  <p:stCondLst>
                                    <p:cond delay="0"/>
                                  </p:stCondLst>
                                  <p:childTnLst>
                                    <p:set>
                                      <p:cBhvr>
                                        <p:cTn id="192" dur="1" fill="hold">
                                          <p:stCondLst>
                                            <p:cond delay="0"/>
                                          </p:stCondLst>
                                        </p:cTn>
                                        <p:tgtEl>
                                          <p:spTgt spid="248"/>
                                        </p:tgtEl>
                                        <p:attrNameLst>
                                          <p:attrName>style.visibility</p:attrName>
                                        </p:attrNameLst>
                                      </p:cBhvr>
                                      <p:to>
                                        <p:strVal val="visible"/>
                                      </p:to>
                                    </p:set>
                                    <p:animEffect transition="in" filter="wipe(right)">
                                      <p:cBhvr>
                                        <p:cTn id="193"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animBg="1"/>
      <p:bldP spid="217" grpId="0"/>
      <p:bldP spid="219" grpId="0"/>
      <p:bldP spid="219" grpId="1"/>
      <p:bldP spid="220" grpId="0"/>
      <p:bldP spid="221" grpId="0"/>
      <p:bldP spid="221" grpId="1"/>
      <p:bldP spid="222" grpId="0"/>
      <p:bldP spid="222" grpId="1"/>
      <p:bldP spid="223" grpId="0" animBg="1"/>
      <p:bldP spid="224" grpId="0" animBg="1"/>
      <p:bldP spid="224" grpId="1" animBg="1"/>
      <p:bldP spid="225" grpId="0" animBg="1"/>
      <p:bldP spid="225" grpId="1" animBg="1"/>
      <p:bldP spid="226" grpId="0" animBg="1"/>
      <p:bldP spid="226" grpId="1" animBg="1"/>
      <p:bldP spid="226" grpId="2" animBg="1"/>
      <p:bldP spid="227" grpId="0" animBg="1"/>
      <p:bldP spid="228" grpId="0" animBg="1"/>
      <p:bldP spid="229" grpId="0" animBg="1"/>
      <p:bldP spid="218" grpId="0"/>
      <p:bldP spid="218" grpId="1"/>
      <p:bldP spid="231" grpId="0"/>
      <p:bldP spid="233" grpId="0" animBg="1"/>
      <p:bldP spid="234" grpId="0"/>
      <p:bldP spid="234" grpId="1"/>
      <p:bldP spid="235" grpId="0"/>
      <p:bldP spid="235" grpId="1"/>
      <p:bldP spid="236" grpId="0"/>
      <p:bldP spid="236" grpId="1"/>
      <p:bldP spid="237" grpId="0" animBg="1"/>
      <p:bldP spid="238" grpId="0" animBg="1"/>
      <p:bldP spid="242" grpId="0" animBg="1"/>
      <p:bldP spid="244" grpId="0" animBg="1"/>
      <p:bldP spid="245" grpId="0" animBg="1"/>
      <p:bldP spid="246" grpId="0" animBg="1"/>
      <p:bldP spid="2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 Example: Printing all substrings</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72" name="Content Placeholder 5">
            <a:extLst>
              <a:ext uri="{FF2B5EF4-FFF2-40B4-BE49-F238E27FC236}">
                <a16:creationId xmlns:a16="http://schemas.microsoft.com/office/drawing/2014/main" xmlns="" id="{B7C5879B-1F98-44B0-AB7F-89A7CE175A12}"/>
              </a:ext>
            </a:extLst>
          </p:cNvPr>
          <p:cNvSpPr>
            <a:spLocks noGrp="1"/>
          </p:cNvSpPr>
          <p:nvPr>
            <p:ph idx="1"/>
          </p:nvPr>
        </p:nvSpPr>
        <p:spPr>
          <a:xfrm>
            <a:off x="523491" y="1111624"/>
            <a:ext cx="11060052" cy="4525963"/>
          </a:xfrm>
        </p:spPr>
        <p:txBody>
          <a:bodyPr/>
          <a:lstStyle/>
          <a:p>
            <a:r>
              <a:rPr lang="en-US" dirty="0"/>
              <a:t>Read a string and create an array containing all its substrings </a:t>
            </a:r>
            <a:r>
              <a:rPr lang="en-US" sz="2600" dirty="0"/>
              <a:t>(i.e. contiguous)</a:t>
            </a:r>
            <a:r>
              <a:rPr lang="en-US" dirty="0"/>
              <a:t>.</a:t>
            </a:r>
          </a:p>
          <a:p>
            <a:r>
              <a:rPr lang="en-US" dirty="0"/>
              <a:t>Display the substrings (note: non-unique substrings allowed, i.e., a substring may appear multiple times).</a:t>
            </a:r>
          </a:p>
          <a:p>
            <a:pPr marL="0" indent="0">
              <a:buNone/>
            </a:pPr>
            <a:r>
              <a:rPr lang="en-US" dirty="0"/>
              <a:t>Input: ESC</a:t>
            </a:r>
          </a:p>
          <a:p>
            <a:pPr marL="0" indent="0">
              <a:buNone/>
            </a:pPr>
            <a:r>
              <a:rPr lang="en-US" dirty="0"/>
              <a:t>Output:</a:t>
            </a:r>
          </a:p>
          <a:p>
            <a:pPr marL="0" indent="0">
              <a:buNone/>
            </a:pPr>
            <a:endParaRPr lang="en-US" dirty="0"/>
          </a:p>
        </p:txBody>
      </p:sp>
      <p:sp>
        <p:nvSpPr>
          <p:cNvPr id="73" name="TextBox 72">
            <a:extLst>
              <a:ext uri="{FF2B5EF4-FFF2-40B4-BE49-F238E27FC236}">
                <a16:creationId xmlns:a16="http://schemas.microsoft.com/office/drawing/2014/main" xmlns="" id="{97923400-F4A1-4BC7-8CCA-7C2C5A32F1C3}"/>
              </a:ext>
            </a:extLst>
          </p:cNvPr>
          <p:cNvSpPr txBox="1"/>
          <p:nvPr/>
        </p:nvSpPr>
        <p:spPr>
          <a:xfrm>
            <a:off x="2239464" y="3666032"/>
            <a:ext cx="973343" cy="3046988"/>
          </a:xfrm>
          <a:prstGeom prst="rect">
            <a:avLst/>
          </a:prstGeom>
          <a:noFill/>
        </p:spPr>
        <p:txBody>
          <a:bodyPr wrap="none" rtlCol="0">
            <a:spAutoFit/>
          </a:bodyPr>
          <a:lstStyle/>
          <a:p>
            <a:r>
              <a:rPr lang="en-US" sz="3200" dirty="0">
                <a:solidFill>
                  <a:srgbClr val="FF0000"/>
                </a:solidFill>
                <a:latin typeface="Comic Sans MS" panose="030F0702030302020204" pitchFamily="66" charset="0"/>
              </a:rPr>
              <a:t>E</a:t>
            </a:r>
          </a:p>
          <a:p>
            <a:r>
              <a:rPr lang="en-US" sz="3200" dirty="0">
                <a:solidFill>
                  <a:srgbClr val="FF0000"/>
                </a:solidFill>
                <a:latin typeface="Comic Sans MS" panose="030F0702030302020204" pitchFamily="66" charset="0"/>
              </a:rPr>
              <a:t>ES</a:t>
            </a:r>
          </a:p>
          <a:p>
            <a:r>
              <a:rPr lang="en-US" sz="3200" dirty="0">
                <a:solidFill>
                  <a:srgbClr val="FF0000"/>
                </a:solidFill>
                <a:latin typeface="Comic Sans MS" panose="030F0702030302020204" pitchFamily="66" charset="0"/>
              </a:rPr>
              <a:t>ESC</a:t>
            </a:r>
          </a:p>
          <a:p>
            <a:r>
              <a:rPr lang="en-US" sz="3200" dirty="0">
                <a:solidFill>
                  <a:srgbClr val="FF0000"/>
                </a:solidFill>
                <a:latin typeface="Comic Sans MS" panose="030F0702030302020204" pitchFamily="66" charset="0"/>
              </a:rPr>
              <a:t>S</a:t>
            </a:r>
          </a:p>
          <a:p>
            <a:r>
              <a:rPr lang="en-US" sz="3200" dirty="0">
                <a:solidFill>
                  <a:srgbClr val="FF0000"/>
                </a:solidFill>
                <a:latin typeface="Comic Sans MS" panose="030F0702030302020204" pitchFamily="66" charset="0"/>
              </a:rPr>
              <a:t>SC</a:t>
            </a:r>
          </a:p>
          <a:p>
            <a:r>
              <a:rPr lang="en-US" sz="3200" dirty="0">
                <a:solidFill>
                  <a:srgbClr val="FF0000"/>
                </a:solidFill>
                <a:latin typeface="Comic Sans MS" panose="030F0702030302020204" pitchFamily="66" charset="0"/>
              </a:rPr>
              <a:t>C</a:t>
            </a:r>
          </a:p>
        </p:txBody>
      </p:sp>
    </p:spTree>
    <p:extLst>
      <p:ext uri="{BB962C8B-B14F-4D97-AF65-F5344CB8AC3E}">
        <p14:creationId xmlns:p14="http://schemas.microsoft.com/office/powerpoint/2010/main" xmlns="" val="258384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fade">
                                      <p:cBhvr>
                                        <p:cTn id="17" dur="500"/>
                                        <p:tgtEl>
                                          <p:spTgt spid="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
                                            <p:txEl>
                                              <p:pRg st="3" end="3"/>
                                            </p:txEl>
                                          </p:spTgt>
                                        </p:tgtEl>
                                        <p:attrNameLst>
                                          <p:attrName>style.visibility</p:attrName>
                                        </p:attrNameLst>
                                      </p:cBhvr>
                                      <p:to>
                                        <p:strVal val="visible"/>
                                      </p:to>
                                    </p:set>
                                    <p:animEffect transition="in" filter="fade">
                                      <p:cBhvr>
                                        <p:cTn id="22" dur="500"/>
                                        <p:tgtEl>
                                          <p:spTgt spid="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 Example: Printing all substrings</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mc:AlternateContent xmlns:mc="http://schemas.openxmlformats.org/markup-compatibility/2006">
        <mc:Choice xmlns:a14="http://schemas.microsoft.com/office/drawing/2010/main" xmlns="" Requires="a14">
          <p:sp>
            <p:nvSpPr>
              <p:cNvPr id="8" name="Content Placeholder 5">
                <a:extLst>
                  <a:ext uri="{FF2B5EF4-FFF2-40B4-BE49-F238E27FC236}">
                    <a16:creationId xmlns:a16="http://schemas.microsoft.com/office/drawing/2014/main" id="{BA474861-C092-49A9-A1A5-0D169AAB6546}"/>
                  </a:ext>
                </a:extLst>
              </p:cNvPr>
              <p:cNvSpPr>
                <a:spLocks noGrp="1"/>
              </p:cNvSpPr>
              <p:nvPr>
                <p:ph idx="1"/>
              </p:nvPr>
            </p:nvSpPr>
            <p:spPr>
              <a:xfrm>
                <a:off x="404828" y="1223272"/>
                <a:ext cx="11297377" cy="4983162"/>
              </a:xfrm>
            </p:spPr>
            <p:txBody>
              <a:bodyPr/>
              <a:lstStyle/>
              <a:p>
                <a:r>
                  <a:rPr lang="en-US" dirty="0"/>
                  <a:t>What are the possible substrings for a string having length </a:t>
                </a:r>
                <a14:m>
                  <m:oMath xmlns:m="http://schemas.openxmlformats.org/officeDocument/2006/math">
                    <m:r>
                      <a:rPr lang="en-US" i="1" dirty="0" smtClean="0">
                        <a:latin typeface="Cambria Math"/>
                      </a:rPr>
                      <m:t>𝑙𝑒𝑛</m:t>
                    </m:r>
                  </m:oMath>
                </a14:m>
                <a:r>
                  <a:rPr lang="en-US" dirty="0"/>
                  <a:t>?</a:t>
                </a:r>
              </a:p>
              <a:p>
                <a:r>
                  <a:rPr lang="en-US" dirty="0"/>
                  <a:t>For  </a:t>
                </a:r>
                <a14:m>
                  <m:oMath xmlns:m="http://schemas.openxmlformats.org/officeDocument/2006/math">
                    <m:r>
                      <a:rPr lang="en-US" b="0" i="1" dirty="0" smtClean="0">
                        <a:latin typeface="Cambria Math"/>
                      </a:rPr>
                      <m:t>0≤</m:t>
                    </m:r>
                    <m:r>
                      <a:rPr lang="en-US" b="0" i="1" dirty="0" smtClean="0">
                        <a:latin typeface="Cambria Math"/>
                      </a:rPr>
                      <m:t>𝑖</m:t>
                    </m:r>
                    <m:r>
                      <a:rPr lang="en-US" b="0" i="1" dirty="0" smtClean="0">
                        <a:latin typeface="Cambria Math"/>
                      </a:rPr>
                      <m:t>&lt;</m:t>
                    </m:r>
                    <m:r>
                      <a:rPr lang="en-US" b="0" i="1" dirty="0" smtClean="0">
                        <a:latin typeface="Cambria Math"/>
                      </a:rPr>
                      <m:t>𝑙𝑒𝑛</m:t>
                    </m:r>
                    <m:r>
                      <a:rPr lang="en-US" b="0" i="1" dirty="0" smtClean="0">
                        <a:latin typeface="Cambria Math"/>
                      </a:rPr>
                      <m:t> </m:t>
                    </m:r>
                  </m:oMath>
                </a14:m>
                <a:r>
                  <a:rPr lang="en-US" dirty="0"/>
                  <a:t>and for every </a:t>
                </a:r>
                <a14:m>
                  <m:oMath xmlns:m="http://schemas.openxmlformats.org/officeDocument/2006/math">
                    <m:r>
                      <a:rPr lang="en-US" b="0" i="1" dirty="0" smtClean="0">
                        <a:latin typeface="Cambria Math"/>
                      </a:rPr>
                      <m:t>𝑖</m:t>
                    </m:r>
                    <m:r>
                      <a:rPr lang="en-US" b="0" i="1" dirty="0" smtClean="0">
                        <a:latin typeface="Cambria Math"/>
                      </a:rPr>
                      <m:t>≤</m:t>
                    </m:r>
                    <m:r>
                      <a:rPr lang="en-US" b="0" i="1" dirty="0" smtClean="0">
                        <a:latin typeface="Cambria Math"/>
                      </a:rPr>
                      <m:t>𝑗</m:t>
                    </m:r>
                    <m:r>
                      <a:rPr lang="en-US" b="0" i="1" dirty="0" smtClean="0">
                        <a:latin typeface="Cambria Math"/>
                      </a:rPr>
                      <m:t>&lt;</m:t>
                    </m:r>
                    <m:r>
                      <a:rPr lang="en-US" b="0" i="1" dirty="0" smtClean="0">
                        <a:latin typeface="Cambria Math"/>
                      </a:rPr>
                      <m:t>𝑙𝑒𝑛</m:t>
                    </m:r>
                  </m:oMath>
                </a14:m>
                <a:r>
                  <a:rPr lang="en-US" dirty="0"/>
                  <a:t>, consider the substring between the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a:rPr>
                          <m:t>𝑖</m:t>
                        </m:r>
                      </m:e>
                      <m:sup>
                        <m:r>
                          <a:rPr lang="en-US" b="0" i="1" dirty="0" smtClean="0">
                            <a:latin typeface="Cambria Math"/>
                          </a:rPr>
                          <m:t>𝑡h</m:t>
                        </m:r>
                      </m:sup>
                    </m:sSup>
                  </m:oMath>
                </a14:m>
                <a:r>
                  <a:rPr lang="en-US" dirty="0"/>
                  <a:t>and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a:rPr>
                          <m:t>𝑗</m:t>
                        </m:r>
                      </m:e>
                      <m:sup>
                        <m:r>
                          <a:rPr lang="en-US" b="0" i="1" dirty="0" smtClean="0">
                            <a:latin typeface="Cambria Math"/>
                          </a:rPr>
                          <m:t>𝑡h</m:t>
                        </m:r>
                      </m:sup>
                    </m:sSup>
                    <m:r>
                      <a:rPr lang="en-US" b="0" i="1" dirty="0" smtClean="0">
                        <a:latin typeface="Cambria Math"/>
                      </a:rPr>
                      <m:t> </m:t>
                    </m:r>
                  </m:oMath>
                </a14:m>
                <a:r>
                  <a:rPr lang="en-US" dirty="0"/>
                  <a:t>index.</a:t>
                </a:r>
              </a:p>
              <a:p>
                <a:r>
                  <a:rPr lang="en-US" dirty="0"/>
                  <a:t>An idea: Allocate a 2D char array having </a:t>
                </a:r>
                <a14:m>
                  <m:oMath xmlns:m="http://schemas.openxmlformats.org/officeDocument/2006/math">
                    <m:f>
                      <m:fPr>
                        <m:ctrlPr>
                          <a:rPr lang="en-US" b="0" i="1" dirty="0" smtClean="0">
                            <a:latin typeface="Cambria Math" panose="02040503050406030204" pitchFamily="18" charset="0"/>
                          </a:rPr>
                        </m:ctrlPr>
                      </m:fPr>
                      <m:num>
                        <m:r>
                          <a:rPr lang="en-US" i="1" dirty="0" err="1">
                            <a:latin typeface="Cambria Math"/>
                          </a:rPr>
                          <m:t>𝑙𝑒𝑛</m:t>
                        </m:r>
                        <m:r>
                          <a:rPr lang="en-US" b="0" i="1" dirty="0" smtClean="0">
                            <a:latin typeface="Cambria Math"/>
                          </a:rPr>
                          <m:t>×(</m:t>
                        </m:r>
                        <m:r>
                          <a:rPr lang="en-US" b="0" i="1" dirty="0" smtClean="0">
                            <a:latin typeface="Cambria Math"/>
                          </a:rPr>
                          <m:t>𝑙𝑒𝑛</m:t>
                        </m:r>
                        <m:r>
                          <a:rPr lang="en-US" b="0" i="1" dirty="0" smtClean="0">
                            <a:latin typeface="Cambria Math"/>
                          </a:rPr>
                          <m:t>+1)</m:t>
                        </m:r>
                      </m:num>
                      <m:den>
                        <m:r>
                          <a:rPr lang="en-US" b="0" i="1" dirty="0" smtClean="0">
                            <a:latin typeface="Cambria Math"/>
                          </a:rPr>
                          <m:t>2</m:t>
                        </m:r>
                      </m:den>
                    </m:f>
                  </m:oMath>
                </a14:m>
                <a:r>
                  <a:rPr lang="en-US" dirty="0"/>
                  <a:t>rows </a:t>
                </a:r>
              </a:p>
              <a:p>
                <a:r>
                  <a:rPr lang="en-US" dirty="0">
                    <a:solidFill>
                      <a:srgbClr val="FF0000"/>
                    </a:solidFill>
                  </a:rPr>
                  <a:t>(why? And how many columns to use?) </a:t>
                </a:r>
              </a:p>
              <a:p>
                <a:r>
                  <a:rPr lang="en-US" dirty="0"/>
                  <a:t>Now copy the substrings into different rows of this array</a:t>
                </a:r>
              </a:p>
              <a:p>
                <a:pPr marL="0" indent="0">
                  <a:buNone/>
                </a:pPr>
                <a:r>
                  <a:rPr lang="en-US" dirty="0"/>
                  <a:t> Let is use </a:t>
                </a:r>
                <a:r>
                  <a:rPr lang="en-US" dirty="0">
                    <a:solidFill>
                      <a:srgbClr val="0000FF"/>
                    </a:solidFill>
                  </a:rPr>
                  <a:t>array of pointers </a:t>
                </a:r>
                <a:r>
                  <a:rPr lang="en-US" dirty="0"/>
                  <a:t>or </a:t>
                </a:r>
                <a:r>
                  <a:rPr lang="en-US" dirty="0">
                    <a:solidFill>
                      <a:srgbClr val="0000FF"/>
                    </a:solidFill>
                  </a:rPr>
                  <a:t>pointer of pointers </a:t>
                </a:r>
                <a:r>
                  <a:rPr lang="en-US" dirty="0"/>
                  <a:t>to do the above </a:t>
                </a:r>
              </a:p>
            </p:txBody>
          </p:sp>
        </mc:Choice>
        <mc:Fallback>
          <p:sp>
            <p:nvSpPr>
              <p:cNvPr id="8" name="Content Placeholder 5">
                <a:extLst>
                  <a:ext uri="{FF2B5EF4-FFF2-40B4-BE49-F238E27FC236}">
                    <a16:creationId xmlns:a16="http://schemas.microsoft.com/office/drawing/2014/main" xmlns="" id="{BA474861-C092-49A9-A1A5-0D169AAB6546}"/>
                  </a:ext>
                </a:extLst>
              </p:cNvPr>
              <p:cNvSpPr>
                <a:spLocks noGrp="1" noRot="1" noChangeAspect="1" noMove="1" noResize="1" noEditPoints="1" noAdjustHandles="1" noChangeArrowheads="1" noChangeShapeType="1" noTextEdit="1"/>
              </p:cNvSpPr>
              <p:nvPr>
                <p:ph idx="1"/>
              </p:nvPr>
            </p:nvSpPr>
            <p:spPr>
              <a:xfrm>
                <a:off x="404828" y="1223272"/>
                <a:ext cx="11297377" cy="4983162"/>
              </a:xfrm>
              <a:blipFill>
                <a:blip r:embed="rId2" cstate="print"/>
                <a:stretch>
                  <a:fillRect l="-1348" t="-3060" r="-1187" b="-1346"/>
                </a:stretch>
              </a:blipFill>
            </p:spPr>
            <p:txBody>
              <a:bodyPr/>
              <a:lstStyle/>
              <a:p>
                <a:r>
                  <a:rPr lang="en-IN">
                    <a:noFill/>
                  </a:rPr>
                  <a:t> </a:t>
                </a:r>
              </a:p>
            </p:txBody>
          </p:sp>
        </mc:Fallback>
      </mc:AlternateContent>
    </p:spTree>
    <p:extLst>
      <p:ext uri="{BB962C8B-B14F-4D97-AF65-F5344CB8AC3E}">
        <p14:creationId xmlns:p14="http://schemas.microsoft.com/office/powerpoint/2010/main" xmlns="" val="555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11" name="Title 1">
            <a:extLst>
              <a:ext uri="{FF2B5EF4-FFF2-40B4-BE49-F238E27FC236}">
                <a16:creationId xmlns:a16="http://schemas.microsoft.com/office/drawing/2014/main" xmlns="" id="{4ED66CFC-5075-44B4-A29A-134E53B296FE}"/>
              </a:ext>
            </a:extLst>
          </p:cNvPr>
          <p:cNvSpPr txBox="1">
            <a:spLocks/>
          </p:cNvSpPr>
          <p:nvPr/>
        </p:nvSpPr>
        <p:spPr>
          <a:xfrm rot="16200000">
            <a:off x="7514093" y="2404046"/>
            <a:ext cx="504056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ysClr val="windowText" lastClr="000000"/>
                </a:solidFill>
                <a:effectLst/>
                <a:uLnTx/>
                <a:uFillTx/>
                <a:latin typeface="Calibri"/>
                <a:ea typeface="+mj-ea"/>
                <a:cs typeface="+mj-cs"/>
              </a:rPr>
              <a:t>Solution: Version 1</a:t>
            </a:r>
            <a:endParaRPr kumimoji="0" lang="en-US" sz="4400" b="0" i="0" u="none" strike="noStrike" kern="1200" cap="none" spc="0" normalizeH="0" baseline="0" noProof="0" dirty="0">
              <a:ln>
                <a:noFill/>
              </a:ln>
              <a:solidFill>
                <a:sysClr val="windowText" lastClr="000000"/>
              </a:solidFill>
              <a:effectLst/>
              <a:uLnTx/>
              <a:uFillTx/>
              <a:latin typeface="Calibri"/>
              <a:ea typeface="+mj-ea"/>
              <a:cs typeface="+mj-cs"/>
            </a:endParaRPr>
          </a:p>
        </p:txBody>
      </p:sp>
      <p:sp>
        <p:nvSpPr>
          <p:cNvPr id="12" name="Rectangle 11">
            <a:extLst>
              <a:ext uri="{FF2B5EF4-FFF2-40B4-BE49-F238E27FC236}">
                <a16:creationId xmlns:a16="http://schemas.microsoft.com/office/drawing/2014/main" xmlns="" id="{99E99D17-BA01-4644-B640-E76D905AB74F}"/>
              </a:ext>
            </a:extLst>
          </p:cNvPr>
          <p:cNvSpPr/>
          <p:nvPr/>
        </p:nvSpPr>
        <p:spPr>
          <a:xfrm>
            <a:off x="1461653" y="351818"/>
            <a:ext cx="8352928" cy="6370975"/>
          </a:xfrm>
          <a:prstGeom prst="rect">
            <a:avLst/>
          </a:prstGeom>
          <a:solidFill>
            <a:srgbClr val="4F81BD">
              <a:lumMod val="20000"/>
              <a:lumOff val="80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int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 k=0,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nsubstr</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char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[100], </a:t>
            </a:r>
            <a:r>
              <a:rPr kumimoji="0" lang="en-US" sz="2400" b="1" i="0" u="none" strike="noStrike" kern="0" cap="none" spc="0" normalizeH="0" baseline="0" noProof="0" dirty="0">
                <a:ln>
                  <a:noFill/>
                </a:ln>
                <a:solidFill>
                  <a:srgbClr val="FF0000"/>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scanf("%s",</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strlen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st</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nsubstr</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*(len+1)/2;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 (char**)</a:t>
            </a:r>
            <a:r>
              <a:rPr kumimoji="0" lang="en-US" sz="2400" b="1" i="0" u="none" strike="noStrike" kern="0" cap="none" spc="0" normalizeH="0" baseline="0" noProof="0" dirty="0">
                <a:ln>
                  <a:noFill/>
                </a:ln>
                <a:solidFill>
                  <a:srgbClr val="FF0000"/>
                </a:solidFill>
                <a:effectLst/>
                <a:uLnTx/>
                <a:uFillTx/>
                <a:latin typeface="Comic Sans MS" panose="030F0702030302020204" pitchFamily="66" charset="0"/>
              </a:rPr>
              <a:t>malloc</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(sizeof(char*) * </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nsubstr</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for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nsubstr</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 (char*)</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malloc</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sizeof</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(char) * (</a:t>
            </a:r>
            <a:r>
              <a:rPr kumimoji="0" lang="en-US" sz="2400" b="1" i="0" u="none" strike="noStrike" kern="0" cap="none" spc="0" normalizeH="0" baseline="0" noProof="0" dirty="0">
                <a:ln>
                  <a:noFill/>
                </a:ln>
                <a:solidFill>
                  <a:srgbClr val="FF0000"/>
                </a:solidFill>
                <a:effectLst/>
                <a:uLnTx/>
                <a:uFillTx/>
                <a:latin typeface="Comic Sans MS" panose="030F0702030302020204" pitchFamily="66" charset="0"/>
              </a:rPr>
              <a:t>len+1</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black"/>
              </a:solidFill>
              <a:effectLst/>
              <a:uLnTx/>
              <a:uFillTx/>
              <a:latin typeface="Comic Sans MS" panose="030F070203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for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for (j=</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j&lt;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len</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strncpy</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[k], </a:t>
            </a:r>
            <a:r>
              <a:rPr kumimoji="0" lang="en-US" sz="2400" b="1" i="0" u="none" strike="noStrike" kern="0" cap="none" spc="0" normalizeH="0" baseline="0" noProof="0" dirty="0" err="1">
                <a:ln>
                  <a:noFill/>
                </a:ln>
                <a:solidFill>
                  <a:srgbClr val="FF0000"/>
                </a:solidFill>
                <a:effectLst/>
                <a:uLnTx/>
                <a:uFillTx/>
                <a:latin typeface="Comic Sans MS" panose="030F0702030302020204" pitchFamily="66" charset="0"/>
              </a:rPr>
              <a:t>st+i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j-i+1);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for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&lt;k;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printf("%s\n",</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p:txBody>
      </p:sp>
      <p:sp>
        <p:nvSpPr>
          <p:cNvPr id="13" name="Rectangle 12">
            <a:extLst>
              <a:ext uri="{FF2B5EF4-FFF2-40B4-BE49-F238E27FC236}">
                <a16:creationId xmlns:a16="http://schemas.microsoft.com/office/drawing/2014/main" xmlns="" id="{19A6DDE4-0DC6-4F93-B00D-F30186626CC9}"/>
              </a:ext>
            </a:extLst>
          </p:cNvPr>
          <p:cNvSpPr/>
          <p:nvPr/>
        </p:nvSpPr>
        <p:spPr>
          <a:xfrm>
            <a:off x="5364088" y="5193628"/>
            <a:ext cx="3096344" cy="1200329"/>
          </a:xfrm>
          <a:prstGeom prst="rect">
            <a:avLst/>
          </a:prstGeom>
          <a:solidFill>
            <a:srgbClr val="1F497D">
              <a:lumMod val="20000"/>
              <a:lumOff val="80000"/>
            </a:srgbClr>
          </a:solidFill>
          <a:ln w="19050">
            <a:solidFill>
              <a:srgbClr val="FF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for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=0;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&lt;k; </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    free(</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i</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free(</a:t>
            </a:r>
            <a:r>
              <a:rPr kumimoji="0" lang="en-US" sz="2400" b="1" i="0" u="none" strike="noStrike" kern="0" cap="none" spc="0" normalizeH="0" baseline="0" noProof="0" dirty="0" err="1">
                <a:ln>
                  <a:noFill/>
                </a:ln>
                <a:solidFill>
                  <a:prstClr val="black"/>
                </a:solidFill>
                <a:effectLst/>
                <a:uLnTx/>
                <a:uFillTx/>
                <a:latin typeface="Comic Sans MS" panose="030F0702030302020204" pitchFamily="66" charset="0"/>
              </a:rPr>
              <a:t>substrs</a:t>
            </a:r>
            <a:r>
              <a:rPr kumimoji="0" lang="en-US" sz="2400" b="1" i="0" u="none" strike="noStrike" kern="0" cap="none" spc="0" normalizeH="0" baseline="0" noProof="0" dirty="0">
                <a:ln>
                  <a:noFill/>
                </a:ln>
                <a:solidFill>
                  <a:prstClr val="black"/>
                </a:solidFill>
                <a:effectLst/>
                <a:uLnTx/>
                <a:uFillTx/>
                <a:latin typeface="Comic Sans MS" panose="030F0702030302020204" pitchFamily="66" charset="0"/>
              </a:rPr>
              <a:t>);</a:t>
            </a:r>
          </a:p>
        </p:txBody>
      </p:sp>
    </p:spTree>
    <p:extLst>
      <p:ext uri="{BB962C8B-B14F-4D97-AF65-F5344CB8AC3E}">
        <p14:creationId xmlns:p14="http://schemas.microsoft.com/office/powerpoint/2010/main" xmlns="" val="236380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500"/>
                                        <p:tgtEl>
                                          <p:spTgt spid="1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animEffect transition="in" filter="fade">
                                      <p:cBhvr>
                                        <p:cTn id="15" dur="500"/>
                                        <p:tgtEl>
                                          <p:spTgt spid="1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6" end="6"/>
                                            </p:txEl>
                                          </p:spTgt>
                                        </p:tgtEl>
                                        <p:attrNameLst>
                                          <p:attrName>style.visibility</p:attrName>
                                        </p:attrNameLst>
                                      </p:cBhvr>
                                      <p:to>
                                        <p:strVal val="visible"/>
                                      </p:to>
                                    </p:set>
                                    <p:animEffect transition="in" filter="fade">
                                      <p:cBhvr>
                                        <p:cTn id="20" dur="500"/>
                                        <p:tgtEl>
                                          <p:spTgt spid="12">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animEffect transition="in" filter="fade">
                                      <p:cBhvr>
                                        <p:cTn id="23" dur="500"/>
                                        <p:tgtEl>
                                          <p:spTgt spid="12">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
                                            <p:txEl>
                                              <p:pRg st="13" end="1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xEl>
                                              <p:pRg st="11" end="1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xEl>
                                              <p:pRg st="15" end="15"/>
                                            </p:txEl>
                                          </p:spTgt>
                                        </p:tgtEl>
                                        <p:attrNameLst>
                                          <p:attrName>style.visibility</p:attrName>
                                        </p:attrNameLst>
                                      </p:cBhvr>
                                      <p:to>
                                        <p:strVal val="visible"/>
                                      </p:to>
                                    </p:set>
                                    <p:animEffect transition="in" filter="fade">
                                      <p:cBhvr>
                                        <p:cTn id="44" dur="500"/>
                                        <p:tgtEl>
                                          <p:spTgt spid="1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xEl>
                                              <p:pRg st="16" end="16"/>
                                            </p:txEl>
                                          </p:spTgt>
                                        </p:tgtEl>
                                        <p:attrNameLst>
                                          <p:attrName>style.visibility</p:attrName>
                                        </p:attrNameLst>
                                      </p:cBhvr>
                                      <p:to>
                                        <p:strVal val="visible"/>
                                      </p:to>
                                    </p:set>
                                    <p:animEffect transition="in" filter="fade">
                                      <p:cBhvr>
                                        <p:cTn id="47" dur="500"/>
                                        <p:tgtEl>
                                          <p:spTgt spid="12">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F03B5E">
                    <a:alpha val="25000"/>
                  </a:srgbClr>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0" b="0" i="0" u="none" strike="noStrike" kern="1200" cap="none" spc="0" normalizeH="0" baseline="0" noProof="0">
              <a:ln>
                <a:noFill/>
              </a:ln>
              <a:solidFill>
                <a:srgbClr val="F03B5E">
                  <a:alpha val="25000"/>
                </a:srgbClr>
              </a:solidFill>
              <a:effectLst/>
              <a:uLnTx/>
              <a:uFillTx/>
              <a:latin typeface="Century Gothic" panose="020B0502020202020204" pitchFamily="34" charset="0"/>
              <a:ea typeface="+mn-ea"/>
              <a:cs typeface="+mn-cs"/>
            </a:endParaRPr>
          </a:p>
        </p:txBody>
      </p:sp>
      <p:sp>
        <p:nvSpPr>
          <p:cNvPr id="6" name="Title 1">
            <a:extLst>
              <a:ext uri="{FF2B5EF4-FFF2-40B4-BE49-F238E27FC236}">
                <a16:creationId xmlns:a16="http://schemas.microsoft.com/office/drawing/2014/main" xmlns="" id="{D7B1060C-FDAF-46F6-A047-DA1EBF429621}"/>
              </a:ext>
            </a:extLst>
          </p:cNvPr>
          <p:cNvSpPr txBox="1">
            <a:spLocks/>
          </p:cNvSpPr>
          <p:nvPr/>
        </p:nvSpPr>
        <p:spPr>
          <a:xfrm>
            <a:off x="2062636" y="77720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Calibri"/>
                <a:ea typeface="+mj-ea"/>
                <a:cs typeface="+mj-cs"/>
              </a:rPr>
              <a:t>Wasted too much</a:t>
            </a:r>
            <a:r>
              <a:rPr kumimoji="0" lang="en-US" sz="4400" b="0" i="0" u="none" strike="noStrike" kern="1200" cap="none" spc="0" normalizeH="0" noProof="0" dirty="0">
                <a:ln>
                  <a:noFill/>
                </a:ln>
                <a:solidFill>
                  <a:sysClr val="windowText" lastClr="000000"/>
                </a:solidFill>
                <a:effectLst/>
                <a:uLnTx/>
                <a:uFillTx/>
                <a:latin typeface="Calibri"/>
                <a:ea typeface="+mj-ea"/>
                <a:cs typeface="+mj-cs"/>
              </a:rPr>
              <a:t> space..</a:t>
            </a:r>
            <a:endParaRPr kumimoji="0" lang="en-US" sz="4400" b="0" i="0" u="none" strike="noStrike" kern="1200" cap="none" spc="0" normalizeH="0" baseline="0" noProof="0" dirty="0">
              <a:ln>
                <a:noFill/>
              </a:ln>
              <a:solidFill>
                <a:sysClr val="windowText" lastClr="000000"/>
              </a:solidFill>
              <a:effectLst/>
              <a:uLnTx/>
              <a:uFillTx/>
              <a:latin typeface="Calibri"/>
              <a:ea typeface="+mj-ea"/>
              <a:cs typeface="+mj-cs"/>
            </a:endParaRPr>
          </a:p>
        </p:txBody>
      </p:sp>
      <p:graphicFrame>
        <p:nvGraphicFramePr>
          <p:cNvPr id="7" name="Content Placeholder 7">
            <a:extLst>
              <a:ext uri="{FF2B5EF4-FFF2-40B4-BE49-F238E27FC236}">
                <a16:creationId xmlns:a16="http://schemas.microsoft.com/office/drawing/2014/main" xmlns="" id="{D14B36DC-6578-45C0-85BF-867339925BB5}"/>
              </a:ext>
            </a:extLst>
          </p:cNvPr>
          <p:cNvGraphicFramePr>
            <a:graphicFrameLocks/>
          </p:cNvGraphicFramePr>
          <p:nvPr>
            <p:extLst>
              <p:ext uri="{D42A27DB-BD31-4B8C-83A1-F6EECF244321}">
                <p14:modId xmlns:p14="http://schemas.microsoft.com/office/powerpoint/2010/main" xmlns="" val="660818130"/>
              </p:ext>
            </p:extLst>
          </p:nvPr>
        </p:nvGraphicFramePr>
        <p:xfrm>
          <a:off x="1929286" y="2275387"/>
          <a:ext cx="8496300" cy="3840480"/>
        </p:xfrm>
        <a:graphic>
          <a:graphicData uri="http://schemas.openxmlformats.org/drawingml/2006/table">
            <a:tbl>
              <a:tblPr firstRow="1" bandRow="1"/>
              <a:tblGrid>
                <a:gridCol w="2124075">
                  <a:extLst>
                    <a:ext uri="{9D8B030D-6E8A-4147-A177-3AD203B41FA5}">
                      <a16:colId xmlns:a16="http://schemas.microsoft.com/office/drawing/2014/main" xmlns="" val="20000"/>
                    </a:ext>
                  </a:extLst>
                </a:gridCol>
                <a:gridCol w="2124075">
                  <a:extLst>
                    <a:ext uri="{9D8B030D-6E8A-4147-A177-3AD203B41FA5}">
                      <a16:colId xmlns:a16="http://schemas.microsoft.com/office/drawing/2014/main" xmlns="" val="20001"/>
                    </a:ext>
                  </a:extLst>
                </a:gridCol>
                <a:gridCol w="2124075">
                  <a:extLst>
                    <a:ext uri="{9D8B030D-6E8A-4147-A177-3AD203B41FA5}">
                      <a16:colId xmlns:a16="http://schemas.microsoft.com/office/drawing/2014/main" xmlns="" val="20002"/>
                    </a:ext>
                  </a:extLst>
                </a:gridCol>
                <a:gridCol w="2124075">
                  <a:extLst>
                    <a:ext uri="{9D8B030D-6E8A-4147-A177-3AD203B41FA5}">
                      <a16:colId xmlns:a16="http://schemas.microsoft.com/office/drawing/2014/main" xmlns="" val="20003"/>
                    </a:ext>
                  </a:extLst>
                </a:gridCol>
              </a:tblGrid>
              <a:tr h="370840">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r>
                        <a:rPr lang="en-US" sz="3600" b="1" dirty="0"/>
                        <a:t>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r>
                        <a:rPr lang="en-US" sz="3600" b="1" dirty="0"/>
                        <a:t>‘\0’</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endParaRPr lang="en-US" sz="3600" b="1"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endParaRPr lang="en-US" sz="3600" b="1"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xmlns="" val="10000"/>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E</a:t>
                      </a:r>
                    </a:p>
                  </a:txBody>
                  <a:tcPr>
                    <a:lnL w="12700" cmpd="sng">
                      <a:solidFill>
                        <a:srgbClr val="8064A2"/>
                      </a:solidFill>
                    </a:lnL>
                    <a:lnR w="12700" cmpd="sng">
                      <a:solidFill>
                        <a:srgbClr val="8064A2"/>
                      </a:solidFill>
                    </a:lnR>
                    <a:lnT w="12700" cap="flat" cmpd="sng" algn="ctr">
                      <a:solidFill>
                        <a:sysClr val="windowText" lastClr="000000"/>
                      </a:solidFill>
                      <a:prstDash val="solid"/>
                      <a:round/>
                      <a:headEnd type="none" w="med" len="med"/>
                      <a:tailEnd type="none" w="med" len="med"/>
                    </a:lnT>
                    <a:lnB w="12700" cmpd="sng">
                      <a:solidFill>
                        <a:srgbClr val="8064A2"/>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S</a:t>
                      </a:r>
                    </a:p>
                  </a:txBody>
                  <a:tcPr>
                    <a:lnL w="12700" cmpd="sng">
                      <a:solidFill>
                        <a:srgbClr val="8064A2"/>
                      </a:solidFill>
                    </a:lnL>
                    <a:lnR w="12700" cmpd="sng">
                      <a:solidFill>
                        <a:srgbClr val="8064A2"/>
                      </a:solidFill>
                    </a:lnR>
                    <a:lnT w="12700" cap="flat" cmpd="sng" algn="ctr">
                      <a:solidFill>
                        <a:sysClr val="windowText" lastClr="000000"/>
                      </a:solidFill>
                      <a:prstDash val="solid"/>
                      <a:round/>
                      <a:headEnd type="none" w="med" len="med"/>
                      <a:tailEnd type="none" w="med" len="med"/>
                    </a:lnT>
                    <a:lnB w="12700" cmpd="sng">
                      <a:solidFill>
                        <a:srgbClr val="8064A2"/>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‘\0’</a:t>
                      </a:r>
                    </a:p>
                  </a:txBody>
                  <a:tcPr>
                    <a:lnL w="12700" cmpd="sng">
                      <a:solidFill>
                        <a:srgbClr val="8064A2"/>
                      </a:solidFill>
                    </a:lnL>
                    <a:lnR w="12700" cmpd="sng">
                      <a:solidFill>
                        <a:srgbClr val="8064A2"/>
                      </a:solidFill>
                    </a:lnR>
                    <a:lnT w="12700" cap="flat" cmpd="sng" algn="ctr">
                      <a:solidFill>
                        <a:sysClr val="windowText" lastClr="000000"/>
                      </a:solidFill>
                      <a:prstDash val="solid"/>
                      <a:round/>
                      <a:headEnd type="none" w="med" len="med"/>
                      <a:tailEnd type="none" w="med" len="med"/>
                    </a:lnT>
                    <a:lnB w="12700" cmpd="sng">
                      <a:solidFill>
                        <a:srgbClr val="8064A2"/>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3600" b="1" dirty="0"/>
                    </a:p>
                  </a:txBody>
                  <a:tcPr>
                    <a:lnL w="12700" cmpd="sng">
                      <a:solidFill>
                        <a:srgbClr val="8064A2"/>
                      </a:solidFill>
                    </a:lnL>
                    <a:lnR w="12700" cmpd="sng">
                      <a:solidFill>
                        <a:srgbClr val="8064A2"/>
                      </a:solidFill>
                    </a:lnR>
                    <a:lnT w="12700" cap="flat" cmpd="sng" algn="ctr">
                      <a:solidFill>
                        <a:sysClr val="windowText" lastClr="000000"/>
                      </a:solidFill>
                      <a:prstDash val="solid"/>
                      <a:round/>
                      <a:headEnd type="none" w="med" len="med"/>
                      <a:tailEnd type="none" w="med" len="med"/>
                    </a:lnT>
                    <a:lnB w="12700" cmpd="sng">
                      <a:solidFill>
                        <a:srgbClr val="8064A2"/>
                      </a:solidFill>
                    </a:lnB>
                    <a:lnTlToBr w="12700" cmpd="sng">
                      <a:noFill/>
                      <a:prstDash val="solid"/>
                    </a:lnTlToBr>
                    <a:lnBlToTr w="12700" cmpd="sng">
                      <a:noFill/>
                      <a:prstDash val="solid"/>
                    </a:lnBlToTr>
                    <a:solidFill>
                      <a:srgbClr val="1F497D">
                        <a:lumMod val="40000"/>
                        <a:lumOff val="60000"/>
                      </a:srgbClr>
                    </a:solidFill>
                  </a:tcPr>
                </a:tc>
                <a:extLst>
                  <a:ext uri="{0D108BD9-81ED-4DB2-BD59-A6C34878D82A}">
                    <a16:rowId xmlns:a16="http://schemas.microsoft.com/office/drawing/2014/main" xmlns="" val="1000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E</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S</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C</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‘\0’</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xmlns="" val="10002"/>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S</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‘\0’</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3600" b="1" dirty="0"/>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1F497D">
                        <a:lumMod val="40000"/>
                        <a:lumOff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3600" b="1" dirty="0"/>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1F497D">
                        <a:lumMod val="40000"/>
                        <a:lumOff val="60000"/>
                      </a:srgbClr>
                    </a:solidFill>
                  </a:tcPr>
                </a:tc>
                <a:extLst>
                  <a:ext uri="{0D108BD9-81ED-4DB2-BD59-A6C34878D82A}">
                    <a16:rowId xmlns:a16="http://schemas.microsoft.com/office/drawing/2014/main" xmlns="" val="10003"/>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S</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C</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‘\0’</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3600" b="1" dirty="0"/>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xmlns="" val="10004"/>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C</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3600" b="1" dirty="0"/>
                        <a:t>‘\0’</a:t>
                      </a:r>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3600" b="1" dirty="0"/>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1F497D">
                        <a:lumMod val="40000"/>
                        <a:lumOff val="6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3600" b="1" dirty="0"/>
                    </a:p>
                  </a:txBody>
                  <a:tcPr>
                    <a:lnL w="12700" cmpd="sng">
                      <a:solidFill>
                        <a:srgbClr val="8064A2"/>
                      </a:solidFill>
                    </a:lnL>
                    <a:lnR w="12700" cmpd="sng">
                      <a:solidFill>
                        <a:srgbClr val="8064A2"/>
                      </a:solidFill>
                    </a:lnR>
                    <a:lnT w="12700" cmpd="sng">
                      <a:solidFill>
                        <a:srgbClr val="8064A2"/>
                      </a:solidFill>
                    </a:lnT>
                    <a:lnB w="12700" cmpd="sng">
                      <a:solidFill>
                        <a:srgbClr val="8064A2"/>
                      </a:solidFill>
                    </a:lnB>
                    <a:lnTlToBr w="12700" cmpd="sng">
                      <a:noFill/>
                      <a:prstDash val="solid"/>
                    </a:lnTlToBr>
                    <a:lnBlToTr w="12700" cmpd="sng">
                      <a:noFill/>
                      <a:prstDash val="solid"/>
                    </a:lnBlToTr>
                    <a:solidFill>
                      <a:srgbClr val="1F497D">
                        <a:lumMod val="40000"/>
                        <a:lumOff val="60000"/>
                      </a:srgb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1286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3ACF124-275F-44F2-8DE0-0A75506982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16888</TotalTime>
  <Words>1220</Words>
  <Application>Microsoft Office PowerPoint</Application>
  <PresentationFormat>Custom</PresentationFormat>
  <Paragraphs>182</Paragraphs>
  <Slides>10</Slides>
  <Notes>3</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Metropolitan</vt:lpstr>
      <vt:lpstr>ESC101: Fundamentals of Computing</vt:lpstr>
      <vt:lpstr>The Golden Rules of Pointers</vt:lpstr>
      <vt:lpstr>The Curious Case of Static Arrays</vt:lpstr>
      <vt:lpstr>The getline function: Revisited</vt:lpstr>
      <vt:lpstr>Array of pointers?</vt:lpstr>
      <vt:lpstr>An Example: Printing all substrings</vt:lpstr>
      <vt:lpstr>An Example: Printing all substrings</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Nisheeth Srivastava</dc:creator>
  <cp:lastModifiedBy>nisheeth</cp:lastModifiedBy>
  <cp:revision>1176</cp:revision>
  <dcterms:created xsi:type="dcterms:W3CDTF">2018-07-30T05:08:11Z</dcterms:created>
  <dcterms:modified xsi:type="dcterms:W3CDTF">2020-05-10T09:11:21Z</dcterms:modified>
</cp:coreProperties>
</file>