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19"/>
  </p:notesMasterIdLst>
  <p:sldIdLst>
    <p:sldId id="268" r:id="rId3"/>
    <p:sldId id="306" r:id="rId4"/>
    <p:sldId id="307" r:id="rId5"/>
    <p:sldId id="258" r:id="rId6"/>
    <p:sldId id="259" r:id="rId7"/>
    <p:sldId id="260" r:id="rId8"/>
    <p:sldId id="261" r:id="rId9"/>
    <p:sldId id="308" r:id="rId10"/>
    <p:sldId id="262" r:id="rId11"/>
    <p:sldId id="263" r:id="rId12"/>
    <p:sldId id="304" r:id="rId13"/>
    <p:sldId id="310" r:id="rId14"/>
    <p:sldId id="264" r:id="rId15"/>
    <p:sldId id="305" r:id="rId16"/>
    <p:sldId id="267"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33"/>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5" autoAdjust="0"/>
    <p:restoredTop sz="94722" autoAdjust="0"/>
  </p:normalViewPr>
  <p:slideViewPr>
    <p:cSldViewPr snapToGrid="0">
      <p:cViewPr varScale="1">
        <p:scale>
          <a:sx n="110" d="100"/>
          <a:sy n="110" d="100"/>
        </p:scale>
        <p:origin x="-35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pPr/>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pPr/>
              <a:t>‹#›</a:t>
            </a:fld>
            <a:endParaRPr lang="en-US"/>
          </a:p>
        </p:txBody>
      </p:sp>
    </p:spTree>
    <p:extLst>
      <p:ext uri="{BB962C8B-B14F-4D97-AF65-F5344CB8AC3E}">
        <p14:creationId xmlns:p14="http://schemas.microsoft.com/office/powerpoint/2010/main" xmlns=""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205126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is called digging into the recursion</a:t>
            </a:r>
            <a:r>
              <a:rPr lang="en-GB" baseline="0" dirty="0" smtClean="0"/>
              <a:t> well. </a:t>
            </a:r>
            <a:endParaRPr lang="en-GB" dirty="0"/>
          </a:p>
        </p:txBody>
      </p:sp>
      <p:sp>
        <p:nvSpPr>
          <p:cNvPr id="4" name="Slide Number Placeholder 3"/>
          <p:cNvSpPr>
            <a:spLocks noGrp="1"/>
          </p:cNvSpPr>
          <p:nvPr>
            <p:ph type="sldNum" sz="quarter" idx="10"/>
          </p:nvPr>
        </p:nvSpPr>
        <p:spPr/>
        <p:txBody>
          <a:bodyPr/>
          <a:lstStyle/>
          <a:p>
            <a:fld id="{C26E7B1E-ABB1-46B6-B8A6-8D4F0CECF6C4}"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is not just inelegant, it has practical consequences.</a:t>
            </a:r>
            <a:r>
              <a:rPr lang="en-GB" baseline="0" dirty="0" smtClean="0"/>
              <a:t> Each of the clones occupies some memory, so an exponential growth in the number of clones will cause an exponential growth in the amount of memory needed to run your program. </a:t>
            </a:r>
            <a:endParaRPr lang="en-GB" dirty="0"/>
          </a:p>
        </p:txBody>
      </p:sp>
      <p:sp>
        <p:nvSpPr>
          <p:cNvPr id="4" name="Slide Number Placeholder 3"/>
          <p:cNvSpPr>
            <a:spLocks noGrp="1"/>
          </p:cNvSpPr>
          <p:nvPr>
            <p:ph type="sldNum" sz="quarter" idx="10"/>
          </p:nvPr>
        </p:nvSpPr>
        <p:spPr/>
        <p:txBody>
          <a:bodyPr/>
          <a:lstStyle/>
          <a:p>
            <a:fld id="{C26E7B1E-ABB1-46B6-B8A6-8D4F0CECF6C4}"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How do we define the inefficiency?</a:t>
            </a:r>
            <a:r>
              <a:rPr lang="en-GB" baseline="0" dirty="0" smtClean="0"/>
              <a:t> See next slide for the explanation</a:t>
            </a:r>
            <a:endParaRPr lang="en-GB" dirty="0"/>
          </a:p>
        </p:txBody>
      </p:sp>
      <p:sp>
        <p:nvSpPr>
          <p:cNvPr id="4" name="Slide Number Placeholder 3"/>
          <p:cNvSpPr>
            <a:spLocks noGrp="1"/>
          </p:cNvSpPr>
          <p:nvPr>
            <p:ph type="sldNum" sz="quarter" idx="10"/>
          </p:nvPr>
        </p:nvSpPr>
        <p:spPr/>
        <p:txBody>
          <a:bodyPr/>
          <a:lstStyle/>
          <a:p>
            <a:fld id="{C26E7B1E-ABB1-46B6-B8A6-8D4F0CECF6C4}"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will see how partitioning serves as a base for other more advanced</a:t>
            </a:r>
            <a:r>
              <a:rPr lang="en-GB" baseline="0" dirty="0" smtClean="0"/>
              <a:t> algorithms a few lectures down the line.</a:t>
            </a:r>
            <a:endParaRPr lang="en-GB" dirty="0"/>
          </a:p>
        </p:txBody>
      </p:sp>
      <p:sp>
        <p:nvSpPr>
          <p:cNvPr id="4" name="Slide Number Placeholder 3"/>
          <p:cNvSpPr>
            <a:spLocks noGrp="1"/>
          </p:cNvSpPr>
          <p:nvPr>
            <p:ph type="sldNum" sz="quarter" idx="10"/>
          </p:nvPr>
        </p:nvSpPr>
        <p:spPr/>
        <p:txBody>
          <a:bodyPr/>
          <a:lstStyle/>
          <a:p>
            <a:fld id="{C26E7B1E-ABB1-46B6-B8A6-8D4F0CECF6C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1A9B7B9-2450-418B-A046-E2C3879C9A42}"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33122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D8CF14C-5DC3-4DFA-8506-51ED6866BDB0}"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1680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6114FD8-E0E0-4CA4-975E-26121655B062}"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3371013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entury Gothic" panose="020B050202020202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pPr/>
              <a:t>5/10/2020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2629116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327D2D-9EC0-4F31-85D2-F4C48BAC2F55}"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3000578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entury Gothic" panose="020B0502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pPr/>
              <a:t>‹#›</a:t>
            </a:fld>
            <a:endParaRPr lang="en-US"/>
          </a:p>
        </p:txBody>
      </p:sp>
      <p:sp>
        <p:nvSpPr>
          <p:cNvPr id="7" name="Rectangle 6"/>
          <p:cNvSpPr/>
          <p:nvPr userDrawn="1"/>
        </p:nvSpPr>
        <p:spPr>
          <a:xfrm>
            <a:off x="253353" y="466165"/>
            <a:ext cx="259977" cy="5946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8545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111624"/>
            <a:ext cx="5842352" cy="5300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D96965-36E5-4BBA-B60B-6A05499492A8}" type="datetime1">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2469111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200" b="0" cap="all" baseline="0">
                <a:solidFill>
                  <a:schemeClr val="tx1">
                    <a:lumMod val="85000"/>
                    <a:lumOff val="15000"/>
                  </a:schemeClr>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3353" y="1866373"/>
            <a:ext cx="5754255" cy="4545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200" b="0" cap="all" baseline="0">
                <a:solidFill>
                  <a:schemeClr val="tx1">
                    <a:lumMod val="85000"/>
                    <a:lumOff val="15000"/>
                  </a:schemeClr>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1898745"/>
            <a:ext cx="5846074" cy="45126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5FF4975-A1F7-4E83-8D89-D5C6A414E393}" type="datetime1">
              <a:rPr lang="en-US" smtClean="0"/>
              <a:pPr/>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3040362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pPr/>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3237885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pPr/>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3470131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427174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23AE87-F954-4869-AABD-0958FA21C327}"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
        <p:nvSpPr>
          <p:cNvPr id="7" name="Rectangle 6">
            <a:extLst>
              <a:ext uri="{FF2B5EF4-FFF2-40B4-BE49-F238E27FC236}">
                <a16:creationId xmlns:a16="http://schemas.microsoft.com/office/drawing/2014/main" xmlns="" id="{9D757E59-6D3B-4672-ABEC-C18EF72EB031}"/>
              </a:ext>
            </a:extLst>
          </p:cNvPr>
          <p:cNvSpPr/>
          <p:nvPr userDrawn="1"/>
        </p:nvSpPr>
        <p:spPr>
          <a:xfrm>
            <a:off x="10896600" y="5441950"/>
            <a:ext cx="1295400" cy="1416049"/>
          </a:xfrm>
          <a:prstGeom prst="rect">
            <a:avLst/>
          </a:prstGeom>
          <a:blipFill>
            <a:blip r:embed="rId2" cstate="print"/>
            <a:stretch>
              <a:fillRect/>
            </a:stretch>
          </a:blipFill>
          <a:ln w="0">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477344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pPr/>
              <a:t>5/10/2020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119401771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94BCA7-61FF-4C69-83B4-1EE7F9C38FAE}"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2453683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426122-0BE0-446C-A2FF-4796182DFFAC}"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91733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CA833-7875-4AD4-8FAF-2C1F41414C94}"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144661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00CE2C4-CF18-4CDE-963D-19EC2605ED30}" type="datetime1">
              <a:rPr lang="en-GB" smtClean="0"/>
              <a:pPr/>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03337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392D109-BF1D-413A-9590-3057D8392182}" type="datetime1">
              <a:rPr lang="en-GB" smtClean="0"/>
              <a:pPr/>
              <a:t>10/05/2020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31374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31E1741-5885-4609-A50C-9EC62ED18CA9}" type="datetime1">
              <a:rPr lang="en-GB" smtClean="0"/>
              <a:pPr/>
              <a:t>10/05/2020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24627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1574F-C630-4ED2-977A-52EAC37A5B84}" type="datetime1">
              <a:rPr lang="en-GB" smtClean="0"/>
              <a:pPr/>
              <a:t>10/05/2020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51213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861E9A-D3E7-4F97-908B-87FCF430F91B}" type="datetime1">
              <a:rPr lang="en-GB" smtClean="0"/>
              <a:pPr/>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56072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E87FE-A912-4E50-86A1-2B812F5CFFF3}" type="datetime1">
              <a:rPr lang="en-GB" smtClean="0"/>
              <a:pPr/>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126053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31F12-36B0-4561-816E-B9D31E845C6A}" type="datetime1">
              <a:rPr lang="en-GB" smtClean="0"/>
              <a:pPr/>
              <a:t>10/05/2020</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0800795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pPr/>
              <a:t>5/10/2020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accent1">
                    <a:alpha val="25000"/>
                  </a:schemeClr>
                </a:solidFill>
                <a:latin typeface="Century Gothic" panose="020B0502020202020204" pitchFamily="34" charset="0"/>
              </a:defRPr>
            </a:lvl1pPr>
          </a:lstStyle>
          <a:p>
            <a:fld id="{157B8E69-23A9-4619-9CFE-E27BFD8A78F9}" type="slidenum">
              <a:rPr lang="en-US" smtClean="0"/>
              <a:pPr/>
              <a:t>‹#›</a:t>
            </a:fld>
            <a:endParaRPr lang="en-US" dirty="0"/>
          </a:p>
        </p:txBody>
      </p:sp>
      <p:grpSp>
        <p:nvGrpSpPr>
          <p:cNvPr id="7" name="Group 6"/>
          <p:cNvGrpSpPr/>
          <p:nvPr userDrawn="1"/>
        </p:nvGrpSpPr>
        <p:grpSpPr>
          <a:xfrm>
            <a:off x="10538010" y="5073199"/>
            <a:ext cx="1748118" cy="1784801"/>
            <a:chOff x="3677113" y="2225751"/>
            <a:chExt cx="1748118" cy="1784801"/>
          </a:xfrm>
        </p:grpSpPr>
        <p:sp>
          <p:nvSpPr>
            <p:cNvPr id="8" name="TextBox 7"/>
            <p:cNvSpPr txBox="1"/>
            <p:nvPr/>
          </p:nvSpPr>
          <p:spPr>
            <a:xfrm>
              <a:off x="3677113" y="3579665"/>
              <a:ext cx="1748118" cy="430887"/>
            </a:xfrm>
            <a:prstGeom prst="rect">
              <a:avLst/>
            </a:prstGeom>
            <a:noFill/>
          </p:spPr>
          <p:txBody>
            <a:bodyPr wrap="square" rtlCol="0">
              <a:spAutoFit/>
            </a:bodyPr>
            <a:lstStyle/>
            <a:p>
              <a:pPr algn="ctr"/>
              <a:r>
                <a:rPr lang="en-IN" sz="1100" dirty="0">
                  <a:solidFill>
                    <a:schemeClr val="accent1"/>
                  </a:solidFill>
                  <a:latin typeface="Century Gothic" panose="020B0502020202020204" pitchFamily="34" charset="0"/>
                </a:rPr>
                <a:t>ESC101: Fundamentals of Computing</a:t>
              </a:r>
              <a:endParaRPr lang="en-US" sz="1100" dirty="0">
                <a:solidFill>
                  <a:schemeClr val="accent1"/>
                </a:solidFill>
                <a:latin typeface="Century Gothic" panose="020B050202020202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3847989" y="2225751"/>
              <a:ext cx="1406366" cy="1406366"/>
            </a:xfrm>
            <a:prstGeom prst="rect">
              <a:avLst/>
            </a:prstGeom>
          </p:spPr>
        </p:pic>
        <p:sp>
          <p:nvSpPr>
            <p:cNvPr id="10" name="Rectangle 9"/>
            <p:cNvSpPr/>
            <p:nvPr/>
          </p:nvSpPr>
          <p:spPr>
            <a:xfrm>
              <a:off x="3780207" y="2225751"/>
              <a:ext cx="1541929" cy="17371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88007733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Century Gothic" panose="020B0502020202020204" pitchFamily="34" charset="0"/>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43" name="Shape 243"/>
          <p:cNvSpPr>
            <a:spLocks noGrp="1"/>
          </p:cNvSpPr>
          <p:nvPr>
            <p:ph type="ctrTitle"/>
          </p:nvPr>
        </p:nvSpPr>
        <p:spPr>
          <a:xfrm>
            <a:off x="971107" y="3948223"/>
            <a:ext cx="10363200" cy="1828800"/>
          </a:xfrm>
          <a:prstGeom prst="rect">
            <a:avLst/>
          </a:prstGeom>
        </p:spPr>
        <p:txBody>
          <a:bodyPr>
            <a:normAutofit/>
          </a:bodyPr>
          <a:lstStyle>
            <a:lvl1pPr defTabSz="859536">
              <a:defRPr sz="4136">
                <a:latin typeface="Gill Sans"/>
                <a:ea typeface="Gill Sans"/>
                <a:cs typeface="Gill Sans"/>
                <a:sym typeface="Gill Sans"/>
              </a:defRPr>
            </a:lvl1pPr>
          </a:lstStyle>
          <a:p>
            <a:r>
              <a:rPr sz="4000" dirty="0">
                <a:solidFill>
                  <a:schemeClr val="bg1"/>
                </a:solidFill>
                <a:latin typeface="Garamond" panose="02020404030301010803" pitchFamily="18" charset="0"/>
              </a:rPr>
              <a:t>ESC101: </a:t>
            </a:r>
            <a:r>
              <a:rPr lang="en-IN" sz="4000" dirty="0">
                <a:solidFill>
                  <a:schemeClr val="bg1"/>
                </a:solidFill>
                <a:latin typeface="Garamond" panose="02020404030301010803" pitchFamily="18" charset="0"/>
              </a:rPr>
              <a:t>Fundamentals of </a:t>
            </a:r>
            <a:r>
              <a:rPr sz="4000" dirty="0">
                <a:solidFill>
                  <a:schemeClr val="bg1"/>
                </a:solidFill>
                <a:latin typeface="Garamond" panose="02020404030301010803" pitchFamily="18" charset="0"/>
              </a:rPr>
              <a:t>Computing</a:t>
            </a:r>
          </a:p>
        </p:txBody>
      </p:sp>
      <p:sp>
        <p:nvSpPr>
          <p:cNvPr id="244" name="Shape 244"/>
          <p:cNvSpPr>
            <a:spLocks noGrp="1"/>
          </p:cNvSpPr>
          <p:nvPr>
            <p:ph type="subTitle" idx="1"/>
          </p:nvPr>
        </p:nvSpPr>
        <p:spPr>
          <a:xfrm>
            <a:off x="120733" y="2313122"/>
            <a:ext cx="11950534" cy="914400"/>
          </a:xfrm>
          <a:prstGeom prst="rect">
            <a:avLst/>
          </a:prstGeom>
        </p:spPr>
        <p:txBody>
          <a:bodyPr>
            <a:noAutofit/>
          </a:bodyPr>
          <a:lstStyle>
            <a:lvl1pPr>
              <a:defRPr sz="3300">
                <a:latin typeface="Gill Sans"/>
                <a:ea typeface="Gill Sans"/>
                <a:cs typeface="Gill Sans"/>
                <a:sym typeface="Gill Sans"/>
              </a:defRPr>
            </a:lvl1pPr>
          </a:lstStyle>
          <a:p>
            <a:r>
              <a:rPr lang="en-IN" sz="6000" b="1" dirty="0" smtClean="0">
                <a:solidFill>
                  <a:srgbClr val="FFC000"/>
                </a:solidFill>
                <a:latin typeface="Garamond" panose="02020404030301010803" pitchFamily="18" charset="0"/>
              </a:rPr>
              <a:t>Recursion</a:t>
            </a:r>
            <a:endParaRPr lang="en-IN" sz="6000" b="1" dirty="0">
              <a:solidFill>
                <a:srgbClr val="FFC000"/>
              </a:solidFill>
              <a:latin typeface="Garamond" panose="02020404030301010803" pitchFamily="18" charset="0"/>
            </a:endParaRPr>
          </a:p>
        </p:txBody>
      </p:sp>
      <p:sp>
        <p:nvSpPr>
          <p:cNvPr id="2" name="TextBox 1">
            <a:extLst>
              <a:ext uri="{FF2B5EF4-FFF2-40B4-BE49-F238E27FC236}">
                <a16:creationId xmlns:a16="http://schemas.microsoft.com/office/drawing/2014/main" xmlns="" id="{34D0F7F2-3251-4B5A-B977-DE08A7BBE4FC}"/>
              </a:ext>
            </a:extLst>
          </p:cNvPr>
          <p:cNvSpPr txBox="1"/>
          <p:nvPr/>
        </p:nvSpPr>
        <p:spPr>
          <a:xfrm>
            <a:off x="4569130" y="5181600"/>
            <a:ext cx="2869442" cy="1384995"/>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IN" sz="4000" b="0" i="0" u="none" strike="noStrike" kern="0" cap="none" spc="0" normalizeH="0" baseline="0" noProof="0" dirty="0" smtClean="0">
                <a:ln>
                  <a:noFill/>
                </a:ln>
                <a:solidFill>
                  <a:prstClr val="white"/>
                </a:solidFill>
                <a:effectLst/>
                <a:uLnTx/>
                <a:uFillTx/>
                <a:latin typeface="Garamond" panose="02020404030301010803" pitchFamily="18" charset="0"/>
                <a:ea typeface="Verdana"/>
                <a:cs typeface="Verdana"/>
                <a:sym typeface="Verdana"/>
              </a:rPr>
              <a:t>Nisheeth</a:t>
            </a:r>
            <a:endParaRPr kumimoji="0" lang="en-IN" sz="4000" b="0" i="0" u="none" strike="noStrike" kern="0" cap="none" spc="0" normalizeH="0" baseline="0" noProof="0" dirty="0">
              <a:ln>
                <a:noFill/>
              </a:ln>
              <a:solidFill>
                <a:prstClr val="white"/>
              </a:solidFill>
              <a:effectLst/>
              <a:uLnTx/>
              <a:uFillTx/>
              <a:latin typeface="Garamond" panose="02020404030301010803" pitchFamily="18" charset="0"/>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4400" b="1" i="0" u="none" strike="noStrike" kern="0" cap="none" spc="0" normalizeH="0" baseline="0" noProof="0" dirty="0">
              <a:ln>
                <a:noFill/>
              </a:ln>
              <a:solidFill>
                <a:srgbClr val="40458C"/>
              </a:solidFill>
              <a:effectLst/>
              <a:uLnTx/>
              <a:uFillTx/>
              <a:latin typeface="Verdana"/>
              <a:ea typeface="Verdana"/>
              <a:cs typeface="Verdana"/>
              <a:sym typeface="Verdan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Attack of the Clones</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grpSp>
        <p:nvGrpSpPr>
          <p:cNvPr id="5" name="Group 4"/>
          <p:cNvGrpSpPr/>
          <p:nvPr/>
        </p:nvGrpSpPr>
        <p:grpSpPr>
          <a:xfrm>
            <a:off x="5999815" y="1029834"/>
            <a:ext cx="1344828" cy="1059320"/>
            <a:chOff x="4929725" y="3392279"/>
            <a:chExt cx="1858617" cy="1464031"/>
          </a:xfrm>
        </p:grpSpPr>
        <p:grpSp>
          <p:nvGrpSpPr>
            <p:cNvPr id="6" name="Group 5"/>
            <p:cNvGrpSpPr/>
            <p:nvPr/>
          </p:nvGrpSpPr>
          <p:grpSpPr>
            <a:xfrm>
              <a:off x="4929725" y="3392279"/>
              <a:ext cx="1858617" cy="904461"/>
              <a:chOff x="4929725" y="3392279"/>
              <a:chExt cx="1858617" cy="904461"/>
            </a:xfrm>
          </p:grpSpPr>
          <p:sp>
            <p:nvSpPr>
              <p:cNvPr id="8" name="Rounded Rectangle 7"/>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 name="Oval 8"/>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 name="Oval 9"/>
              <p:cNvSpPr/>
              <p:nvPr/>
            </p:nvSpPr>
            <p:spPr>
              <a:xfrm>
                <a:off x="5995972"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7" name="TextBox 6"/>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fib(6)</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1" name="Group 10"/>
          <p:cNvGrpSpPr/>
          <p:nvPr/>
        </p:nvGrpSpPr>
        <p:grpSpPr>
          <a:xfrm>
            <a:off x="3148577" y="2128071"/>
            <a:ext cx="1344828" cy="1059320"/>
            <a:chOff x="4929725" y="3392279"/>
            <a:chExt cx="1858617" cy="1464031"/>
          </a:xfrm>
        </p:grpSpPr>
        <p:grpSp>
          <p:nvGrpSpPr>
            <p:cNvPr id="12" name="Group 11"/>
            <p:cNvGrpSpPr/>
            <p:nvPr/>
          </p:nvGrpSpPr>
          <p:grpSpPr>
            <a:xfrm>
              <a:off x="4929725" y="3392279"/>
              <a:ext cx="1858617" cy="904461"/>
              <a:chOff x="4929725" y="3392279"/>
              <a:chExt cx="1858617" cy="904461"/>
            </a:xfrm>
          </p:grpSpPr>
          <p:sp>
            <p:nvSpPr>
              <p:cNvPr id="14" name="Rounded Rectangle 13"/>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 name="Oval 14"/>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 name="Oval 15"/>
              <p:cNvSpPr/>
              <p:nvPr/>
            </p:nvSpPr>
            <p:spPr>
              <a:xfrm>
                <a:off x="5995972"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3" name="TextBox 12"/>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fib(5)</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7" name="Group 16"/>
          <p:cNvGrpSpPr/>
          <p:nvPr/>
        </p:nvGrpSpPr>
        <p:grpSpPr>
          <a:xfrm>
            <a:off x="1650951" y="3187391"/>
            <a:ext cx="1344828" cy="1059320"/>
            <a:chOff x="4929725" y="3392279"/>
            <a:chExt cx="1858617" cy="1464031"/>
          </a:xfrm>
        </p:grpSpPr>
        <p:grpSp>
          <p:nvGrpSpPr>
            <p:cNvPr id="18" name="Group 17"/>
            <p:cNvGrpSpPr/>
            <p:nvPr/>
          </p:nvGrpSpPr>
          <p:grpSpPr>
            <a:xfrm>
              <a:off x="4929725" y="3392279"/>
              <a:ext cx="1858617" cy="904461"/>
              <a:chOff x="4929725" y="3392279"/>
              <a:chExt cx="1858617" cy="904461"/>
            </a:xfrm>
          </p:grpSpPr>
          <p:sp>
            <p:nvSpPr>
              <p:cNvPr id="20" name="Rounded Rectangle 19"/>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 name="Oval 20"/>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2" name="Oval 21"/>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9" name="TextBox 18"/>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fib(4)</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23" name="Group 22"/>
          <p:cNvGrpSpPr/>
          <p:nvPr/>
        </p:nvGrpSpPr>
        <p:grpSpPr>
          <a:xfrm>
            <a:off x="4626450" y="3198333"/>
            <a:ext cx="1344828" cy="1059320"/>
            <a:chOff x="4929725" y="3392279"/>
            <a:chExt cx="1858617" cy="1464031"/>
          </a:xfrm>
        </p:grpSpPr>
        <p:grpSp>
          <p:nvGrpSpPr>
            <p:cNvPr id="24" name="Group 23"/>
            <p:cNvGrpSpPr/>
            <p:nvPr/>
          </p:nvGrpSpPr>
          <p:grpSpPr>
            <a:xfrm>
              <a:off x="4929725" y="3392279"/>
              <a:ext cx="1858617" cy="904461"/>
              <a:chOff x="4929725" y="3392279"/>
              <a:chExt cx="1858617" cy="904461"/>
            </a:xfrm>
          </p:grpSpPr>
          <p:sp>
            <p:nvSpPr>
              <p:cNvPr id="26" name="Rounded Rectangle 25"/>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7" name="Oval 26"/>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8" name="Oval 27"/>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25" name="TextBox 24"/>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fib(3)</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29" name="Group 28"/>
          <p:cNvGrpSpPr/>
          <p:nvPr/>
        </p:nvGrpSpPr>
        <p:grpSpPr>
          <a:xfrm>
            <a:off x="2377078" y="4264648"/>
            <a:ext cx="1344828" cy="1059320"/>
            <a:chOff x="4929725" y="3392279"/>
            <a:chExt cx="1858617" cy="1464031"/>
          </a:xfrm>
        </p:grpSpPr>
        <p:grpSp>
          <p:nvGrpSpPr>
            <p:cNvPr id="30" name="Group 29"/>
            <p:cNvGrpSpPr/>
            <p:nvPr/>
          </p:nvGrpSpPr>
          <p:grpSpPr>
            <a:xfrm>
              <a:off x="4929725" y="3392279"/>
              <a:ext cx="1858617" cy="904461"/>
              <a:chOff x="4929725" y="3392279"/>
              <a:chExt cx="1858617" cy="904461"/>
            </a:xfrm>
          </p:grpSpPr>
          <p:sp>
            <p:nvSpPr>
              <p:cNvPr id="32" name="Rounded Rectangle 31"/>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3" name="Oval 32"/>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4" name="Oval 33"/>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31" name="TextBox 30"/>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fib(2)</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35" name="Group 34"/>
          <p:cNvGrpSpPr/>
          <p:nvPr/>
        </p:nvGrpSpPr>
        <p:grpSpPr>
          <a:xfrm>
            <a:off x="3896047" y="4262428"/>
            <a:ext cx="1344828" cy="1059320"/>
            <a:chOff x="4929725" y="3392279"/>
            <a:chExt cx="1858617" cy="1464031"/>
          </a:xfrm>
        </p:grpSpPr>
        <p:grpSp>
          <p:nvGrpSpPr>
            <p:cNvPr id="36" name="Group 35"/>
            <p:cNvGrpSpPr/>
            <p:nvPr/>
          </p:nvGrpSpPr>
          <p:grpSpPr>
            <a:xfrm>
              <a:off x="4929725" y="3392279"/>
              <a:ext cx="1858617" cy="904461"/>
              <a:chOff x="4929725" y="3392279"/>
              <a:chExt cx="1858617" cy="904461"/>
            </a:xfrm>
          </p:grpSpPr>
          <p:sp>
            <p:nvSpPr>
              <p:cNvPr id="38" name="Rounded Rectangle 37"/>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9" name="Oval 38"/>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0" name="Oval 39"/>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37" name="TextBox 36"/>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fib(2)</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41" name="Group 40"/>
          <p:cNvGrpSpPr/>
          <p:nvPr/>
        </p:nvGrpSpPr>
        <p:grpSpPr>
          <a:xfrm>
            <a:off x="5321142" y="4276319"/>
            <a:ext cx="1344828" cy="1059320"/>
            <a:chOff x="4929725" y="3392279"/>
            <a:chExt cx="1858617" cy="1464031"/>
          </a:xfrm>
        </p:grpSpPr>
        <p:grpSp>
          <p:nvGrpSpPr>
            <p:cNvPr id="42" name="Group 41"/>
            <p:cNvGrpSpPr/>
            <p:nvPr/>
          </p:nvGrpSpPr>
          <p:grpSpPr>
            <a:xfrm>
              <a:off x="4929725" y="3392279"/>
              <a:ext cx="1858617" cy="904461"/>
              <a:chOff x="4929725" y="3392279"/>
              <a:chExt cx="1858617" cy="904461"/>
            </a:xfrm>
          </p:grpSpPr>
          <p:sp>
            <p:nvSpPr>
              <p:cNvPr id="44" name="Rounded Rectangle 43"/>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5" name="Oval 44"/>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6" name="Oval 45"/>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43" name="TextBox 42"/>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fib(1)</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95" name="Group 94"/>
          <p:cNvGrpSpPr/>
          <p:nvPr/>
        </p:nvGrpSpPr>
        <p:grpSpPr>
          <a:xfrm>
            <a:off x="965901" y="4250650"/>
            <a:ext cx="1344828" cy="1059320"/>
            <a:chOff x="4929725" y="3392279"/>
            <a:chExt cx="1858617" cy="1464031"/>
          </a:xfrm>
        </p:grpSpPr>
        <p:grpSp>
          <p:nvGrpSpPr>
            <p:cNvPr id="96" name="Group 95"/>
            <p:cNvGrpSpPr/>
            <p:nvPr/>
          </p:nvGrpSpPr>
          <p:grpSpPr>
            <a:xfrm>
              <a:off x="4929725" y="3392279"/>
              <a:ext cx="1858617" cy="904461"/>
              <a:chOff x="4929725" y="3392279"/>
              <a:chExt cx="1858617" cy="904461"/>
            </a:xfrm>
          </p:grpSpPr>
          <p:sp>
            <p:nvSpPr>
              <p:cNvPr id="98" name="Rounded Rectangle 97"/>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9" name="Oval 98"/>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0" name="Oval 99"/>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97" name="TextBox 96"/>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fib(3)</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01" name="Group 100"/>
          <p:cNvGrpSpPr/>
          <p:nvPr/>
        </p:nvGrpSpPr>
        <p:grpSpPr>
          <a:xfrm>
            <a:off x="253353" y="5317955"/>
            <a:ext cx="1344828" cy="1059320"/>
            <a:chOff x="4929725" y="3392279"/>
            <a:chExt cx="1858617" cy="1464031"/>
          </a:xfrm>
        </p:grpSpPr>
        <p:grpSp>
          <p:nvGrpSpPr>
            <p:cNvPr id="102" name="Group 101"/>
            <p:cNvGrpSpPr/>
            <p:nvPr/>
          </p:nvGrpSpPr>
          <p:grpSpPr>
            <a:xfrm>
              <a:off x="4929725" y="3392279"/>
              <a:ext cx="1858617" cy="904461"/>
              <a:chOff x="4929725" y="3392279"/>
              <a:chExt cx="1858617" cy="904461"/>
            </a:xfrm>
          </p:grpSpPr>
          <p:sp>
            <p:nvSpPr>
              <p:cNvPr id="104" name="Rounded Rectangle 103"/>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5" name="Oval 104"/>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6" name="Oval 105"/>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03" name="TextBox 102"/>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fib(2)</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07" name="Group 106"/>
          <p:cNvGrpSpPr/>
          <p:nvPr/>
        </p:nvGrpSpPr>
        <p:grpSpPr>
          <a:xfrm>
            <a:off x="1678448" y="5331846"/>
            <a:ext cx="1344828" cy="1059320"/>
            <a:chOff x="4929725" y="3392279"/>
            <a:chExt cx="1858617" cy="1464031"/>
          </a:xfrm>
        </p:grpSpPr>
        <p:grpSp>
          <p:nvGrpSpPr>
            <p:cNvPr id="108" name="Group 107"/>
            <p:cNvGrpSpPr/>
            <p:nvPr/>
          </p:nvGrpSpPr>
          <p:grpSpPr>
            <a:xfrm>
              <a:off x="4929725" y="3392279"/>
              <a:ext cx="1858617" cy="904461"/>
              <a:chOff x="4929725" y="3392279"/>
              <a:chExt cx="1858617" cy="904461"/>
            </a:xfrm>
          </p:grpSpPr>
          <p:sp>
            <p:nvSpPr>
              <p:cNvPr id="110" name="Rounded Rectangle 109"/>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1" name="Oval 110"/>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2" name="Oval 111"/>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09" name="TextBox 108"/>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fib(1)</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43" name="Group 142"/>
          <p:cNvGrpSpPr/>
          <p:nvPr/>
        </p:nvGrpSpPr>
        <p:grpSpPr>
          <a:xfrm>
            <a:off x="8638478" y="2102061"/>
            <a:ext cx="1344828" cy="1059320"/>
            <a:chOff x="4929725" y="3392279"/>
            <a:chExt cx="1858617" cy="1464031"/>
          </a:xfrm>
        </p:grpSpPr>
        <p:grpSp>
          <p:nvGrpSpPr>
            <p:cNvPr id="144" name="Group 143"/>
            <p:cNvGrpSpPr/>
            <p:nvPr/>
          </p:nvGrpSpPr>
          <p:grpSpPr>
            <a:xfrm>
              <a:off x="4929725" y="3392279"/>
              <a:ext cx="1858617" cy="904461"/>
              <a:chOff x="4929725" y="3392279"/>
              <a:chExt cx="1858617" cy="904461"/>
            </a:xfrm>
          </p:grpSpPr>
          <p:sp>
            <p:nvSpPr>
              <p:cNvPr id="146" name="Rounded Rectangle 145"/>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7" name="Oval 146"/>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8" name="Oval 147"/>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45" name="TextBox 144"/>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fib(4)</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49" name="Group 148"/>
          <p:cNvGrpSpPr/>
          <p:nvPr/>
        </p:nvGrpSpPr>
        <p:grpSpPr>
          <a:xfrm>
            <a:off x="9364605" y="3179318"/>
            <a:ext cx="1344828" cy="1059320"/>
            <a:chOff x="4929725" y="3392279"/>
            <a:chExt cx="1858617" cy="1464031"/>
          </a:xfrm>
        </p:grpSpPr>
        <p:grpSp>
          <p:nvGrpSpPr>
            <p:cNvPr id="150" name="Group 149"/>
            <p:cNvGrpSpPr/>
            <p:nvPr/>
          </p:nvGrpSpPr>
          <p:grpSpPr>
            <a:xfrm>
              <a:off x="4929725" y="3392279"/>
              <a:ext cx="1858617" cy="904461"/>
              <a:chOff x="4929725" y="3392279"/>
              <a:chExt cx="1858617" cy="904461"/>
            </a:xfrm>
          </p:grpSpPr>
          <p:sp>
            <p:nvSpPr>
              <p:cNvPr id="152" name="Rounded Rectangle 151"/>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3" name="Oval 152"/>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4" name="Oval 153"/>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51" name="TextBox 150"/>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fib(2)</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55" name="Group 154"/>
          <p:cNvGrpSpPr/>
          <p:nvPr/>
        </p:nvGrpSpPr>
        <p:grpSpPr>
          <a:xfrm>
            <a:off x="7953428" y="3165320"/>
            <a:ext cx="1344828" cy="1059320"/>
            <a:chOff x="4929725" y="3392279"/>
            <a:chExt cx="1858617" cy="1464031"/>
          </a:xfrm>
        </p:grpSpPr>
        <p:grpSp>
          <p:nvGrpSpPr>
            <p:cNvPr id="156" name="Group 155"/>
            <p:cNvGrpSpPr/>
            <p:nvPr/>
          </p:nvGrpSpPr>
          <p:grpSpPr>
            <a:xfrm>
              <a:off x="4929725" y="3392279"/>
              <a:ext cx="1858617" cy="904461"/>
              <a:chOff x="4929725" y="3392279"/>
              <a:chExt cx="1858617" cy="904461"/>
            </a:xfrm>
          </p:grpSpPr>
          <p:sp>
            <p:nvSpPr>
              <p:cNvPr id="158" name="Rounded Rectangle 157"/>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9" name="Oval 158"/>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0" name="Oval 159"/>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57" name="TextBox 156"/>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fib(3)</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61" name="Group 160"/>
          <p:cNvGrpSpPr/>
          <p:nvPr/>
        </p:nvGrpSpPr>
        <p:grpSpPr>
          <a:xfrm>
            <a:off x="7240880" y="4232625"/>
            <a:ext cx="1344828" cy="1059320"/>
            <a:chOff x="4929725" y="3392279"/>
            <a:chExt cx="1858617" cy="1464031"/>
          </a:xfrm>
        </p:grpSpPr>
        <p:grpSp>
          <p:nvGrpSpPr>
            <p:cNvPr id="162" name="Group 161"/>
            <p:cNvGrpSpPr/>
            <p:nvPr/>
          </p:nvGrpSpPr>
          <p:grpSpPr>
            <a:xfrm>
              <a:off x="4929725" y="3392279"/>
              <a:ext cx="1858617" cy="904461"/>
              <a:chOff x="4929725" y="3392279"/>
              <a:chExt cx="1858617" cy="904461"/>
            </a:xfrm>
          </p:grpSpPr>
          <p:sp>
            <p:nvSpPr>
              <p:cNvPr id="164" name="Rounded Rectangle 163"/>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5" name="Oval 164"/>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6" name="Oval 165"/>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63" name="TextBox 162"/>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fib(2)</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67" name="Group 166"/>
          <p:cNvGrpSpPr/>
          <p:nvPr/>
        </p:nvGrpSpPr>
        <p:grpSpPr>
          <a:xfrm>
            <a:off x="8665975" y="4246516"/>
            <a:ext cx="1344828" cy="1059320"/>
            <a:chOff x="4929725" y="3392279"/>
            <a:chExt cx="1858617" cy="1464031"/>
          </a:xfrm>
        </p:grpSpPr>
        <p:grpSp>
          <p:nvGrpSpPr>
            <p:cNvPr id="168" name="Group 167"/>
            <p:cNvGrpSpPr/>
            <p:nvPr/>
          </p:nvGrpSpPr>
          <p:grpSpPr>
            <a:xfrm>
              <a:off x="4929725" y="3392279"/>
              <a:ext cx="1858617" cy="904461"/>
              <a:chOff x="4929725" y="3392279"/>
              <a:chExt cx="1858617" cy="904461"/>
            </a:xfrm>
          </p:grpSpPr>
          <p:sp>
            <p:nvSpPr>
              <p:cNvPr id="170" name="Rounded Rectangle 169"/>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1" name="Oval 170"/>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2" name="Oval 171"/>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69" name="TextBox 168"/>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fib(1)</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sp>
        <p:nvSpPr>
          <p:cNvPr id="173" name="TextBox 172"/>
          <p:cNvSpPr txBox="1"/>
          <p:nvPr/>
        </p:nvSpPr>
        <p:spPr>
          <a:xfrm>
            <a:off x="7913293" y="317634"/>
            <a:ext cx="3504876" cy="1569660"/>
          </a:xfrm>
          <a:prstGeom prst="rect">
            <a:avLst/>
          </a:prstGeom>
          <a:noFill/>
          <a:ln w="38100">
            <a:solidFill>
              <a:schemeClr val="accent4"/>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fib(1) calculated 3 times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fib(2) calculated 5 times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fib(3) calculated 3 times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fib(4) calculated 2 times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3856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Recursion vs Iteration</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113" name="TextBox 112">
            <a:extLst>
              <a:ext uri="{FF2B5EF4-FFF2-40B4-BE49-F238E27FC236}">
                <a16:creationId xmlns:a16="http://schemas.microsoft.com/office/drawing/2014/main" xmlns="" id="{A3A6D86D-8182-4163-A83D-1A84A2C63046}"/>
              </a:ext>
            </a:extLst>
          </p:cNvPr>
          <p:cNvSpPr txBox="1"/>
          <p:nvPr/>
        </p:nvSpPr>
        <p:spPr>
          <a:xfrm>
            <a:off x="1701179" y="1842792"/>
            <a:ext cx="4168080" cy="4893647"/>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srgbClr val="40458C"/>
                </a:solidFill>
                <a:effectLst/>
                <a:uLnTx/>
                <a:uFillTx/>
                <a:latin typeface="Comic Sans MS" panose="030F0702030302020204" pitchFamily="66" charset="0"/>
                <a:ea typeface="+mn-ea"/>
                <a:cs typeface="+mn-cs"/>
              </a:rPr>
              <a:t>int</a:t>
            </a: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fib(</a:t>
            </a:r>
            <a:r>
              <a:rPr kumimoji="0" lang="en-US" sz="2400" b="0" i="0" u="none" strike="noStrike" kern="0" cap="none" spc="0" normalizeH="0" baseline="0" noProof="0" dirty="0" err="1">
                <a:ln>
                  <a:noFill/>
                </a:ln>
                <a:solidFill>
                  <a:srgbClr val="40458C"/>
                </a:solidFill>
                <a:effectLst/>
                <a:uLnTx/>
                <a:uFillTx/>
                <a:latin typeface="Comic Sans MS" panose="030F0702030302020204" pitchFamily="66" charset="0"/>
                <a:ea typeface="+mn-ea"/>
                <a:cs typeface="+mn-cs"/>
              </a:rPr>
              <a:t>int</a:t>
            </a: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a:t>
            </a:r>
            <a:r>
              <a:rPr kumimoji="0" lang="en-US" sz="2400" b="0" i="0" u="none" strike="noStrike" kern="0" cap="none" spc="0" normalizeH="0" baseline="0" noProof="0" dirty="0" err="1">
                <a:ln>
                  <a:noFill/>
                </a:ln>
                <a:solidFill>
                  <a:srgbClr val="40458C"/>
                </a:solidFill>
                <a:effectLst/>
                <a:uLnTx/>
                <a:uFillTx/>
                <a:latin typeface="Comic Sans MS" panose="030F0702030302020204" pitchFamily="66" charset="0"/>
                <a:ea typeface="+mn-ea"/>
                <a:cs typeface="+mn-cs"/>
              </a:rPr>
              <a:t>int</a:t>
            </a: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first = 0, second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a:t>
            </a:r>
            <a:r>
              <a:rPr kumimoji="0" lang="en-US" sz="2400" b="0" i="0" u="none" strike="noStrike" kern="0" cap="none" spc="0" normalizeH="0" baseline="0" noProof="0" dirty="0" err="1">
                <a:ln>
                  <a:noFill/>
                </a:ln>
                <a:solidFill>
                  <a:srgbClr val="40458C"/>
                </a:solidFill>
                <a:effectLst/>
                <a:uLnTx/>
                <a:uFillTx/>
                <a:latin typeface="Comic Sans MS" panose="030F0702030302020204" pitchFamily="66" charset="0"/>
                <a:ea typeface="+mn-ea"/>
                <a:cs typeface="+mn-cs"/>
              </a:rPr>
              <a:t>int</a:t>
            </a: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next, c;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if (n &lt;= 1)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return 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for ( c = 1; c &lt; n ; </a:t>
            </a:r>
            <a:r>
              <a:rPr kumimoji="0" lang="en-US" sz="2400" b="0" i="0" u="none" strike="noStrike" kern="0" cap="none" spc="0" normalizeH="0" baseline="0" noProof="0" dirty="0" err="1">
                <a:ln>
                  <a:noFill/>
                </a:ln>
                <a:solidFill>
                  <a:srgbClr val="40458C"/>
                </a:solidFill>
                <a:effectLst/>
                <a:uLnTx/>
                <a:uFillTx/>
                <a:latin typeface="Comic Sans MS" panose="030F0702030302020204" pitchFamily="66" charset="0"/>
                <a:ea typeface="+mn-ea"/>
                <a:cs typeface="+mn-cs"/>
              </a:rPr>
              <a:t>c++</a:t>
            </a: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next = first + second;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first = second;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second = next;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return next;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a:t>
            </a:r>
          </a:p>
        </p:txBody>
      </p:sp>
      <p:sp>
        <p:nvSpPr>
          <p:cNvPr id="114" name="TextBox 113">
            <a:extLst>
              <a:ext uri="{FF2B5EF4-FFF2-40B4-BE49-F238E27FC236}">
                <a16:creationId xmlns:a16="http://schemas.microsoft.com/office/drawing/2014/main" xmlns="" id="{9D61D9F1-716A-44FC-AE87-154A4AE65A72}"/>
              </a:ext>
            </a:extLst>
          </p:cNvPr>
          <p:cNvSpPr txBox="1"/>
          <p:nvPr/>
        </p:nvSpPr>
        <p:spPr>
          <a:xfrm>
            <a:off x="6021659" y="4058783"/>
            <a:ext cx="4572000" cy="2677656"/>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srgbClr val="40458C"/>
                </a:solidFill>
                <a:effectLst/>
                <a:uLnTx/>
                <a:uFillTx/>
                <a:latin typeface="Comic Sans MS" panose="030F0702030302020204" pitchFamily="66" charset="0"/>
                <a:ea typeface="+mn-ea"/>
                <a:cs typeface="+mn-cs"/>
              </a:rPr>
              <a:t>int</a:t>
            </a: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fib(</a:t>
            </a:r>
            <a:r>
              <a:rPr kumimoji="0" lang="en-US" sz="2400" b="0" i="0" u="none" strike="noStrike" kern="0" cap="none" spc="0" normalizeH="0" baseline="0" noProof="0" dirty="0" err="1">
                <a:ln>
                  <a:noFill/>
                </a:ln>
                <a:solidFill>
                  <a:srgbClr val="40458C"/>
                </a:solidFill>
                <a:effectLst/>
                <a:uLnTx/>
                <a:uFillTx/>
                <a:latin typeface="Comic Sans MS" panose="030F0702030302020204" pitchFamily="66" charset="0"/>
                <a:ea typeface="+mn-ea"/>
                <a:cs typeface="+mn-cs"/>
              </a:rPr>
              <a:t>int</a:t>
            </a: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if ( n &lt;= 1 )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return 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else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return fib(n-1) + fib(n-2);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40458C"/>
                </a:solidFill>
                <a:effectLst/>
                <a:uLnTx/>
                <a:uFillTx/>
                <a:latin typeface="Comic Sans MS" panose="030F0702030302020204" pitchFamily="66" charset="0"/>
                <a:ea typeface="+mn-ea"/>
                <a:cs typeface="+mn-cs"/>
              </a:rPr>
              <a:t>} </a:t>
            </a:r>
          </a:p>
        </p:txBody>
      </p:sp>
      <p:sp>
        <p:nvSpPr>
          <p:cNvPr id="115" name="Oval 114">
            <a:extLst>
              <a:ext uri="{FF2B5EF4-FFF2-40B4-BE49-F238E27FC236}">
                <a16:creationId xmlns:a16="http://schemas.microsoft.com/office/drawing/2014/main" xmlns="" id="{3CD5308D-FF30-4272-977A-8C2F70E36EC2}"/>
              </a:ext>
            </a:extLst>
          </p:cNvPr>
          <p:cNvSpPr/>
          <p:nvPr/>
        </p:nvSpPr>
        <p:spPr bwMode="auto">
          <a:xfrm>
            <a:off x="5869259" y="1416424"/>
            <a:ext cx="4724400" cy="1371600"/>
          </a:xfrm>
          <a:prstGeom prst="ellipse">
            <a:avLst/>
          </a:prstGeom>
          <a:solidFill>
            <a:srgbClr val="1F497D">
              <a:lumMod val="20000"/>
              <a:lumOff val="8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90000"/>
              </a:lnSpc>
              <a:spcBef>
                <a:spcPct val="25000"/>
              </a:spcBef>
              <a:spcAft>
                <a:spcPct val="0"/>
              </a:spcAft>
              <a:buClr>
                <a:prstClr val="white"/>
              </a:buClr>
              <a:buSzPct val="100000"/>
              <a:buFontTx/>
              <a:buNone/>
              <a:tabLst/>
              <a:defRPr/>
            </a:pPr>
            <a:r>
              <a:rPr kumimoji="0" lang="en-US" sz="2000" b="1" i="0" u="none" strike="noStrike" kern="0" cap="none" spc="0" normalizeH="0" baseline="0" noProof="0" dirty="0">
                <a:ln>
                  <a:noFill/>
                </a:ln>
                <a:solidFill>
                  <a:prstClr val="black"/>
                </a:solidFill>
                <a:effectLst/>
                <a:uLnTx/>
                <a:uFillTx/>
                <a:latin typeface="Comic Sans MS" panose="030F0702030302020204" pitchFamily="66" charset="0"/>
              </a:rPr>
              <a:t>The recursive program is closer to the definition and easier to read.</a:t>
            </a:r>
          </a:p>
        </p:txBody>
      </p:sp>
      <p:sp>
        <p:nvSpPr>
          <p:cNvPr id="116" name="Oval 115">
            <a:extLst>
              <a:ext uri="{FF2B5EF4-FFF2-40B4-BE49-F238E27FC236}">
                <a16:creationId xmlns:a16="http://schemas.microsoft.com/office/drawing/2014/main" xmlns="" id="{490AEC49-5CEE-4CC8-9E58-6E4A0DFD6ED5}"/>
              </a:ext>
            </a:extLst>
          </p:cNvPr>
          <p:cNvSpPr/>
          <p:nvPr/>
        </p:nvSpPr>
        <p:spPr bwMode="auto">
          <a:xfrm>
            <a:off x="6631259" y="2999528"/>
            <a:ext cx="3886200" cy="855296"/>
          </a:xfrm>
          <a:prstGeom prst="ellipse">
            <a:avLst/>
          </a:prstGeom>
          <a:solidFill>
            <a:sysClr val="windowText" lastClr="000000">
              <a:lumMod val="20000"/>
              <a:lumOff val="80000"/>
            </a:sys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90000"/>
              </a:lnSpc>
              <a:spcBef>
                <a:spcPct val="25000"/>
              </a:spcBef>
              <a:spcAft>
                <a:spcPct val="0"/>
              </a:spcAft>
              <a:buClr>
                <a:prstClr val="white"/>
              </a:buClr>
              <a:buSzPct val="100000"/>
              <a:buFontTx/>
              <a:buNone/>
              <a:tabLst/>
              <a:defRPr/>
            </a:pPr>
            <a:r>
              <a:rPr kumimoji="0" lang="en-US" sz="2000" b="1" i="0" u="none" strike="noStrike" kern="0" cap="none" spc="0" normalizeH="0" baseline="0" noProof="0" dirty="0">
                <a:ln>
                  <a:noFill/>
                </a:ln>
                <a:solidFill>
                  <a:srgbClr val="FF0000"/>
                </a:solidFill>
                <a:effectLst/>
                <a:uLnTx/>
                <a:uFillTx/>
                <a:latin typeface="Comic Sans MS" panose="030F0702030302020204" pitchFamily="66" charset="0"/>
              </a:rPr>
              <a:t>But very </a:t>
            </a:r>
            <a:r>
              <a:rPr kumimoji="0" lang="en-US" sz="2000" b="1" i="0" u="none" strike="noStrike" kern="0" cap="none" spc="0" normalizeH="0" baseline="0" noProof="0" dirty="0" err="1">
                <a:ln>
                  <a:noFill/>
                </a:ln>
                <a:solidFill>
                  <a:srgbClr val="FF0000"/>
                </a:solidFill>
                <a:effectLst/>
                <a:uLnTx/>
                <a:uFillTx/>
                <a:latin typeface="Comic Sans MS" panose="030F0702030302020204" pitchFamily="66" charset="0"/>
              </a:rPr>
              <a:t>very</a:t>
            </a:r>
            <a:r>
              <a:rPr kumimoji="0" lang="en-US" sz="2000" b="1" i="0" u="none" strike="noStrike" kern="0" cap="none" spc="0" normalizeH="0" baseline="0" noProof="0" dirty="0">
                <a:ln>
                  <a:noFill/>
                </a:ln>
                <a:solidFill>
                  <a:srgbClr val="FF0000"/>
                </a:solidFill>
                <a:effectLst/>
                <a:uLnTx/>
                <a:uFillTx/>
                <a:latin typeface="Comic Sans MS" panose="030F0702030302020204" pitchFamily="66" charset="0"/>
              </a:rPr>
              <a:t> inefficient</a:t>
            </a:r>
          </a:p>
        </p:txBody>
      </p:sp>
      <p:sp>
        <p:nvSpPr>
          <p:cNvPr id="117" name="Litebulb">
            <a:extLst>
              <a:ext uri="{FF2B5EF4-FFF2-40B4-BE49-F238E27FC236}">
                <a16:creationId xmlns:a16="http://schemas.microsoft.com/office/drawing/2014/main" xmlns="" id="{7AA882C9-0BDB-4CF4-9E3A-EFB108E4EC01}"/>
              </a:ext>
            </a:extLst>
          </p:cNvPr>
          <p:cNvSpPr>
            <a:spLocks noEditPoints="1" noChangeArrowheads="1"/>
          </p:cNvSpPr>
          <p:nvPr/>
        </p:nvSpPr>
        <p:spPr bwMode="auto">
          <a:xfrm>
            <a:off x="9176021" y="4159624"/>
            <a:ext cx="1341438" cy="1647825"/>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Calibri"/>
            </a:endParaRPr>
          </a:p>
        </p:txBody>
      </p:sp>
      <p:pic>
        <p:nvPicPr>
          <p:cNvPr id="118" name="Picture 5" descr="C:\Users\karkare\AppData\Local\Microsoft\Windows\INetCache\IE\OSV0HL4A\MC900434717[1].wmf">
            <a:extLst>
              <a:ext uri="{FF2B5EF4-FFF2-40B4-BE49-F238E27FC236}">
                <a16:creationId xmlns:a16="http://schemas.microsoft.com/office/drawing/2014/main" xmlns="" id="{065622BE-829D-4F6E-9A89-B601884E9E5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27884" y="4939389"/>
            <a:ext cx="765175" cy="17970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22FCE3C5-38E1-405F-B405-122AB4E2F157}"/>
              </a:ext>
            </a:extLst>
          </p:cNvPr>
          <p:cNvSpPr txBox="1"/>
          <p:nvPr/>
        </p:nvSpPr>
        <p:spPr>
          <a:xfrm>
            <a:off x="641108" y="929364"/>
            <a:ext cx="3752694" cy="830997"/>
          </a:xfrm>
          <a:prstGeom prst="rect">
            <a:avLst/>
          </a:prstGeom>
          <a:noFill/>
        </p:spPr>
        <p:txBody>
          <a:bodyPr wrap="none" rtlCol="0">
            <a:spAutoFit/>
          </a:bodyPr>
          <a:lstStyle/>
          <a:p>
            <a:r>
              <a:rPr lang="en-IN" sz="2400" b="1" dirty="0"/>
              <a:t>Write a function to compute </a:t>
            </a:r>
          </a:p>
          <a:p>
            <a:r>
              <a:rPr lang="en-IN" sz="2400" b="1" dirty="0"/>
              <a:t>the n-</a:t>
            </a:r>
            <a:r>
              <a:rPr lang="en-IN" sz="2400" b="1" dirty="0" err="1"/>
              <a:t>th</a:t>
            </a:r>
            <a:r>
              <a:rPr lang="en-IN" sz="2400" b="1" dirty="0"/>
              <a:t> Fibonacci number</a:t>
            </a:r>
          </a:p>
        </p:txBody>
      </p:sp>
    </p:spTree>
    <p:extLst>
      <p:ext uri="{BB962C8B-B14F-4D97-AF65-F5344CB8AC3E}">
        <p14:creationId xmlns:p14="http://schemas.microsoft.com/office/powerpoint/2010/main" xmlns="" val="125024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fade">
                                      <p:cBhvr>
                                        <p:cTn id="15" dur="500"/>
                                        <p:tgtEl>
                                          <p:spTgt spid="1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animEffect transition="in" filter="fade">
                                      <p:cBhvr>
                                        <p:cTn id="20" dur="500"/>
                                        <p:tgtEl>
                                          <p:spTgt spid="116"/>
                                        </p:tgtEl>
                                      </p:cBhvr>
                                    </p:animEffect>
                                  </p:childTnLst>
                                </p:cTn>
                              </p:par>
                            </p:childTnLst>
                          </p:cTn>
                        </p:par>
                        <p:par>
                          <p:cTn id="21" fill="hold">
                            <p:stCondLst>
                              <p:cond delay="500"/>
                            </p:stCondLst>
                            <p:childTnLst>
                              <p:par>
                                <p:cTn id="22" presetID="10" presetClass="entr" presetSubtype="0" fill="hold" grpId="0" nodeType="afterEffect">
                                  <p:stCondLst>
                                    <p:cond delay="100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2000"/>
                                        <p:tgtEl>
                                          <p:spTgt spid="117"/>
                                        </p:tgtEl>
                                      </p:cBhvr>
                                    </p:animEffect>
                                  </p:childTnLst>
                                </p:cTn>
                              </p:par>
                              <p:par>
                                <p:cTn id="25" presetID="10" presetClass="entr" presetSubtype="0" fill="hold" nodeType="withEffect">
                                  <p:stCondLst>
                                    <p:cond delay="100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2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6" grpId="0" animBg="1"/>
      <p:bldP spid="1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Space complexity of recursion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Every time a recursive function makes a call to itself</a:t>
            </a:r>
          </a:p>
          <a:p>
            <a:pPr lvl="1"/>
            <a:r>
              <a:rPr lang="en-GB" dirty="0" smtClean="0"/>
              <a:t>Another call to the function is placed in program memory</a:t>
            </a:r>
          </a:p>
          <a:p>
            <a:pPr lvl="1"/>
            <a:r>
              <a:rPr lang="en-GB" dirty="0" smtClean="0"/>
              <a:t>This memory space can no longer be allocated elsewhere</a:t>
            </a:r>
          </a:p>
          <a:p>
            <a:r>
              <a:rPr lang="en-GB" dirty="0" smtClean="0"/>
              <a:t>The amount of memory needed to execute a program is called its space complexity</a:t>
            </a:r>
          </a:p>
          <a:p>
            <a:r>
              <a:rPr lang="en-GB" dirty="0" smtClean="0"/>
              <a:t>Iterative programs’ space complexity is relatively easy to analyse</a:t>
            </a:r>
          </a:p>
          <a:p>
            <a:pPr lvl="1"/>
            <a:r>
              <a:rPr lang="en-GB" dirty="0" smtClean="0"/>
              <a:t>It does not change as a function of the inputs (mostly)</a:t>
            </a:r>
          </a:p>
          <a:p>
            <a:r>
              <a:rPr lang="en-GB" dirty="0" smtClean="0"/>
              <a:t>Not so for recursive programs</a:t>
            </a:r>
          </a:p>
          <a:p>
            <a:pPr lvl="1"/>
            <a:r>
              <a:rPr lang="en-GB" dirty="0" smtClean="0"/>
              <a:t>Space complexity is a function of the maximum depth of the recursion that will be needed</a:t>
            </a:r>
          </a:p>
          <a:p>
            <a:pPr lvl="1"/>
            <a:r>
              <a:rPr lang="en-GB" dirty="0" smtClean="0"/>
              <a:t>Is input-dependent</a:t>
            </a:r>
          </a:p>
          <a:p>
            <a:pPr lvl="1"/>
            <a:r>
              <a:rPr lang="en-GB" dirty="0" smtClean="0"/>
              <a:t>Have to be careful about memory limitations when using recursive algorithms</a:t>
            </a:r>
            <a:endParaRPr lang="en-GB" dirty="0"/>
          </a:p>
        </p:txBody>
      </p:sp>
      <p:sp>
        <p:nvSpPr>
          <p:cNvPr id="4" name="Slide Number Placeholder 3"/>
          <p:cNvSpPr>
            <a:spLocks noGrp="1"/>
          </p:cNvSpPr>
          <p:nvPr>
            <p:ph type="sldNum" sz="quarter" idx="12"/>
          </p:nvPr>
        </p:nvSpPr>
        <p:spPr/>
        <p:txBody>
          <a:bodyPr/>
          <a:lstStyle/>
          <a:p>
            <a:fld id="{157B8E69-23A9-4619-9CFE-E27BFD8A78F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Greatest common divisor</a:t>
            </a:r>
            <a:endParaRPr lang="en-US" dirty="0"/>
          </a:p>
        </p:txBody>
      </p:sp>
      <p:sp>
        <p:nvSpPr>
          <p:cNvPr id="3" name="Content Placeholder 2"/>
          <p:cNvSpPr>
            <a:spLocks noGrp="1"/>
          </p:cNvSpPr>
          <p:nvPr>
            <p:ph idx="1"/>
          </p:nvPr>
        </p:nvSpPr>
        <p:spPr/>
        <p:txBody>
          <a:bodyPr/>
          <a:lstStyle/>
          <a:p>
            <a:r>
              <a:rPr lang="en-IN" dirty="0"/>
              <a:t>Sometimes recursion can make code faster </a:t>
            </a:r>
            <a:r>
              <a:rPr lang="en-IN" dirty="0" smtClean="0"/>
              <a:t>too</a:t>
            </a:r>
            <a:endParaRPr lang="en-IN" dirty="0">
              <a:sym typeface="Wingdings" panose="05000000000000000000" pitchFamily="2" charset="2"/>
            </a:endParaRPr>
          </a:p>
          <a:p>
            <a:r>
              <a:rPr lang="en-IN" dirty="0">
                <a:sym typeface="Wingdings" panose="05000000000000000000" pitchFamily="2" charset="2"/>
              </a:rPr>
              <a:t>One of the fastest algorithms for computing </a:t>
            </a:r>
            <a:r>
              <a:rPr lang="en-IN" dirty="0" err="1">
                <a:sym typeface="Wingdings" panose="05000000000000000000" pitchFamily="2" charset="2"/>
              </a:rPr>
              <a:t>gcd</a:t>
            </a:r>
            <a:r>
              <a:rPr lang="en-IN" dirty="0">
                <a:sym typeface="Wingdings" panose="05000000000000000000" pitchFamily="2" charset="2"/>
              </a:rPr>
              <a:t> is called the </a:t>
            </a:r>
            <a:r>
              <a:rPr lang="en-IN" dirty="0">
                <a:solidFill>
                  <a:srgbClr val="0000FF"/>
                </a:solidFill>
                <a:sym typeface="Wingdings" panose="05000000000000000000" pitchFamily="2" charset="2"/>
              </a:rPr>
              <a:t>Euclid’s algorithm </a:t>
            </a:r>
            <a:r>
              <a:rPr lang="en-IN" dirty="0">
                <a:sym typeface="Wingdings" panose="05000000000000000000" pitchFamily="2" charset="2"/>
              </a:rPr>
              <a:t>and it </a:t>
            </a:r>
            <a:r>
              <a:rPr lang="en-IN" dirty="0">
                <a:solidFill>
                  <a:srgbClr val="0000FF"/>
                </a:solidFill>
                <a:sym typeface="Wingdings" panose="05000000000000000000" pitchFamily="2" charset="2"/>
              </a:rPr>
              <a:t>defines </a:t>
            </a:r>
            <a:r>
              <a:rPr lang="en-IN" dirty="0" err="1">
                <a:solidFill>
                  <a:srgbClr val="0000FF"/>
                </a:solidFill>
                <a:sym typeface="Wingdings" panose="05000000000000000000" pitchFamily="2" charset="2"/>
              </a:rPr>
              <a:t>gcd</a:t>
            </a:r>
            <a:r>
              <a:rPr lang="en-IN" dirty="0">
                <a:solidFill>
                  <a:srgbClr val="0000FF"/>
                </a:solidFill>
                <a:sym typeface="Wingdings" panose="05000000000000000000" pitchFamily="2" charset="2"/>
              </a:rPr>
              <a:t> recursively</a:t>
            </a:r>
            <a:r>
              <a:rPr lang="en-IN" dirty="0">
                <a:sym typeface="Wingdings" panose="05000000000000000000" pitchFamily="2" charset="2"/>
              </a:rPr>
              <a:t>!</a:t>
            </a: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Note that since a % b is always less than b, this indeed defines </a:t>
            </a:r>
            <a:r>
              <a:rPr lang="en-IN" dirty="0" err="1">
                <a:sym typeface="Wingdings" panose="05000000000000000000" pitchFamily="2" charset="2"/>
              </a:rPr>
              <a:t>gcd</a:t>
            </a:r>
            <a:r>
              <a:rPr lang="en-IN" dirty="0">
                <a:sym typeface="Wingdings" panose="05000000000000000000" pitchFamily="2" charset="2"/>
              </a:rPr>
              <a:t> in terms of </a:t>
            </a:r>
            <a:r>
              <a:rPr lang="en-IN" dirty="0" err="1">
                <a:sym typeface="Wingdings" panose="05000000000000000000" pitchFamily="2" charset="2"/>
              </a:rPr>
              <a:t>gcd</a:t>
            </a:r>
            <a:r>
              <a:rPr lang="en-IN" dirty="0">
                <a:sym typeface="Wingdings" panose="05000000000000000000" pitchFamily="2" charset="2"/>
              </a:rPr>
              <a:t> on “smaller” inputs</a:t>
            </a:r>
          </a:p>
          <a:p>
            <a:r>
              <a:rPr lang="en-IN" dirty="0">
                <a:sym typeface="Wingdings" panose="05000000000000000000" pitchFamily="2" charset="2"/>
              </a:rPr>
              <a:t>What is the base case here?</a:t>
            </a:r>
          </a:p>
          <a:p>
            <a:pPr lvl="1"/>
            <a:r>
              <a:rPr lang="en-IN" dirty="0">
                <a:sym typeface="Wingdings" panose="05000000000000000000" pitchFamily="2" charset="2"/>
              </a:rPr>
              <a:t>When b divides a i.e. when a % b = 0, then we have </a:t>
            </a:r>
            <a:r>
              <a:rPr lang="en-IN" dirty="0" err="1">
                <a:sym typeface="Wingdings" panose="05000000000000000000" pitchFamily="2" charset="2"/>
              </a:rPr>
              <a:t>gcd</a:t>
            </a:r>
            <a:r>
              <a:rPr lang="en-IN" dirty="0">
                <a:sym typeface="Wingdings" panose="05000000000000000000" pitchFamily="2" charset="2"/>
              </a:rPr>
              <a:t>(a, b) = b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pic>
        <p:nvPicPr>
          <p:cNvPr id="11" name="Picture 10"/>
          <p:cNvPicPr>
            <a:picLocks noChangeAspect="1"/>
          </p:cNvPicPr>
          <p:nvPr>
            <p:custDataLst>
              <p:tags r:id="rId1"/>
            </p:custDataLst>
          </p:nvPr>
        </p:nvPicPr>
        <p:blipFill>
          <a:blip r:embed="rId3" cstate="print">
            <a:extLst>
              <a:ext uri="{28A0092B-C50C-407E-A947-70E740481C1C}">
                <a14:useLocalDpi xmlns:a14="http://schemas.microsoft.com/office/drawing/2010/main" xmlns="" val="0"/>
              </a:ext>
            </a:extLst>
          </a:blip>
          <a:stretch>
            <a:fillRect/>
          </a:stretch>
        </p:blipFill>
        <p:spPr>
          <a:xfrm>
            <a:off x="1680021" y="2751756"/>
            <a:ext cx="8746992" cy="875431"/>
          </a:xfrm>
          <a:prstGeom prst="rect">
            <a:avLst/>
          </a:prstGeom>
        </p:spPr>
      </p:pic>
    </p:spTree>
    <p:extLst>
      <p:ext uri="{BB962C8B-B14F-4D97-AF65-F5344CB8AC3E}">
        <p14:creationId xmlns:p14="http://schemas.microsoft.com/office/powerpoint/2010/main" xmlns="" val="326189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GCD using Recursion</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8" name="TextBox 7">
            <a:extLst>
              <a:ext uri="{FF2B5EF4-FFF2-40B4-BE49-F238E27FC236}">
                <a16:creationId xmlns:a16="http://schemas.microsoft.com/office/drawing/2014/main" xmlns="" id="{59B90E16-751A-485E-BA75-055044DA5D1D}"/>
              </a:ext>
            </a:extLst>
          </p:cNvPr>
          <p:cNvSpPr txBox="1"/>
          <p:nvPr/>
        </p:nvSpPr>
        <p:spPr>
          <a:xfrm>
            <a:off x="3561547" y="1591936"/>
            <a:ext cx="5500677" cy="4401205"/>
          </a:xfrm>
          <a:prstGeom prst="rect">
            <a:avLst/>
          </a:prstGeom>
          <a:noFill/>
        </p:spPr>
        <p:txBody>
          <a:bodyPr wrap="square" rtlCol="0">
            <a:spAutoFit/>
          </a:bodyPr>
          <a:lstStyle/>
          <a:p>
            <a:pPr lvl="0">
              <a:defRPr/>
            </a:pPr>
            <a:r>
              <a:rPr lang="en-GB" sz="4000" dirty="0">
                <a:solidFill>
                  <a:prstClr val="black"/>
                </a:solidFill>
              </a:rPr>
              <a:t>int </a:t>
            </a:r>
            <a:r>
              <a:rPr lang="en-GB" sz="4000" dirty="0" err="1">
                <a:solidFill>
                  <a:prstClr val="black"/>
                </a:solidFill>
              </a:rPr>
              <a:t>gcd</a:t>
            </a:r>
            <a:r>
              <a:rPr lang="en-GB" sz="4000" dirty="0">
                <a:solidFill>
                  <a:prstClr val="black"/>
                </a:solidFill>
              </a:rPr>
              <a:t>(int a, int b){</a:t>
            </a:r>
          </a:p>
          <a:p>
            <a:pPr lvl="0">
              <a:defRPr/>
            </a:pPr>
            <a:r>
              <a:rPr lang="en-GB" sz="4000" dirty="0">
                <a:solidFill>
                  <a:prstClr val="black"/>
                </a:solidFill>
              </a:rPr>
              <a:t>    if(a &lt; b) </a:t>
            </a:r>
          </a:p>
          <a:p>
            <a:pPr lvl="0">
              <a:defRPr/>
            </a:pPr>
            <a:r>
              <a:rPr lang="en-GB" sz="4000" dirty="0">
                <a:solidFill>
                  <a:prstClr val="black"/>
                </a:solidFill>
              </a:rPr>
              <a:t>        return </a:t>
            </a:r>
            <a:r>
              <a:rPr lang="en-GB" sz="4000" dirty="0" err="1">
                <a:solidFill>
                  <a:prstClr val="black"/>
                </a:solidFill>
              </a:rPr>
              <a:t>gcd</a:t>
            </a:r>
            <a:r>
              <a:rPr lang="en-GB" sz="4000" dirty="0">
                <a:solidFill>
                  <a:prstClr val="black"/>
                </a:solidFill>
              </a:rPr>
              <a:t>(b, a);</a:t>
            </a:r>
          </a:p>
          <a:p>
            <a:pPr lvl="0">
              <a:defRPr/>
            </a:pPr>
            <a:r>
              <a:rPr lang="en-GB" sz="4000" dirty="0">
                <a:solidFill>
                  <a:prstClr val="black"/>
                </a:solidFill>
              </a:rPr>
              <a:t>    if(a % b == 0) </a:t>
            </a:r>
          </a:p>
          <a:p>
            <a:pPr lvl="0">
              <a:defRPr/>
            </a:pPr>
            <a:r>
              <a:rPr lang="en-GB" sz="4000" dirty="0">
                <a:solidFill>
                  <a:prstClr val="black"/>
                </a:solidFill>
              </a:rPr>
              <a:t>        return b;</a:t>
            </a:r>
          </a:p>
          <a:p>
            <a:pPr lvl="0">
              <a:defRPr/>
            </a:pPr>
            <a:r>
              <a:rPr lang="en-GB" sz="4000" dirty="0">
                <a:solidFill>
                  <a:prstClr val="black"/>
                </a:solidFill>
              </a:rPr>
              <a:t>    return </a:t>
            </a:r>
            <a:r>
              <a:rPr lang="en-GB" sz="4000" dirty="0" err="1">
                <a:solidFill>
                  <a:prstClr val="black"/>
                </a:solidFill>
              </a:rPr>
              <a:t>gcd</a:t>
            </a:r>
            <a:r>
              <a:rPr lang="en-GB" sz="4000" dirty="0">
                <a:solidFill>
                  <a:prstClr val="black"/>
                </a:solidFill>
              </a:rPr>
              <a:t>(b, a % b);</a:t>
            </a:r>
          </a:p>
          <a:p>
            <a:pPr lvl="0">
              <a:defRPr/>
            </a:pPr>
            <a:r>
              <a:rPr lang="en-GB" sz="4000" dirty="0">
                <a:solidFill>
                  <a:prstClr val="black"/>
                </a:solidFill>
              </a:rPr>
              <a:t>}</a:t>
            </a:r>
            <a:endParaRPr kumimoji="0" lang="en-US" sz="4000" b="0" i="0" u="none" strike="noStrike" kern="1200" cap="none" spc="0" normalizeH="0" baseline="0" noProof="0" dirty="0">
              <a:ln>
                <a:noFill/>
              </a:ln>
              <a:solidFill>
                <a:prstClr val="black"/>
              </a:solidFill>
              <a:effectLst/>
              <a:uLnTx/>
              <a:uFillTx/>
            </a:endParaRPr>
          </a:p>
        </p:txBody>
      </p:sp>
      <p:sp>
        <p:nvSpPr>
          <p:cNvPr id="9" name="Rectangular Callout 82">
            <a:extLst>
              <a:ext uri="{FF2B5EF4-FFF2-40B4-BE49-F238E27FC236}">
                <a16:creationId xmlns:a16="http://schemas.microsoft.com/office/drawing/2014/main" xmlns="" id="{4D78619D-7F8D-4F65-B6AB-68B2E0D90E4A}"/>
              </a:ext>
            </a:extLst>
          </p:cNvPr>
          <p:cNvSpPr/>
          <p:nvPr/>
        </p:nvSpPr>
        <p:spPr>
          <a:xfrm>
            <a:off x="8143382" y="3792538"/>
            <a:ext cx="2457459" cy="599544"/>
          </a:xfrm>
          <a:prstGeom prst="wedgeRectCallout">
            <a:avLst>
              <a:gd name="adj1" fmla="val -108047"/>
              <a:gd name="adj2" fmla="val -38284"/>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base case</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844062" y="6057896"/>
            <a:ext cx="9064869" cy="369332"/>
          </a:xfrm>
          <a:prstGeom prst="rect">
            <a:avLst/>
          </a:prstGeom>
          <a:noFill/>
        </p:spPr>
        <p:txBody>
          <a:bodyPr wrap="square" rtlCol="0">
            <a:spAutoFit/>
          </a:bodyPr>
          <a:lstStyle/>
          <a:p>
            <a:r>
              <a:rPr lang="en-GB" dirty="0" smtClean="0"/>
              <a:t>Convince yourself that this will work by calculating some of the outputs by hand. </a:t>
            </a:r>
            <a:endParaRPr lang="en-GB" dirty="0"/>
          </a:p>
        </p:txBody>
      </p:sp>
    </p:spTree>
    <p:extLst>
      <p:ext uri="{BB962C8B-B14F-4D97-AF65-F5344CB8AC3E}">
        <p14:creationId xmlns:p14="http://schemas.microsoft.com/office/powerpoint/2010/main" xmlns="" val="219873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Partitions</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7" name="Content Placeholder 6"/>
          <p:cNvSpPr>
            <a:spLocks noGrp="1"/>
          </p:cNvSpPr>
          <p:nvPr>
            <p:ph idx="1"/>
          </p:nvPr>
        </p:nvSpPr>
        <p:spPr>
          <a:xfrm>
            <a:off x="253354" y="1111624"/>
            <a:ext cx="11600328" cy="5746376"/>
          </a:xfrm>
        </p:spPr>
        <p:txBody>
          <a:bodyPr/>
          <a:lstStyle/>
          <a:p>
            <a:r>
              <a:rPr lang="en-IN" dirty="0"/>
              <a:t>Partitions of a number are the different ways in which we can write the number as a sum of smaller numbers</a:t>
            </a:r>
          </a:p>
          <a:p>
            <a:r>
              <a:rPr lang="en-IN" dirty="0"/>
              <a:t>For example, the partitions of 4 are</a:t>
            </a:r>
          </a:p>
          <a:p>
            <a:r>
              <a:rPr lang="en-IN" dirty="0"/>
              <a:t>1 + 1 + 1 + 1</a:t>
            </a:r>
          </a:p>
          <a:p>
            <a:r>
              <a:rPr lang="en-IN" dirty="0"/>
              <a:t>1 + 1 + 2</a:t>
            </a:r>
          </a:p>
          <a:p>
            <a:r>
              <a:rPr lang="en-IN" dirty="0"/>
              <a:t>1 + 3</a:t>
            </a:r>
          </a:p>
          <a:p>
            <a:r>
              <a:rPr lang="en-IN" dirty="0"/>
              <a:t>2 + 2</a:t>
            </a:r>
          </a:p>
          <a:p>
            <a:r>
              <a:rPr lang="en-IN" dirty="0"/>
              <a:t>4</a:t>
            </a:r>
          </a:p>
          <a:p>
            <a:r>
              <a:rPr lang="en-IN" dirty="0"/>
              <a:t>We can generate partitions of n using partitions of </a:t>
            </a:r>
            <a:r>
              <a:rPr lang="en-IN" dirty="0" smtClean="0"/>
              <a:t>n-1</a:t>
            </a:r>
            <a:endParaRPr lang="en-IN" dirty="0">
              <a:sym typeface="Wingdings" panose="05000000000000000000" pitchFamily="2" charset="2"/>
            </a:endParaRPr>
          </a:p>
          <a:p>
            <a:pPr lvl="1"/>
            <a:r>
              <a:rPr lang="en-IN" dirty="0">
                <a:sym typeface="Wingdings" panose="05000000000000000000" pitchFamily="2" charset="2"/>
              </a:rPr>
              <a:t>Need to be a bit careful to ensure that we do not repeat partitions i.e. we do not write both 1 + 3 and 3 + 1 since they are the same partition</a:t>
            </a:r>
            <a:endParaRPr lang="en-US" dirty="0"/>
          </a:p>
        </p:txBody>
      </p:sp>
      <p:sp>
        <p:nvSpPr>
          <p:cNvPr id="8" name="Rectangle 7"/>
          <p:cNvSpPr/>
          <p:nvPr/>
        </p:nvSpPr>
        <p:spPr>
          <a:xfrm>
            <a:off x="1077256" y="2550695"/>
            <a:ext cx="1714070" cy="180955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 name="Rectangular Callout 8"/>
          <p:cNvSpPr/>
          <p:nvPr/>
        </p:nvSpPr>
        <p:spPr>
          <a:xfrm>
            <a:off x="3142970" y="3010116"/>
            <a:ext cx="3132701" cy="974696"/>
          </a:xfrm>
          <a:prstGeom prst="wedgeRectCallout">
            <a:avLst>
              <a:gd name="adj1" fmla="val -69284"/>
              <a:gd name="adj2" fmla="val 134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 that these are all the partitions of 3</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ular Callout 9"/>
          <p:cNvSpPr/>
          <p:nvPr/>
        </p:nvSpPr>
        <p:spPr>
          <a:xfrm>
            <a:off x="6169795" y="4360245"/>
            <a:ext cx="5428648" cy="1145360"/>
          </a:xfrm>
          <a:prstGeom prst="wedgeRectCallout">
            <a:avLst>
              <a:gd name="adj1" fmla="val -62524"/>
              <a:gd name="adj2" fmla="val 102076"/>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Easy way of ensuring this – make sure that numbers are writing in increasing order so that 3 + 1 is disqualified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27951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righ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right)">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for partitioning</a:t>
            </a:r>
            <a:endParaRPr lang="en-GB" dirty="0"/>
          </a:p>
        </p:txBody>
      </p:sp>
      <p:sp>
        <p:nvSpPr>
          <p:cNvPr id="4" name="Slide Number Placeholder 3"/>
          <p:cNvSpPr>
            <a:spLocks noGrp="1"/>
          </p:cNvSpPr>
          <p:nvPr>
            <p:ph type="sldNum" sz="quarter" idx="12"/>
          </p:nvPr>
        </p:nvSpPr>
        <p:spPr/>
        <p:txBody>
          <a:bodyPr/>
          <a:lstStyle/>
          <a:p>
            <a:fld id="{157B8E69-23A9-4619-9CFE-E27BFD8A78F9}" type="slidenum">
              <a:rPr lang="en-US" smtClean="0"/>
              <a:pPr/>
              <a:t>16</a:t>
            </a:fld>
            <a:endParaRPr lang="en-US"/>
          </a:p>
        </p:txBody>
      </p:sp>
      <p:sp>
        <p:nvSpPr>
          <p:cNvPr id="5" name="Rectangle 4"/>
          <p:cNvSpPr/>
          <p:nvPr/>
        </p:nvSpPr>
        <p:spPr>
          <a:xfrm>
            <a:off x="3006963" y="1837586"/>
            <a:ext cx="8027377" cy="3970318"/>
          </a:xfrm>
          <a:prstGeom prst="rect">
            <a:avLst/>
          </a:prstGeom>
          <a:solidFill>
            <a:srgbClr val="0070C0"/>
          </a:solidFill>
        </p:spPr>
        <p:txBody>
          <a:bodyPr wrap="square">
            <a:spAutoFit/>
          </a:bodyPr>
          <a:lstStyle/>
          <a:p>
            <a:r>
              <a:rPr lang="en-GB" b="1" dirty="0" smtClean="0">
                <a:solidFill>
                  <a:schemeClr val="bg1"/>
                </a:solidFill>
              </a:rPr>
              <a:t>void partition(char *</a:t>
            </a:r>
            <a:r>
              <a:rPr lang="en-GB" b="1" dirty="0" err="1" smtClean="0">
                <a:solidFill>
                  <a:schemeClr val="bg1"/>
                </a:solidFill>
              </a:rPr>
              <a:t>str</a:t>
            </a:r>
            <a:r>
              <a:rPr lang="en-GB" b="1" dirty="0" smtClean="0">
                <a:solidFill>
                  <a:schemeClr val="bg1"/>
                </a:solidFill>
              </a:rPr>
              <a:t>, </a:t>
            </a:r>
            <a:r>
              <a:rPr lang="en-GB" b="1" dirty="0" err="1" smtClean="0">
                <a:solidFill>
                  <a:schemeClr val="bg1"/>
                </a:solidFill>
              </a:rPr>
              <a:t>int</a:t>
            </a:r>
            <a:r>
              <a:rPr lang="en-GB" b="1" dirty="0" smtClean="0">
                <a:solidFill>
                  <a:schemeClr val="bg1"/>
                </a:solidFill>
              </a:rPr>
              <a:t> n, </a:t>
            </a:r>
            <a:r>
              <a:rPr lang="en-GB" b="1" dirty="0" err="1" smtClean="0">
                <a:solidFill>
                  <a:schemeClr val="bg1"/>
                </a:solidFill>
              </a:rPr>
              <a:t>int</a:t>
            </a:r>
            <a:r>
              <a:rPr lang="en-GB" b="1" dirty="0" smtClean="0">
                <a:solidFill>
                  <a:schemeClr val="bg1"/>
                </a:solidFill>
              </a:rPr>
              <a:t> next, </a:t>
            </a:r>
            <a:r>
              <a:rPr lang="en-GB" b="1" dirty="0" err="1" smtClean="0">
                <a:solidFill>
                  <a:schemeClr val="bg1"/>
                </a:solidFill>
              </a:rPr>
              <a:t>int</a:t>
            </a:r>
            <a:r>
              <a:rPr lang="en-GB" b="1" dirty="0" smtClean="0">
                <a:solidFill>
                  <a:schemeClr val="bg1"/>
                </a:solidFill>
              </a:rPr>
              <a:t> min){    </a:t>
            </a:r>
          </a:p>
          <a:p>
            <a:r>
              <a:rPr lang="en-GB" b="1" dirty="0" smtClean="0">
                <a:solidFill>
                  <a:schemeClr val="bg1"/>
                </a:solidFill>
              </a:rPr>
              <a:t>	if(n == 0){</a:t>
            </a:r>
          </a:p>
          <a:p>
            <a:r>
              <a:rPr lang="en-GB" b="1" dirty="0" smtClean="0">
                <a:solidFill>
                  <a:schemeClr val="bg1"/>
                </a:solidFill>
              </a:rPr>
              <a:t>	        </a:t>
            </a:r>
            <a:r>
              <a:rPr lang="en-GB" b="1" dirty="0" err="1" smtClean="0">
                <a:solidFill>
                  <a:schemeClr val="bg1"/>
                </a:solidFill>
              </a:rPr>
              <a:t>str</a:t>
            </a:r>
            <a:r>
              <a:rPr lang="en-GB" b="1" dirty="0" smtClean="0">
                <a:solidFill>
                  <a:schemeClr val="bg1"/>
                </a:solidFill>
              </a:rPr>
              <a:t>[next] = '\0';</a:t>
            </a:r>
          </a:p>
          <a:p>
            <a:r>
              <a:rPr lang="en-GB" b="1" dirty="0" smtClean="0">
                <a:solidFill>
                  <a:schemeClr val="bg1"/>
                </a:solidFill>
              </a:rPr>
              <a:t>	        </a:t>
            </a:r>
            <a:r>
              <a:rPr lang="en-GB" b="1" dirty="0" err="1" smtClean="0">
                <a:solidFill>
                  <a:schemeClr val="bg1"/>
                </a:solidFill>
              </a:rPr>
              <a:t>printf</a:t>
            </a:r>
            <a:r>
              <a:rPr lang="en-GB" b="1" dirty="0" smtClean="0">
                <a:solidFill>
                  <a:schemeClr val="bg1"/>
                </a:solidFill>
              </a:rPr>
              <a:t>("%s\n", </a:t>
            </a:r>
            <a:r>
              <a:rPr lang="en-GB" b="1" dirty="0" err="1" smtClean="0">
                <a:solidFill>
                  <a:schemeClr val="bg1"/>
                </a:solidFill>
              </a:rPr>
              <a:t>str</a:t>
            </a:r>
            <a:r>
              <a:rPr lang="en-GB" b="1" dirty="0" smtClean="0">
                <a:solidFill>
                  <a:schemeClr val="bg1"/>
                </a:solidFill>
              </a:rPr>
              <a:t>);</a:t>
            </a:r>
          </a:p>
          <a:p>
            <a:r>
              <a:rPr lang="en-GB" b="1" dirty="0" smtClean="0">
                <a:solidFill>
                  <a:schemeClr val="bg1"/>
                </a:solidFill>
              </a:rPr>
              <a:t> 	        return; </a:t>
            </a:r>
          </a:p>
          <a:p>
            <a:r>
              <a:rPr lang="en-GB" b="1" dirty="0" smtClean="0">
                <a:solidFill>
                  <a:schemeClr val="bg1"/>
                </a:solidFill>
              </a:rPr>
              <a:t>	   }    </a:t>
            </a:r>
          </a:p>
          <a:p>
            <a:r>
              <a:rPr lang="en-GB" b="1" dirty="0" smtClean="0">
                <a:solidFill>
                  <a:schemeClr val="bg1"/>
                </a:solidFill>
              </a:rPr>
              <a:t>	</a:t>
            </a:r>
            <a:r>
              <a:rPr lang="en-GB" b="1" dirty="0" err="1" smtClean="0">
                <a:solidFill>
                  <a:schemeClr val="bg1"/>
                </a:solidFill>
              </a:rPr>
              <a:t>int</a:t>
            </a:r>
            <a:r>
              <a:rPr lang="en-GB" b="1" dirty="0" smtClean="0">
                <a:solidFill>
                  <a:schemeClr val="bg1"/>
                </a:solidFill>
              </a:rPr>
              <a:t> </a:t>
            </a:r>
            <a:r>
              <a:rPr lang="en-GB" b="1" dirty="0" err="1" smtClean="0">
                <a:solidFill>
                  <a:schemeClr val="bg1"/>
                </a:solidFill>
              </a:rPr>
              <a:t>i</a:t>
            </a:r>
            <a:r>
              <a:rPr lang="en-GB" b="1" dirty="0" smtClean="0">
                <a:solidFill>
                  <a:schemeClr val="bg1"/>
                </a:solidFill>
              </a:rPr>
              <a:t>;</a:t>
            </a:r>
          </a:p>
          <a:p>
            <a:r>
              <a:rPr lang="en-GB" b="1" dirty="0" smtClean="0">
                <a:solidFill>
                  <a:schemeClr val="bg1"/>
                </a:solidFill>
              </a:rPr>
              <a:t>	if(next)</a:t>
            </a:r>
          </a:p>
          <a:p>
            <a:r>
              <a:rPr lang="en-GB" b="1" dirty="0" smtClean="0">
                <a:solidFill>
                  <a:schemeClr val="bg1"/>
                </a:solidFill>
              </a:rPr>
              <a:t>	        </a:t>
            </a:r>
            <a:r>
              <a:rPr lang="en-GB" b="1" dirty="0" err="1" smtClean="0">
                <a:solidFill>
                  <a:schemeClr val="bg1"/>
                </a:solidFill>
              </a:rPr>
              <a:t>str</a:t>
            </a:r>
            <a:r>
              <a:rPr lang="en-GB" b="1" dirty="0" smtClean="0">
                <a:solidFill>
                  <a:schemeClr val="bg1"/>
                </a:solidFill>
              </a:rPr>
              <a:t>[next++] = '+';</a:t>
            </a:r>
          </a:p>
          <a:p>
            <a:r>
              <a:rPr lang="en-GB" b="1" dirty="0" smtClean="0">
                <a:solidFill>
                  <a:schemeClr val="bg1"/>
                </a:solidFill>
              </a:rPr>
              <a:t>	for(</a:t>
            </a:r>
            <a:r>
              <a:rPr lang="en-GB" b="1" dirty="0" err="1" smtClean="0">
                <a:solidFill>
                  <a:schemeClr val="bg1"/>
                </a:solidFill>
              </a:rPr>
              <a:t>i</a:t>
            </a:r>
            <a:r>
              <a:rPr lang="en-GB" b="1" dirty="0" smtClean="0">
                <a:solidFill>
                  <a:schemeClr val="bg1"/>
                </a:solidFill>
              </a:rPr>
              <a:t> = min; </a:t>
            </a:r>
            <a:r>
              <a:rPr lang="en-GB" b="1" dirty="0" err="1" smtClean="0">
                <a:solidFill>
                  <a:schemeClr val="bg1"/>
                </a:solidFill>
              </a:rPr>
              <a:t>i</a:t>
            </a:r>
            <a:r>
              <a:rPr lang="en-GB" b="1" dirty="0" smtClean="0">
                <a:solidFill>
                  <a:schemeClr val="bg1"/>
                </a:solidFill>
              </a:rPr>
              <a:t> &lt;= n; </a:t>
            </a:r>
            <a:r>
              <a:rPr lang="en-GB" b="1" dirty="0" err="1" smtClean="0">
                <a:solidFill>
                  <a:schemeClr val="bg1"/>
                </a:solidFill>
              </a:rPr>
              <a:t>i</a:t>
            </a:r>
            <a:r>
              <a:rPr lang="en-GB" b="1" dirty="0" smtClean="0">
                <a:solidFill>
                  <a:schemeClr val="bg1"/>
                </a:solidFill>
              </a:rPr>
              <a:t>++){</a:t>
            </a:r>
          </a:p>
          <a:p>
            <a:r>
              <a:rPr lang="en-GB" b="1" dirty="0" smtClean="0">
                <a:solidFill>
                  <a:schemeClr val="bg1"/>
                </a:solidFill>
              </a:rPr>
              <a:t>	        </a:t>
            </a:r>
            <a:r>
              <a:rPr lang="en-GB" b="1" dirty="0" err="1" smtClean="0">
                <a:solidFill>
                  <a:schemeClr val="bg1"/>
                </a:solidFill>
              </a:rPr>
              <a:t>str</a:t>
            </a:r>
            <a:r>
              <a:rPr lang="en-GB" b="1" dirty="0" smtClean="0">
                <a:solidFill>
                  <a:schemeClr val="bg1"/>
                </a:solidFill>
              </a:rPr>
              <a:t>[next] = '0' + </a:t>
            </a:r>
            <a:r>
              <a:rPr lang="en-GB" b="1" dirty="0" err="1" smtClean="0">
                <a:solidFill>
                  <a:schemeClr val="bg1"/>
                </a:solidFill>
              </a:rPr>
              <a:t>i</a:t>
            </a:r>
            <a:r>
              <a:rPr lang="en-GB" b="1" dirty="0" smtClean="0">
                <a:solidFill>
                  <a:schemeClr val="bg1"/>
                </a:solidFill>
              </a:rPr>
              <a:t>;</a:t>
            </a:r>
          </a:p>
          <a:p>
            <a:r>
              <a:rPr lang="en-GB" b="1" dirty="0" smtClean="0">
                <a:solidFill>
                  <a:schemeClr val="bg1"/>
                </a:solidFill>
              </a:rPr>
              <a:t>	        partition(</a:t>
            </a:r>
            <a:r>
              <a:rPr lang="en-GB" b="1" dirty="0" err="1" smtClean="0">
                <a:solidFill>
                  <a:schemeClr val="bg1"/>
                </a:solidFill>
              </a:rPr>
              <a:t>str</a:t>
            </a:r>
            <a:r>
              <a:rPr lang="en-GB" b="1" dirty="0" smtClean="0">
                <a:solidFill>
                  <a:schemeClr val="bg1"/>
                </a:solidFill>
              </a:rPr>
              <a:t>, n - </a:t>
            </a:r>
            <a:r>
              <a:rPr lang="en-GB" b="1" dirty="0" err="1" smtClean="0">
                <a:solidFill>
                  <a:schemeClr val="bg1"/>
                </a:solidFill>
              </a:rPr>
              <a:t>i</a:t>
            </a:r>
            <a:r>
              <a:rPr lang="en-GB" b="1" dirty="0" smtClean="0">
                <a:solidFill>
                  <a:schemeClr val="bg1"/>
                </a:solidFill>
              </a:rPr>
              <a:t>, next + 1, </a:t>
            </a:r>
            <a:r>
              <a:rPr lang="en-GB" b="1" dirty="0" err="1" smtClean="0">
                <a:solidFill>
                  <a:schemeClr val="bg1"/>
                </a:solidFill>
              </a:rPr>
              <a:t>i</a:t>
            </a:r>
            <a:r>
              <a:rPr lang="en-GB" b="1" dirty="0" smtClean="0">
                <a:solidFill>
                  <a:schemeClr val="bg1"/>
                </a:solidFill>
              </a:rPr>
              <a:t>);</a:t>
            </a:r>
          </a:p>
          <a:p>
            <a:r>
              <a:rPr lang="en-GB" b="1" dirty="0" smtClean="0">
                <a:solidFill>
                  <a:schemeClr val="bg1"/>
                </a:solidFill>
              </a:rPr>
              <a:t>	 }</a:t>
            </a:r>
          </a:p>
          <a:p>
            <a:r>
              <a:rPr lang="en-GB" b="1" dirty="0" smtClean="0">
                <a:solidFill>
                  <a:schemeClr val="bg1"/>
                </a:solidFill>
              </a:rPr>
              <a:t>}</a:t>
            </a:r>
            <a:endParaRPr lang="en-GB" b="1" dirty="0">
              <a:solidFill>
                <a:schemeClr val="bg1"/>
              </a:solidFill>
            </a:endParaRPr>
          </a:p>
        </p:txBody>
      </p:sp>
      <p:sp>
        <p:nvSpPr>
          <p:cNvPr id="10" name="Right Arrow 9"/>
          <p:cNvSpPr/>
          <p:nvPr/>
        </p:nvSpPr>
        <p:spPr>
          <a:xfrm>
            <a:off x="2532191" y="2470638"/>
            <a:ext cx="1450723" cy="27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378069" y="2356339"/>
            <a:ext cx="2259623" cy="461665"/>
          </a:xfrm>
          <a:prstGeom prst="rect">
            <a:avLst/>
          </a:prstGeom>
          <a:noFill/>
        </p:spPr>
        <p:txBody>
          <a:bodyPr wrap="square" rtlCol="0">
            <a:spAutoFit/>
          </a:bodyPr>
          <a:lstStyle/>
          <a:p>
            <a:r>
              <a:rPr lang="en-GB" sz="1200" dirty="0" smtClean="0"/>
              <a:t>Base case is to terminate the string of numbers and print it</a:t>
            </a:r>
            <a:endParaRPr lang="en-GB" sz="1200" dirty="0"/>
          </a:p>
        </p:txBody>
      </p:sp>
      <p:sp>
        <p:nvSpPr>
          <p:cNvPr id="12" name="Right Arrow 11"/>
          <p:cNvSpPr/>
          <p:nvPr/>
        </p:nvSpPr>
        <p:spPr>
          <a:xfrm>
            <a:off x="2508738" y="3836377"/>
            <a:ext cx="1450723" cy="27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54616" y="3818788"/>
            <a:ext cx="2259623" cy="276999"/>
          </a:xfrm>
          <a:prstGeom prst="rect">
            <a:avLst/>
          </a:prstGeom>
          <a:noFill/>
        </p:spPr>
        <p:txBody>
          <a:bodyPr wrap="square" rtlCol="0">
            <a:spAutoFit/>
          </a:bodyPr>
          <a:lstStyle/>
          <a:p>
            <a:r>
              <a:rPr lang="en-GB" sz="1200" dirty="0" smtClean="0"/>
              <a:t>Print ‘+’ after each number</a:t>
            </a:r>
            <a:endParaRPr lang="en-GB" sz="1200" dirty="0"/>
          </a:p>
        </p:txBody>
      </p:sp>
      <p:sp>
        <p:nvSpPr>
          <p:cNvPr id="14" name="Right Arrow 13"/>
          <p:cNvSpPr/>
          <p:nvPr/>
        </p:nvSpPr>
        <p:spPr>
          <a:xfrm>
            <a:off x="2529251" y="4639408"/>
            <a:ext cx="1450723" cy="27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48758" y="4542689"/>
            <a:ext cx="2259623" cy="461665"/>
          </a:xfrm>
          <a:prstGeom prst="rect">
            <a:avLst/>
          </a:prstGeom>
          <a:noFill/>
        </p:spPr>
        <p:txBody>
          <a:bodyPr wrap="square" rtlCol="0">
            <a:spAutoFit/>
          </a:bodyPr>
          <a:lstStyle/>
          <a:p>
            <a:r>
              <a:rPr lang="en-GB" sz="1200" dirty="0" smtClean="0"/>
              <a:t>In increasing order, to avoid repeats</a:t>
            </a:r>
            <a:endParaRPr lang="en-GB" sz="1200" dirty="0"/>
          </a:p>
        </p:txBody>
      </p:sp>
      <p:sp>
        <p:nvSpPr>
          <p:cNvPr id="17" name="Down Arrow 16"/>
          <p:cNvSpPr/>
          <p:nvPr/>
        </p:nvSpPr>
        <p:spPr>
          <a:xfrm>
            <a:off x="5380892" y="5328138"/>
            <a:ext cx="281354" cy="949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3367450" y="6321665"/>
            <a:ext cx="4756642" cy="461665"/>
          </a:xfrm>
          <a:prstGeom prst="rect">
            <a:avLst/>
          </a:prstGeom>
          <a:noFill/>
        </p:spPr>
        <p:txBody>
          <a:bodyPr wrap="square" rtlCol="0">
            <a:spAutoFit/>
          </a:bodyPr>
          <a:lstStyle/>
          <a:p>
            <a:r>
              <a:rPr lang="en-GB" sz="1200" dirty="0" smtClean="0"/>
              <a:t>Dig down into the recursion well until n-</a:t>
            </a:r>
            <a:r>
              <a:rPr lang="en-GB" sz="1200" dirty="0" err="1" smtClean="0"/>
              <a:t>i</a:t>
            </a:r>
            <a:r>
              <a:rPr lang="en-GB" sz="1200" dirty="0" smtClean="0"/>
              <a:t> becomes 0, at which point the base case will return</a:t>
            </a:r>
            <a:endParaRPr lang="en-GB" sz="1200" dirty="0"/>
          </a:p>
        </p:txBody>
      </p:sp>
      <p:sp>
        <p:nvSpPr>
          <p:cNvPr id="19" name="TextBox 18"/>
          <p:cNvSpPr txBox="1"/>
          <p:nvPr/>
        </p:nvSpPr>
        <p:spPr>
          <a:xfrm>
            <a:off x="8106508" y="2848698"/>
            <a:ext cx="2620107" cy="2308324"/>
          </a:xfrm>
          <a:prstGeom prst="rect">
            <a:avLst/>
          </a:prstGeom>
          <a:solidFill>
            <a:schemeClr val="accent2">
              <a:lumMod val="60000"/>
              <a:lumOff val="40000"/>
            </a:schemeClr>
          </a:solidFill>
        </p:spPr>
        <p:txBody>
          <a:bodyPr wrap="square" rtlCol="0">
            <a:spAutoFit/>
          </a:bodyPr>
          <a:lstStyle/>
          <a:p>
            <a:r>
              <a:rPr lang="en-GB" b="1" dirty="0" smtClean="0">
                <a:solidFill>
                  <a:schemeClr val="bg1"/>
                </a:solidFill>
              </a:rPr>
              <a:t>partition(</a:t>
            </a:r>
            <a:r>
              <a:rPr lang="en-GB" b="1" dirty="0" err="1" smtClean="0">
                <a:solidFill>
                  <a:schemeClr val="bg1"/>
                </a:solidFill>
              </a:rPr>
              <a:t>str</a:t>
            </a:r>
            <a:r>
              <a:rPr lang="en-GB" b="1" dirty="0" smtClean="0">
                <a:solidFill>
                  <a:schemeClr val="bg1"/>
                </a:solidFill>
              </a:rPr>
              <a:t>, 4, 0, 1)</a:t>
            </a:r>
          </a:p>
          <a:p>
            <a:r>
              <a:rPr lang="en-GB" b="1" dirty="0" smtClean="0">
                <a:solidFill>
                  <a:schemeClr val="bg1"/>
                </a:solidFill>
              </a:rPr>
              <a:t>Output:</a:t>
            </a:r>
          </a:p>
          <a:p>
            <a:r>
              <a:rPr lang="en-GB" dirty="0" smtClean="0">
                <a:solidFill>
                  <a:schemeClr val="bg1"/>
                </a:solidFill>
              </a:rPr>
              <a:t>1+1+1+1</a:t>
            </a:r>
          </a:p>
          <a:p>
            <a:r>
              <a:rPr lang="en-GB" dirty="0" smtClean="0">
                <a:solidFill>
                  <a:schemeClr val="bg1"/>
                </a:solidFill>
              </a:rPr>
              <a:t>1+1+2</a:t>
            </a:r>
          </a:p>
          <a:p>
            <a:r>
              <a:rPr lang="en-GB" dirty="0" smtClean="0">
                <a:solidFill>
                  <a:schemeClr val="bg1"/>
                </a:solidFill>
              </a:rPr>
              <a:t>1+3</a:t>
            </a:r>
          </a:p>
          <a:p>
            <a:r>
              <a:rPr lang="en-GB" dirty="0" smtClean="0">
                <a:solidFill>
                  <a:schemeClr val="bg1"/>
                </a:solidFill>
              </a:rPr>
              <a:t>2+2</a:t>
            </a:r>
          </a:p>
          <a:p>
            <a:r>
              <a:rPr lang="en-GB" dirty="0" smtClean="0">
                <a:solidFill>
                  <a:schemeClr val="bg1"/>
                </a:solidFill>
              </a:rPr>
              <a:t>4</a:t>
            </a:r>
          </a:p>
          <a:p>
            <a:endParaRPr lang="en-GB" dirty="0">
              <a:solidFill>
                <a:schemeClr val="bg1"/>
              </a:solidFill>
            </a:endParaRPr>
          </a:p>
        </p:txBody>
      </p:sp>
      <p:sp>
        <p:nvSpPr>
          <p:cNvPr id="20" name="Right Arrow 19"/>
          <p:cNvSpPr/>
          <p:nvPr/>
        </p:nvSpPr>
        <p:spPr>
          <a:xfrm>
            <a:off x="2535122" y="3001106"/>
            <a:ext cx="1450723" cy="272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419093" y="2995242"/>
            <a:ext cx="2259623" cy="276999"/>
          </a:xfrm>
          <a:prstGeom prst="rect">
            <a:avLst/>
          </a:prstGeom>
          <a:noFill/>
        </p:spPr>
        <p:txBody>
          <a:bodyPr wrap="square" rtlCol="0">
            <a:spAutoFit/>
          </a:bodyPr>
          <a:lstStyle/>
          <a:p>
            <a:r>
              <a:rPr lang="en-GB" sz="1200" dirty="0" smtClean="0"/>
              <a:t>Base case returns</a:t>
            </a:r>
            <a:endParaRPr lang="en-GB"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fade">
                                      <p:cBhvr>
                                        <p:cTn id="7" dur="2000"/>
                                        <p:tgtEl>
                                          <p:spTgt spid="1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2000"/>
                                        <p:tgtEl>
                                          <p:spTgt spid="1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Effect transition="in" filter="fade">
                                      <p:cBhvr>
                                        <p:cTn id="13" dur="2000"/>
                                        <p:tgtEl>
                                          <p:spTgt spid="19">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2" end="2"/>
                                            </p:txEl>
                                          </p:spTgt>
                                        </p:tgtEl>
                                        <p:attrNameLst>
                                          <p:attrName>style.visibility</p:attrName>
                                        </p:attrNameLst>
                                      </p:cBhvr>
                                      <p:to>
                                        <p:strVal val="visible"/>
                                      </p:to>
                                    </p:set>
                                    <p:animEffect transition="in" filter="fade">
                                      <p:cBhvr>
                                        <p:cTn id="16" dur="2000"/>
                                        <p:tgtEl>
                                          <p:spTgt spid="19">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animEffect transition="in" filter="fade">
                                      <p:cBhvr>
                                        <p:cTn id="19" dur="2000"/>
                                        <p:tgtEl>
                                          <p:spTgt spid="19">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xEl>
                                              <p:pRg st="4" end="4"/>
                                            </p:txEl>
                                          </p:spTgt>
                                        </p:tgtEl>
                                        <p:attrNameLst>
                                          <p:attrName>style.visibility</p:attrName>
                                        </p:attrNameLst>
                                      </p:cBhvr>
                                      <p:to>
                                        <p:strVal val="visible"/>
                                      </p:to>
                                    </p:set>
                                    <p:animEffect transition="in" filter="fade">
                                      <p:cBhvr>
                                        <p:cTn id="22" dur="2000"/>
                                        <p:tgtEl>
                                          <p:spTgt spid="19">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xEl>
                                              <p:pRg st="5" end="5"/>
                                            </p:txEl>
                                          </p:spTgt>
                                        </p:tgtEl>
                                        <p:attrNameLst>
                                          <p:attrName>style.visibility</p:attrName>
                                        </p:attrNameLst>
                                      </p:cBhvr>
                                      <p:to>
                                        <p:strVal val="visible"/>
                                      </p:to>
                                    </p:set>
                                    <p:animEffect transition="in" filter="fade">
                                      <p:cBhvr>
                                        <p:cTn id="25" dur="2000"/>
                                        <p:tgtEl>
                                          <p:spTgt spid="19">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6" end="6"/>
                                            </p:txEl>
                                          </p:spTgt>
                                        </p:tgtEl>
                                        <p:attrNameLst>
                                          <p:attrName>style.visibility</p:attrName>
                                        </p:attrNameLst>
                                      </p:cBhvr>
                                      <p:to>
                                        <p:strVal val="visible"/>
                                      </p:to>
                                    </p:set>
                                    <p:animEffect transition="in" filter="fade">
                                      <p:cBhvr>
                                        <p:cTn id="28" dur="20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Recursion</a:t>
            </a:r>
            <a:endParaRPr lang="en-US" dirty="0"/>
          </a:p>
        </p:txBody>
      </p:sp>
      <p:sp>
        <p:nvSpPr>
          <p:cNvPr id="3" name="Content Placeholder 2"/>
          <p:cNvSpPr>
            <a:spLocks noGrp="1"/>
          </p:cNvSpPr>
          <p:nvPr>
            <p:ph idx="1"/>
          </p:nvPr>
        </p:nvSpPr>
        <p:spPr>
          <a:xfrm>
            <a:off x="253354" y="1111623"/>
            <a:ext cx="11600328" cy="5934069"/>
          </a:xfrm>
        </p:spPr>
        <p:txBody>
          <a:bodyPr>
            <a:normAutofit/>
          </a:bodyPr>
          <a:lstStyle/>
          <a:p>
            <a:r>
              <a:rPr lang="en-IN" dirty="0"/>
              <a:t>Process of solving a problem </a:t>
            </a:r>
            <a:r>
              <a:rPr lang="en-IN" dirty="0">
                <a:solidFill>
                  <a:srgbClr val="0000FF"/>
                </a:solidFill>
              </a:rPr>
              <a:t>using solutions to “smaller” versions</a:t>
            </a:r>
            <a:r>
              <a:rPr lang="en-IN" dirty="0"/>
              <a:t> of the same problem!</a:t>
            </a:r>
          </a:p>
          <a:p>
            <a:r>
              <a:rPr lang="en-IN" dirty="0"/>
              <a:t>You have already encountered recursion in mathematics</a:t>
            </a:r>
          </a:p>
          <a:p>
            <a:r>
              <a:rPr lang="en-IN" dirty="0"/>
              <a:t>Factorial function is defined in terms of factorial itself!</a:t>
            </a:r>
          </a:p>
          <a:p>
            <a:endParaRPr lang="en-IN" dirty="0"/>
          </a:p>
          <a:p>
            <a:r>
              <a:rPr lang="en-IN" dirty="0"/>
              <a:t>Proof by induction is basically a </a:t>
            </a:r>
            <a:r>
              <a:rPr lang="en-IN" i="1" dirty="0"/>
              <a:t>recursive proof</a:t>
            </a:r>
          </a:p>
          <a:p>
            <a:pPr lvl="1"/>
            <a:r>
              <a:rPr lang="en-IN" b="1" dirty="0"/>
              <a:t>Claim</a:t>
            </a:r>
            <a:r>
              <a:rPr lang="en-IN" dirty="0"/>
              <a:t>: 1 + 2 + 3 + … + n = n(n+1)/2</a:t>
            </a:r>
          </a:p>
          <a:p>
            <a:pPr lvl="1"/>
            <a:r>
              <a:rPr lang="en-IN" b="1" dirty="0"/>
              <a:t>Proof</a:t>
            </a:r>
            <a:r>
              <a:rPr lang="en-IN" dirty="0"/>
              <a:t>: </a:t>
            </a:r>
            <a:r>
              <a:rPr lang="en-IN" i="1" dirty="0"/>
              <a:t>Base case</a:t>
            </a:r>
            <a:r>
              <a:rPr lang="en-IN" dirty="0"/>
              <a:t>: for n = 1 true by inspection</a:t>
            </a:r>
          </a:p>
          <a:p>
            <a:pPr lvl="1"/>
            <a:r>
              <a:rPr lang="en-IN" i="1" dirty="0"/>
              <a:t>Inductive case</a:t>
            </a:r>
            <a:r>
              <a:rPr lang="en-IN" dirty="0"/>
              <a:t>: (1 + … + n) = (1 + … + n-1) + n = (n-1)n/2 + n = n(n+1)/</a:t>
            </a:r>
            <a:r>
              <a:rPr lang="en-IN" dirty="0" smtClean="0"/>
              <a:t>2</a:t>
            </a:r>
            <a:endParaRPr lang="en-IN" dirty="0"/>
          </a:p>
          <a:p>
            <a:r>
              <a:rPr lang="en-IN" dirty="0"/>
              <a:t>Notice that we need a base case and recursive case</a:t>
            </a:r>
          </a:p>
          <a:p>
            <a:pPr lvl="1"/>
            <a:r>
              <a:rPr lang="en-IN" dirty="0"/>
              <a:t>In case of factorial, </a:t>
            </a:r>
            <a:r>
              <a:rPr lang="en-IN" dirty="0" err="1"/>
              <a:t>fac</a:t>
            </a:r>
            <a:r>
              <a:rPr lang="en-IN" dirty="0"/>
              <a:t>(0) was the </a:t>
            </a:r>
            <a:r>
              <a:rPr lang="en-IN" i="1" dirty="0"/>
              <a:t>base case</a:t>
            </a:r>
            <a:r>
              <a:rPr lang="en-IN" dirty="0"/>
              <a:t>.</a:t>
            </a:r>
          </a:p>
          <a:p>
            <a:pPr lvl="1"/>
            <a:r>
              <a:rPr lang="en-IN" dirty="0"/>
              <a:t>This is true when writing recursive functions in C language as well</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pic>
        <p:nvPicPr>
          <p:cNvPr id="9" name="Picture 8"/>
          <p:cNvPicPr>
            <a:picLocks noChangeAspect="1"/>
          </p:cNvPicPr>
          <p:nvPr>
            <p:custDataLst>
              <p:tags r:id="rId1"/>
            </p:custDataLst>
          </p:nvPr>
        </p:nvPicPr>
        <p:blipFill>
          <a:blip r:embed="rId3" cstate="print">
            <a:extLst>
              <a:ext uri="{28A0092B-C50C-407E-A947-70E740481C1C}">
                <a14:useLocalDpi xmlns:a14="http://schemas.microsoft.com/office/drawing/2010/main" xmlns="" val="0"/>
              </a:ext>
            </a:extLst>
          </a:blip>
          <a:stretch>
            <a:fillRect/>
          </a:stretch>
        </p:blipFill>
        <p:spPr>
          <a:xfrm>
            <a:off x="1812922" y="3271523"/>
            <a:ext cx="8481189" cy="404795"/>
          </a:xfrm>
          <a:prstGeom prst="rect">
            <a:avLst/>
          </a:prstGeom>
        </p:spPr>
      </p:pic>
      <p:sp>
        <p:nvSpPr>
          <p:cNvPr id="12" name="Rectangular Callout 11"/>
          <p:cNvSpPr/>
          <p:nvPr/>
        </p:nvSpPr>
        <p:spPr>
          <a:xfrm>
            <a:off x="7901801" y="3841316"/>
            <a:ext cx="4121039" cy="800258"/>
          </a:xfrm>
          <a:prstGeom prst="wedgeRectCallout">
            <a:avLst>
              <a:gd name="adj1" fmla="val -57505"/>
              <a:gd name="adj2" fmla="val 112071"/>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used the proof for the case n-1 to prove the case 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257023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righ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Mutual Recursion</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5" name="TextBox 4">
            <a:extLst>
              <a:ext uri="{FF2B5EF4-FFF2-40B4-BE49-F238E27FC236}">
                <a16:creationId xmlns:a16="http://schemas.microsoft.com/office/drawing/2014/main" xmlns="" id="{FF5AC502-26BE-4888-84FB-A2E5ED41B182}"/>
              </a:ext>
            </a:extLst>
          </p:cNvPr>
          <p:cNvSpPr txBox="1"/>
          <p:nvPr/>
        </p:nvSpPr>
        <p:spPr>
          <a:xfrm>
            <a:off x="2521868" y="3279048"/>
            <a:ext cx="7148264" cy="954107"/>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latin typeface="Comic Sans MS" panose="030F0702030302020204" pitchFamily="66" charset="0"/>
                <a:ea typeface="+mn-ea"/>
                <a:cs typeface="+mn-cs"/>
              </a:rPr>
              <a:t>Even(n) = (n == 0) || Odd(n-1)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latin typeface="Comic Sans MS" panose="030F0702030302020204" pitchFamily="66" charset="0"/>
                <a:ea typeface="+mn-ea"/>
                <a:cs typeface="+mn-cs"/>
              </a:rPr>
              <a:t>Odd(n)  = (n != 0) &amp;&amp; Even(n-1)</a:t>
            </a:r>
          </a:p>
        </p:txBody>
      </p:sp>
      <p:sp>
        <p:nvSpPr>
          <p:cNvPr id="3" name="TextBox 2">
            <a:extLst>
              <a:ext uri="{FF2B5EF4-FFF2-40B4-BE49-F238E27FC236}">
                <a16:creationId xmlns:a16="http://schemas.microsoft.com/office/drawing/2014/main" xmlns="" id="{8620C951-5C4E-4F6E-BEB1-DFE97E2FC7FD}"/>
              </a:ext>
            </a:extLst>
          </p:cNvPr>
          <p:cNvSpPr txBox="1"/>
          <p:nvPr/>
        </p:nvSpPr>
        <p:spPr>
          <a:xfrm>
            <a:off x="973152" y="1998550"/>
            <a:ext cx="10160730" cy="646331"/>
          </a:xfrm>
          <a:prstGeom prst="rect">
            <a:avLst/>
          </a:prstGeom>
          <a:noFill/>
        </p:spPr>
        <p:txBody>
          <a:bodyPr wrap="none" rtlCol="0">
            <a:spAutoFit/>
          </a:bodyPr>
          <a:lstStyle/>
          <a:p>
            <a:r>
              <a:rPr lang="en-IN" sz="3600" dirty="0"/>
              <a:t>Two functions calling each other in a recursive fashion</a:t>
            </a:r>
          </a:p>
        </p:txBody>
      </p:sp>
      <p:sp>
        <p:nvSpPr>
          <p:cNvPr id="7" name="TextBox 6">
            <a:extLst>
              <a:ext uri="{FF2B5EF4-FFF2-40B4-BE49-F238E27FC236}">
                <a16:creationId xmlns:a16="http://schemas.microsoft.com/office/drawing/2014/main" xmlns="" id="{7E8CE840-B6D0-4663-8AC3-1A48B44BC1A1}"/>
              </a:ext>
            </a:extLst>
          </p:cNvPr>
          <p:cNvSpPr txBox="1"/>
          <p:nvPr/>
        </p:nvSpPr>
        <p:spPr>
          <a:xfrm>
            <a:off x="973152" y="4782081"/>
            <a:ext cx="9896235" cy="1569660"/>
          </a:xfrm>
          <a:prstGeom prst="rect">
            <a:avLst/>
          </a:prstGeom>
          <a:noFill/>
        </p:spPr>
        <p:txBody>
          <a:bodyPr wrap="none" rtlCol="0">
            <a:spAutoFit/>
          </a:bodyPr>
          <a:lstStyle/>
          <a:p>
            <a:r>
              <a:rPr lang="en-IN" sz="3200" dirty="0"/>
              <a:t>Note: The above example is not the most efficient way </a:t>
            </a:r>
          </a:p>
          <a:p>
            <a:r>
              <a:rPr lang="en-IN" sz="3200" dirty="0"/>
              <a:t>to check if a number of even or add but just an </a:t>
            </a:r>
            <a:r>
              <a:rPr lang="en-IN" sz="3200" dirty="0" smtClean="0"/>
              <a:t>illustration</a:t>
            </a:r>
            <a:endParaRPr lang="en-IN" sz="3200" dirty="0"/>
          </a:p>
          <a:p>
            <a:r>
              <a:rPr lang="en-IN" sz="3200" dirty="0"/>
              <a:t>of mutual </a:t>
            </a:r>
            <a:r>
              <a:rPr lang="en-IN" sz="3200" dirty="0" smtClean="0"/>
              <a:t>recursion</a:t>
            </a:r>
            <a:endParaRPr lang="en-IN" sz="3200" dirty="0"/>
          </a:p>
        </p:txBody>
      </p:sp>
    </p:spTree>
    <p:extLst>
      <p:ext uri="{BB962C8B-B14F-4D97-AF65-F5344CB8AC3E}">
        <p14:creationId xmlns:p14="http://schemas.microsoft.com/office/powerpoint/2010/main" xmlns="" val="64640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Recursion</a:t>
            </a:r>
            <a:endParaRPr lang="en-US" dirty="0"/>
          </a:p>
        </p:txBody>
      </p:sp>
      <p:sp>
        <p:nvSpPr>
          <p:cNvPr id="3" name="Content Placeholder 2"/>
          <p:cNvSpPr>
            <a:spLocks noGrp="1"/>
          </p:cNvSpPr>
          <p:nvPr>
            <p:ph idx="1"/>
          </p:nvPr>
        </p:nvSpPr>
        <p:spPr>
          <a:xfrm>
            <a:off x="253353" y="1111624"/>
            <a:ext cx="11938645" cy="5300823"/>
          </a:xfrm>
        </p:spPr>
        <p:txBody>
          <a:bodyPr>
            <a:normAutofit lnSpcReduction="10000"/>
          </a:bodyPr>
          <a:lstStyle/>
          <a:p>
            <a:r>
              <a:rPr lang="en-IN" dirty="0"/>
              <a:t>Recursion can allow us to write very elegant code</a:t>
            </a:r>
          </a:p>
          <a:p>
            <a:pPr lvl="1"/>
            <a:r>
              <a:rPr lang="en-IN" dirty="0"/>
              <a:t>Very easy to understand what is going on by just reading function definition</a:t>
            </a:r>
          </a:p>
          <a:p>
            <a:pPr lvl="1"/>
            <a:r>
              <a:rPr lang="en-IN" dirty="0"/>
              <a:t>Sometimes you can just “copy” the function definition into code </a:t>
            </a:r>
            <a:r>
              <a:rPr lang="en-IN" dirty="0">
                <a:sym typeface="Wingdings" panose="05000000000000000000" pitchFamily="2" charset="2"/>
              </a:rPr>
              <a:t></a:t>
            </a:r>
          </a:p>
          <a:p>
            <a:r>
              <a:rPr lang="en-IN" dirty="0">
                <a:sym typeface="Wingdings" panose="05000000000000000000" pitchFamily="2" charset="2"/>
              </a:rPr>
              <a:t>Careful: do not forget to write down the base case</a:t>
            </a:r>
          </a:p>
          <a:p>
            <a:pPr lvl="1"/>
            <a:r>
              <a:rPr lang="en-IN" dirty="0">
                <a:sym typeface="Wingdings" panose="05000000000000000000" pitchFamily="2" charset="2"/>
              </a:rPr>
              <a:t>Will go into something like an infinite loop if you forget the base case</a:t>
            </a:r>
          </a:p>
          <a:p>
            <a:pPr lvl="1"/>
            <a:r>
              <a:rPr lang="en-IN" dirty="0">
                <a:sym typeface="Wingdings" panose="05000000000000000000" pitchFamily="2" charset="2"/>
              </a:rPr>
              <a:t>May end up exceeding time and memory limits on </a:t>
            </a:r>
            <a:r>
              <a:rPr lang="en-IN" dirty="0" err="1">
                <a:sym typeface="Wingdings" panose="05000000000000000000" pitchFamily="2" charset="2"/>
              </a:rPr>
              <a:t>Prutor</a:t>
            </a:r>
            <a:endParaRPr lang="en-IN" dirty="0">
              <a:sym typeface="Wingdings" panose="05000000000000000000" pitchFamily="2" charset="2"/>
            </a:endParaRPr>
          </a:p>
          <a:p>
            <a:pPr lvl="1"/>
            <a:r>
              <a:rPr lang="en-IN" dirty="0">
                <a:sym typeface="Wingdings" panose="05000000000000000000" pitchFamily="2" charset="2"/>
              </a:rPr>
              <a:t>Will get a TLE/runtime error message on </a:t>
            </a:r>
            <a:r>
              <a:rPr lang="en-IN" dirty="0" err="1">
                <a:sym typeface="Wingdings" panose="05000000000000000000" pitchFamily="2" charset="2"/>
              </a:rPr>
              <a:t>Prutor</a:t>
            </a:r>
            <a:endParaRPr lang="en-IN" dirty="0">
              <a:sym typeface="Wingdings" panose="05000000000000000000" pitchFamily="2" charset="2"/>
            </a:endParaRPr>
          </a:p>
          <a:p>
            <a:r>
              <a:rPr lang="en-IN" dirty="0">
                <a:sym typeface="Wingdings" panose="05000000000000000000" pitchFamily="2" charset="2"/>
              </a:rPr>
              <a:t>Careful: problems that can be solved using recursion can always be solved using loops too</a:t>
            </a:r>
          </a:p>
          <a:p>
            <a:pPr lvl="1"/>
            <a:r>
              <a:rPr lang="en-IN" dirty="0">
                <a:sym typeface="Wingdings" panose="05000000000000000000" pitchFamily="2" charset="2"/>
              </a:rPr>
              <a:t>Fundamental result in computer science: Church-Turing thesis</a:t>
            </a:r>
          </a:p>
          <a:p>
            <a:pPr lvl="1"/>
            <a:r>
              <a:rPr lang="en-IN" u="sng" dirty="0">
                <a:sym typeface="Wingdings" panose="05000000000000000000" pitchFamily="2" charset="2"/>
              </a:rPr>
              <a:t>Disadvantage</a:t>
            </a:r>
            <a:r>
              <a:rPr lang="en-IN" dirty="0">
                <a:sym typeface="Wingdings" panose="05000000000000000000" pitchFamily="2" charset="2"/>
              </a:rPr>
              <a:t>: loop solutions sometimes very difficult to write and read</a:t>
            </a:r>
          </a:p>
          <a:p>
            <a:pPr lvl="1"/>
            <a:r>
              <a:rPr lang="en-IN" u="sng" dirty="0">
                <a:sym typeface="Wingdings" panose="05000000000000000000" pitchFamily="2" charset="2"/>
              </a:rPr>
              <a:t>Advantage</a:t>
            </a:r>
            <a:r>
              <a:rPr lang="en-IN" dirty="0">
                <a:sym typeface="Wingdings" panose="05000000000000000000" pitchFamily="2" charset="2"/>
              </a:rPr>
              <a:t>: loop solutions can be much faster (at least in compiled languages like C) than the recursion solution</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5" name="Rectangular Callout 82">
            <a:extLst>
              <a:ext uri="{FF2B5EF4-FFF2-40B4-BE49-F238E27FC236}">
                <a16:creationId xmlns:a16="http://schemas.microsoft.com/office/drawing/2014/main" xmlns="" id="{20C766F6-2632-4817-AC89-98AC44F96CDE}"/>
              </a:ext>
            </a:extLst>
          </p:cNvPr>
          <p:cNvSpPr/>
          <p:nvPr/>
        </p:nvSpPr>
        <p:spPr>
          <a:xfrm>
            <a:off x="8036312" y="445553"/>
            <a:ext cx="3315629" cy="599544"/>
          </a:xfrm>
          <a:prstGeom prst="wedgeRectCallout">
            <a:avLst>
              <a:gd name="adj1" fmla="val -129156"/>
              <a:gd name="adj2" fmla="val 202532"/>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err="1">
                <a:solidFill>
                  <a:prstClr val="black"/>
                </a:solidFill>
                <a:latin typeface="Arial" panose="020B0604020202020204" pitchFamily="34" charset="0"/>
                <a:cs typeface="Arial" panose="020B0604020202020204" pitchFamily="34" charset="0"/>
              </a:rPr>
              <a:t>fac</a:t>
            </a:r>
            <a:r>
              <a:rPr lang="en-IN" sz="2400" dirty="0">
                <a:solidFill>
                  <a:prstClr val="black"/>
                </a:solidFill>
                <a:latin typeface="Arial" panose="020B0604020202020204" pitchFamily="34" charset="0"/>
                <a:cs typeface="Arial" panose="020B0604020202020204" pitchFamily="34" charset="0"/>
              </a:rPr>
              <a:t>(n) = n*</a:t>
            </a:r>
            <a:r>
              <a:rPr lang="en-IN" sz="2400" dirty="0" err="1">
                <a:solidFill>
                  <a:prstClr val="black"/>
                </a:solidFill>
                <a:latin typeface="Arial" panose="020B0604020202020204" pitchFamily="34" charset="0"/>
                <a:cs typeface="Arial" panose="020B0604020202020204" pitchFamily="34" charset="0"/>
              </a:rPr>
              <a:t>fac</a:t>
            </a:r>
            <a:r>
              <a:rPr lang="en-IN" sz="2400" dirty="0">
                <a:solidFill>
                  <a:prstClr val="black"/>
                </a:solidFill>
                <a:latin typeface="Arial" panose="020B0604020202020204" pitchFamily="34" charset="0"/>
                <a:cs typeface="Arial" panose="020B0604020202020204" pitchFamily="34" charset="0"/>
              </a:rPr>
              <a:t>(n-1);</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167342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Recognizing Recursion</a:t>
            </a:r>
            <a:endParaRPr lang="en-US" dirty="0"/>
          </a:p>
        </p:txBody>
      </p:sp>
      <p:sp>
        <p:nvSpPr>
          <p:cNvPr id="3" name="Content Placeholder 2"/>
          <p:cNvSpPr>
            <a:spLocks noGrp="1"/>
          </p:cNvSpPr>
          <p:nvPr>
            <p:ph idx="1"/>
          </p:nvPr>
        </p:nvSpPr>
        <p:spPr>
          <a:xfrm>
            <a:off x="253354" y="1111624"/>
            <a:ext cx="11938646" cy="5300823"/>
          </a:xfrm>
        </p:spPr>
        <p:txBody>
          <a:bodyPr/>
          <a:lstStyle/>
          <a:p>
            <a:r>
              <a:rPr lang="en-IN" dirty="0"/>
              <a:t>Sometimes it is very easy to see that the problem can be solved using recursion – example factorial, Fibonacci</a:t>
            </a:r>
          </a:p>
          <a:p>
            <a:r>
              <a:rPr lang="en-IN" dirty="0"/>
              <a:t>Sometimes it is harder to see that recursion can be used to solve the problem – example </a:t>
            </a:r>
            <a:r>
              <a:rPr lang="en-IN" dirty="0" err="1"/>
              <a:t>gcd</a:t>
            </a:r>
            <a:r>
              <a:rPr lang="en-IN" dirty="0"/>
              <a:t>, partition</a:t>
            </a:r>
          </a:p>
          <a:p>
            <a:r>
              <a:rPr lang="en-IN" dirty="0"/>
              <a:t>No small set of golden rules on how to find out when and if a problem can be solved using recursion </a:t>
            </a:r>
            <a:endParaRPr lang="en-IN" dirty="0">
              <a:sym typeface="Wingdings" panose="05000000000000000000" pitchFamily="2" charset="2"/>
            </a:endParaRPr>
          </a:p>
          <a:p>
            <a:r>
              <a:rPr lang="en-IN" dirty="0">
                <a:sym typeface="Wingdings" panose="05000000000000000000" pitchFamily="2" charset="2"/>
              </a:rPr>
              <a:t>Need to look at the problem carefully and see if it can be solved using smaller versions of the same problem</a:t>
            </a:r>
          </a:p>
          <a:p>
            <a:r>
              <a:rPr lang="en-IN" dirty="0">
                <a:sym typeface="Wingdings" panose="05000000000000000000" pitchFamily="2" charset="2"/>
              </a:rPr>
              <a:t>Will see </a:t>
            </a:r>
            <a:r>
              <a:rPr lang="en-IN" dirty="0" smtClean="0">
                <a:sym typeface="Wingdings" panose="05000000000000000000" pitchFamily="2" charset="2"/>
              </a:rPr>
              <a:t>some </a:t>
            </a:r>
            <a:r>
              <a:rPr lang="en-IN" dirty="0">
                <a:sym typeface="Wingdings" panose="05000000000000000000" pitchFamily="2" charset="2"/>
              </a:rPr>
              <a:t>examples of this in ESC101. More examples in advanced courses e.g. ESO207, CS345</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xmlns="" val="101250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2452004" y="5623207"/>
            <a:ext cx="1214175" cy="1117600"/>
          </a:xfrm>
          <a:prstGeom prst="rect">
            <a:avLst/>
          </a:prstGeom>
          <a:solidFill>
            <a:srgbClr val="AFD8F8"/>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p:txBody>
          <a:bodyPr/>
          <a:lstStyle/>
          <a:p>
            <a:r>
              <a:rPr lang="en-IN" dirty="0"/>
              <a:t>Example 1: Factorial</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5" name="TextBox 4"/>
          <p:cNvSpPr txBox="1"/>
          <p:nvPr/>
        </p:nvSpPr>
        <p:spPr>
          <a:xfrm>
            <a:off x="253353" y="905379"/>
            <a:ext cx="3838702" cy="31085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ea typeface="+mn-ea"/>
                <a:cs typeface="+mn-cs"/>
              </a:rPr>
              <a:t>int</a:t>
            </a:r>
            <a:r>
              <a:rPr kumimoji="0" lang="en-US" sz="2800" b="0" i="0" u="none" strike="noStrike" kern="1200" cap="none" spc="0" normalizeH="0" baseline="0" noProof="0" dirty="0">
                <a:ln>
                  <a:noFill/>
                </a:ln>
                <a:solidFill>
                  <a:prstClr val="black"/>
                </a:solidFill>
                <a:effectLst/>
                <a:uLnTx/>
                <a:uFillTx/>
                <a:ea typeface="+mn-ea"/>
                <a:cs typeface="+mn-cs"/>
              </a:rPr>
              <a:t> fact(</a:t>
            </a:r>
            <a:r>
              <a:rPr kumimoji="0" lang="en-US" sz="2800" b="0" i="0" u="none" strike="noStrike" kern="1200" cap="none" spc="0" normalizeH="0" baseline="0" noProof="0" dirty="0" err="1">
                <a:ln>
                  <a:noFill/>
                </a:ln>
                <a:solidFill>
                  <a:prstClr val="black"/>
                </a:solidFill>
                <a:effectLst/>
                <a:uLnTx/>
                <a:uFillTx/>
                <a:ea typeface="+mn-ea"/>
                <a:cs typeface="+mn-cs"/>
              </a:rPr>
              <a:t>int</a:t>
            </a:r>
            <a:r>
              <a:rPr kumimoji="0" lang="en-US" sz="2800" b="0" i="0" u="none" strike="noStrike" kern="1200" cap="none" spc="0" normalizeH="0" baseline="0" noProof="0" dirty="0">
                <a:ln>
                  <a:noFill/>
                </a:ln>
                <a:solidFill>
                  <a:prstClr val="black"/>
                </a:solidFill>
                <a:effectLst/>
                <a:uLnTx/>
                <a:uFillTx/>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ea typeface="+mn-ea"/>
                <a:cs typeface="+mn-cs"/>
              </a:rPr>
              <a:t>    if(a == 0) return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ea typeface="+mn-ea"/>
                <a:cs typeface="+mn-cs"/>
              </a:rPr>
              <a:t>    return a * fact(a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err="1">
                <a:ln>
                  <a:noFill/>
                </a:ln>
                <a:solidFill>
                  <a:prstClr val="black"/>
                </a:solidFill>
                <a:effectLst/>
                <a:uLnTx/>
                <a:uFillTx/>
                <a:ea typeface="+mn-ea"/>
                <a:cs typeface="+mn-cs"/>
              </a:rPr>
              <a:t>int</a:t>
            </a:r>
            <a:r>
              <a:rPr kumimoji="0" lang="en-IN" sz="2800" b="0" i="0" u="none" strike="noStrike" kern="1200" cap="none" spc="0" normalizeH="0" baseline="0" noProof="0" dirty="0">
                <a:ln>
                  <a:noFill/>
                </a:ln>
                <a:solidFill>
                  <a:prstClr val="black"/>
                </a:solidFill>
                <a:effectLst/>
                <a:uLnTx/>
                <a:uFillTx/>
                <a:ea typeface="+mn-ea"/>
                <a:cs typeface="+mn-cs"/>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ea typeface="+mn-ea"/>
                <a:cs typeface="+mn-cs"/>
              </a:rPr>
              <a:t>    </a:t>
            </a:r>
            <a:r>
              <a:rPr kumimoji="0" lang="en-IN" sz="2800" b="0" i="0" u="none" strike="noStrike" kern="1200" cap="none" spc="0" normalizeH="0" baseline="0" noProof="0" dirty="0" err="1">
                <a:ln>
                  <a:noFill/>
                </a:ln>
                <a:solidFill>
                  <a:prstClr val="black"/>
                </a:solidFill>
                <a:effectLst/>
                <a:uLnTx/>
                <a:uFillTx/>
                <a:ea typeface="+mn-ea"/>
                <a:cs typeface="+mn-cs"/>
              </a:rPr>
              <a:t>printf</a:t>
            </a:r>
            <a:r>
              <a:rPr kumimoji="0" lang="en-IN" sz="2800" b="0" i="0" u="none" strike="noStrike" kern="1200" cap="none" spc="0" normalizeH="0" baseline="0" noProof="0" dirty="0">
                <a:ln>
                  <a:noFill/>
                </a:ln>
                <a:solidFill>
                  <a:prstClr val="black"/>
                </a:solidFill>
                <a:effectLst/>
                <a:uLnTx/>
                <a:uFillTx/>
                <a:ea typeface="+mn-ea"/>
                <a:cs typeface="+mn-cs"/>
              </a:rPr>
              <a:t>("%d", fact(1+1));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ea typeface="+mn-ea"/>
                <a:cs typeface="+mn-cs"/>
              </a:rPr>
              <a:t>}</a:t>
            </a:r>
            <a:endParaRPr kumimoji="0" lang="en-US" sz="2800" b="0" i="0" u="none" strike="noStrike" kern="1200" cap="none" spc="0" normalizeH="0" baseline="0" noProof="0" dirty="0">
              <a:ln>
                <a:noFill/>
              </a:ln>
              <a:solidFill>
                <a:prstClr val="black"/>
              </a:solidFill>
              <a:effectLst/>
              <a:uLnTx/>
              <a:uFillTx/>
              <a:ea typeface="+mn-ea"/>
              <a:cs typeface="+mn-cs"/>
            </a:endParaRPr>
          </a:p>
        </p:txBody>
      </p:sp>
      <p:grpSp>
        <p:nvGrpSpPr>
          <p:cNvPr id="7" name="Group 6"/>
          <p:cNvGrpSpPr/>
          <p:nvPr/>
        </p:nvGrpSpPr>
        <p:grpSpPr>
          <a:xfrm>
            <a:off x="904775" y="4170510"/>
            <a:ext cx="2956819" cy="2653747"/>
            <a:chOff x="8896863" y="4966935"/>
            <a:chExt cx="2956819" cy="2653747"/>
          </a:xfrm>
        </p:grpSpPr>
        <p:sp>
          <p:nvSpPr>
            <p:cNvPr id="8" name="Rectangle 7"/>
            <p:cNvSpPr/>
            <p:nvPr/>
          </p:nvSpPr>
          <p:spPr>
            <a:xfrm>
              <a:off x="8896863" y="5175325"/>
              <a:ext cx="2956819" cy="24453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nvGrpSpPr>
            <p:cNvPr id="9" name="Group 8"/>
            <p:cNvGrpSpPr/>
            <p:nvPr/>
          </p:nvGrpSpPr>
          <p:grpSpPr>
            <a:xfrm>
              <a:off x="9799650" y="4966935"/>
              <a:ext cx="1858617" cy="904461"/>
              <a:chOff x="3286682" y="2526287"/>
              <a:chExt cx="1858617" cy="904461"/>
            </a:xfrm>
          </p:grpSpPr>
          <p:sp>
            <p:nvSpPr>
              <p:cNvPr id="11" name="Rounded Rectangle 10"/>
              <p:cNvSpPr/>
              <p:nvPr/>
            </p:nvSpPr>
            <p:spPr>
              <a:xfrm>
                <a:off x="3286682" y="2526287"/>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 name="Oval 11"/>
              <p:cNvSpPr/>
              <p:nvPr/>
            </p:nvSpPr>
            <p:spPr>
              <a:xfrm>
                <a:off x="3560560" y="2734677"/>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 name="Oval 12"/>
              <p:cNvSpPr/>
              <p:nvPr/>
            </p:nvSpPr>
            <p:spPr>
              <a:xfrm>
                <a:off x="4352929" y="2734677"/>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0" name="TextBox 9"/>
            <p:cNvSpPr txBox="1"/>
            <p:nvPr/>
          </p:nvSpPr>
          <p:spPr>
            <a:xfrm>
              <a:off x="10141004" y="5877995"/>
              <a:ext cx="117590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main()</a:t>
              </a:r>
              <a:endPar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5" name="Group 14"/>
          <p:cNvGrpSpPr/>
          <p:nvPr/>
        </p:nvGrpSpPr>
        <p:grpSpPr>
          <a:xfrm>
            <a:off x="4398366" y="4651054"/>
            <a:ext cx="7455318" cy="1990825"/>
            <a:chOff x="4398366" y="4732998"/>
            <a:chExt cx="7455318" cy="1990825"/>
          </a:xfrm>
        </p:grpSpPr>
        <p:sp>
          <p:nvSpPr>
            <p:cNvPr id="16" name="Rectangle 15"/>
            <p:cNvSpPr/>
            <p:nvPr/>
          </p:nvSpPr>
          <p:spPr>
            <a:xfrm>
              <a:off x="4398366" y="4974536"/>
              <a:ext cx="7455318" cy="17492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nvGrpSpPr>
            <p:cNvPr id="17" name="Group 16"/>
            <p:cNvGrpSpPr/>
            <p:nvPr/>
          </p:nvGrpSpPr>
          <p:grpSpPr>
            <a:xfrm>
              <a:off x="9799650" y="4732998"/>
              <a:ext cx="1858617" cy="904461"/>
              <a:chOff x="3286682" y="2292350"/>
              <a:chExt cx="1858617" cy="904461"/>
            </a:xfrm>
          </p:grpSpPr>
          <p:sp>
            <p:nvSpPr>
              <p:cNvPr id="19" name="Rounded Rectangle 18"/>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 name="Oval 19"/>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 name="Oval 20"/>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8" name="TextBox 17"/>
            <p:cNvSpPr txBox="1"/>
            <p:nvPr/>
          </p:nvSpPr>
          <p:spPr>
            <a:xfrm>
              <a:off x="10141004" y="5644058"/>
              <a:ext cx="117590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fact()</a:t>
              </a:r>
              <a:endPar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36" name="Group 35"/>
          <p:cNvGrpSpPr/>
          <p:nvPr/>
        </p:nvGrpSpPr>
        <p:grpSpPr>
          <a:xfrm>
            <a:off x="4508541" y="4967734"/>
            <a:ext cx="1214175" cy="1808322"/>
            <a:chOff x="4529194" y="2865736"/>
            <a:chExt cx="1214175" cy="1808322"/>
          </a:xfrm>
        </p:grpSpPr>
        <p:sp>
          <p:nvSpPr>
            <p:cNvPr id="37" name="Rectangle 36"/>
            <p:cNvSpPr/>
            <p:nvPr/>
          </p:nvSpPr>
          <p:spPr>
            <a:xfrm>
              <a:off x="4529194" y="2865736"/>
              <a:ext cx="1214175" cy="11176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8" name="Rectangle 37"/>
            <p:cNvSpPr/>
            <p:nvPr/>
          </p:nvSpPr>
          <p:spPr>
            <a:xfrm>
              <a:off x="4903685" y="3843061"/>
              <a:ext cx="465192"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a:t>
              </a:r>
              <a:endParaRPr kumimoji="0" lang="en-US" sz="4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sp>
        <p:nvSpPr>
          <p:cNvPr id="39" name="Rectangle 38"/>
          <p:cNvSpPr/>
          <p:nvPr/>
        </p:nvSpPr>
        <p:spPr>
          <a:xfrm>
            <a:off x="5820915" y="4967734"/>
            <a:ext cx="1214175" cy="1117600"/>
          </a:xfrm>
          <a:prstGeom prst="rect">
            <a:avLst/>
          </a:prstGeom>
          <a:solidFill>
            <a:schemeClr val="accent3">
              <a:alpha val="5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0" name="Rectangle 39"/>
          <p:cNvSpPr/>
          <p:nvPr/>
        </p:nvSpPr>
        <p:spPr>
          <a:xfrm>
            <a:off x="7135204" y="4967734"/>
            <a:ext cx="1214175" cy="1117600"/>
          </a:xfrm>
          <a:prstGeom prst="rect">
            <a:avLst/>
          </a:prstGeom>
          <a:solidFill>
            <a:schemeClr val="accent3">
              <a:alpha val="5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nvGrpSpPr>
          <p:cNvPr id="41" name="Group 40"/>
          <p:cNvGrpSpPr/>
          <p:nvPr/>
        </p:nvGrpSpPr>
        <p:grpSpPr>
          <a:xfrm>
            <a:off x="4398366" y="2470159"/>
            <a:ext cx="7455317" cy="1990825"/>
            <a:chOff x="4398366" y="4732998"/>
            <a:chExt cx="7455317" cy="1990825"/>
          </a:xfrm>
        </p:grpSpPr>
        <p:sp>
          <p:nvSpPr>
            <p:cNvPr id="42" name="Rectangle 41"/>
            <p:cNvSpPr/>
            <p:nvPr/>
          </p:nvSpPr>
          <p:spPr>
            <a:xfrm>
              <a:off x="4398366" y="4974536"/>
              <a:ext cx="7455317" cy="17492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nvGrpSpPr>
            <p:cNvPr id="43" name="Group 42"/>
            <p:cNvGrpSpPr/>
            <p:nvPr/>
          </p:nvGrpSpPr>
          <p:grpSpPr>
            <a:xfrm>
              <a:off x="9799650" y="4732998"/>
              <a:ext cx="1858617" cy="904461"/>
              <a:chOff x="3286682" y="2292350"/>
              <a:chExt cx="1858617" cy="904461"/>
            </a:xfrm>
          </p:grpSpPr>
          <p:sp>
            <p:nvSpPr>
              <p:cNvPr id="45" name="Rounded Rectangle 44"/>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6" name="Oval 45"/>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7" name="Oval 46"/>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44" name="TextBox 43"/>
            <p:cNvSpPr txBox="1"/>
            <p:nvPr/>
          </p:nvSpPr>
          <p:spPr>
            <a:xfrm>
              <a:off x="10141004" y="5644058"/>
              <a:ext cx="117590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fact()</a:t>
              </a:r>
              <a:endPar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48" name="Group 47"/>
          <p:cNvGrpSpPr/>
          <p:nvPr/>
        </p:nvGrpSpPr>
        <p:grpSpPr>
          <a:xfrm>
            <a:off x="4398366" y="324601"/>
            <a:ext cx="7455317" cy="1990825"/>
            <a:chOff x="4398366" y="4732998"/>
            <a:chExt cx="7455317" cy="1990825"/>
          </a:xfrm>
        </p:grpSpPr>
        <p:sp>
          <p:nvSpPr>
            <p:cNvPr id="49" name="Rectangle 48"/>
            <p:cNvSpPr/>
            <p:nvPr/>
          </p:nvSpPr>
          <p:spPr>
            <a:xfrm>
              <a:off x="4398366" y="4974536"/>
              <a:ext cx="7455317" cy="17492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nvGrpSpPr>
            <p:cNvPr id="50" name="Group 49"/>
            <p:cNvGrpSpPr/>
            <p:nvPr/>
          </p:nvGrpSpPr>
          <p:grpSpPr>
            <a:xfrm>
              <a:off x="9799650" y="4732998"/>
              <a:ext cx="1858617" cy="904461"/>
              <a:chOff x="3286682" y="2292350"/>
              <a:chExt cx="1858617" cy="904461"/>
            </a:xfrm>
          </p:grpSpPr>
          <p:sp>
            <p:nvSpPr>
              <p:cNvPr id="52" name="Rounded Rectangle 51"/>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3" name="Oval 52"/>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4" name="Oval 53"/>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51" name="TextBox 50"/>
            <p:cNvSpPr txBox="1"/>
            <p:nvPr/>
          </p:nvSpPr>
          <p:spPr>
            <a:xfrm>
              <a:off x="10141004" y="5644058"/>
              <a:ext cx="117590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fact()</a:t>
              </a:r>
              <a:endPar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55" name="Group 54"/>
          <p:cNvGrpSpPr/>
          <p:nvPr/>
        </p:nvGrpSpPr>
        <p:grpSpPr>
          <a:xfrm>
            <a:off x="4508541" y="2815820"/>
            <a:ext cx="1214175" cy="1808322"/>
            <a:chOff x="4529194" y="2865736"/>
            <a:chExt cx="1214175" cy="1808322"/>
          </a:xfrm>
        </p:grpSpPr>
        <p:sp>
          <p:nvSpPr>
            <p:cNvPr id="56" name="Rectangle 55"/>
            <p:cNvSpPr/>
            <p:nvPr/>
          </p:nvSpPr>
          <p:spPr>
            <a:xfrm>
              <a:off x="4529194" y="2865736"/>
              <a:ext cx="1214175" cy="11176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7" name="Rectangle 56"/>
            <p:cNvSpPr/>
            <p:nvPr/>
          </p:nvSpPr>
          <p:spPr>
            <a:xfrm>
              <a:off x="4903685" y="3843061"/>
              <a:ext cx="465192"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a:t>
              </a:r>
              <a:endParaRPr kumimoji="0" lang="en-US" sz="4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sp>
        <p:nvSpPr>
          <p:cNvPr id="58" name="Rectangle 57"/>
          <p:cNvSpPr/>
          <p:nvPr/>
        </p:nvSpPr>
        <p:spPr>
          <a:xfrm>
            <a:off x="5820915" y="2815820"/>
            <a:ext cx="1214175" cy="1117600"/>
          </a:xfrm>
          <a:prstGeom prst="rect">
            <a:avLst/>
          </a:prstGeom>
          <a:solidFill>
            <a:schemeClr val="accent3">
              <a:alpha val="5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9" name="Rectangle 58"/>
          <p:cNvSpPr/>
          <p:nvPr/>
        </p:nvSpPr>
        <p:spPr>
          <a:xfrm>
            <a:off x="7135204" y="2815820"/>
            <a:ext cx="1214175" cy="1117600"/>
          </a:xfrm>
          <a:prstGeom prst="rect">
            <a:avLst/>
          </a:prstGeom>
          <a:solidFill>
            <a:schemeClr val="accent3">
              <a:alpha val="5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nvGrpSpPr>
          <p:cNvPr id="63" name="Group 62"/>
          <p:cNvGrpSpPr/>
          <p:nvPr/>
        </p:nvGrpSpPr>
        <p:grpSpPr>
          <a:xfrm>
            <a:off x="4508541" y="637875"/>
            <a:ext cx="1214175" cy="1808322"/>
            <a:chOff x="4529194" y="2865736"/>
            <a:chExt cx="1214175" cy="1808322"/>
          </a:xfrm>
        </p:grpSpPr>
        <p:sp>
          <p:nvSpPr>
            <p:cNvPr id="64" name="Rectangle 63"/>
            <p:cNvSpPr/>
            <p:nvPr/>
          </p:nvSpPr>
          <p:spPr>
            <a:xfrm>
              <a:off x="4529194" y="2865736"/>
              <a:ext cx="1214175" cy="1117600"/>
            </a:xfrm>
            <a:prstGeom prst="rect">
              <a:avLst/>
            </a:prstGeom>
            <a:solidFill>
              <a:srgbClr val="AFD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5" name="Rectangle 64"/>
            <p:cNvSpPr/>
            <p:nvPr/>
          </p:nvSpPr>
          <p:spPr>
            <a:xfrm>
              <a:off x="4903685" y="3843061"/>
              <a:ext cx="465192"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a:t>
              </a:r>
              <a:endParaRPr kumimoji="0" lang="en-US" sz="4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sp>
        <p:nvSpPr>
          <p:cNvPr id="66" name="Rectangle 65"/>
          <p:cNvSpPr/>
          <p:nvPr/>
        </p:nvSpPr>
        <p:spPr>
          <a:xfrm>
            <a:off x="1077139" y="5623767"/>
            <a:ext cx="1214175" cy="1117600"/>
          </a:xfrm>
          <a:prstGeom prst="rect">
            <a:avLst/>
          </a:prstGeom>
          <a:solidFill>
            <a:srgbClr val="AFD8F8"/>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7" name="TextBox 66"/>
          <p:cNvSpPr txBox="1"/>
          <p:nvPr/>
        </p:nvSpPr>
        <p:spPr>
          <a:xfrm>
            <a:off x="1469642" y="5784241"/>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2</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68" name="TextBox 67"/>
          <p:cNvSpPr txBox="1"/>
          <p:nvPr/>
        </p:nvSpPr>
        <p:spPr>
          <a:xfrm>
            <a:off x="1468841" y="5784240"/>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2</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69" name="TextBox 68"/>
          <p:cNvSpPr txBox="1"/>
          <p:nvPr/>
        </p:nvSpPr>
        <p:spPr>
          <a:xfrm>
            <a:off x="6201591" y="5141812"/>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1</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70" name="TextBox 69"/>
          <p:cNvSpPr txBox="1"/>
          <p:nvPr/>
        </p:nvSpPr>
        <p:spPr>
          <a:xfrm>
            <a:off x="6201590" y="5141812"/>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1</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72" name="TextBox 71"/>
          <p:cNvSpPr txBox="1"/>
          <p:nvPr/>
        </p:nvSpPr>
        <p:spPr>
          <a:xfrm>
            <a:off x="6201589" y="2984753"/>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73" name="TextBox 72"/>
          <p:cNvSpPr txBox="1"/>
          <p:nvPr/>
        </p:nvSpPr>
        <p:spPr>
          <a:xfrm>
            <a:off x="6199626" y="2984753"/>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76" name="Rectangle 75"/>
          <p:cNvSpPr/>
          <p:nvPr/>
        </p:nvSpPr>
        <p:spPr>
          <a:xfrm>
            <a:off x="8449493" y="2815820"/>
            <a:ext cx="1214175" cy="1117600"/>
          </a:xfrm>
          <a:prstGeom prst="rect">
            <a:avLst/>
          </a:prstGeom>
          <a:solidFill>
            <a:schemeClr val="accent3">
              <a:alpha val="5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7" name="TextBox 76"/>
          <p:cNvSpPr txBox="1"/>
          <p:nvPr/>
        </p:nvSpPr>
        <p:spPr>
          <a:xfrm>
            <a:off x="8826716" y="2989899"/>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1</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78" name="TextBox 77"/>
          <p:cNvSpPr txBox="1"/>
          <p:nvPr/>
        </p:nvSpPr>
        <p:spPr>
          <a:xfrm>
            <a:off x="8826715" y="2989899"/>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1</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79" name="Rectangle 78"/>
          <p:cNvSpPr/>
          <p:nvPr/>
        </p:nvSpPr>
        <p:spPr>
          <a:xfrm>
            <a:off x="8449493" y="4967732"/>
            <a:ext cx="1214175" cy="1117600"/>
          </a:xfrm>
          <a:prstGeom prst="rect">
            <a:avLst/>
          </a:prstGeom>
          <a:solidFill>
            <a:schemeClr val="accent3">
              <a:alpha val="5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0" name="TextBox 79"/>
          <p:cNvSpPr txBox="1"/>
          <p:nvPr/>
        </p:nvSpPr>
        <p:spPr>
          <a:xfrm>
            <a:off x="8827516" y="5124456"/>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2</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81" name="TextBox 80"/>
          <p:cNvSpPr txBox="1"/>
          <p:nvPr/>
        </p:nvSpPr>
        <p:spPr>
          <a:xfrm>
            <a:off x="8826715" y="5124455"/>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2</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83" name="Rectangular Callout 82"/>
          <p:cNvSpPr/>
          <p:nvPr/>
        </p:nvSpPr>
        <p:spPr>
          <a:xfrm>
            <a:off x="1091653" y="4781798"/>
            <a:ext cx="571001" cy="599544"/>
          </a:xfrm>
          <a:prstGeom prst="wedgeRectCallout">
            <a:avLst>
              <a:gd name="adj1" fmla="val 129359"/>
              <a:gd name="adj2" fmla="val -31821"/>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6" name="Rectangle 85"/>
          <p:cNvSpPr/>
          <p:nvPr/>
        </p:nvSpPr>
        <p:spPr>
          <a:xfrm>
            <a:off x="5820915" y="637875"/>
            <a:ext cx="1214175" cy="1117600"/>
          </a:xfrm>
          <a:prstGeom prst="rect">
            <a:avLst/>
          </a:prstGeom>
          <a:solidFill>
            <a:srgbClr val="AFD8F8"/>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4" name="TextBox 73"/>
          <p:cNvSpPr txBox="1"/>
          <p:nvPr/>
        </p:nvSpPr>
        <p:spPr>
          <a:xfrm>
            <a:off x="6199627" y="804270"/>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1</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75" name="TextBox 74"/>
          <p:cNvSpPr txBox="1"/>
          <p:nvPr/>
        </p:nvSpPr>
        <p:spPr>
          <a:xfrm>
            <a:off x="6199626" y="804270"/>
            <a:ext cx="3876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1</a:t>
            </a:r>
            <a:endPar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xmlns="" val="219216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righ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8"/>
                                        </p:tgtEl>
                                        <p:attrNameLst>
                                          <p:attrName>style.visibility</p:attrName>
                                        </p:attrNameLst>
                                      </p:cBhvr>
                                      <p:to>
                                        <p:strVal val="visible"/>
                                      </p:to>
                                    </p:set>
                                  </p:childTnLst>
                                </p:cTn>
                              </p:par>
                            </p:childTnLst>
                          </p:cTn>
                        </p:par>
                        <p:par>
                          <p:cTn id="34" fill="hold">
                            <p:stCondLst>
                              <p:cond delay="0"/>
                            </p:stCondLst>
                            <p:childTnLst>
                              <p:par>
                                <p:cTn id="35" presetID="63" presetClass="path" presetSubtype="0" accel="50000" decel="50000" fill="hold" grpId="1" nodeType="afterEffect">
                                  <p:stCondLst>
                                    <p:cond delay="0"/>
                                  </p:stCondLst>
                                  <p:childTnLst>
                                    <p:animMotion origin="layout" path="M 1.875E-6 2.96296E-6 L 0.27838 -0.08982 " pathEditMode="relative" rAng="0" ptsTypes="AA">
                                      <p:cBhvr>
                                        <p:cTn id="36" dur="1000" fill="hold"/>
                                        <p:tgtEl>
                                          <p:spTgt spid="68"/>
                                        </p:tgtEl>
                                        <p:attrNameLst>
                                          <p:attrName>ppt_x</p:attrName>
                                          <p:attrName>ppt_y</p:attrName>
                                        </p:attrNameLst>
                                      </p:cBhvr>
                                      <p:rCtr x="13919" y="-4491"/>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right)">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0"/>
                                        </p:tgtEl>
                                        <p:attrNameLst>
                                          <p:attrName>style.visibility</p:attrName>
                                        </p:attrNameLst>
                                      </p:cBhvr>
                                      <p:to>
                                        <p:strVal val="visible"/>
                                      </p:to>
                                    </p:set>
                                  </p:childTnLst>
                                </p:cTn>
                              </p:par>
                            </p:childTnLst>
                          </p:cTn>
                        </p:par>
                        <p:par>
                          <p:cTn id="58" fill="hold">
                            <p:stCondLst>
                              <p:cond delay="0"/>
                            </p:stCondLst>
                            <p:childTnLst>
                              <p:par>
                                <p:cTn id="59" presetID="64" presetClass="path" presetSubtype="0" accel="50000" decel="50000" fill="hold" grpId="1" nodeType="afterEffect">
                                  <p:stCondLst>
                                    <p:cond delay="0"/>
                                  </p:stCondLst>
                                  <p:childTnLst>
                                    <p:animMotion origin="layout" path="M 6.25E-7 2.96296E-6 L -0.10807 -0.31273 " pathEditMode="relative" rAng="0" ptsTypes="AA">
                                      <p:cBhvr>
                                        <p:cTn id="60" dur="1000" fill="hold"/>
                                        <p:tgtEl>
                                          <p:spTgt spid="70"/>
                                        </p:tgtEl>
                                        <p:attrNameLst>
                                          <p:attrName>ppt_x</p:attrName>
                                          <p:attrName>ppt_y</p:attrName>
                                        </p:attrNameLst>
                                      </p:cBhvr>
                                      <p:rCtr x="-5404" y="-15648"/>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wipe(right)">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73"/>
                                        </p:tgtEl>
                                        <p:attrNameLst>
                                          <p:attrName>style.visibility</p:attrName>
                                        </p:attrNameLst>
                                      </p:cBhvr>
                                      <p:to>
                                        <p:strVal val="visible"/>
                                      </p:to>
                                    </p:set>
                                  </p:childTnLst>
                                </p:cTn>
                              </p:par>
                            </p:childTnLst>
                          </p:cTn>
                        </p:par>
                        <p:par>
                          <p:cTn id="82" fill="hold">
                            <p:stCondLst>
                              <p:cond delay="0"/>
                            </p:stCondLst>
                            <p:childTnLst>
                              <p:par>
                                <p:cTn id="83" presetID="64" presetClass="path" presetSubtype="0" accel="50000" decel="50000" fill="hold" grpId="1" nodeType="afterEffect">
                                  <p:stCondLst>
                                    <p:cond delay="0"/>
                                  </p:stCondLst>
                                  <p:childTnLst>
                                    <p:animMotion origin="layout" path="M 1.04167E-6 -3.7037E-6 L -0.10807 -0.31273 " pathEditMode="relative" rAng="0" ptsTypes="AA">
                                      <p:cBhvr>
                                        <p:cTn id="84" dur="1000" fill="hold"/>
                                        <p:tgtEl>
                                          <p:spTgt spid="73"/>
                                        </p:tgtEl>
                                        <p:attrNameLst>
                                          <p:attrName>ppt_x</p:attrName>
                                          <p:attrName>ppt_y</p:attrName>
                                        </p:attrNameLst>
                                      </p:cBhvr>
                                      <p:rCtr x="-5404" y="-15648"/>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5"/>
                                        </p:tgtEl>
                                        <p:attrNameLst>
                                          <p:attrName>style.visibility</p:attrName>
                                        </p:attrNameLst>
                                      </p:cBhvr>
                                      <p:to>
                                        <p:strVal val="visible"/>
                                      </p:to>
                                    </p:set>
                                  </p:childTnLst>
                                </p:cTn>
                              </p:par>
                            </p:childTnLst>
                          </p:cTn>
                        </p:par>
                        <p:par>
                          <p:cTn id="101" fill="hold">
                            <p:stCondLst>
                              <p:cond delay="0"/>
                            </p:stCondLst>
                            <p:childTnLst>
                              <p:par>
                                <p:cTn id="102" presetID="64" presetClass="path" presetSubtype="0" accel="50000" decel="50000" fill="hold" grpId="1" nodeType="afterEffect">
                                  <p:stCondLst>
                                    <p:cond delay="0"/>
                                  </p:stCondLst>
                                  <p:childTnLst>
                                    <p:animMotion origin="layout" path="M 1.04167E-6 3.7037E-7 L 0.10729 0.31875 " pathEditMode="relative" rAng="0" ptsTypes="AA">
                                      <p:cBhvr>
                                        <p:cTn id="103" dur="1000" fill="hold"/>
                                        <p:tgtEl>
                                          <p:spTgt spid="75"/>
                                        </p:tgtEl>
                                        <p:attrNameLst>
                                          <p:attrName>ppt_x</p:attrName>
                                          <p:attrName>ppt_y</p:attrName>
                                        </p:attrNameLst>
                                      </p:cBhvr>
                                      <p:rCtr x="5365" y="15926"/>
                                    </p:animMotion>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48"/>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63"/>
                                        </p:tgtEl>
                                        <p:attrNameLst>
                                          <p:attrName>style.visibility</p:attrName>
                                        </p:attrNameLst>
                                      </p:cBhvr>
                                      <p:to>
                                        <p:strVal val="hidden"/>
                                      </p:to>
                                    </p:set>
                                  </p:childTnLst>
                                </p:cTn>
                              </p:par>
                              <p:par>
                                <p:cTn id="110" presetID="1" presetClass="exit" presetSubtype="0" fill="hold" grpId="2" nodeType="withEffect">
                                  <p:stCondLst>
                                    <p:cond delay="0"/>
                                  </p:stCondLst>
                                  <p:childTnLst>
                                    <p:set>
                                      <p:cBhvr>
                                        <p:cTn id="111" dur="1" fill="hold">
                                          <p:stCondLst>
                                            <p:cond delay="0"/>
                                          </p:stCondLst>
                                        </p:cTn>
                                        <p:tgtEl>
                                          <p:spTgt spid="73"/>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86"/>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74"/>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7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78"/>
                                        </p:tgtEl>
                                        <p:attrNameLst>
                                          <p:attrName>style.visibility</p:attrName>
                                        </p:attrNameLst>
                                      </p:cBhvr>
                                      <p:to>
                                        <p:strVal val="visible"/>
                                      </p:to>
                                    </p:set>
                                  </p:childTnLst>
                                </p:cTn>
                              </p:par>
                            </p:childTnLst>
                          </p:cTn>
                        </p:par>
                        <p:par>
                          <p:cTn id="132" fill="hold">
                            <p:stCondLst>
                              <p:cond delay="0"/>
                            </p:stCondLst>
                            <p:childTnLst>
                              <p:par>
                                <p:cTn id="133" presetID="64" presetClass="path" presetSubtype="0" accel="50000" decel="50000" fill="hold" grpId="1" nodeType="afterEffect">
                                  <p:stCondLst>
                                    <p:cond delay="0"/>
                                  </p:stCondLst>
                                  <p:childTnLst>
                                    <p:animMotion origin="layout" path="M -3.75E-6 1.85185E-6 L -0.10468 0.31829 " pathEditMode="relative" rAng="0" ptsTypes="AA">
                                      <p:cBhvr>
                                        <p:cTn id="134" dur="1000" fill="hold"/>
                                        <p:tgtEl>
                                          <p:spTgt spid="78"/>
                                        </p:tgtEl>
                                        <p:attrNameLst>
                                          <p:attrName>ppt_x</p:attrName>
                                          <p:attrName>ppt_y</p:attrName>
                                        </p:attrNameLst>
                                      </p:cBhvr>
                                      <p:rCtr x="-5234" y="15903"/>
                                    </p:animMotion>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55"/>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70"/>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58"/>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72"/>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74"/>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5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76"/>
                                        </p:tgtEl>
                                        <p:attrNameLst>
                                          <p:attrName>style.visibility</p:attrName>
                                        </p:attrNameLst>
                                      </p:cBhvr>
                                      <p:to>
                                        <p:strVal val="hidden"/>
                                      </p:to>
                                    </p:set>
                                  </p:childTnLst>
                                </p:cTn>
                              </p:par>
                              <p:par>
                                <p:cTn id="153" presetID="1" presetClass="exit" presetSubtype="0" fill="hold" grpId="2" nodeType="withEffect">
                                  <p:stCondLst>
                                    <p:cond delay="0"/>
                                  </p:stCondLst>
                                  <p:childTnLst>
                                    <p:set>
                                      <p:cBhvr>
                                        <p:cTn id="154" dur="1" fill="hold">
                                          <p:stCondLst>
                                            <p:cond delay="0"/>
                                          </p:stCondLst>
                                        </p:cTn>
                                        <p:tgtEl>
                                          <p:spTgt spid="75"/>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77"/>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7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8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1"/>
                                        </p:tgtEl>
                                        <p:attrNameLst>
                                          <p:attrName>style.visibility</p:attrName>
                                        </p:attrNameLst>
                                      </p:cBhvr>
                                      <p:to>
                                        <p:strVal val="visible"/>
                                      </p:to>
                                    </p:set>
                                  </p:childTnLst>
                                </p:cTn>
                              </p:par>
                            </p:childTnLst>
                          </p:cTn>
                        </p:par>
                        <p:par>
                          <p:cTn id="173" fill="hold">
                            <p:stCondLst>
                              <p:cond delay="0"/>
                            </p:stCondLst>
                            <p:childTnLst>
                              <p:par>
                                <p:cTn id="174" presetID="63" presetClass="path" presetSubtype="0" accel="50000" decel="50000" fill="hold" grpId="1" nodeType="afterEffect">
                                  <p:stCondLst>
                                    <p:cond delay="0"/>
                                  </p:stCondLst>
                                  <p:childTnLst>
                                    <p:animMotion origin="layout" path="M -3.75E-6 -7.40741E-7 L -0.49114 0.09792 " pathEditMode="relative" rAng="0" ptsTypes="AA">
                                      <p:cBhvr>
                                        <p:cTn id="175" dur="1000" fill="hold"/>
                                        <p:tgtEl>
                                          <p:spTgt spid="81"/>
                                        </p:tgtEl>
                                        <p:attrNameLst>
                                          <p:attrName>ppt_x</p:attrName>
                                          <p:attrName>ppt_y</p:attrName>
                                        </p:attrNameLst>
                                      </p:cBhvr>
                                      <p:rCtr x="-24557" y="4884"/>
                                    </p:animMotion>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nodeType="clickEffect">
                                  <p:stCondLst>
                                    <p:cond delay="0"/>
                                  </p:stCondLst>
                                  <p:childTnLst>
                                    <p:set>
                                      <p:cBhvr>
                                        <p:cTn id="179" dur="1" fill="hold">
                                          <p:stCondLst>
                                            <p:cond delay="0"/>
                                          </p:stCondLst>
                                        </p:cTn>
                                        <p:tgtEl>
                                          <p:spTgt spid="15"/>
                                        </p:tgtEl>
                                        <p:attrNameLst>
                                          <p:attrName>style.visibility</p:attrName>
                                        </p:attrNameLst>
                                      </p:cBhvr>
                                      <p:to>
                                        <p:strVal val="hidden"/>
                                      </p:to>
                                    </p:set>
                                  </p:childTnLst>
                                </p:cTn>
                              </p:par>
                              <p:par>
                                <p:cTn id="180" presetID="1" presetClass="exit" presetSubtype="0" fill="hold" nodeType="withEffect">
                                  <p:stCondLst>
                                    <p:cond delay="0"/>
                                  </p:stCondLst>
                                  <p:childTnLst>
                                    <p:set>
                                      <p:cBhvr>
                                        <p:cTn id="181" dur="1" fill="hold">
                                          <p:stCondLst>
                                            <p:cond delay="0"/>
                                          </p:stCondLst>
                                        </p:cTn>
                                        <p:tgtEl>
                                          <p:spTgt spid="36"/>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39"/>
                                        </p:tgtEl>
                                        <p:attrNameLst>
                                          <p:attrName>style.visibility</p:attrName>
                                        </p:attrNameLst>
                                      </p:cBhvr>
                                      <p:to>
                                        <p:strVal val="hidden"/>
                                      </p:to>
                                    </p:set>
                                  </p:childTnLst>
                                </p:cTn>
                              </p:par>
                              <p:par>
                                <p:cTn id="184" presetID="1" presetClass="exit" presetSubtype="0" fill="hold" grpId="1" nodeType="withEffect">
                                  <p:stCondLst>
                                    <p:cond delay="0"/>
                                  </p:stCondLst>
                                  <p:childTnLst>
                                    <p:set>
                                      <p:cBhvr>
                                        <p:cTn id="185" dur="1" fill="hold">
                                          <p:stCondLst>
                                            <p:cond delay="0"/>
                                          </p:stCondLst>
                                        </p:cTn>
                                        <p:tgtEl>
                                          <p:spTgt spid="69"/>
                                        </p:tgtEl>
                                        <p:attrNameLst>
                                          <p:attrName>style.visibility</p:attrName>
                                        </p:attrNameLst>
                                      </p:cBhvr>
                                      <p:to>
                                        <p:strVal val="hidden"/>
                                      </p:to>
                                    </p:set>
                                  </p:childTnLst>
                                </p:cTn>
                              </p:par>
                              <p:par>
                                <p:cTn id="186" presetID="1" presetClass="exit" presetSubtype="0" fill="hold" grpId="1" nodeType="withEffect">
                                  <p:stCondLst>
                                    <p:cond delay="0"/>
                                  </p:stCondLst>
                                  <p:childTnLst>
                                    <p:set>
                                      <p:cBhvr>
                                        <p:cTn id="187" dur="1" fill="hold">
                                          <p:stCondLst>
                                            <p:cond delay="0"/>
                                          </p:stCondLst>
                                        </p:cTn>
                                        <p:tgtEl>
                                          <p:spTgt spid="40"/>
                                        </p:tgtEl>
                                        <p:attrNameLst>
                                          <p:attrName>style.visibility</p:attrName>
                                        </p:attrNameLst>
                                      </p:cBhvr>
                                      <p:to>
                                        <p:strVal val="hidden"/>
                                      </p:to>
                                    </p:set>
                                  </p:childTnLst>
                                </p:cTn>
                              </p:par>
                              <p:par>
                                <p:cTn id="188" presetID="1" presetClass="exit" presetSubtype="0" fill="hold" grpId="2" nodeType="withEffect">
                                  <p:stCondLst>
                                    <p:cond delay="0"/>
                                  </p:stCondLst>
                                  <p:childTnLst>
                                    <p:set>
                                      <p:cBhvr>
                                        <p:cTn id="189" dur="1" fill="hold">
                                          <p:stCondLst>
                                            <p:cond delay="0"/>
                                          </p:stCondLst>
                                        </p:cTn>
                                        <p:tgtEl>
                                          <p:spTgt spid="78"/>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79"/>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80"/>
                                        </p:tgtEl>
                                        <p:attrNameLst>
                                          <p:attrName>style.visibility</p:attrName>
                                        </p:attrNameLst>
                                      </p:cBhvr>
                                      <p:to>
                                        <p:strVal val="hidden"/>
                                      </p:to>
                                    </p:set>
                                  </p:childTnLst>
                                </p:cTn>
                              </p:par>
                              <p:par>
                                <p:cTn id="194" presetID="1" presetClass="exit" presetSubtype="0" fill="hold" grpId="2" nodeType="withEffect">
                                  <p:stCondLst>
                                    <p:cond delay="0"/>
                                  </p:stCondLst>
                                  <p:childTnLst>
                                    <p:set>
                                      <p:cBhvr>
                                        <p:cTn id="195" dur="1" fill="hold">
                                          <p:stCondLst>
                                            <p:cond delay="0"/>
                                          </p:stCondLst>
                                        </p:cTn>
                                        <p:tgtEl>
                                          <p:spTgt spid="68"/>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22" presetClass="entr" presetSubtype="2" fill="hold" grpId="0" nodeType="clickEffect">
                                  <p:stCondLst>
                                    <p:cond delay="0"/>
                                  </p:stCondLst>
                                  <p:childTnLst>
                                    <p:set>
                                      <p:cBhvr>
                                        <p:cTn id="199" dur="1" fill="hold">
                                          <p:stCondLst>
                                            <p:cond delay="0"/>
                                          </p:stCondLst>
                                        </p:cTn>
                                        <p:tgtEl>
                                          <p:spTgt spid="83"/>
                                        </p:tgtEl>
                                        <p:attrNameLst>
                                          <p:attrName>style.visibility</p:attrName>
                                        </p:attrNameLst>
                                      </p:cBhvr>
                                      <p:to>
                                        <p:strVal val="visible"/>
                                      </p:to>
                                    </p:set>
                                    <p:animEffect transition="in" filter="wipe(right)">
                                      <p:cBhvr>
                                        <p:cTn id="20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5" grpId="0"/>
      <p:bldP spid="39" grpId="0" animBg="1"/>
      <p:bldP spid="39" grpId="1" animBg="1"/>
      <p:bldP spid="40" grpId="0" animBg="1"/>
      <p:bldP spid="40" grpId="1" animBg="1"/>
      <p:bldP spid="58" grpId="0" animBg="1"/>
      <p:bldP spid="58" grpId="1" animBg="1"/>
      <p:bldP spid="59" grpId="0" animBg="1"/>
      <p:bldP spid="59" grpId="1" animBg="1"/>
      <p:bldP spid="66" grpId="0" animBg="1"/>
      <p:bldP spid="67" grpId="0"/>
      <p:bldP spid="68" grpId="0"/>
      <p:bldP spid="68" grpId="1"/>
      <p:bldP spid="68" grpId="2"/>
      <p:bldP spid="69" grpId="0"/>
      <p:bldP spid="69" grpId="1"/>
      <p:bldP spid="70" grpId="0"/>
      <p:bldP spid="70" grpId="1"/>
      <p:bldP spid="70" grpId="2"/>
      <p:bldP spid="72" grpId="0"/>
      <p:bldP spid="72" grpId="1"/>
      <p:bldP spid="73" grpId="0"/>
      <p:bldP spid="73" grpId="1"/>
      <p:bldP spid="73" grpId="2"/>
      <p:bldP spid="76" grpId="0" animBg="1"/>
      <p:bldP spid="76" grpId="1" animBg="1"/>
      <p:bldP spid="77" grpId="0"/>
      <p:bldP spid="77" grpId="1"/>
      <p:bldP spid="78" grpId="0"/>
      <p:bldP spid="78" grpId="1"/>
      <p:bldP spid="78" grpId="2"/>
      <p:bldP spid="79" grpId="0" animBg="1"/>
      <p:bldP spid="79" grpId="1" animBg="1"/>
      <p:bldP spid="80" grpId="0"/>
      <p:bldP spid="80" grpId="1"/>
      <p:bldP spid="81" grpId="0"/>
      <p:bldP spid="81" grpId="1"/>
      <p:bldP spid="83" grpId="0" animBg="1"/>
      <p:bldP spid="86" grpId="0" animBg="1"/>
      <p:bldP spid="86" grpId="1" animBg="1"/>
      <p:bldP spid="74" grpId="0"/>
      <p:bldP spid="74" grpId="1"/>
      <p:bldP spid="74" grpId="2"/>
      <p:bldP spid="75" grpId="0"/>
      <p:bldP spid="75" grpId="1"/>
      <p:bldP spid="75"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1: Factorial</a:t>
            </a:r>
            <a:endParaRPr lang="en-US" dirty="0"/>
          </a:p>
        </p:txBody>
      </p:sp>
      <p:sp>
        <p:nvSpPr>
          <p:cNvPr id="5" name="TextBox 4"/>
          <p:cNvSpPr txBox="1"/>
          <p:nvPr/>
        </p:nvSpPr>
        <p:spPr>
          <a:xfrm>
            <a:off x="253353" y="905379"/>
            <a:ext cx="3838702"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ea typeface="+mn-ea"/>
                <a:cs typeface="+mn-cs"/>
              </a:rPr>
              <a:t>int</a:t>
            </a:r>
            <a:r>
              <a:rPr kumimoji="0" lang="en-US" sz="2400" b="0" i="0" u="none" strike="noStrike" kern="1200" cap="none" spc="0" normalizeH="0" baseline="0" noProof="0" dirty="0">
                <a:ln>
                  <a:noFill/>
                </a:ln>
                <a:solidFill>
                  <a:prstClr val="black"/>
                </a:solidFill>
                <a:effectLst/>
                <a:uLnTx/>
                <a:uFillTx/>
                <a:ea typeface="+mn-ea"/>
                <a:cs typeface="+mn-cs"/>
              </a:rPr>
              <a:t> fact(</a:t>
            </a:r>
            <a:r>
              <a:rPr kumimoji="0" lang="en-US" sz="2400" b="0" i="0" u="none" strike="noStrike" kern="1200" cap="none" spc="0" normalizeH="0" baseline="0" noProof="0" dirty="0" err="1">
                <a:ln>
                  <a:noFill/>
                </a:ln>
                <a:solidFill>
                  <a:prstClr val="black"/>
                </a:solidFill>
                <a:effectLst/>
                <a:uLnTx/>
                <a:uFillTx/>
                <a:ea typeface="+mn-ea"/>
                <a:cs typeface="+mn-cs"/>
              </a:rPr>
              <a:t>int</a:t>
            </a:r>
            <a:r>
              <a:rPr kumimoji="0" lang="en-US" sz="2400" b="0" i="0" u="none" strike="noStrike" kern="1200" cap="none" spc="0" normalizeH="0" baseline="0" noProof="0" dirty="0">
                <a:ln>
                  <a:noFill/>
                </a:ln>
                <a:solidFill>
                  <a:prstClr val="black"/>
                </a:solidFill>
                <a:effectLst/>
                <a:uLnTx/>
                <a:uFillTx/>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ea typeface="+mn-ea"/>
                <a:cs typeface="+mn-cs"/>
              </a:rPr>
              <a:t>    if(a == 0) return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ea typeface="+mn-ea"/>
                <a:cs typeface="+mn-cs"/>
              </a:rPr>
              <a:t>    return a * fact(a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black"/>
                </a:solidFill>
                <a:effectLst/>
                <a:uLnTx/>
                <a:uFillTx/>
                <a:ea typeface="+mn-ea"/>
                <a:cs typeface="+mn-cs"/>
              </a:rPr>
              <a:t>int</a:t>
            </a:r>
            <a:r>
              <a:rPr kumimoji="0" lang="en-IN" sz="2400" b="0" i="0" u="none" strike="noStrike" kern="1200" cap="none" spc="0" normalizeH="0" baseline="0" noProof="0" dirty="0">
                <a:ln>
                  <a:noFill/>
                </a:ln>
                <a:solidFill>
                  <a:prstClr val="black"/>
                </a:solidFill>
                <a:effectLst/>
                <a:uLnTx/>
                <a:uFillTx/>
                <a:ea typeface="+mn-ea"/>
                <a:cs typeface="+mn-cs"/>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    </a:t>
            </a:r>
            <a:r>
              <a:rPr kumimoji="0" lang="en-IN" sz="2400" b="0" i="0" u="none" strike="noStrike" kern="1200" cap="none" spc="0" normalizeH="0" baseline="0" noProof="0" dirty="0" err="1">
                <a:ln>
                  <a:noFill/>
                </a:ln>
                <a:solidFill>
                  <a:prstClr val="black"/>
                </a:solidFill>
                <a:effectLst/>
                <a:uLnTx/>
                <a:uFillTx/>
                <a:ea typeface="+mn-ea"/>
                <a:cs typeface="+mn-cs"/>
              </a:rPr>
              <a:t>printf</a:t>
            </a:r>
            <a:r>
              <a:rPr kumimoji="0" lang="en-IN" sz="2400" b="0" i="0" u="none" strike="noStrike" kern="1200" cap="none" spc="0" normalizeH="0" baseline="0" noProof="0" dirty="0">
                <a:ln>
                  <a:noFill/>
                </a:ln>
                <a:solidFill>
                  <a:prstClr val="black"/>
                </a:solidFill>
                <a:effectLst/>
                <a:uLnTx/>
                <a:uFillTx/>
                <a:ea typeface="+mn-ea"/>
                <a:cs typeface="+mn-cs"/>
              </a:rPr>
              <a:t>("%d", fact(2*3));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nvGrpSpPr>
          <p:cNvPr id="7" name="Group 6"/>
          <p:cNvGrpSpPr/>
          <p:nvPr/>
        </p:nvGrpSpPr>
        <p:grpSpPr>
          <a:xfrm>
            <a:off x="684984" y="5018948"/>
            <a:ext cx="1858617" cy="1372725"/>
            <a:chOff x="9799650" y="4966935"/>
            <a:chExt cx="1858617" cy="1372725"/>
          </a:xfrm>
        </p:grpSpPr>
        <p:grpSp>
          <p:nvGrpSpPr>
            <p:cNvPr id="9" name="Group 8"/>
            <p:cNvGrpSpPr/>
            <p:nvPr/>
          </p:nvGrpSpPr>
          <p:grpSpPr>
            <a:xfrm>
              <a:off x="9799650" y="4966935"/>
              <a:ext cx="1858617" cy="904461"/>
              <a:chOff x="3286682" y="2526287"/>
              <a:chExt cx="1858617" cy="904461"/>
            </a:xfrm>
          </p:grpSpPr>
          <p:sp>
            <p:nvSpPr>
              <p:cNvPr id="11" name="Rounded Rectangle 10"/>
              <p:cNvSpPr/>
              <p:nvPr/>
            </p:nvSpPr>
            <p:spPr>
              <a:xfrm>
                <a:off x="3286682" y="2526287"/>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2" name="Oval 11"/>
              <p:cNvSpPr/>
              <p:nvPr/>
            </p:nvSpPr>
            <p:spPr>
              <a:xfrm>
                <a:off x="3560560" y="2734677"/>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3" name="Oval 12"/>
              <p:cNvSpPr/>
              <p:nvPr/>
            </p:nvSpPr>
            <p:spPr>
              <a:xfrm>
                <a:off x="4352929" y="2734677"/>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grpSp>
        <p:sp>
          <p:nvSpPr>
            <p:cNvPr id="10" name="TextBox 9"/>
            <p:cNvSpPr txBox="1"/>
            <p:nvPr/>
          </p:nvSpPr>
          <p:spPr>
            <a:xfrm>
              <a:off x="10141004" y="5877995"/>
              <a:ext cx="117590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main()</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sp>
        <p:nvSpPr>
          <p:cNvPr id="83" name="Rectangular Callout 82"/>
          <p:cNvSpPr/>
          <p:nvPr/>
        </p:nvSpPr>
        <p:spPr>
          <a:xfrm>
            <a:off x="2827184" y="4444809"/>
            <a:ext cx="850910" cy="599544"/>
          </a:xfrm>
          <a:prstGeom prst="wedgeRectCallout">
            <a:avLst>
              <a:gd name="adj1" fmla="val -109609"/>
              <a:gd name="adj2" fmla="val 74137"/>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720</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71" name="Group 70"/>
          <p:cNvGrpSpPr/>
          <p:nvPr/>
        </p:nvGrpSpPr>
        <p:grpSpPr>
          <a:xfrm>
            <a:off x="4284426" y="5018948"/>
            <a:ext cx="1858617" cy="1372725"/>
            <a:chOff x="9799650" y="4732998"/>
            <a:chExt cx="1858617" cy="1372725"/>
          </a:xfrm>
        </p:grpSpPr>
        <p:grpSp>
          <p:nvGrpSpPr>
            <p:cNvPr id="85" name="Group 84"/>
            <p:cNvGrpSpPr/>
            <p:nvPr/>
          </p:nvGrpSpPr>
          <p:grpSpPr>
            <a:xfrm>
              <a:off x="9799650" y="4732998"/>
              <a:ext cx="1858617" cy="904461"/>
              <a:chOff x="3286682" y="2292350"/>
              <a:chExt cx="1858617" cy="904461"/>
            </a:xfrm>
          </p:grpSpPr>
          <p:sp>
            <p:nvSpPr>
              <p:cNvPr id="88" name="Rounded Rectangle 87"/>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89" name="Oval 88"/>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90" name="Oval 89"/>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grpSp>
        <p:sp>
          <p:nvSpPr>
            <p:cNvPr id="87" name="TextBox 86"/>
            <p:cNvSpPr txBox="1"/>
            <p:nvPr/>
          </p:nvSpPr>
          <p:spPr>
            <a:xfrm>
              <a:off x="10141004" y="5644058"/>
              <a:ext cx="117590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fact(6)</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grpSp>
        <p:nvGrpSpPr>
          <p:cNvPr id="91" name="Group 90"/>
          <p:cNvGrpSpPr/>
          <p:nvPr/>
        </p:nvGrpSpPr>
        <p:grpSpPr>
          <a:xfrm>
            <a:off x="7139746" y="5018948"/>
            <a:ext cx="1858617" cy="1372725"/>
            <a:chOff x="9799650" y="4732998"/>
            <a:chExt cx="1858617" cy="1372725"/>
          </a:xfrm>
        </p:grpSpPr>
        <p:grpSp>
          <p:nvGrpSpPr>
            <p:cNvPr id="92" name="Group 91"/>
            <p:cNvGrpSpPr/>
            <p:nvPr/>
          </p:nvGrpSpPr>
          <p:grpSpPr>
            <a:xfrm>
              <a:off x="9799650" y="4732998"/>
              <a:ext cx="1858617" cy="904461"/>
              <a:chOff x="3286682" y="2292350"/>
              <a:chExt cx="1858617" cy="904461"/>
            </a:xfrm>
          </p:grpSpPr>
          <p:sp>
            <p:nvSpPr>
              <p:cNvPr id="94" name="Rounded Rectangle 93"/>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5" name="Oval 94"/>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6" name="Oval 95"/>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93" name="TextBox 92"/>
            <p:cNvSpPr txBox="1"/>
            <p:nvPr/>
          </p:nvSpPr>
          <p:spPr>
            <a:xfrm>
              <a:off x="10141004" y="5644058"/>
              <a:ext cx="117590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fact(5)</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grpSp>
        <p:nvGrpSpPr>
          <p:cNvPr id="97" name="Group 96"/>
          <p:cNvGrpSpPr/>
          <p:nvPr/>
        </p:nvGrpSpPr>
        <p:grpSpPr>
          <a:xfrm>
            <a:off x="9995065" y="5018948"/>
            <a:ext cx="1858617" cy="1372725"/>
            <a:chOff x="9799650" y="4732998"/>
            <a:chExt cx="1858617" cy="1372725"/>
          </a:xfrm>
        </p:grpSpPr>
        <p:grpSp>
          <p:nvGrpSpPr>
            <p:cNvPr id="98" name="Group 97"/>
            <p:cNvGrpSpPr/>
            <p:nvPr/>
          </p:nvGrpSpPr>
          <p:grpSpPr>
            <a:xfrm>
              <a:off x="9799650" y="4732998"/>
              <a:ext cx="1858617" cy="904461"/>
              <a:chOff x="3286682" y="2292350"/>
              <a:chExt cx="1858617" cy="904461"/>
            </a:xfrm>
          </p:grpSpPr>
          <p:sp>
            <p:nvSpPr>
              <p:cNvPr id="100" name="Rounded Rectangle 99"/>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01" name="Oval 100"/>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02" name="Oval 101"/>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grpSp>
        <p:sp>
          <p:nvSpPr>
            <p:cNvPr id="99" name="TextBox 98"/>
            <p:cNvSpPr txBox="1"/>
            <p:nvPr/>
          </p:nvSpPr>
          <p:spPr>
            <a:xfrm>
              <a:off x="10141004" y="5644058"/>
              <a:ext cx="117590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fact(4)</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grpSp>
        <p:nvGrpSpPr>
          <p:cNvPr id="103" name="Group 102"/>
          <p:cNvGrpSpPr/>
          <p:nvPr/>
        </p:nvGrpSpPr>
        <p:grpSpPr>
          <a:xfrm>
            <a:off x="9995065" y="3010529"/>
            <a:ext cx="1858617" cy="1372725"/>
            <a:chOff x="9799650" y="4732998"/>
            <a:chExt cx="1858617" cy="1372725"/>
          </a:xfrm>
        </p:grpSpPr>
        <p:grpSp>
          <p:nvGrpSpPr>
            <p:cNvPr id="104" name="Group 103"/>
            <p:cNvGrpSpPr/>
            <p:nvPr/>
          </p:nvGrpSpPr>
          <p:grpSpPr>
            <a:xfrm>
              <a:off x="9799650" y="4732998"/>
              <a:ext cx="1858617" cy="904461"/>
              <a:chOff x="3286682" y="2292350"/>
              <a:chExt cx="1858617" cy="904461"/>
            </a:xfrm>
          </p:grpSpPr>
          <p:sp>
            <p:nvSpPr>
              <p:cNvPr id="106" name="Rounded Rectangle 105"/>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07" name="Oval 106"/>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08" name="Oval 107"/>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grpSp>
        <p:sp>
          <p:nvSpPr>
            <p:cNvPr id="105" name="TextBox 104"/>
            <p:cNvSpPr txBox="1"/>
            <p:nvPr/>
          </p:nvSpPr>
          <p:spPr>
            <a:xfrm>
              <a:off x="10141004" y="5644058"/>
              <a:ext cx="117590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fact(3)</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grpSp>
        <p:nvGrpSpPr>
          <p:cNvPr id="109" name="Group 108"/>
          <p:cNvGrpSpPr/>
          <p:nvPr/>
        </p:nvGrpSpPr>
        <p:grpSpPr>
          <a:xfrm>
            <a:off x="7138598" y="3010529"/>
            <a:ext cx="1858617" cy="1372725"/>
            <a:chOff x="9799650" y="4732998"/>
            <a:chExt cx="1858617" cy="1372725"/>
          </a:xfrm>
        </p:grpSpPr>
        <p:grpSp>
          <p:nvGrpSpPr>
            <p:cNvPr id="110" name="Group 109"/>
            <p:cNvGrpSpPr/>
            <p:nvPr/>
          </p:nvGrpSpPr>
          <p:grpSpPr>
            <a:xfrm>
              <a:off x="9799650" y="4732998"/>
              <a:ext cx="1858617" cy="904461"/>
              <a:chOff x="3286682" y="2292350"/>
              <a:chExt cx="1858617" cy="904461"/>
            </a:xfrm>
          </p:grpSpPr>
          <p:sp>
            <p:nvSpPr>
              <p:cNvPr id="112" name="Rounded Rectangle 111"/>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13" name="Oval 112"/>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14" name="Oval 113"/>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grpSp>
        <p:sp>
          <p:nvSpPr>
            <p:cNvPr id="111" name="TextBox 110"/>
            <p:cNvSpPr txBox="1"/>
            <p:nvPr/>
          </p:nvSpPr>
          <p:spPr>
            <a:xfrm>
              <a:off x="10141004" y="5644058"/>
              <a:ext cx="117590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fact(2)</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grpSp>
        <p:nvGrpSpPr>
          <p:cNvPr id="115" name="Group 114"/>
          <p:cNvGrpSpPr/>
          <p:nvPr/>
        </p:nvGrpSpPr>
        <p:grpSpPr>
          <a:xfrm>
            <a:off x="4282131" y="3010529"/>
            <a:ext cx="1858617" cy="1372725"/>
            <a:chOff x="9799650" y="4732998"/>
            <a:chExt cx="1858617" cy="1372725"/>
          </a:xfrm>
        </p:grpSpPr>
        <p:grpSp>
          <p:nvGrpSpPr>
            <p:cNvPr id="116" name="Group 115"/>
            <p:cNvGrpSpPr/>
            <p:nvPr/>
          </p:nvGrpSpPr>
          <p:grpSpPr>
            <a:xfrm>
              <a:off x="9799650" y="4732998"/>
              <a:ext cx="1858617" cy="904461"/>
              <a:chOff x="3286682" y="2292350"/>
              <a:chExt cx="1858617" cy="904461"/>
            </a:xfrm>
          </p:grpSpPr>
          <p:sp>
            <p:nvSpPr>
              <p:cNvPr id="118" name="Rounded Rectangle 117"/>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19" name="Oval 118"/>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20" name="Oval 119"/>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grpSp>
        <p:sp>
          <p:nvSpPr>
            <p:cNvPr id="117" name="TextBox 116"/>
            <p:cNvSpPr txBox="1"/>
            <p:nvPr/>
          </p:nvSpPr>
          <p:spPr>
            <a:xfrm>
              <a:off x="10141004" y="5644058"/>
              <a:ext cx="117590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fact(1)</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grpSp>
        <p:nvGrpSpPr>
          <p:cNvPr id="121" name="Group 120"/>
          <p:cNvGrpSpPr/>
          <p:nvPr/>
        </p:nvGrpSpPr>
        <p:grpSpPr>
          <a:xfrm>
            <a:off x="4282131" y="1111624"/>
            <a:ext cx="1858617" cy="1372725"/>
            <a:chOff x="9799650" y="4732998"/>
            <a:chExt cx="1858617" cy="1372725"/>
          </a:xfrm>
        </p:grpSpPr>
        <p:grpSp>
          <p:nvGrpSpPr>
            <p:cNvPr id="122" name="Group 121"/>
            <p:cNvGrpSpPr/>
            <p:nvPr/>
          </p:nvGrpSpPr>
          <p:grpSpPr>
            <a:xfrm>
              <a:off x="9799650" y="4732998"/>
              <a:ext cx="1858617" cy="904461"/>
              <a:chOff x="3286682" y="2292350"/>
              <a:chExt cx="1858617" cy="904461"/>
            </a:xfrm>
          </p:grpSpPr>
          <p:sp>
            <p:nvSpPr>
              <p:cNvPr id="124" name="Rounded Rectangle 123"/>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25" name="Oval 124"/>
              <p:cNvSpPr/>
              <p:nvPr/>
            </p:nvSpPr>
            <p:spPr>
              <a:xfrm>
                <a:off x="3560560"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sp>
            <p:nvSpPr>
              <p:cNvPr id="126" name="Oval 125"/>
              <p:cNvSpPr/>
              <p:nvPr/>
            </p:nvSpPr>
            <p:spPr>
              <a:xfrm>
                <a:off x="4352929" y="2500740"/>
                <a:ext cx="487680" cy="487680"/>
              </a:xfrm>
              <a:prstGeom prst="ellipse">
                <a:avLst/>
              </a:prstGeom>
              <a:solidFill>
                <a:schemeClr val="tx1"/>
              </a:solidFill>
              <a:ln w="920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ea typeface="+mn-ea"/>
                  <a:cs typeface="+mn-cs"/>
                </a:endParaRPr>
              </a:p>
            </p:txBody>
          </p:sp>
        </p:grpSp>
        <p:sp>
          <p:nvSpPr>
            <p:cNvPr id="123" name="TextBox 122"/>
            <p:cNvSpPr txBox="1"/>
            <p:nvPr/>
          </p:nvSpPr>
          <p:spPr>
            <a:xfrm>
              <a:off x="10141004" y="5644058"/>
              <a:ext cx="117590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fact(0)</a:t>
              </a:r>
              <a:endParaRPr kumimoji="0" lang="en-US" sz="2400" b="0" i="0" u="none" strike="noStrike" kern="1200" cap="none" spc="0" normalizeH="0" baseline="0" noProof="0" dirty="0">
                <a:ln>
                  <a:noFill/>
                </a:ln>
                <a:solidFill>
                  <a:prstClr val="black"/>
                </a:solidFill>
                <a:effectLst/>
                <a:uLnTx/>
                <a:uFillTx/>
                <a:ea typeface="+mn-ea"/>
                <a:cs typeface="+mn-cs"/>
              </a:endParaRPr>
            </a:p>
          </p:txBody>
        </p:sp>
      </p:grpSp>
      <p:sp>
        <p:nvSpPr>
          <p:cNvPr id="3" name="TextBox 2"/>
          <p:cNvSpPr txBox="1"/>
          <p:nvPr/>
        </p:nvSpPr>
        <p:spPr>
          <a:xfrm>
            <a:off x="5642122" y="2029283"/>
            <a:ext cx="8227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 1</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33" name="TextBox 132"/>
          <p:cNvSpPr txBox="1"/>
          <p:nvPr/>
        </p:nvSpPr>
        <p:spPr>
          <a:xfrm>
            <a:off x="4282131" y="6334780"/>
            <a:ext cx="18586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 6 * fact(5)</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34" name="TextBox 133"/>
          <p:cNvSpPr txBox="1"/>
          <p:nvPr/>
        </p:nvSpPr>
        <p:spPr>
          <a:xfrm>
            <a:off x="7138596" y="6334780"/>
            <a:ext cx="18586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 5 * fact(4)</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35" name="TextBox 134"/>
          <p:cNvSpPr txBox="1"/>
          <p:nvPr/>
        </p:nvSpPr>
        <p:spPr>
          <a:xfrm>
            <a:off x="9995061" y="6334780"/>
            <a:ext cx="18586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 4 * fact(3)</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36" name="TextBox 135"/>
          <p:cNvSpPr txBox="1"/>
          <p:nvPr/>
        </p:nvSpPr>
        <p:spPr>
          <a:xfrm>
            <a:off x="9995061" y="4389968"/>
            <a:ext cx="18586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 3 * fact(2)</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37" name="TextBox 136"/>
          <p:cNvSpPr txBox="1"/>
          <p:nvPr/>
        </p:nvSpPr>
        <p:spPr>
          <a:xfrm>
            <a:off x="7138596" y="4389968"/>
            <a:ext cx="18586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 2 * fact(1)</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45" name="TextBox 144"/>
          <p:cNvSpPr txBox="1"/>
          <p:nvPr/>
        </p:nvSpPr>
        <p:spPr>
          <a:xfrm>
            <a:off x="4282129" y="4389968"/>
            <a:ext cx="18586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 1 * fact(0)</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6" name="TextBox 5"/>
          <p:cNvSpPr txBox="1"/>
          <p:nvPr/>
        </p:nvSpPr>
        <p:spPr>
          <a:xfrm>
            <a:off x="5069133" y="4379615"/>
            <a:ext cx="922885" cy="4616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1 = 1</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46" name="TextBox 145"/>
          <p:cNvSpPr txBox="1"/>
          <p:nvPr/>
        </p:nvSpPr>
        <p:spPr>
          <a:xfrm>
            <a:off x="7903651" y="4379615"/>
            <a:ext cx="922885" cy="4616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1 = 2</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49" name="TextBox 148"/>
          <p:cNvSpPr txBox="1"/>
          <p:nvPr/>
        </p:nvSpPr>
        <p:spPr>
          <a:xfrm>
            <a:off x="10760117" y="4379615"/>
            <a:ext cx="922885" cy="4616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2 = 6</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51" name="TextBox 150"/>
          <p:cNvSpPr txBox="1"/>
          <p:nvPr/>
        </p:nvSpPr>
        <p:spPr>
          <a:xfrm>
            <a:off x="10762061" y="6334780"/>
            <a:ext cx="1091617" cy="4616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6 = 24</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52" name="TextBox 151"/>
          <p:cNvSpPr txBox="1"/>
          <p:nvPr/>
        </p:nvSpPr>
        <p:spPr>
          <a:xfrm>
            <a:off x="7900156" y="6334780"/>
            <a:ext cx="1405259" cy="4616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24 = 120</a:t>
            </a:r>
            <a:endParaRPr kumimoji="0" lang="en-US" sz="2400" b="0" i="0" u="none" strike="noStrike" kern="1200" cap="none" spc="0" normalizeH="0" baseline="0" noProof="0" dirty="0">
              <a:ln>
                <a:noFill/>
              </a:ln>
              <a:solidFill>
                <a:prstClr val="black"/>
              </a:solidFill>
              <a:effectLst/>
              <a:uLnTx/>
              <a:uFillTx/>
              <a:ea typeface="+mn-ea"/>
              <a:cs typeface="+mn-cs"/>
            </a:endParaRPr>
          </a:p>
        </p:txBody>
      </p:sp>
      <p:sp>
        <p:nvSpPr>
          <p:cNvPr id="153" name="TextBox 152"/>
          <p:cNvSpPr txBox="1"/>
          <p:nvPr/>
        </p:nvSpPr>
        <p:spPr>
          <a:xfrm>
            <a:off x="5038029" y="6334780"/>
            <a:ext cx="1630931" cy="4616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ea typeface="+mn-ea"/>
                <a:cs typeface="+mn-cs"/>
              </a:rPr>
              <a:t>120 = 720</a:t>
            </a:r>
            <a:endParaRPr kumimoji="0" lang="en-US" sz="2400" b="0" i="0" u="none" strike="noStrike" kern="1200" cap="none" spc="0" normalizeH="0" baseline="0" noProof="0" dirty="0">
              <a:ln>
                <a:noFill/>
              </a:ln>
              <a:solidFill>
                <a:prstClr val="black"/>
              </a:solidFill>
              <a:effectLst/>
              <a:uLnTx/>
              <a:uFillTx/>
              <a:ea typeface="+mn-ea"/>
              <a:cs typeface="+mn-cs"/>
            </a:endParaRPr>
          </a:p>
        </p:txBody>
      </p:sp>
      <p:pic>
        <p:nvPicPr>
          <p:cNvPr id="154" name="Picture 15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273216" y="-7217"/>
            <a:ext cx="2129790" cy="1925330"/>
          </a:xfrm>
          <a:prstGeom prst="rect">
            <a:avLst/>
          </a:prstGeom>
        </p:spPr>
      </p:pic>
      <p:sp>
        <p:nvSpPr>
          <p:cNvPr id="155" name="Rectangular Callout 154"/>
          <p:cNvSpPr/>
          <p:nvPr/>
        </p:nvSpPr>
        <p:spPr>
          <a:xfrm>
            <a:off x="7900156" y="80085"/>
            <a:ext cx="2818890" cy="814295"/>
          </a:xfrm>
          <a:prstGeom prst="wedgeRectCallout">
            <a:avLst>
              <a:gd name="adj1" fmla="val 69154"/>
              <a:gd name="adj2" fmla="val 4714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See how many clones got created!</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6" name="Rectangular Callout 155"/>
          <p:cNvSpPr/>
          <p:nvPr/>
        </p:nvSpPr>
        <p:spPr>
          <a:xfrm>
            <a:off x="6481530" y="963287"/>
            <a:ext cx="3401305" cy="795114"/>
          </a:xfrm>
          <a:prstGeom prst="wedgeRectCallout">
            <a:avLst>
              <a:gd name="adj1" fmla="val 88453"/>
              <a:gd name="adj2" fmla="val -4813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Creating each clone takes time and memory</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7" name="Rectangular Callout 156"/>
          <p:cNvSpPr/>
          <p:nvPr/>
        </p:nvSpPr>
        <p:spPr>
          <a:xfrm>
            <a:off x="7900156" y="1829664"/>
            <a:ext cx="3133534" cy="1075105"/>
          </a:xfrm>
          <a:prstGeom prst="wedgeRectCallout">
            <a:avLst>
              <a:gd name="adj1" fmla="val 63267"/>
              <a:gd name="adj2" fmla="val -116807"/>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is why recursive programs can be a bit slower – be careful</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0889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right)">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righ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wipe(left)">
                                      <p:cBhvr>
                                        <p:cTn id="32" dur="500"/>
                                        <p:tgtEl>
                                          <p:spTgt spid="1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wipe(right)">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wipe(left)">
                                      <p:cBhvr>
                                        <p:cTn id="42" dur="500"/>
                                        <p:tgtEl>
                                          <p:spTgt spid="1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wipe(right)">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6"/>
                                        </p:tgtEl>
                                        <p:attrNameLst>
                                          <p:attrName>style.visibility</p:attrName>
                                        </p:attrNameLst>
                                      </p:cBhvr>
                                      <p:to>
                                        <p:strVal val="visible"/>
                                      </p:to>
                                    </p:set>
                                    <p:animEffect transition="in" filter="wipe(left)">
                                      <p:cBhvr>
                                        <p:cTn id="52" dur="500"/>
                                        <p:tgtEl>
                                          <p:spTgt spid="1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wipe(right)">
                                      <p:cBhvr>
                                        <p:cTn id="57" dur="500"/>
                                        <p:tgtEl>
                                          <p:spTgt spid="1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7"/>
                                        </p:tgtEl>
                                        <p:attrNameLst>
                                          <p:attrName>style.visibility</p:attrName>
                                        </p:attrNameLst>
                                      </p:cBhvr>
                                      <p:to>
                                        <p:strVal val="visible"/>
                                      </p:to>
                                    </p:set>
                                    <p:animEffect transition="in" filter="wipe(left)">
                                      <p:cBhvr>
                                        <p:cTn id="62" dur="500"/>
                                        <p:tgtEl>
                                          <p:spTgt spid="1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wipe(right)">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5"/>
                                        </p:tgtEl>
                                        <p:attrNameLst>
                                          <p:attrName>style.visibility</p:attrName>
                                        </p:attrNameLst>
                                      </p:cBhvr>
                                      <p:to>
                                        <p:strVal val="visible"/>
                                      </p:to>
                                    </p:set>
                                    <p:animEffect transition="in" filter="wipe(left)">
                                      <p:cBhvr>
                                        <p:cTn id="72" dur="500"/>
                                        <p:tgtEl>
                                          <p:spTgt spid="14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wipe(right)">
                                      <p:cBhvr>
                                        <p:cTn id="77" dur="500"/>
                                        <p:tgtEl>
                                          <p:spTgt spid="1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left)">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155"/>
                                        </p:tgtEl>
                                        <p:attrNameLst>
                                          <p:attrName>style.visibility</p:attrName>
                                        </p:attrNameLst>
                                      </p:cBhvr>
                                      <p:to>
                                        <p:strVal val="visible"/>
                                      </p:to>
                                    </p:set>
                                    <p:animEffect transition="in" filter="wipe(right)">
                                      <p:cBhvr>
                                        <p:cTn id="91" dur="500"/>
                                        <p:tgtEl>
                                          <p:spTgt spid="15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grpId="0" nodeType="clickEffect">
                                  <p:stCondLst>
                                    <p:cond delay="0"/>
                                  </p:stCondLst>
                                  <p:childTnLst>
                                    <p:set>
                                      <p:cBhvr>
                                        <p:cTn id="95" dur="1" fill="hold">
                                          <p:stCondLst>
                                            <p:cond delay="0"/>
                                          </p:stCondLst>
                                        </p:cTn>
                                        <p:tgtEl>
                                          <p:spTgt spid="156"/>
                                        </p:tgtEl>
                                        <p:attrNameLst>
                                          <p:attrName>style.visibility</p:attrName>
                                        </p:attrNameLst>
                                      </p:cBhvr>
                                      <p:to>
                                        <p:strVal val="visible"/>
                                      </p:to>
                                    </p:set>
                                    <p:animEffect transition="in" filter="wipe(right)">
                                      <p:cBhvr>
                                        <p:cTn id="96" dur="500"/>
                                        <p:tgtEl>
                                          <p:spTgt spid="15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grpId="0" nodeType="clickEffect">
                                  <p:stCondLst>
                                    <p:cond delay="0"/>
                                  </p:stCondLst>
                                  <p:childTnLst>
                                    <p:set>
                                      <p:cBhvr>
                                        <p:cTn id="100" dur="1" fill="hold">
                                          <p:stCondLst>
                                            <p:cond delay="0"/>
                                          </p:stCondLst>
                                        </p:cTn>
                                        <p:tgtEl>
                                          <p:spTgt spid="157"/>
                                        </p:tgtEl>
                                        <p:attrNameLst>
                                          <p:attrName>style.visibility</p:attrName>
                                        </p:attrNameLst>
                                      </p:cBhvr>
                                      <p:to>
                                        <p:strVal val="visible"/>
                                      </p:to>
                                    </p:set>
                                    <p:animEffect transition="in" filter="wipe(right)">
                                      <p:cBhvr>
                                        <p:cTn id="101" dur="500"/>
                                        <p:tgtEl>
                                          <p:spTgt spid="15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wipe(left)">
                                      <p:cBhvr>
                                        <p:cTn id="106" dur="500"/>
                                        <p:tgtEl>
                                          <p:spTgt spid="6"/>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12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46"/>
                                        </p:tgtEl>
                                        <p:attrNameLst>
                                          <p:attrName>style.visibility</p:attrName>
                                        </p:attrNameLst>
                                      </p:cBhvr>
                                      <p:to>
                                        <p:strVal val="visible"/>
                                      </p:to>
                                    </p:set>
                                    <p:animEffect transition="in" filter="wipe(left)">
                                      <p:cBhvr>
                                        <p:cTn id="117" dur="500"/>
                                        <p:tgtEl>
                                          <p:spTgt spid="146"/>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115"/>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14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6"/>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49"/>
                                        </p:tgtEl>
                                        <p:attrNameLst>
                                          <p:attrName>style.visibility</p:attrName>
                                        </p:attrNameLst>
                                      </p:cBhvr>
                                      <p:to>
                                        <p:strVal val="visible"/>
                                      </p:to>
                                    </p:set>
                                    <p:animEffect transition="in" filter="wipe(left)">
                                      <p:cBhvr>
                                        <p:cTn id="130" dur="500"/>
                                        <p:tgtEl>
                                          <p:spTgt spid="149"/>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109"/>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3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4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51"/>
                                        </p:tgtEl>
                                        <p:attrNameLst>
                                          <p:attrName>style.visibility</p:attrName>
                                        </p:attrNameLst>
                                      </p:cBhvr>
                                      <p:to>
                                        <p:strVal val="visible"/>
                                      </p:to>
                                    </p:set>
                                    <p:animEffect transition="in" filter="wipe(left)">
                                      <p:cBhvr>
                                        <p:cTn id="143" dur="500"/>
                                        <p:tgtEl>
                                          <p:spTgt spid="151"/>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103"/>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136"/>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149"/>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52"/>
                                        </p:tgtEl>
                                        <p:attrNameLst>
                                          <p:attrName>style.visibility</p:attrName>
                                        </p:attrNameLst>
                                      </p:cBhvr>
                                      <p:to>
                                        <p:strVal val="visible"/>
                                      </p:to>
                                    </p:set>
                                    <p:animEffect transition="in" filter="wipe(left)">
                                      <p:cBhvr>
                                        <p:cTn id="156" dur="500"/>
                                        <p:tgtEl>
                                          <p:spTgt spid="152"/>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97"/>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135"/>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151"/>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53"/>
                                        </p:tgtEl>
                                        <p:attrNameLst>
                                          <p:attrName>style.visibility</p:attrName>
                                        </p:attrNameLst>
                                      </p:cBhvr>
                                      <p:to>
                                        <p:strVal val="visible"/>
                                      </p:to>
                                    </p:set>
                                    <p:animEffect transition="in" filter="wipe(left)">
                                      <p:cBhvr>
                                        <p:cTn id="169" dur="500"/>
                                        <p:tgtEl>
                                          <p:spTgt spid="153"/>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nodeType="clickEffect">
                                  <p:stCondLst>
                                    <p:cond delay="0"/>
                                  </p:stCondLst>
                                  <p:childTnLst>
                                    <p:set>
                                      <p:cBhvr>
                                        <p:cTn id="173" dur="1" fill="hold">
                                          <p:stCondLst>
                                            <p:cond delay="0"/>
                                          </p:stCondLst>
                                        </p:cTn>
                                        <p:tgtEl>
                                          <p:spTgt spid="91"/>
                                        </p:tgtEl>
                                        <p:attrNameLst>
                                          <p:attrName>style.visibility</p:attrName>
                                        </p:attrNameLst>
                                      </p:cBhvr>
                                      <p:to>
                                        <p:strVal val="hidden"/>
                                      </p:to>
                                    </p:set>
                                  </p:childTnLst>
                                </p:cTn>
                              </p:par>
                              <p:par>
                                <p:cTn id="174" presetID="1" presetClass="exit" presetSubtype="0" fill="hold" grpId="1" nodeType="withEffect">
                                  <p:stCondLst>
                                    <p:cond delay="0"/>
                                  </p:stCondLst>
                                  <p:childTnLst>
                                    <p:set>
                                      <p:cBhvr>
                                        <p:cTn id="175" dur="1" fill="hold">
                                          <p:stCondLst>
                                            <p:cond delay="0"/>
                                          </p:stCondLst>
                                        </p:cTn>
                                        <p:tgtEl>
                                          <p:spTgt spid="134"/>
                                        </p:tgtEl>
                                        <p:attrNameLst>
                                          <p:attrName>style.visibility</p:attrName>
                                        </p:attrNameLst>
                                      </p:cBhvr>
                                      <p:to>
                                        <p:strVal val="hidden"/>
                                      </p:to>
                                    </p:set>
                                  </p:childTnLst>
                                </p:cTn>
                              </p:par>
                              <p:par>
                                <p:cTn id="176" presetID="1" presetClass="exit" presetSubtype="0" fill="hold" grpId="1" nodeType="withEffect">
                                  <p:stCondLst>
                                    <p:cond delay="0"/>
                                  </p:stCondLst>
                                  <p:childTnLst>
                                    <p:set>
                                      <p:cBhvr>
                                        <p:cTn id="177" dur="1" fill="hold">
                                          <p:stCondLst>
                                            <p:cond delay="0"/>
                                          </p:stCondLst>
                                        </p:cTn>
                                        <p:tgtEl>
                                          <p:spTgt spid="152"/>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1" presetClass="exit" presetSubtype="0" fill="hold" nodeType="clickEffect">
                                  <p:stCondLst>
                                    <p:cond delay="0"/>
                                  </p:stCondLst>
                                  <p:childTnLst>
                                    <p:set>
                                      <p:cBhvr>
                                        <p:cTn id="181" dur="1" fill="hold">
                                          <p:stCondLst>
                                            <p:cond delay="0"/>
                                          </p:stCondLst>
                                        </p:cTn>
                                        <p:tgtEl>
                                          <p:spTgt spid="71"/>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133"/>
                                        </p:tgtEl>
                                        <p:attrNameLst>
                                          <p:attrName>style.visibility</p:attrName>
                                        </p:attrNameLst>
                                      </p:cBhvr>
                                      <p:to>
                                        <p:strVal val="hidden"/>
                                      </p:to>
                                    </p:set>
                                  </p:childTnLst>
                                </p:cTn>
                              </p:par>
                              <p:par>
                                <p:cTn id="184" presetID="1" presetClass="exit" presetSubtype="0" fill="hold" grpId="1" nodeType="withEffect">
                                  <p:stCondLst>
                                    <p:cond delay="0"/>
                                  </p:stCondLst>
                                  <p:childTnLst>
                                    <p:set>
                                      <p:cBhvr>
                                        <p:cTn id="185" dur="1" fill="hold">
                                          <p:stCondLst>
                                            <p:cond delay="0"/>
                                          </p:stCondLst>
                                        </p:cTn>
                                        <p:tgtEl>
                                          <p:spTgt spid="153"/>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83"/>
                                        </p:tgtEl>
                                        <p:attrNameLst>
                                          <p:attrName>style.visibility</p:attrName>
                                        </p:attrNameLst>
                                      </p:cBhvr>
                                      <p:to>
                                        <p:strVal val="visible"/>
                                      </p:to>
                                    </p:set>
                                    <p:animEffect transition="in" filter="wipe(left)">
                                      <p:cBhvr>
                                        <p:cTn id="19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3" grpId="0" animBg="1"/>
      <p:bldP spid="3" grpId="0"/>
      <p:bldP spid="3" grpId="1"/>
      <p:bldP spid="133" grpId="0"/>
      <p:bldP spid="133" grpId="1"/>
      <p:bldP spid="134" grpId="0"/>
      <p:bldP spid="134" grpId="1"/>
      <p:bldP spid="135" grpId="0"/>
      <p:bldP spid="135" grpId="1"/>
      <p:bldP spid="136" grpId="0"/>
      <p:bldP spid="136" grpId="1"/>
      <p:bldP spid="137" grpId="0"/>
      <p:bldP spid="137" grpId="1"/>
      <p:bldP spid="145" grpId="0"/>
      <p:bldP spid="145" grpId="1"/>
      <p:bldP spid="6" grpId="0" animBg="1"/>
      <p:bldP spid="6" grpId="1" animBg="1"/>
      <p:bldP spid="146" grpId="0" animBg="1"/>
      <p:bldP spid="146" grpId="1" animBg="1"/>
      <p:bldP spid="149" grpId="0" animBg="1"/>
      <p:bldP spid="149" grpId="1" animBg="1"/>
      <p:bldP spid="151" grpId="0" animBg="1"/>
      <p:bldP spid="151" grpId="1" animBg="1"/>
      <p:bldP spid="152" grpId="0" animBg="1"/>
      <p:bldP spid="152" grpId="1" animBg="1"/>
      <p:bldP spid="153" grpId="0" animBg="1"/>
      <p:bldP spid="153" grpId="1" animBg="1"/>
      <p:bldP spid="155" grpId="0" animBg="1"/>
      <p:bldP spid="156" grpId="0" animBg="1"/>
      <p:bldP spid="1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Factorial: The Flow</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71" name="TextBox 70">
            <a:extLst>
              <a:ext uri="{FF2B5EF4-FFF2-40B4-BE49-F238E27FC236}">
                <a16:creationId xmlns:a16="http://schemas.microsoft.com/office/drawing/2014/main" xmlns="" id="{ED0BDB18-9C85-4381-A998-1DDA025B96E4}"/>
              </a:ext>
            </a:extLst>
          </p:cNvPr>
          <p:cNvSpPr txBox="1"/>
          <p:nvPr/>
        </p:nvSpPr>
        <p:spPr>
          <a:xfrm>
            <a:off x="2933700" y="1390538"/>
            <a:ext cx="6324600" cy="1754326"/>
          </a:xfrm>
          <a:prstGeom prst="rect">
            <a:avLst/>
          </a:prstGeom>
          <a:solidFill>
            <a:srgbClr val="1F497D"/>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rPr>
              <a:t>long int factorial(int 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rPr>
              <a:t>    if(n==0)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rPr>
              <a:t>        return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rPr>
              <a:t>    else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rPr>
              <a:t>        return(n*factorial(n-1));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rPr>
              <a:t>}</a:t>
            </a:r>
            <a:endParaRPr kumimoji="0" lang="en-GB" sz="1800" b="0" i="0" u="none" strike="noStrike" kern="0" cap="none" spc="0" normalizeH="0" baseline="0" noProof="0" dirty="0">
              <a:ln>
                <a:noFill/>
              </a:ln>
              <a:solidFill>
                <a:prstClr val="white"/>
              </a:solidFill>
              <a:effectLst/>
              <a:uLnTx/>
              <a:uFillTx/>
              <a:latin typeface="Calibri"/>
            </a:endParaRPr>
          </a:p>
        </p:txBody>
      </p:sp>
      <p:sp>
        <p:nvSpPr>
          <p:cNvPr id="82" name="Rectangle 81">
            <a:extLst>
              <a:ext uri="{FF2B5EF4-FFF2-40B4-BE49-F238E27FC236}">
                <a16:creationId xmlns:a16="http://schemas.microsoft.com/office/drawing/2014/main" xmlns="" id="{348FD894-03D2-48C2-AB07-30AD34617670}"/>
              </a:ext>
            </a:extLst>
          </p:cNvPr>
          <p:cNvSpPr/>
          <p:nvPr/>
        </p:nvSpPr>
        <p:spPr>
          <a:xfrm>
            <a:off x="2095500" y="36782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F(5)</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5" name="TextBox 84">
            <a:extLst>
              <a:ext uri="{FF2B5EF4-FFF2-40B4-BE49-F238E27FC236}">
                <a16:creationId xmlns:a16="http://schemas.microsoft.com/office/drawing/2014/main" xmlns="" id="{9BA43243-7A03-4F5A-AAD0-D23E71F6E39D}"/>
              </a:ext>
            </a:extLst>
          </p:cNvPr>
          <p:cNvSpPr txBox="1"/>
          <p:nvPr/>
        </p:nvSpPr>
        <p:spPr>
          <a:xfrm>
            <a:off x="1943100" y="3221064"/>
            <a:ext cx="838200" cy="381000"/>
          </a:xfrm>
          <a:prstGeom prst="rect">
            <a:avLst/>
          </a:prstGeom>
          <a:noFill/>
        </p:spPr>
        <p:txBody>
          <a:bodyPr wrap="square" rtlCol="0">
            <a:spAutoFit/>
          </a:bodyPr>
          <a:lstStyle/>
          <a:p>
            <a:r>
              <a:rPr lang="en-US" dirty="0">
                <a:solidFill>
                  <a:prstClr val="black"/>
                </a:solidFill>
                <a:latin typeface="Calibri"/>
              </a:rPr>
              <a:t>main()</a:t>
            </a:r>
            <a:endParaRPr lang="en-GB" dirty="0">
              <a:solidFill>
                <a:prstClr val="black"/>
              </a:solidFill>
              <a:latin typeface="Calibri"/>
            </a:endParaRPr>
          </a:p>
        </p:txBody>
      </p:sp>
      <p:sp>
        <p:nvSpPr>
          <p:cNvPr id="87" name="Rectangle 86">
            <a:extLst>
              <a:ext uri="{FF2B5EF4-FFF2-40B4-BE49-F238E27FC236}">
                <a16:creationId xmlns:a16="http://schemas.microsoft.com/office/drawing/2014/main" xmlns="" id="{1C3E44DB-F15B-467F-B2B7-634CCFCA94C3}"/>
              </a:ext>
            </a:extLst>
          </p:cNvPr>
          <p:cNvSpPr/>
          <p:nvPr/>
        </p:nvSpPr>
        <p:spPr>
          <a:xfrm>
            <a:off x="2857500" y="41354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F(4)</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8" name="Rectangle 87">
            <a:extLst>
              <a:ext uri="{FF2B5EF4-FFF2-40B4-BE49-F238E27FC236}">
                <a16:creationId xmlns:a16="http://schemas.microsoft.com/office/drawing/2014/main" xmlns="" id="{36710107-48C0-4DED-9457-9709A5F22619}"/>
              </a:ext>
            </a:extLst>
          </p:cNvPr>
          <p:cNvSpPr/>
          <p:nvPr/>
        </p:nvSpPr>
        <p:spPr>
          <a:xfrm>
            <a:off x="3619500" y="45926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F(3)</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9" name="Rectangle 88">
            <a:extLst>
              <a:ext uri="{FF2B5EF4-FFF2-40B4-BE49-F238E27FC236}">
                <a16:creationId xmlns:a16="http://schemas.microsoft.com/office/drawing/2014/main" xmlns="" id="{6474476F-72C6-450F-A843-CAA76BE51641}"/>
              </a:ext>
            </a:extLst>
          </p:cNvPr>
          <p:cNvSpPr/>
          <p:nvPr/>
        </p:nvSpPr>
        <p:spPr>
          <a:xfrm>
            <a:off x="4381500" y="50498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F(2)</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0" name="Rectangle 89">
            <a:extLst>
              <a:ext uri="{FF2B5EF4-FFF2-40B4-BE49-F238E27FC236}">
                <a16:creationId xmlns:a16="http://schemas.microsoft.com/office/drawing/2014/main" xmlns="" id="{339E725F-3620-4925-BFED-BF28270B36E0}"/>
              </a:ext>
            </a:extLst>
          </p:cNvPr>
          <p:cNvSpPr/>
          <p:nvPr/>
        </p:nvSpPr>
        <p:spPr>
          <a:xfrm>
            <a:off x="5143500" y="55070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F(1)</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1" name="Rectangle 90">
            <a:extLst>
              <a:ext uri="{FF2B5EF4-FFF2-40B4-BE49-F238E27FC236}">
                <a16:creationId xmlns:a16="http://schemas.microsoft.com/office/drawing/2014/main" xmlns="" id="{BA235418-A00A-404C-80C9-7532DF120E40}"/>
              </a:ext>
            </a:extLst>
          </p:cNvPr>
          <p:cNvSpPr/>
          <p:nvPr/>
        </p:nvSpPr>
        <p:spPr>
          <a:xfrm>
            <a:off x="5905500" y="59642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F(0)</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2" name="Rectangle 91">
            <a:extLst>
              <a:ext uri="{FF2B5EF4-FFF2-40B4-BE49-F238E27FC236}">
                <a16:creationId xmlns:a16="http://schemas.microsoft.com/office/drawing/2014/main" xmlns="" id="{DC68F11A-680F-41FE-BF9E-134C6084ED61}"/>
              </a:ext>
            </a:extLst>
          </p:cNvPr>
          <p:cNvSpPr/>
          <p:nvPr/>
        </p:nvSpPr>
        <p:spPr>
          <a:xfrm>
            <a:off x="9715500" y="37544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F(5)</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3" name="Rectangle 92">
            <a:extLst>
              <a:ext uri="{FF2B5EF4-FFF2-40B4-BE49-F238E27FC236}">
                <a16:creationId xmlns:a16="http://schemas.microsoft.com/office/drawing/2014/main" xmlns="" id="{325E009A-B6AD-45C6-AA2D-95C431934360}"/>
              </a:ext>
            </a:extLst>
          </p:cNvPr>
          <p:cNvSpPr/>
          <p:nvPr/>
        </p:nvSpPr>
        <p:spPr>
          <a:xfrm>
            <a:off x="8953500" y="42116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F(4)</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4" name="Rectangle 93">
            <a:extLst>
              <a:ext uri="{FF2B5EF4-FFF2-40B4-BE49-F238E27FC236}">
                <a16:creationId xmlns:a16="http://schemas.microsoft.com/office/drawing/2014/main" xmlns="" id="{BC7161B0-C9C9-47A5-9BFB-2EF2A3BAF7DF}"/>
              </a:ext>
            </a:extLst>
          </p:cNvPr>
          <p:cNvSpPr/>
          <p:nvPr/>
        </p:nvSpPr>
        <p:spPr>
          <a:xfrm>
            <a:off x="8191500" y="46688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F(3)</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5" name="Rectangle 94">
            <a:extLst>
              <a:ext uri="{FF2B5EF4-FFF2-40B4-BE49-F238E27FC236}">
                <a16:creationId xmlns:a16="http://schemas.microsoft.com/office/drawing/2014/main" xmlns="" id="{5EEF8342-63C3-4674-8681-6E71CAF20E2E}"/>
              </a:ext>
            </a:extLst>
          </p:cNvPr>
          <p:cNvSpPr/>
          <p:nvPr/>
        </p:nvSpPr>
        <p:spPr>
          <a:xfrm>
            <a:off x="7429500" y="51260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F(2)</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6" name="Rectangle 95">
            <a:extLst>
              <a:ext uri="{FF2B5EF4-FFF2-40B4-BE49-F238E27FC236}">
                <a16:creationId xmlns:a16="http://schemas.microsoft.com/office/drawing/2014/main" xmlns="" id="{BD27D5B6-B28D-4CE9-A3D6-68B4A3793084}"/>
              </a:ext>
            </a:extLst>
          </p:cNvPr>
          <p:cNvSpPr/>
          <p:nvPr/>
        </p:nvSpPr>
        <p:spPr>
          <a:xfrm>
            <a:off x="6667500" y="5507064"/>
            <a:ext cx="6096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F(1)</a:t>
            </a: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7" name="TextBox 96">
            <a:extLst>
              <a:ext uri="{FF2B5EF4-FFF2-40B4-BE49-F238E27FC236}">
                <a16:creationId xmlns:a16="http://schemas.microsoft.com/office/drawing/2014/main" xmlns="" id="{D017C5A8-69BB-48CA-A9A4-BE4E8BD83B54}"/>
              </a:ext>
            </a:extLst>
          </p:cNvPr>
          <p:cNvSpPr txBox="1"/>
          <p:nvPr/>
        </p:nvSpPr>
        <p:spPr>
          <a:xfrm>
            <a:off x="9944100" y="3221064"/>
            <a:ext cx="838200" cy="381000"/>
          </a:xfrm>
          <a:prstGeom prst="rect">
            <a:avLst/>
          </a:prstGeom>
          <a:noFill/>
        </p:spPr>
        <p:txBody>
          <a:bodyPr wrap="square" rtlCol="0">
            <a:spAutoFit/>
          </a:bodyPr>
          <a:lstStyle/>
          <a:p>
            <a:r>
              <a:rPr lang="en-US" dirty="0">
                <a:solidFill>
                  <a:prstClr val="black"/>
                </a:solidFill>
                <a:latin typeface="Calibri"/>
              </a:rPr>
              <a:t>main()</a:t>
            </a:r>
            <a:endParaRPr lang="en-GB" dirty="0">
              <a:solidFill>
                <a:prstClr val="black"/>
              </a:solidFill>
              <a:latin typeface="Calibri"/>
            </a:endParaRPr>
          </a:p>
        </p:txBody>
      </p:sp>
      <p:sp>
        <p:nvSpPr>
          <p:cNvPr id="98" name="TextBox 97">
            <a:extLst>
              <a:ext uri="{FF2B5EF4-FFF2-40B4-BE49-F238E27FC236}">
                <a16:creationId xmlns:a16="http://schemas.microsoft.com/office/drawing/2014/main" xmlns="" id="{2E49AD87-D634-4666-8D07-F29BA72B024E}"/>
              </a:ext>
            </a:extLst>
          </p:cNvPr>
          <p:cNvSpPr txBox="1"/>
          <p:nvPr/>
        </p:nvSpPr>
        <p:spPr>
          <a:xfrm>
            <a:off x="6362700" y="5583264"/>
            <a:ext cx="381000" cy="369332"/>
          </a:xfrm>
          <a:prstGeom prst="rect">
            <a:avLst/>
          </a:prstGeom>
          <a:noFill/>
        </p:spPr>
        <p:txBody>
          <a:bodyPr wrap="square" rtlCol="0">
            <a:spAutoFit/>
          </a:bodyPr>
          <a:lstStyle/>
          <a:p>
            <a:pPr algn="ctr"/>
            <a:r>
              <a:rPr lang="en-US" dirty="0">
                <a:solidFill>
                  <a:prstClr val="black"/>
                </a:solidFill>
                <a:latin typeface="Calibri"/>
              </a:rPr>
              <a:t>1</a:t>
            </a:r>
            <a:endParaRPr lang="en-GB" dirty="0">
              <a:solidFill>
                <a:prstClr val="black"/>
              </a:solidFill>
              <a:latin typeface="Calibri"/>
            </a:endParaRPr>
          </a:p>
        </p:txBody>
      </p:sp>
      <p:sp>
        <p:nvSpPr>
          <p:cNvPr id="99" name="TextBox 98">
            <a:extLst>
              <a:ext uri="{FF2B5EF4-FFF2-40B4-BE49-F238E27FC236}">
                <a16:creationId xmlns:a16="http://schemas.microsoft.com/office/drawing/2014/main" xmlns="" id="{2291C12B-6845-4C63-813C-0FDBC23DD9AC}"/>
              </a:ext>
            </a:extLst>
          </p:cNvPr>
          <p:cNvSpPr txBox="1"/>
          <p:nvPr/>
        </p:nvSpPr>
        <p:spPr>
          <a:xfrm>
            <a:off x="7658100" y="4756732"/>
            <a:ext cx="381000" cy="369332"/>
          </a:xfrm>
          <a:prstGeom prst="rect">
            <a:avLst/>
          </a:prstGeom>
          <a:noFill/>
        </p:spPr>
        <p:txBody>
          <a:bodyPr wrap="square" rtlCol="0">
            <a:spAutoFit/>
          </a:bodyPr>
          <a:lstStyle/>
          <a:p>
            <a:pPr algn="ctr"/>
            <a:r>
              <a:rPr lang="en-US" dirty="0">
                <a:solidFill>
                  <a:prstClr val="black"/>
                </a:solidFill>
                <a:latin typeface="Calibri"/>
              </a:rPr>
              <a:t>2</a:t>
            </a:r>
            <a:endParaRPr lang="en-GB" dirty="0">
              <a:solidFill>
                <a:prstClr val="black"/>
              </a:solidFill>
              <a:latin typeface="Calibri"/>
            </a:endParaRPr>
          </a:p>
        </p:txBody>
      </p:sp>
      <p:sp>
        <p:nvSpPr>
          <p:cNvPr id="100" name="TextBox 99">
            <a:extLst>
              <a:ext uri="{FF2B5EF4-FFF2-40B4-BE49-F238E27FC236}">
                <a16:creationId xmlns:a16="http://schemas.microsoft.com/office/drawing/2014/main" xmlns="" id="{6DD00884-DC7D-4629-B2A3-F53EF96DCF80}"/>
              </a:ext>
            </a:extLst>
          </p:cNvPr>
          <p:cNvSpPr txBox="1"/>
          <p:nvPr/>
        </p:nvSpPr>
        <p:spPr>
          <a:xfrm>
            <a:off x="8420100" y="4364064"/>
            <a:ext cx="381000" cy="369332"/>
          </a:xfrm>
          <a:prstGeom prst="rect">
            <a:avLst/>
          </a:prstGeom>
          <a:noFill/>
        </p:spPr>
        <p:txBody>
          <a:bodyPr wrap="square" rtlCol="0">
            <a:spAutoFit/>
          </a:bodyPr>
          <a:lstStyle/>
          <a:p>
            <a:pPr algn="ctr"/>
            <a:r>
              <a:rPr lang="en-US" dirty="0">
                <a:solidFill>
                  <a:prstClr val="black"/>
                </a:solidFill>
                <a:latin typeface="Calibri"/>
              </a:rPr>
              <a:t>6</a:t>
            </a:r>
            <a:endParaRPr lang="en-GB" dirty="0">
              <a:solidFill>
                <a:prstClr val="black"/>
              </a:solidFill>
              <a:latin typeface="Calibri"/>
            </a:endParaRPr>
          </a:p>
        </p:txBody>
      </p:sp>
      <p:sp>
        <p:nvSpPr>
          <p:cNvPr id="101" name="TextBox 100">
            <a:extLst>
              <a:ext uri="{FF2B5EF4-FFF2-40B4-BE49-F238E27FC236}">
                <a16:creationId xmlns:a16="http://schemas.microsoft.com/office/drawing/2014/main" xmlns="" id="{2746070C-3FC8-45EB-9ACB-49193075CC17}"/>
              </a:ext>
            </a:extLst>
          </p:cNvPr>
          <p:cNvSpPr txBox="1"/>
          <p:nvPr/>
        </p:nvSpPr>
        <p:spPr>
          <a:xfrm>
            <a:off x="9105900" y="3906864"/>
            <a:ext cx="457200" cy="369332"/>
          </a:xfrm>
          <a:prstGeom prst="rect">
            <a:avLst/>
          </a:prstGeom>
          <a:noFill/>
        </p:spPr>
        <p:txBody>
          <a:bodyPr wrap="square" rtlCol="0">
            <a:spAutoFit/>
          </a:bodyPr>
          <a:lstStyle/>
          <a:p>
            <a:pPr algn="ctr"/>
            <a:r>
              <a:rPr lang="en-US" dirty="0">
                <a:solidFill>
                  <a:prstClr val="black"/>
                </a:solidFill>
                <a:latin typeface="Calibri"/>
              </a:rPr>
              <a:t>24</a:t>
            </a:r>
            <a:endParaRPr lang="en-GB" dirty="0">
              <a:solidFill>
                <a:prstClr val="black"/>
              </a:solidFill>
              <a:latin typeface="Calibri"/>
            </a:endParaRPr>
          </a:p>
        </p:txBody>
      </p:sp>
      <p:sp>
        <p:nvSpPr>
          <p:cNvPr id="102" name="TextBox 101">
            <a:extLst>
              <a:ext uri="{FF2B5EF4-FFF2-40B4-BE49-F238E27FC236}">
                <a16:creationId xmlns:a16="http://schemas.microsoft.com/office/drawing/2014/main" xmlns="" id="{BA61C8F5-3253-4C08-9863-B47DA8791F1E}"/>
              </a:ext>
            </a:extLst>
          </p:cNvPr>
          <p:cNvSpPr txBox="1"/>
          <p:nvPr/>
        </p:nvSpPr>
        <p:spPr>
          <a:xfrm>
            <a:off x="9715500" y="3461332"/>
            <a:ext cx="533400" cy="369332"/>
          </a:xfrm>
          <a:prstGeom prst="rect">
            <a:avLst/>
          </a:prstGeom>
          <a:noFill/>
        </p:spPr>
        <p:txBody>
          <a:bodyPr wrap="square" rtlCol="0">
            <a:spAutoFit/>
          </a:bodyPr>
          <a:lstStyle/>
          <a:p>
            <a:pPr algn="ctr"/>
            <a:r>
              <a:rPr lang="en-US" dirty="0">
                <a:solidFill>
                  <a:prstClr val="black"/>
                </a:solidFill>
                <a:latin typeface="Calibri"/>
              </a:rPr>
              <a:t>120</a:t>
            </a:r>
            <a:endParaRPr lang="en-GB" dirty="0">
              <a:solidFill>
                <a:prstClr val="black"/>
              </a:solidFill>
              <a:latin typeface="Calibri"/>
            </a:endParaRPr>
          </a:p>
        </p:txBody>
      </p:sp>
      <p:sp>
        <p:nvSpPr>
          <p:cNvPr id="103" name="TextBox 102">
            <a:extLst>
              <a:ext uri="{FF2B5EF4-FFF2-40B4-BE49-F238E27FC236}">
                <a16:creationId xmlns:a16="http://schemas.microsoft.com/office/drawing/2014/main" xmlns="" id="{DAD93FFF-B7E6-4317-B76C-50F28D323170}"/>
              </a:ext>
            </a:extLst>
          </p:cNvPr>
          <p:cNvSpPr txBox="1"/>
          <p:nvPr/>
        </p:nvSpPr>
        <p:spPr>
          <a:xfrm>
            <a:off x="6972300" y="5126064"/>
            <a:ext cx="381000" cy="369332"/>
          </a:xfrm>
          <a:prstGeom prst="rect">
            <a:avLst/>
          </a:prstGeom>
          <a:noFill/>
        </p:spPr>
        <p:txBody>
          <a:bodyPr wrap="square" rtlCol="0">
            <a:spAutoFit/>
          </a:bodyPr>
          <a:lstStyle/>
          <a:p>
            <a:pPr algn="ctr"/>
            <a:r>
              <a:rPr lang="en-US" dirty="0">
                <a:solidFill>
                  <a:prstClr val="black"/>
                </a:solidFill>
                <a:latin typeface="Calibri"/>
              </a:rPr>
              <a:t>1</a:t>
            </a:r>
            <a:endParaRPr lang="en-GB" dirty="0">
              <a:solidFill>
                <a:prstClr val="black"/>
              </a:solidFill>
              <a:latin typeface="Calibri"/>
            </a:endParaRPr>
          </a:p>
        </p:txBody>
      </p:sp>
      <p:sp>
        <p:nvSpPr>
          <p:cNvPr id="104" name="TextBox 103">
            <a:extLst>
              <a:ext uri="{FF2B5EF4-FFF2-40B4-BE49-F238E27FC236}">
                <a16:creationId xmlns:a16="http://schemas.microsoft.com/office/drawing/2014/main" xmlns="" id="{7A9AB898-AA03-4B83-8902-7439DFFEA165}"/>
              </a:ext>
            </a:extLst>
          </p:cNvPr>
          <p:cNvSpPr txBox="1"/>
          <p:nvPr/>
        </p:nvSpPr>
        <p:spPr>
          <a:xfrm>
            <a:off x="8343900" y="5583264"/>
            <a:ext cx="2590800" cy="646331"/>
          </a:xfrm>
          <a:prstGeom prst="rect">
            <a:avLst/>
          </a:prstGeom>
          <a:noFill/>
        </p:spPr>
        <p:txBody>
          <a:bodyPr wrap="square" rtlCol="0">
            <a:spAutoFit/>
          </a:bodyPr>
          <a:lstStyle/>
          <a:p>
            <a:r>
              <a:rPr lang="en-US" dirty="0">
                <a:solidFill>
                  <a:prstClr val="black"/>
                </a:solidFill>
                <a:latin typeface="Calibri"/>
              </a:rPr>
              <a:t>Values returned in reverse order</a:t>
            </a:r>
            <a:endParaRPr lang="en-GB" dirty="0">
              <a:solidFill>
                <a:prstClr val="black"/>
              </a:solidFill>
              <a:latin typeface="Calibri"/>
            </a:endParaRPr>
          </a:p>
        </p:txBody>
      </p:sp>
    </p:spTree>
    <p:extLst>
      <p:ext uri="{BB962C8B-B14F-4D97-AF65-F5344CB8AC3E}">
        <p14:creationId xmlns:p14="http://schemas.microsoft.com/office/powerpoint/2010/main" xmlns="" val="92263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20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bg/>
                                          </p:spTgt>
                                        </p:tgtEl>
                                        <p:attrNameLst>
                                          <p:attrName>style.visibility</p:attrName>
                                        </p:attrNameLst>
                                      </p:cBhvr>
                                      <p:to>
                                        <p:strVal val="visible"/>
                                      </p:to>
                                    </p:set>
                                    <p:animEffect transition="in" filter="fade">
                                      <p:cBhvr>
                                        <p:cTn id="12" dur="2000"/>
                                        <p:tgtEl>
                                          <p:spTgt spid="82">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xEl>
                                              <p:pRg st="0" end="0"/>
                                            </p:txEl>
                                          </p:spTgt>
                                        </p:tgtEl>
                                        <p:attrNameLst>
                                          <p:attrName>style.visibility</p:attrName>
                                        </p:attrNameLst>
                                      </p:cBhvr>
                                      <p:to>
                                        <p:strVal val="visible"/>
                                      </p:to>
                                    </p:set>
                                    <p:animEffect transition="in" filter="fade">
                                      <p:cBhvr>
                                        <p:cTn id="15" dur="2000"/>
                                        <p:tgtEl>
                                          <p:spTgt spid="8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7">
                                            <p:bg/>
                                          </p:spTgt>
                                        </p:tgtEl>
                                        <p:attrNameLst>
                                          <p:attrName>style.visibility</p:attrName>
                                        </p:attrNameLst>
                                      </p:cBhvr>
                                      <p:to>
                                        <p:strVal val="visible"/>
                                      </p:to>
                                    </p:set>
                                    <p:animEffect transition="in" filter="fade">
                                      <p:cBhvr>
                                        <p:cTn id="20" dur="2000"/>
                                        <p:tgtEl>
                                          <p:spTgt spid="87">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7">
                                            <p:txEl>
                                              <p:pRg st="0" end="0"/>
                                            </p:txEl>
                                          </p:spTgt>
                                        </p:tgtEl>
                                        <p:attrNameLst>
                                          <p:attrName>style.visibility</p:attrName>
                                        </p:attrNameLst>
                                      </p:cBhvr>
                                      <p:to>
                                        <p:strVal val="visible"/>
                                      </p:to>
                                    </p:set>
                                    <p:animEffect transition="in" filter="fade">
                                      <p:cBhvr>
                                        <p:cTn id="23" dur="2000"/>
                                        <p:tgtEl>
                                          <p:spTgt spid="8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8">
                                            <p:bg/>
                                          </p:spTgt>
                                        </p:tgtEl>
                                        <p:attrNameLst>
                                          <p:attrName>style.visibility</p:attrName>
                                        </p:attrNameLst>
                                      </p:cBhvr>
                                      <p:to>
                                        <p:strVal val="visible"/>
                                      </p:to>
                                    </p:set>
                                    <p:animEffect transition="in" filter="fade">
                                      <p:cBhvr>
                                        <p:cTn id="28" dur="2000"/>
                                        <p:tgtEl>
                                          <p:spTgt spid="88">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8">
                                            <p:txEl>
                                              <p:pRg st="0" end="0"/>
                                            </p:txEl>
                                          </p:spTgt>
                                        </p:tgtEl>
                                        <p:attrNameLst>
                                          <p:attrName>style.visibility</p:attrName>
                                        </p:attrNameLst>
                                      </p:cBhvr>
                                      <p:to>
                                        <p:strVal val="visible"/>
                                      </p:to>
                                    </p:set>
                                    <p:animEffect transition="in" filter="fade">
                                      <p:cBhvr>
                                        <p:cTn id="31" dur="2000"/>
                                        <p:tgtEl>
                                          <p:spTgt spid="8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9">
                                            <p:bg/>
                                          </p:spTgt>
                                        </p:tgtEl>
                                        <p:attrNameLst>
                                          <p:attrName>style.visibility</p:attrName>
                                        </p:attrNameLst>
                                      </p:cBhvr>
                                      <p:to>
                                        <p:strVal val="visible"/>
                                      </p:to>
                                    </p:set>
                                    <p:animEffect transition="in" filter="fade">
                                      <p:cBhvr>
                                        <p:cTn id="36" dur="2000"/>
                                        <p:tgtEl>
                                          <p:spTgt spid="89">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xEl>
                                              <p:pRg st="0" end="0"/>
                                            </p:txEl>
                                          </p:spTgt>
                                        </p:tgtEl>
                                        <p:attrNameLst>
                                          <p:attrName>style.visibility</p:attrName>
                                        </p:attrNameLst>
                                      </p:cBhvr>
                                      <p:to>
                                        <p:strVal val="visible"/>
                                      </p:to>
                                    </p:set>
                                    <p:animEffect transition="in" filter="fade">
                                      <p:cBhvr>
                                        <p:cTn id="39" dur="2000"/>
                                        <p:tgtEl>
                                          <p:spTgt spid="8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0">
                                            <p:bg/>
                                          </p:spTgt>
                                        </p:tgtEl>
                                        <p:attrNameLst>
                                          <p:attrName>style.visibility</p:attrName>
                                        </p:attrNameLst>
                                      </p:cBhvr>
                                      <p:to>
                                        <p:strVal val="visible"/>
                                      </p:to>
                                    </p:set>
                                    <p:animEffect transition="in" filter="fade">
                                      <p:cBhvr>
                                        <p:cTn id="44" dur="2000"/>
                                        <p:tgtEl>
                                          <p:spTgt spid="90">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0">
                                            <p:txEl>
                                              <p:pRg st="0" end="0"/>
                                            </p:txEl>
                                          </p:spTgt>
                                        </p:tgtEl>
                                        <p:attrNameLst>
                                          <p:attrName>style.visibility</p:attrName>
                                        </p:attrNameLst>
                                      </p:cBhvr>
                                      <p:to>
                                        <p:strVal val="visible"/>
                                      </p:to>
                                    </p:set>
                                    <p:animEffect transition="in" filter="fade">
                                      <p:cBhvr>
                                        <p:cTn id="47" dur="2000"/>
                                        <p:tgtEl>
                                          <p:spTgt spid="9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1">
                                            <p:bg/>
                                          </p:spTgt>
                                        </p:tgtEl>
                                        <p:attrNameLst>
                                          <p:attrName>style.visibility</p:attrName>
                                        </p:attrNameLst>
                                      </p:cBhvr>
                                      <p:to>
                                        <p:strVal val="visible"/>
                                      </p:to>
                                    </p:set>
                                    <p:animEffect transition="in" filter="fade">
                                      <p:cBhvr>
                                        <p:cTn id="52" dur="2000"/>
                                        <p:tgtEl>
                                          <p:spTgt spid="91">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1">
                                            <p:txEl>
                                              <p:pRg st="0" end="0"/>
                                            </p:txEl>
                                          </p:spTgt>
                                        </p:tgtEl>
                                        <p:attrNameLst>
                                          <p:attrName>style.visibility</p:attrName>
                                        </p:attrNameLst>
                                      </p:cBhvr>
                                      <p:to>
                                        <p:strVal val="visible"/>
                                      </p:to>
                                    </p:set>
                                    <p:animEffect transition="in" filter="fade">
                                      <p:cBhvr>
                                        <p:cTn id="55" dur="2000"/>
                                        <p:tgtEl>
                                          <p:spTgt spid="9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8">
                                            <p:txEl>
                                              <p:pRg st="0" end="0"/>
                                            </p:txEl>
                                          </p:spTgt>
                                        </p:tgtEl>
                                        <p:attrNameLst>
                                          <p:attrName>style.visibility</p:attrName>
                                        </p:attrNameLst>
                                      </p:cBhvr>
                                      <p:to>
                                        <p:strVal val="visible"/>
                                      </p:to>
                                    </p:set>
                                    <p:animEffect transition="in" filter="fade">
                                      <p:cBhvr>
                                        <p:cTn id="60" dur="2000"/>
                                        <p:tgtEl>
                                          <p:spTgt spid="98">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6">
                                            <p:bg/>
                                          </p:spTgt>
                                        </p:tgtEl>
                                        <p:attrNameLst>
                                          <p:attrName>style.visibility</p:attrName>
                                        </p:attrNameLst>
                                      </p:cBhvr>
                                      <p:to>
                                        <p:strVal val="visible"/>
                                      </p:to>
                                    </p:set>
                                    <p:animEffect transition="in" filter="fade">
                                      <p:cBhvr>
                                        <p:cTn id="63" dur="2000"/>
                                        <p:tgtEl>
                                          <p:spTgt spid="96">
                                            <p:bg/>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6">
                                            <p:txEl>
                                              <p:pRg st="0" end="0"/>
                                            </p:txEl>
                                          </p:spTgt>
                                        </p:tgtEl>
                                        <p:attrNameLst>
                                          <p:attrName>style.visibility</p:attrName>
                                        </p:attrNameLst>
                                      </p:cBhvr>
                                      <p:to>
                                        <p:strVal val="visible"/>
                                      </p:to>
                                    </p:set>
                                    <p:animEffect transition="in" filter="fade">
                                      <p:cBhvr>
                                        <p:cTn id="66" dur="2000"/>
                                        <p:tgtEl>
                                          <p:spTgt spid="96">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03">
                                            <p:txEl>
                                              <p:pRg st="0" end="0"/>
                                            </p:txEl>
                                          </p:spTgt>
                                        </p:tgtEl>
                                        <p:attrNameLst>
                                          <p:attrName>style.visibility</p:attrName>
                                        </p:attrNameLst>
                                      </p:cBhvr>
                                      <p:to>
                                        <p:strVal val="visible"/>
                                      </p:to>
                                    </p:set>
                                    <p:animEffect transition="in" filter="fade">
                                      <p:cBhvr>
                                        <p:cTn id="71" dur="2000"/>
                                        <p:tgtEl>
                                          <p:spTgt spid="103">
                                            <p:txEl>
                                              <p:pRg st="0" end="0"/>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5">
                                            <p:bg/>
                                          </p:spTgt>
                                        </p:tgtEl>
                                        <p:attrNameLst>
                                          <p:attrName>style.visibility</p:attrName>
                                        </p:attrNameLst>
                                      </p:cBhvr>
                                      <p:to>
                                        <p:strVal val="visible"/>
                                      </p:to>
                                    </p:set>
                                    <p:animEffect transition="in" filter="fade">
                                      <p:cBhvr>
                                        <p:cTn id="74" dur="2000"/>
                                        <p:tgtEl>
                                          <p:spTgt spid="95">
                                            <p:bg/>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5">
                                            <p:txEl>
                                              <p:pRg st="0" end="0"/>
                                            </p:txEl>
                                          </p:spTgt>
                                        </p:tgtEl>
                                        <p:attrNameLst>
                                          <p:attrName>style.visibility</p:attrName>
                                        </p:attrNameLst>
                                      </p:cBhvr>
                                      <p:to>
                                        <p:strVal val="visible"/>
                                      </p:to>
                                    </p:set>
                                    <p:animEffect transition="in" filter="fade">
                                      <p:cBhvr>
                                        <p:cTn id="77" dur="2000"/>
                                        <p:tgtEl>
                                          <p:spTgt spid="9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9">
                                            <p:txEl>
                                              <p:pRg st="0" end="0"/>
                                            </p:txEl>
                                          </p:spTgt>
                                        </p:tgtEl>
                                        <p:attrNameLst>
                                          <p:attrName>style.visibility</p:attrName>
                                        </p:attrNameLst>
                                      </p:cBhvr>
                                      <p:to>
                                        <p:strVal val="visible"/>
                                      </p:to>
                                    </p:set>
                                    <p:animEffect transition="in" filter="fade">
                                      <p:cBhvr>
                                        <p:cTn id="82" dur="2000"/>
                                        <p:tgtEl>
                                          <p:spTgt spid="9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4">
                                            <p:bg/>
                                          </p:spTgt>
                                        </p:tgtEl>
                                        <p:attrNameLst>
                                          <p:attrName>style.visibility</p:attrName>
                                        </p:attrNameLst>
                                      </p:cBhvr>
                                      <p:to>
                                        <p:strVal val="visible"/>
                                      </p:to>
                                    </p:set>
                                    <p:animEffect transition="in" filter="fade">
                                      <p:cBhvr>
                                        <p:cTn id="85" dur="2000"/>
                                        <p:tgtEl>
                                          <p:spTgt spid="94">
                                            <p:bg/>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4">
                                            <p:txEl>
                                              <p:pRg st="0" end="0"/>
                                            </p:txEl>
                                          </p:spTgt>
                                        </p:tgtEl>
                                        <p:attrNameLst>
                                          <p:attrName>style.visibility</p:attrName>
                                        </p:attrNameLst>
                                      </p:cBhvr>
                                      <p:to>
                                        <p:strVal val="visible"/>
                                      </p:to>
                                    </p:set>
                                    <p:animEffect transition="in" filter="fade">
                                      <p:cBhvr>
                                        <p:cTn id="88" dur="2000"/>
                                        <p:tgtEl>
                                          <p:spTgt spid="94">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00">
                                            <p:txEl>
                                              <p:pRg st="0" end="0"/>
                                            </p:txEl>
                                          </p:spTgt>
                                        </p:tgtEl>
                                        <p:attrNameLst>
                                          <p:attrName>style.visibility</p:attrName>
                                        </p:attrNameLst>
                                      </p:cBhvr>
                                      <p:to>
                                        <p:strVal val="visible"/>
                                      </p:to>
                                    </p:set>
                                    <p:animEffect transition="in" filter="fade">
                                      <p:cBhvr>
                                        <p:cTn id="93" dur="2000"/>
                                        <p:tgtEl>
                                          <p:spTgt spid="100">
                                            <p:txEl>
                                              <p:pRg st="0" end="0"/>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93">
                                            <p:bg/>
                                          </p:spTgt>
                                        </p:tgtEl>
                                        <p:attrNameLst>
                                          <p:attrName>style.visibility</p:attrName>
                                        </p:attrNameLst>
                                      </p:cBhvr>
                                      <p:to>
                                        <p:strVal val="visible"/>
                                      </p:to>
                                    </p:set>
                                    <p:animEffect transition="in" filter="fade">
                                      <p:cBhvr>
                                        <p:cTn id="96" dur="2000"/>
                                        <p:tgtEl>
                                          <p:spTgt spid="93">
                                            <p:bg/>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3">
                                            <p:txEl>
                                              <p:pRg st="0" end="0"/>
                                            </p:txEl>
                                          </p:spTgt>
                                        </p:tgtEl>
                                        <p:attrNameLst>
                                          <p:attrName>style.visibility</p:attrName>
                                        </p:attrNameLst>
                                      </p:cBhvr>
                                      <p:to>
                                        <p:strVal val="visible"/>
                                      </p:to>
                                    </p:set>
                                    <p:animEffect transition="in" filter="fade">
                                      <p:cBhvr>
                                        <p:cTn id="99" dur="2000"/>
                                        <p:tgtEl>
                                          <p:spTgt spid="93">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01">
                                            <p:txEl>
                                              <p:pRg st="0" end="0"/>
                                            </p:txEl>
                                          </p:spTgt>
                                        </p:tgtEl>
                                        <p:attrNameLst>
                                          <p:attrName>style.visibility</p:attrName>
                                        </p:attrNameLst>
                                      </p:cBhvr>
                                      <p:to>
                                        <p:strVal val="visible"/>
                                      </p:to>
                                    </p:set>
                                    <p:animEffect transition="in" filter="fade">
                                      <p:cBhvr>
                                        <p:cTn id="104" dur="2000"/>
                                        <p:tgtEl>
                                          <p:spTgt spid="101">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92">
                                            <p:bg/>
                                          </p:spTgt>
                                        </p:tgtEl>
                                        <p:attrNameLst>
                                          <p:attrName>style.visibility</p:attrName>
                                        </p:attrNameLst>
                                      </p:cBhvr>
                                      <p:to>
                                        <p:strVal val="visible"/>
                                      </p:to>
                                    </p:set>
                                    <p:animEffect transition="in" filter="fade">
                                      <p:cBhvr>
                                        <p:cTn id="107" dur="2000"/>
                                        <p:tgtEl>
                                          <p:spTgt spid="92">
                                            <p:bg/>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2">
                                            <p:txEl>
                                              <p:pRg st="0" end="0"/>
                                            </p:txEl>
                                          </p:spTgt>
                                        </p:tgtEl>
                                        <p:attrNameLst>
                                          <p:attrName>style.visibility</p:attrName>
                                        </p:attrNameLst>
                                      </p:cBhvr>
                                      <p:to>
                                        <p:strVal val="visible"/>
                                      </p:to>
                                    </p:set>
                                    <p:animEffect transition="in" filter="fade">
                                      <p:cBhvr>
                                        <p:cTn id="110" dur="2000"/>
                                        <p:tgtEl>
                                          <p:spTgt spid="92">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02">
                                            <p:txEl>
                                              <p:pRg st="0" end="0"/>
                                            </p:txEl>
                                          </p:spTgt>
                                        </p:tgtEl>
                                        <p:attrNameLst>
                                          <p:attrName>style.visibility</p:attrName>
                                        </p:attrNameLst>
                                      </p:cBhvr>
                                      <p:to>
                                        <p:strVal val="visible"/>
                                      </p:to>
                                    </p:set>
                                    <p:animEffect transition="in" filter="fade">
                                      <p:cBhvr>
                                        <p:cTn id="115" dur="2000"/>
                                        <p:tgtEl>
                                          <p:spTgt spid="102">
                                            <p:txEl>
                                              <p:pRg st="0" end="0"/>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7">
                                            <p:txEl>
                                              <p:pRg st="0" end="0"/>
                                            </p:txEl>
                                          </p:spTgt>
                                        </p:tgtEl>
                                        <p:attrNameLst>
                                          <p:attrName>style.visibility</p:attrName>
                                        </p:attrNameLst>
                                      </p:cBhvr>
                                      <p:to>
                                        <p:strVal val="visible"/>
                                      </p:to>
                                    </p:set>
                                    <p:animEffect transition="in" filter="fade">
                                      <p:cBhvr>
                                        <p:cTn id="118" dur="2000"/>
                                        <p:tgtEl>
                                          <p:spTgt spid="97">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04">
                                            <p:txEl>
                                              <p:pRg st="0" end="0"/>
                                            </p:txEl>
                                          </p:spTgt>
                                        </p:tgtEl>
                                        <p:attrNameLst>
                                          <p:attrName>style.visibility</p:attrName>
                                        </p:attrNameLst>
                                      </p:cBhvr>
                                      <p:to>
                                        <p:strVal val="visible"/>
                                      </p:to>
                                    </p:set>
                                    <p:anim calcmode="lin" valueType="num">
                                      <p:cBhvr additive="base">
                                        <p:cTn id="123" dur="500" fill="hold"/>
                                        <p:tgtEl>
                                          <p:spTgt spid="104">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10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allAtOnce" animBg="1"/>
      <p:bldP spid="85" grpId="0" build="allAtOnce"/>
      <p:bldP spid="87" grpId="0" build="allAtOnce" animBg="1"/>
      <p:bldP spid="88" grpId="0" build="allAtOnce" animBg="1"/>
      <p:bldP spid="89" grpId="0" build="allAtOnce" animBg="1"/>
      <p:bldP spid="90" grpId="0" build="allAtOnce" animBg="1"/>
      <p:bldP spid="91" grpId="0" build="allAtOnce" animBg="1"/>
      <p:bldP spid="92" grpId="0" build="allAtOnce" animBg="1"/>
      <p:bldP spid="93" grpId="0" build="allAtOnce" animBg="1"/>
      <p:bldP spid="94" grpId="0" build="allAtOnce" animBg="1"/>
      <p:bldP spid="95" grpId="0" build="allAtOnce" animBg="1"/>
      <p:bldP spid="96" grpId="0" build="allAtOnce" animBg="1"/>
      <p:bldP spid="97" grpId="0" build="allAtOnce"/>
      <p:bldP spid="98" grpId="0" build="allAtOnce"/>
      <p:bldP spid="99" grpId="0" build="allAtOnce"/>
      <p:bldP spid="100" grpId="0" build="allAtOnce"/>
      <p:bldP spid="101" grpId="0" build="allAtOnce"/>
      <p:bldP spid="102" grpId="0" build="allAtOnce"/>
      <p:bldP spid="103" grpId="0" build="allAtOnce"/>
      <p:bldP spid="104"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2: Fibonacci Numbers</a:t>
            </a:r>
            <a:endParaRPr lang="en-US" dirty="0"/>
          </a:p>
        </p:txBody>
      </p:sp>
      <p:sp>
        <p:nvSpPr>
          <p:cNvPr id="3" name="Content Placeholder 2"/>
          <p:cNvSpPr>
            <a:spLocks noGrp="1"/>
          </p:cNvSpPr>
          <p:nvPr>
            <p:ph idx="1"/>
          </p:nvPr>
        </p:nvSpPr>
        <p:spPr>
          <a:xfrm>
            <a:off x="253354" y="1111624"/>
            <a:ext cx="11938646" cy="5300823"/>
          </a:xfrm>
        </p:spPr>
        <p:txBody>
          <a:bodyPr/>
          <a:lstStyle/>
          <a:p>
            <a:r>
              <a:rPr lang="en-IN" dirty="0"/>
              <a:t>There are two base cases for Fibonacci numbers</a:t>
            </a:r>
          </a:p>
          <a:p>
            <a:pPr lvl="1"/>
            <a:r>
              <a:rPr lang="en-IN" dirty="0"/>
              <a:t>The first Fibonacci number is defined to be 0</a:t>
            </a:r>
          </a:p>
          <a:p>
            <a:pPr lvl="1"/>
            <a:r>
              <a:rPr lang="en-IN" dirty="0"/>
              <a:t>The second Fibonacci number is defined to be 1</a:t>
            </a:r>
          </a:p>
          <a:p>
            <a:r>
              <a:rPr lang="en-IN" dirty="0"/>
              <a:t>Recursive case: for n &gt; 2, n-</a:t>
            </a:r>
            <a:r>
              <a:rPr lang="en-IN" dirty="0" err="1"/>
              <a:t>th</a:t>
            </a:r>
            <a:r>
              <a:rPr lang="en-IN" dirty="0"/>
              <a:t> Fibonacci number is  the sum of the previous two Fibonacci numbers</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5" name="TextBox 4"/>
          <p:cNvSpPr txBox="1"/>
          <p:nvPr/>
        </p:nvSpPr>
        <p:spPr>
          <a:xfrm>
            <a:off x="253353" y="3318570"/>
            <a:ext cx="3606378"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int</a:t>
            </a:r>
            <a:r>
              <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fib(</a:t>
            </a:r>
            <a:r>
              <a:rPr kumimoji="0" lang="en-US" sz="28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int</a:t>
            </a:r>
            <a:r>
              <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if(n == 1) 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if(n == 2) return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return fib(n-1) + fib(n-2);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int</a:t>
            </a:r>
            <a:r>
              <a:rPr kumimoji="0" lang="en-IN"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IN" sz="28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printf</a:t>
            </a:r>
            <a:r>
              <a:rPr kumimoji="0" lang="en-IN"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("%d", fib(5));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endParaRPr kumimoji="0" lang="en-US" sz="28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nvGrpSpPr>
          <p:cNvPr id="13" name="Group 12"/>
          <p:cNvGrpSpPr/>
          <p:nvPr/>
        </p:nvGrpSpPr>
        <p:grpSpPr>
          <a:xfrm>
            <a:off x="7644584" y="3318570"/>
            <a:ext cx="1344828" cy="1059320"/>
            <a:chOff x="4929725" y="3392279"/>
            <a:chExt cx="1858617" cy="1464031"/>
          </a:xfrm>
        </p:grpSpPr>
        <p:grpSp>
          <p:nvGrpSpPr>
            <p:cNvPr id="12" name="Group 11"/>
            <p:cNvGrpSpPr/>
            <p:nvPr/>
          </p:nvGrpSpPr>
          <p:grpSpPr>
            <a:xfrm>
              <a:off x="4929725" y="3392279"/>
              <a:ext cx="1858617" cy="904461"/>
              <a:chOff x="4929725" y="3392279"/>
              <a:chExt cx="1858617" cy="904461"/>
            </a:xfrm>
          </p:grpSpPr>
          <p:sp>
            <p:nvSpPr>
              <p:cNvPr id="9" name="Rounded Rectangle 8"/>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 name="Oval 9"/>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 name="Oval 10"/>
              <p:cNvSpPr/>
              <p:nvPr/>
            </p:nvSpPr>
            <p:spPr>
              <a:xfrm>
                <a:off x="5995972"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8" name="TextBox 7"/>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fib(5)</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27" name="Group 26"/>
          <p:cNvGrpSpPr/>
          <p:nvPr/>
        </p:nvGrpSpPr>
        <p:grpSpPr>
          <a:xfrm>
            <a:off x="5550263" y="3817338"/>
            <a:ext cx="1344828" cy="1059320"/>
            <a:chOff x="4929725" y="3392279"/>
            <a:chExt cx="1858617" cy="1464031"/>
          </a:xfrm>
        </p:grpSpPr>
        <p:grpSp>
          <p:nvGrpSpPr>
            <p:cNvPr id="28" name="Group 27"/>
            <p:cNvGrpSpPr/>
            <p:nvPr/>
          </p:nvGrpSpPr>
          <p:grpSpPr>
            <a:xfrm>
              <a:off x="4929725" y="3392279"/>
              <a:ext cx="1858617" cy="904461"/>
              <a:chOff x="4929725" y="3392279"/>
              <a:chExt cx="1858617" cy="904461"/>
            </a:xfrm>
          </p:grpSpPr>
          <p:sp>
            <p:nvSpPr>
              <p:cNvPr id="30" name="Rounded Rectangle 29"/>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1" name="Oval 30"/>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2" name="Oval 31"/>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29" name="TextBox 28"/>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fib(4)</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33" name="Group 32"/>
          <p:cNvGrpSpPr/>
          <p:nvPr/>
        </p:nvGrpSpPr>
        <p:grpSpPr>
          <a:xfrm>
            <a:off x="9696008" y="3816595"/>
            <a:ext cx="1344828" cy="1059320"/>
            <a:chOff x="4929725" y="3392279"/>
            <a:chExt cx="1858617" cy="1464031"/>
          </a:xfrm>
        </p:grpSpPr>
        <p:grpSp>
          <p:nvGrpSpPr>
            <p:cNvPr id="34" name="Group 33"/>
            <p:cNvGrpSpPr/>
            <p:nvPr/>
          </p:nvGrpSpPr>
          <p:grpSpPr>
            <a:xfrm>
              <a:off x="4929725" y="3392279"/>
              <a:ext cx="1858617" cy="904461"/>
              <a:chOff x="4929725" y="3392279"/>
              <a:chExt cx="1858617" cy="904461"/>
            </a:xfrm>
          </p:grpSpPr>
          <p:sp>
            <p:nvSpPr>
              <p:cNvPr id="36" name="Rounded Rectangle 35"/>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7" name="Oval 36"/>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8" name="Oval 37"/>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35" name="TextBox 34"/>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fib(3)</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45" name="Group 44"/>
          <p:cNvGrpSpPr/>
          <p:nvPr/>
        </p:nvGrpSpPr>
        <p:grpSpPr>
          <a:xfrm>
            <a:off x="6634118" y="4529384"/>
            <a:ext cx="1344828" cy="1059320"/>
            <a:chOff x="4929725" y="3392279"/>
            <a:chExt cx="1858617" cy="1464031"/>
          </a:xfrm>
        </p:grpSpPr>
        <p:grpSp>
          <p:nvGrpSpPr>
            <p:cNvPr id="46" name="Group 45"/>
            <p:cNvGrpSpPr/>
            <p:nvPr/>
          </p:nvGrpSpPr>
          <p:grpSpPr>
            <a:xfrm>
              <a:off x="4929725" y="3392279"/>
              <a:ext cx="1858617" cy="904461"/>
              <a:chOff x="4929725" y="3392279"/>
              <a:chExt cx="1858617" cy="904461"/>
            </a:xfrm>
          </p:grpSpPr>
          <p:sp>
            <p:nvSpPr>
              <p:cNvPr id="48" name="Rounded Rectangle 47"/>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9" name="Oval 48"/>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0" name="Oval 49"/>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47" name="TextBox 46"/>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fib(2)</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51" name="Group 50"/>
          <p:cNvGrpSpPr/>
          <p:nvPr/>
        </p:nvGrpSpPr>
        <p:grpSpPr>
          <a:xfrm>
            <a:off x="8623187" y="4554944"/>
            <a:ext cx="1344828" cy="1059320"/>
            <a:chOff x="4929725" y="3392279"/>
            <a:chExt cx="1858617" cy="1464031"/>
          </a:xfrm>
        </p:grpSpPr>
        <p:grpSp>
          <p:nvGrpSpPr>
            <p:cNvPr id="52" name="Group 51"/>
            <p:cNvGrpSpPr/>
            <p:nvPr/>
          </p:nvGrpSpPr>
          <p:grpSpPr>
            <a:xfrm>
              <a:off x="4929725" y="3392279"/>
              <a:ext cx="1858617" cy="904461"/>
              <a:chOff x="4929725" y="3392279"/>
              <a:chExt cx="1858617" cy="904461"/>
            </a:xfrm>
          </p:grpSpPr>
          <p:sp>
            <p:nvSpPr>
              <p:cNvPr id="54" name="Rounded Rectangle 53"/>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5" name="Oval 54"/>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6" name="Oval 55"/>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53" name="TextBox 52"/>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fib(2)</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57" name="Group 56"/>
          <p:cNvGrpSpPr/>
          <p:nvPr/>
        </p:nvGrpSpPr>
        <p:grpSpPr>
          <a:xfrm>
            <a:off x="10768828" y="4554120"/>
            <a:ext cx="1344828" cy="1059320"/>
            <a:chOff x="4929725" y="3392279"/>
            <a:chExt cx="1858617" cy="1464031"/>
          </a:xfrm>
        </p:grpSpPr>
        <p:grpSp>
          <p:nvGrpSpPr>
            <p:cNvPr id="58" name="Group 57"/>
            <p:cNvGrpSpPr/>
            <p:nvPr/>
          </p:nvGrpSpPr>
          <p:grpSpPr>
            <a:xfrm>
              <a:off x="4929725" y="3392279"/>
              <a:ext cx="1858617" cy="904461"/>
              <a:chOff x="4929725" y="3392279"/>
              <a:chExt cx="1858617" cy="904461"/>
            </a:xfrm>
          </p:grpSpPr>
          <p:sp>
            <p:nvSpPr>
              <p:cNvPr id="60" name="Rounded Rectangle 59"/>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1" name="Oval 60"/>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2" name="Oval 61"/>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59" name="TextBox 58"/>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fib(1)</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94" name="Group 93"/>
          <p:cNvGrpSpPr/>
          <p:nvPr/>
        </p:nvGrpSpPr>
        <p:grpSpPr>
          <a:xfrm>
            <a:off x="4522336" y="4543275"/>
            <a:ext cx="1344828" cy="1059320"/>
            <a:chOff x="4929725" y="3392279"/>
            <a:chExt cx="1858617" cy="1464031"/>
          </a:xfrm>
        </p:grpSpPr>
        <p:grpSp>
          <p:nvGrpSpPr>
            <p:cNvPr id="95" name="Group 94"/>
            <p:cNvGrpSpPr/>
            <p:nvPr/>
          </p:nvGrpSpPr>
          <p:grpSpPr>
            <a:xfrm>
              <a:off x="4929725" y="3392279"/>
              <a:ext cx="1858617" cy="904461"/>
              <a:chOff x="4929725" y="3392279"/>
              <a:chExt cx="1858617" cy="904461"/>
            </a:xfrm>
          </p:grpSpPr>
          <p:sp>
            <p:nvSpPr>
              <p:cNvPr id="97" name="Rounded Rectangle 96"/>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8" name="Oval 97"/>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9" name="Oval 98"/>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96" name="TextBox 95"/>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fib(3)</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00" name="Group 99"/>
          <p:cNvGrpSpPr/>
          <p:nvPr/>
        </p:nvGrpSpPr>
        <p:grpSpPr>
          <a:xfrm>
            <a:off x="3449515" y="5281624"/>
            <a:ext cx="1344828" cy="1059320"/>
            <a:chOff x="4929725" y="3392279"/>
            <a:chExt cx="1858617" cy="1464031"/>
          </a:xfrm>
        </p:grpSpPr>
        <p:grpSp>
          <p:nvGrpSpPr>
            <p:cNvPr id="101" name="Group 100"/>
            <p:cNvGrpSpPr/>
            <p:nvPr/>
          </p:nvGrpSpPr>
          <p:grpSpPr>
            <a:xfrm>
              <a:off x="4929725" y="3392279"/>
              <a:ext cx="1858617" cy="904461"/>
              <a:chOff x="4929725" y="3392279"/>
              <a:chExt cx="1858617" cy="904461"/>
            </a:xfrm>
          </p:grpSpPr>
          <p:sp>
            <p:nvSpPr>
              <p:cNvPr id="103" name="Rounded Rectangle 102"/>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4" name="Oval 103"/>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5" name="Oval 104"/>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02" name="TextBox 101"/>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fib(2)</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grpSp>
        <p:nvGrpSpPr>
          <p:cNvPr id="106" name="Group 105"/>
          <p:cNvGrpSpPr/>
          <p:nvPr/>
        </p:nvGrpSpPr>
        <p:grpSpPr>
          <a:xfrm>
            <a:off x="5595156" y="5280800"/>
            <a:ext cx="1344828" cy="1059320"/>
            <a:chOff x="4929725" y="3392279"/>
            <a:chExt cx="1858617" cy="1464031"/>
          </a:xfrm>
        </p:grpSpPr>
        <p:grpSp>
          <p:nvGrpSpPr>
            <p:cNvPr id="107" name="Group 106"/>
            <p:cNvGrpSpPr/>
            <p:nvPr/>
          </p:nvGrpSpPr>
          <p:grpSpPr>
            <a:xfrm>
              <a:off x="4929725" y="3392279"/>
              <a:ext cx="1858617" cy="904461"/>
              <a:chOff x="4929725" y="3392279"/>
              <a:chExt cx="1858617" cy="904461"/>
            </a:xfrm>
          </p:grpSpPr>
          <p:sp>
            <p:nvSpPr>
              <p:cNvPr id="109" name="Rounded Rectangle 108"/>
              <p:cNvSpPr/>
              <p:nvPr/>
            </p:nvSpPr>
            <p:spPr>
              <a:xfrm>
                <a:off x="4929725" y="3392279"/>
                <a:ext cx="1858617" cy="904461"/>
              </a:xfrm>
              <a:prstGeom prst="roundRect">
                <a:avLst>
                  <a:gd name="adj" fmla="val 39133"/>
                </a:avLst>
              </a:prstGeom>
              <a:solidFill>
                <a:schemeClr val="tx1">
                  <a:lumMod val="50000"/>
                  <a:lumOff val="50000"/>
                </a:schemeClr>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0" name="Oval 109"/>
              <p:cNvSpPr/>
              <p:nvPr/>
            </p:nvSpPr>
            <p:spPr>
              <a:xfrm>
                <a:off x="5203603" y="3600669"/>
                <a:ext cx="487680" cy="487680"/>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1" name="Oval 110"/>
              <p:cNvSpPr/>
              <p:nvPr/>
            </p:nvSpPr>
            <p:spPr>
              <a:xfrm>
                <a:off x="5995974" y="3600670"/>
                <a:ext cx="487681" cy="487679"/>
              </a:xfrm>
              <a:prstGeom prst="ellipse">
                <a:avLst/>
              </a:prstGeom>
              <a:solidFill>
                <a:schemeClr val="tx1"/>
              </a:solidFill>
              <a:ln w="666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08" name="TextBox 107"/>
            <p:cNvSpPr txBox="1"/>
            <p:nvPr/>
          </p:nvSpPr>
          <p:spPr>
            <a:xfrm>
              <a:off x="5271078" y="4303339"/>
              <a:ext cx="1175907" cy="5529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fib(1)</a:t>
              </a:r>
              <a:endParaRPr kumimoji="0" lang="en-US" sz="2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pic>
        <p:nvPicPr>
          <p:cNvPr id="112" name="Picture 1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273216" y="-7217"/>
            <a:ext cx="2129790" cy="1925330"/>
          </a:xfrm>
          <a:prstGeom prst="rect">
            <a:avLst/>
          </a:prstGeom>
        </p:spPr>
      </p:pic>
      <p:sp>
        <p:nvSpPr>
          <p:cNvPr id="113" name="Rectangular Callout 112"/>
          <p:cNvSpPr/>
          <p:nvPr/>
        </p:nvSpPr>
        <p:spPr>
          <a:xfrm>
            <a:off x="9129884" y="112958"/>
            <a:ext cx="1599075" cy="814295"/>
          </a:xfrm>
          <a:prstGeom prst="wedgeRectCallout">
            <a:avLst>
              <a:gd name="adj1" fmla="val 81193"/>
              <a:gd name="adj2" fmla="val 4714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Explosion of clones!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4" name="Rectangular Callout 113"/>
          <p:cNvSpPr/>
          <p:nvPr/>
        </p:nvSpPr>
        <p:spPr>
          <a:xfrm>
            <a:off x="5073373" y="101569"/>
            <a:ext cx="3617740" cy="1591994"/>
          </a:xfrm>
          <a:prstGeom prst="wedgeRectCallout">
            <a:avLst>
              <a:gd name="adj1" fmla="val 68448"/>
              <a:gd name="adj2" fmla="val -20172"/>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Wasted effort too!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fib(1) calculated twice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fib(2) calculated 3 times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fib(3) calculated twice</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5" name="Rectangular Callout 114"/>
          <p:cNvSpPr/>
          <p:nvPr/>
        </p:nvSpPr>
        <p:spPr>
          <a:xfrm>
            <a:off x="253352" y="101569"/>
            <a:ext cx="4600635" cy="1160838"/>
          </a:xfrm>
          <a:prstGeom prst="wedgeRectCallout">
            <a:avLst>
              <a:gd name="adj1" fmla="val 58529"/>
              <a:gd name="adj2" fmla="val 36505"/>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Imagine the number of clones to calculate fib(100). </a:t>
            </a:r>
            <a:r>
              <a:rPr kumimoji="0" lang="en-IN"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Challenge</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don’t imagine – find </a:t>
            </a:r>
            <a:r>
              <a:rPr kumimoji="0" lang="en-IN" sz="2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out</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16" name="Picture 1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930" y="1693563"/>
            <a:ext cx="1904337" cy="1904337"/>
          </a:xfrm>
          <a:prstGeom prst="rect">
            <a:avLst/>
          </a:prstGeom>
        </p:spPr>
      </p:pic>
      <p:sp>
        <p:nvSpPr>
          <p:cNvPr id="117" name="Rectangular Callout 116"/>
          <p:cNvSpPr/>
          <p:nvPr/>
        </p:nvSpPr>
        <p:spPr>
          <a:xfrm>
            <a:off x="1915614" y="1836680"/>
            <a:ext cx="4032573" cy="1160838"/>
          </a:xfrm>
          <a:prstGeom prst="wedgeRectCallout">
            <a:avLst>
              <a:gd name="adj1" fmla="val -71795"/>
              <a:gd name="adj2" fmla="val 2904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 could have easily solved this problem using a for loop – much faster and no clones</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18" name="Picture 11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488437" y="1835395"/>
            <a:ext cx="1905608" cy="1905608"/>
          </a:xfrm>
          <a:prstGeom prst="rect">
            <a:avLst/>
          </a:prstGeom>
        </p:spPr>
      </p:pic>
      <p:sp>
        <p:nvSpPr>
          <p:cNvPr id="119" name="Rectangular Callout 118"/>
          <p:cNvSpPr/>
          <p:nvPr/>
        </p:nvSpPr>
        <p:spPr>
          <a:xfrm>
            <a:off x="6075482" y="1785769"/>
            <a:ext cx="4600635" cy="1160838"/>
          </a:xfrm>
          <a:prstGeom prst="wedgeRectCallout">
            <a:avLst>
              <a:gd name="adj1" fmla="val 62923"/>
              <a:gd name="adj2" fmla="val 60551"/>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That’s why we were warned. Recursion allows neat code but sometimes can be slower</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30946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1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113"/>
                                        </p:tgtEl>
                                        <p:attrNameLst>
                                          <p:attrName>style.visibility</p:attrName>
                                        </p:attrNameLst>
                                      </p:cBhvr>
                                      <p:to>
                                        <p:strVal val="visible"/>
                                      </p:to>
                                    </p:set>
                                    <p:animEffect transition="in" filter="wipe(right)">
                                      <p:cBhvr>
                                        <p:cTn id="68" dur="500"/>
                                        <p:tgtEl>
                                          <p:spTgt spid="1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wipe(right)">
                                      <p:cBhvr>
                                        <p:cTn id="73" dur="500"/>
                                        <p:tgtEl>
                                          <p:spTgt spid="1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115"/>
                                        </p:tgtEl>
                                        <p:attrNameLst>
                                          <p:attrName>style.visibility</p:attrName>
                                        </p:attrNameLst>
                                      </p:cBhvr>
                                      <p:to>
                                        <p:strVal val="visible"/>
                                      </p:to>
                                    </p:set>
                                    <p:animEffect transition="in" filter="wipe(right)">
                                      <p:cBhvr>
                                        <p:cTn id="78" dur="500"/>
                                        <p:tgtEl>
                                          <p:spTgt spid="11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wipe(left)">
                                      <p:cBhvr>
                                        <p:cTn id="87" dur="500"/>
                                        <p:tgtEl>
                                          <p:spTgt spid="117"/>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1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grpId="0" nodeType="clickEffect">
                                  <p:stCondLst>
                                    <p:cond delay="0"/>
                                  </p:stCondLst>
                                  <p:childTnLst>
                                    <p:set>
                                      <p:cBhvr>
                                        <p:cTn id="95" dur="1" fill="hold">
                                          <p:stCondLst>
                                            <p:cond delay="0"/>
                                          </p:stCondLst>
                                        </p:cTn>
                                        <p:tgtEl>
                                          <p:spTgt spid="119"/>
                                        </p:tgtEl>
                                        <p:attrNameLst>
                                          <p:attrName>style.visibility</p:attrName>
                                        </p:attrNameLst>
                                      </p:cBhvr>
                                      <p:to>
                                        <p:strVal val="visible"/>
                                      </p:to>
                                    </p:set>
                                    <p:animEffect transition="in" filter="wipe(right)">
                                      <p:cBhvr>
                                        <p:cTn id="96"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13" grpId="0" animBg="1"/>
      <p:bldP spid="114" grpId="0" animBg="1"/>
      <p:bldP spid="115" grpId="0" animBg="1"/>
      <p:bldP spid="117" grpId="0" animBg="1"/>
      <p:bldP spid="1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83.00425"/>
  <p:tag name="ORIGINALWIDTH" val="1739.089"/>
  <p:tag name="LATEXADDIN" val="\documentclass{article}&#10;\usepackage{amsmath,amssymb}&#10;\usepackage{olo}&#10;\usepackage[dvipsnames]{xcolor}&#10;\pagestyle{empty}&#10;\begin{document}&#10;&#10;\[&#10;\text{fac}(0) = 1 \text{ and }&#10;\text{fac}(n) = n \cdot \text{fac}(n-1), \text{ for } n &gt; 0&#10;\]&#10;&#10;\end{document}"/>
  <p:tag name="IGUANATEXSIZE" val="32"/>
  <p:tag name="IGUANATEXCURSOR" val="225"/>
</p:tagLst>
</file>

<file path=ppt/tags/tag2.xml><?xml version="1.0" encoding="utf-8"?>
<p:tagLst xmlns:a="http://schemas.openxmlformats.org/drawingml/2006/main" xmlns:r="http://schemas.openxmlformats.org/officeDocument/2006/relationships" xmlns:p="http://schemas.openxmlformats.org/presentationml/2006/main">
  <p:tag name="ORIGINALHEIGHT" val="179.5092"/>
  <p:tag name="ORIGINALWIDTH" val="1793.592"/>
  <p:tag name="LATEXADDIN" val="\documentclass{article}&#10;\usepackage{amsmath,amssymb,amsthm}&#10;\usepackage{olo}&#10;\usepackage[dvipsnames]{xcolor}&#10;\newtheorem{thm}{Theorem}&#10;\pagestyle{empty}&#10;\begin{document}&#10;\begin{thm}&#10;Suppose $a \geq b &gt; 0$ are two numbers.\newline&#10;Then we always have $\text{gcd}(a,b) = \text{gcd}(b, a\ \%\ b)$.&#10;\end{thm}&#10;\end{document}"/>
  <p:tag name="IGUANATEXSIZE" val="32"/>
  <p:tag name="IGUANATEXCURSOR" val="2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3ACF124-275F-44F2-8DE0-0A75506982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21139</TotalTime>
  <Words>1580</Words>
  <Application>Microsoft Office PowerPoint</Application>
  <PresentationFormat>Custom</PresentationFormat>
  <Paragraphs>295</Paragraphs>
  <Slides>16</Slides>
  <Notes>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Metropolitan</vt:lpstr>
      <vt:lpstr>ESC101: Fundamentals of Computing</vt:lpstr>
      <vt:lpstr>Recursion</vt:lpstr>
      <vt:lpstr>Mutual Recursion</vt:lpstr>
      <vt:lpstr>About Recursion</vt:lpstr>
      <vt:lpstr>Recognizing Recursion</vt:lpstr>
      <vt:lpstr>Example 1: Factorial</vt:lpstr>
      <vt:lpstr>Example 1: Factorial</vt:lpstr>
      <vt:lpstr>Factorial: The Flow</vt:lpstr>
      <vt:lpstr>Example 2: Fibonacci Numbers</vt:lpstr>
      <vt:lpstr>Attack of the Clones</vt:lpstr>
      <vt:lpstr>Recursion vs Iteration</vt:lpstr>
      <vt:lpstr>Space complexity of recursion</vt:lpstr>
      <vt:lpstr>Greatest common divisor</vt:lpstr>
      <vt:lpstr>GCD using Recursion</vt:lpstr>
      <vt:lpstr>Partitions</vt:lpstr>
      <vt:lpstr>Code for partitioning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Nisheeth Srivastava</dc:creator>
  <cp:lastModifiedBy>nisheeth</cp:lastModifiedBy>
  <cp:revision>1395</cp:revision>
  <dcterms:created xsi:type="dcterms:W3CDTF">2018-07-30T05:08:11Z</dcterms:created>
  <dcterms:modified xsi:type="dcterms:W3CDTF">2020-05-10T08:56:05Z</dcterms:modified>
</cp:coreProperties>
</file>