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92" r:id="rId2"/>
  </p:sldMasterIdLst>
  <p:notesMasterIdLst>
    <p:notesMasterId r:id="rId26"/>
  </p:notesMasterIdLst>
  <p:sldIdLst>
    <p:sldId id="268" r:id="rId3"/>
    <p:sldId id="302" r:id="rId4"/>
    <p:sldId id="263" r:id="rId5"/>
    <p:sldId id="264" r:id="rId6"/>
    <p:sldId id="265" r:id="rId7"/>
    <p:sldId id="266" r:id="rId8"/>
    <p:sldId id="267" r:id="rId9"/>
    <p:sldId id="301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305" r:id="rId23"/>
    <p:sldId id="312" r:id="rId24"/>
    <p:sldId id="31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5" autoAdjust="0"/>
    <p:restoredTop sz="94722" autoAdjust="0"/>
  </p:normalViewPr>
  <p:slideViewPr>
    <p:cSldViewPr snapToGrid="0">
      <p:cViewPr varScale="1">
        <p:scale>
          <a:sx n="110" d="100"/>
          <a:sy n="110" d="100"/>
        </p:scale>
        <p:origin x="-3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126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9877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6806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6178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311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EA103-507D-4740-862A-3A87B77E3206}" type="slidenum">
              <a:rPr kumimoji="0" lang="en-I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rmAutofit fontScale="25000" lnSpcReduction="20000"/>
          </a:bodyPr>
          <a:lstStyle/>
          <a:p>
            <a:pPr eaLnBrk="1">
              <a:spcBef>
                <a:spcPct val="0"/>
              </a:spcBef>
            </a:pPr>
            <a:endParaRPr lang="en-IN" altLang="en-US" sz="1900" dirty="0">
              <a:latin typeface="Arial" charset="0"/>
              <a:ea typeface="Microsoft YaHei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131" tIns="42566" rIns="85131" bIns="42566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C892A5-6AA3-43C5-B241-575C19BB0FCE}" type="slidenum">
              <a:rPr kumimoji="0" lang="en-I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EA103-507D-4740-862A-3A87B77E3206}" type="slidenum">
              <a:rPr kumimoji="0" lang="en-I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rmAutofit fontScale="25000" lnSpcReduction="20000"/>
          </a:bodyPr>
          <a:lstStyle/>
          <a:p>
            <a:pPr eaLnBrk="1">
              <a:spcBef>
                <a:spcPct val="0"/>
              </a:spcBef>
            </a:pPr>
            <a:endParaRPr lang="en-IN" altLang="en-US" sz="1900" dirty="0">
              <a:latin typeface="Arial" charset="0"/>
              <a:ea typeface="Microsoft YaHei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131" tIns="42566" rIns="85131" bIns="42566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C892A5-6AA3-43C5-B241-575C19BB0FCE}" type="slidenum">
              <a:rPr kumimoji="0" lang="en-I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6867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3234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9764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let the arrow operator confuse </a:t>
            </a:r>
            <a:r>
              <a:rPr lang="en-US" baseline="0" dirty="0" smtClean="0"/>
              <a:t>you. Just remember that pr-&gt;field is </a:t>
            </a:r>
            <a:r>
              <a:rPr lang="en-US" baseline="0" smtClean="0"/>
              <a:t>the same as (*pr).field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91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7527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120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868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86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E0A40C-1493-438F-B636-632349E5D04B}" type="slidenum">
              <a:rPr kumimoji="0" lang="en-I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rmAutofit fontScale="25000" lnSpcReduction="20000"/>
          </a:bodyPr>
          <a:lstStyle/>
          <a:p>
            <a:pPr eaLnBrk="1">
              <a:spcBef>
                <a:spcPct val="0"/>
              </a:spcBef>
            </a:pPr>
            <a:endParaRPr lang="en-IN" altLang="en-US" sz="1900" dirty="0">
              <a:latin typeface="Arial" charset="0"/>
              <a:ea typeface="Microsoft YaHei" charset="-122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131" tIns="42566" rIns="85131" bIns="42566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AF634C-5CAC-474D-807A-5526C445A318}" type="slidenum">
              <a:rPr kumimoji="0" lang="en-I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1671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776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4734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868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86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DCF896-8296-4A09-A08B-0FFC043DE1A5}" type="slidenum">
              <a:rPr kumimoji="0" lang="en-I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rmAutofit fontScale="25000" lnSpcReduction="20000"/>
          </a:bodyPr>
          <a:lstStyle/>
          <a:p>
            <a:pPr eaLnBrk="1">
              <a:spcBef>
                <a:spcPct val="0"/>
              </a:spcBef>
            </a:pPr>
            <a:endParaRPr lang="en-IN" altLang="en-US" sz="1900" dirty="0">
              <a:latin typeface="Arial" charset="0"/>
              <a:ea typeface="Microsoft YaHei" charset="-122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131" tIns="42566" rIns="85131" bIns="42566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2ECF7-DB04-4E04-980F-750BD6818419}" type="slidenum">
              <a:rPr kumimoji="0" lang="en-I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6590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36058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07204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832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97274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4099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52979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3230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64722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29315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22543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AA2-0887-4027-825B-FEC0CAE0A43F}" type="datetime7">
              <a:rPr lang="en-US" altLang="en-US" smtClean="0"/>
              <a:pPr/>
              <a:t>May-20</a:t>
            </a:fld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23792696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9601" y="6356350"/>
            <a:ext cx="2842684" cy="363538"/>
          </a:xfrm>
        </p:spPr>
        <p:txBody>
          <a:bodyPr/>
          <a:lstStyle>
            <a:lvl1pPr>
              <a:defRPr/>
            </a:lvl1pPr>
          </a:lstStyle>
          <a:p>
            <a:fld id="{AC3A7090-BE96-492B-A920-90F4634F79AD}" type="datetime7">
              <a:rPr lang="en-US" altLang="en-US" smtClean="0"/>
              <a:pPr/>
              <a:t>May-20</a:t>
            </a:fld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8737601" y="6356350"/>
            <a:ext cx="2842684" cy="363538"/>
          </a:xfrm>
        </p:spPr>
        <p:txBody>
          <a:bodyPr/>
          <a:lstStyle>
            <a:lvl1pPr>
              <a:defRPr/>
            </a:lvl1pPr>
          </a:lstStyle>
          <a:p>
            <a:fld id="{6DCAEA8C-2405-4E1C-AF33-B1E21BF678B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8959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7CBB-A82F-42EC-B159-CCE32487C6ED}" type="datetimeFigureOut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00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28584" y="836672"/>
            <a:ext cx="11950534" cy="35553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endParaRPr lang="en-IN" sz="6000" b="1" u="sng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spcBef>
                <a:spcPts val="840"/>
              </a:spcBef>
            </a:pP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Composite Data Types:</a:t>
            </a:r>
          </a:p>
          <a:p>
            <a:pPr>
              <a:spcBef>
                <a:spcPts val="840"/>
              </a:spcBef>
            </a:pPr>
            <a:r>
              <a:rPr lang="en-IN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Structures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295400" y="1"/>
            <a:ext cx="891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800" b="1" dirty="0">
                <a:solidFill>
                  <a:prstClr val="black"/>
                </a:solidFill>
                <a:latin typeface="Calibri" pitchFamily="34" charset="0"/>
              </a:rPr>
              <a:t>Functions with structures as parameters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0483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524000" y="654534"/>
            <a:ext cx="5181600" cy="5846301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# include &lt;</a:t>
            </a:r>
            <a:r>
              <a:rPr lang="en-IN" altLang="en-US" sz="2200" b="1" dirty="0" err="1">
                <a:latin typeface="Calibri" pitchFamily="34" charset="0"/>
              </a:rPr>
              <a:t>stdio.h</a:t>
            </a:r>
            <a:r>
              <a:rPr lang="en-IN" altLang="en-US" sz="2200" b="1" dirty="0">
                <a:latin typeface="Calibri" pitchFamily="34" charset="0"/>
              </a:rPr>
              <a:t>&gt;</a:t>
            </a:r>
          </a:p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# include &lt;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math.h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&gt;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int x; int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r>
              <a:rPr lang="en-IN" altLang="en-US" sz="2200" b="1" dirty="0">
                <a:latin typeface="Calibri" pitchFamily="34" charset="0"/>
              </a:rPr>
              <a:t>double norm2(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p)  {</a:t>
            </a:r>
          </a:p>
          <a:p>
            <a:r>
              <a:rPr lang="en-IN" altLang="en-US" sz="2200" b="1" dirty="0">
                <a:latin typeface="Calibri" pitchFamily="34" charset="0"/>
              </a:rPr>
              <a:t>   return </a:t>
            </a:r>
            <a:r>
              <a:rPr lang="en-IN" altLang="en-US" sz="2200" b="1" dirty="0" err="1">
                <a:latin typeface="Calibri" pitchFamily="34" charset="0"/>
              </a:rPr>
              <a:t>sqrt</a:t>
            </a:r>
            <a:r>
              <a:rPr lang="en-IN" altLang="en-US" sz="2200" b="1" dirty="0">
                <a:latin typeface="Calibri" pitchFamily="34" charset="0"/>
              </a:rPr>
              <a:t> ( </a:t>
            </a:r>
            <a:r>
              <a:rPr lang="en-IN" altLang="en-US" sz="2200" b="1" dirty="0" err="1">
                <a:latin typeface="Calibri" pitchFamily="34" charset="0"/>
              </a:rPr>
              <a:t>p.x</a:t>
            </a:r>
            <a:r>
              <a:rPr lang="en-IN" altLang="en-US" sz="2200" b="1" dirty="0">
                <a:latin typeface="Calibri" pitchFamily="34" charset="0"/>
              </a:rPr>
              <a:t>*</a:t>
            </a:r>
            <a:r>
              <a:rPr lang="en-IN" altLang="en-US" sz="2200" b="1" dirty="0" err="1">
                <a:latin typeface="Calibri" pitchFamily="34" charset="0"/>
              </a:rPr>
              <a:t>p.x</a:t>
            </a:r>
            <a:r>
              <a:rPr lang="en-IN" altLang="en-US" sz="2200" b="1" dirty="0">
                <a:latin typeface="Calibri" pitchFamily="34" charset="0"/>
              </a:rPr>
              <a:t> + </a:t>
            </a:r>
            <a:r>
              <a:rPr lang="en-IN" altLang="en-US" sz="2200" b="1" dirty="0" err="1">
                <a:latin typeface="Calibri" pitchFamily="34" charset="0"/>
              </a:rPr>
              <a:t>p.y</a:t>
            </a:r>
            <a:r>
              <a:rPr lang="en-IN" altLang="en-US" sz="2200" b="1" dirty="0">
                <a:latin typeface="Calibri" pitchFamily="34" charset="0"/>
              </a:rPr>
              <a:t>*</a:t>
            </a:r>
            <a:r>
              <a:rPr lang="en-IN" altLang="en-US" sz="2200" b="1" dirty="0" err="1">
                <a:latin typeface="Calibri" pitchFamily="34" charset="0"/>
              </a:rPr>
              <a:t>p.y</a:t>
            </a:r>
            <a:r>
              <a:rPr lang="en-IN" altLang="en-US" sz="2200" b="1" dirty="0">
                <a:latin typeface="Calibri" pitchFamily="34" charset="0"/>
              </a:rPr>
              <a:t>);</a:t>
            </a:r>
          </a:p>
          <a:p>
            <a:r>
              <a:rPr lang="en-IN" altLang="en-US" sz="2200" b="1" dirty="0">
                <a:latin typeface="Calibri" pitchFamily="34" charset="0"/>
              </a:rPr>
              <a:t>}</a:t>
            </a:r>
          </a:p>
          <a:p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main() {</a:t>
            </a:r>
          </a:p>
          <a:p>
            <a:r>
              <a:rPr lang="en-IN" altLang="en-US" sz="2200" b="1" dirty="0">
                <a:latin typeface="Calibri" pitchFamily="34" charset="0"/>
              </a:rPr>
              <a:t>	int x, y;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	scanf(“%</a:t>
            </a:r>
            <a:r>
              <a:rPr lang="en-IN" altLang="en-US" sz="2200" b="1" dirty="0" err="1">
                <a:latin typeface="Calibri" pitchFamily="34" charset="0"/>
              </a:rPr>
              <a:t>d%d</a:t>
            </a:r>
            <a:r>
              <a:rPr lang="en-IN" altLang="en-US" sz="2200" b="1" dirty="0">
                <a:latin typeface="Calibri" pitchFamily="34" charset="0"/>
              </a:rPr>
              <a:t>”, &amp;</a:t>
            </a:r>
            <a:r>
              <a:rPr lang="en-IN" altLang="en-US" sz="2200" b="1" dirty="0" err="1">
                <a:latin typeface="Calibri" pitchFamily="34" charset="0"/>
              </a:rPr>
              <a:t>x,&amp;y</a:t>
            </a:r>
            <a:r>
              <a:rPr lang="en-IN" altLang="en-US" sz="2200" b="1" dirty="0">
                <a:latin typeface="Calibri" pitchFamily="34" charset="0"/>
              </a:rPr>
              <a:t>);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 = </a:t>
            </a:r>
            <a:r>
              <a:rPr lang="en-IN" altLang="en-US" sz="2200" b="1" dirty="0" err="1">
                <a:latin typeface="Calibri" pitchFamily="34" charset="0"/>
              </a:rPr>
              <a:t>make_point</a:t>
            </a:r>
            <a:r>
              <a:rPr lang="en-IN" altLang="en-US" sz="2200" b="1" dirty="0">
                <a:latin typeface="Calibri" pitchFamily="34" charset="0"/>
              </a:rPr>
              <a:t>(</a:t>
            </a:r>
            <a:r>
              <a:rPr lang="en-IN" altLang="en-US" sz="2200" b="1" dirty="0" err="1">
                <a:latin typeface="Calibri" pitchFamily="34" charset="0"/>
              </a:rPr>
              <a:t>x,y</a:t>
            </a:r>
            <a:r>
              <a:rPr lang="en-IN" altLang="en-US" sz="2200" b="1" dirty="0">
                <a:latin typeface="Calibri" pitchFamily="34" charset="0"/>
              </a:rPr>
              <a:t>);</a:t>
            </a:r>
          </a:p>
          <a:p>
            <a:r>
              <a:rPr lang="en-IN" altLang="en-US" sz="2200" b="1" dirty="0">
                <a:latin typeface="Calibri" pitchFamily="34" charset="0"/>
              </a:rPr>
              <a:t>	printf(“distance from origin </a:t>
            </a:r>
          </a:p>
          <a:p>
            <a:r>
              <a:rPr lang="en-IN" altLang="en-US" sz="2200" b="1" dirty="0">
                <a:latin typeface="Calibri" pitchFamily="34" charset="0"/>
              </a:rPr>
              <a:t>	     is %f ”, norm2(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) );</a:t>
            </a:r>
          </a:p>
          <a:p>
            <a:r>
              <a:rPr lang="en-IN" altLang="en-US" sz="2200" b="1" dirty="0">
                <a:latin typeface="Calibri" pitchFamily="34" charset="0"/>
              </a:rPr>
              <a:t>      return 0;</a:t>
            </a:r>
          </a:p>
          <a:p>
            <a:r>
              <a:rPr lang="en-IN" altLang="en-US" sz="2200" b="1" dirty="0">
                <a:latin typeface="Calibri" pitchFamily="34" charset="0"/>
              </a:rPr>
              <a:t>}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781800" y="1066800"/>
            <a:ext cx="3886200" cy="1445096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1587" indent="0">
              <a:buClr>
                <a:srgbClr val="9D0000"/>
              </a:buClr>
              <a:buSzPct val="45000"/>
            </a:pP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The norm2 or Euclidean norm of point (</a:t>
            </a:r>
            <a:r>
              <a:rPr lang="en-IN" altLang="en-US" sz="2200" b="1" dirty="0" err="1">
                <a:solidFill>
                  <a:prstClr val="black"/>
                </a:solidFill>
                <a:latin typeface="Calibri" pitchFamily="34" charset="0"/>
              </a:rPr>
              <a:t>x,y</a:t>
            </a: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) is</a:t>
            </a:r>
          </a:p>
          <a:p>
            <a:endParaRPr lang="en-IN" altLang="en-US" sz="2200" b="1" dirty="0">
              <a:solidFill>
                <a:srgbClr val="0070C0"/>
              </a:solidFill>
              <a:latin typeface="Calibri" pitchFamily="34" charset="0"/>
            </a:endParaRPr>
          </a:p>
          <a:p>
            <a:endParaRPr lang="en-IN" altLang="en-US" sz="22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/>
          </p:nvPr>
        </p:nvGraphicFramePr>
        <p:xfrm>
          <a:off x="7620000" y="1801812"/>
          <a:ext cx="1524000" cy="712788"/>
        </p:xfrm>
        <a:graphic>
          <a:graphicData uri="http://schemas.openxmlformats.org/presentationml/2006/ole">
            <p:oleObj spid="_x0000_s1086" r:id="rId4" imgW="14325600" imgH="6705600" progId="">
              <p:embed/>
            </p:oleObj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781800" y="2744789"/>
            <a:ext cx="3886200" cy="767987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norm2(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p) returns Euclidean norm of point p.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DCAEA8C-2405-4E1C-AF33-B1E21BF678BD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00200" y="0"/>
            <a:ext cx="6858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3200" b="1" dirty="0">
                <a:solidFill>
                  <a:prstClr val="black"/>
                </a:solidFill>
                <a:latin typeface="Calibri" pitchFamily="34" charset="0"/>
              </a:rPr>
              <a:t>Structures inside structures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6400" y="838200"/>
            <a:ext cx="3733800" cy="1106542"/>
          </a:xfrm>
          <a:prstGeom prst="rect">
            <a:avLst/>
          </a:prstGeom>
          <a:solidFill>
            <a:srgbClr val="C5F3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5562600" y="838200"/>
            <a:ext cx="5937142" cy="178365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Recall, a structure definition defines a type. 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Once a type is defined, it can be used in the definition of new types.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is used to define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rect. Each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has two instances of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point.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752600" y="2057400"/>
            <a:ext cx="3657600" cy="1766888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{</a:t>
            </a:r>
          </a:p>
          <a:p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leftbot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righttop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r;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1755776" y="4038600"/>
            <a:ext cx="3654425" cy="2362200"/>
            <a:chOff x="231775" y="4038600"/>
            <a:chExt cx="3654425" cy="2362200"/>
          </a:xfrm>
        </p:grpSpPr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533400" y="41910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990600" y="46482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447800" y="4800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447800" y="5486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069975" y="48768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069975" y="55626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362200" y="46482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819400" y="4800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819400" y="5486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441575" y="49530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441575" y="56388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998538" y="41910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371725" y="41910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31775" y="4038600"/>
              <a:ext cx="28274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r</a:t>
              </a:r>
            </a:p>
          </p:txBody>
        </p:sp>
      </p:grp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562600" y="4114801"/>
            <a:ext cx="4876800" cy="767987"/>
          </a:xfrm>
          <a:prstGeom prst="rect">
            <a:avLst/>
          </a:prstGeom>
          <a:solidFill>
            <a:srgbClr val="ABF3A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r is a variable of type </a:t>
            </a:r>
            <a:r>
              <a:rPr lang="en-IN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 rect</a:t>
            </a:r>
            <a:r>
              <a:rPr lang="en-IN" altLang="en-US" sz="2200" b="1" dirty="0">
                <a:latin typeface="Calibri" pitchFamily="34" charset="0"/>
              </a:rPr>
              <a:t>. It has two </a:t>
            </a:r>
            <a:r>
              <a:rPr lang="en-IN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 point </a:t>
            </a:r>
            <a:r>
              <a:rPr lang="en-IN" altLang="en-US" sz="2200" b="1" dirty="0">
                <a:latin typeface="Calibri" pitchFamily="34" charset="0"/>
              </a:rPr>
              <a:t>structures as fields.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562600" y="5257800"/>
            <a:ext cx="3048000" cy="1106542"/>
          </a:xfrm>
          <a:prstGeom prst="rect">
            <a:avLst/>
          </a:prstGeom>
          <a:solidFill>
            <a:srgbClr val="C7D0E9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So how do we refer to the x of </a:t>
            </a:r>
            <a:r>
              <a:rPr lang="en-IN" altLang="en-US" sz="2200" b="1" dirty="0" err="1">
                <a:latin typeface="Calibri" pitchFamily="34" charset="0"/>
              </a:rPr>
              <a:t>leftbot</a:t>
            </a:r>
            <a:r>
              <a:rPr lang="en-IN" altLang="en-US" sz="2200" b="1" dirty="0">
                <a:latin typeface="Calibri" pitchFamily="34" charset="0"/>
              </a:rPr>
              <a:t> point structure of r?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012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1752600" y="228600"/>
            <a:ext cx="3733800" cy="5507746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{</a:t>
            </a:r>
          </a:p>
          <a:p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leftbot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righttop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main() {</a:t>
            </a:r>
          </a:p>
          <a:p>
            <a:r>
              <a:rPr lang="en-IN" altLang="en-US" sz="2200" b="1" dirty="0">
                <a:latin typeface="Calibri" pitchFamily="34" charset="0"/>
              </a:rPr>
              <a:t>	struct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r;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r.leftbot.x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r.leftbot.y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r.righttop.x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r.righttop.y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r>
              <a:rPr lang="en-IN" altLang="en-US" sz="2200" b="1" dirty="0">
                <a:latin typeface="Calibri" pitchFamily="34" charset="0"/>
              </a:rPr>
              <a:t>           return 0;</a:t>
            </a:r>
          </a:p>
          <a:p>
            <a:r>
              <a:rPr lang="en-IN" altLang="en-US" sz="2200" b="1" dirty="0">
                <a:latin typeface="Calibri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5565776" y="1447800"/>
            <a:ext cx="3959225" cy="2209800"/>
            <a:chOff x="4041775" y="1447800"/>
            <a:chExt cx="3959225" cy="2209800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4648200" y="14478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105400" y="19050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5562600" y="2057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5562600" y="2743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184775" y="2133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184775" y="2819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477000" y="19050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6934200" y="2057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6934200" y="2743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556375" y="22098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556375" y="28956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113338" y="14478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486525" y="14478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716588" y="21336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716588" y="2819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7088188" y="21336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088188" y="2819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041775" y="1447800"/>
              <a:ext cx="28274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r</a:t>
              </a:r>
            </a:p>
          </p:txBody>
        </p:sp>
      </p:grp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642281" y="414179"/>
            <a:ext cx="1329893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r.leftbot.y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082143" y="906937"/>
            <a:ext cx="1336305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r.leftbot.x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293021" y="394883"/>
            <a:ext cx="1475510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r.righttop.y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646334" y="933449"/>
            <a:ext cx="1481922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r.righttop.x</a:t>
            </a:r>
            <a:endParaRPr lang="en-IN" altLang="en-US" sz="2200" b="1" dirty="0">
              <a:latin typeface="Calibri" pitchFamily="34" charset="0"/>
            </a:endParaRPr>
          </a:p>
        </p:txBody>
      </p:sp>
      <p:cxnSp>
        <p:nvCxnSpPr>
          <p:cNvPr id="27" name="AutoShape 26"/>
          <p:cNvCxnSpPr>
            <a:cxnSpLocks noChangeShapeType="1"/>
          </p:cNvCxnSpPr>
          <p:nvPr/>
        </p:nvCxnSpPr>
        <p:spPr bwMode="auto">
          <a:xfrm>
            <a:off x="5943600" y="685800"/>
            <a:ext cx="1143000" cy="23241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</p:cNvCxnSpPr>
          <p:nvPr/>
        </p:nvCxnSpPr>
        <p:spPr bwMode="auto">
          <a:xfrm>
            <a:off x="6400800" y="1143000"/>
            <a:ext cx="685800" cy="9144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28"/>
          <p:cNvCxnSpPr>
            <a:cxnSpLocks noChangeShapeType="1"/>
            <a:stCxn id="26" idx="1"/>
          </p:cNvCxnSpPr>
          <p:nvPr/>
        </p:nvCxnSpPr>
        <p:spPr bwMode="auto">
          <a:xfrm rot="10800000" flipV="1">
            <a:off x="9144000" y="1148166"/>
            <a:ext cx="502334" cy="985434"/>
          </a:xfrm>
          <a:prstGeom prst="bentConnector2">
            <a:avLst/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29"/>
          <p:cNvCxnSpPr>
            <a:cxnSpLocks noChangeShapeType="1"/>
          </p:cNvCxnSpPr>
          <p:nvPr/>
        </p:nvCxnSpPr>
        <p:spPr bwMode="auto">
          <a:xfrm flipH="1">
            <a:off x="9144000" y="609600"/>
            <a:ext cx="1143000" cy="24003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981755" y="5638801"/>
            <a:ext cx="3023754" cy="767987"/>
          </a:xfrm>
          <a:prstGeom prst="rect">
            <a:avLst/>
          </a:prstGeom>
          <a:solidFill>
            <a:srgbClr val="F4FAA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200" b="1" dirty="0">
                <a:latin typeface="Calibri" pitchFamily="34" charset="0"/>
              </a:rPr>
              <a:t>Addressing nested fields</a:t>
            </a:r>
          </a:p>
          <a:p>
            <a:pPr algn="ctr"/>
            <a:r>
              <a:rPr lang="en-IN" altLang="en-US" sz="2200" b="1" dirty="0">
                <a:latin typeface="Calibri" pitchFamily="34" charset="0"/>
              </a:rPr>
              <a:t>unambiguously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91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0"/>
            <a:ext cx="6858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3200" b="1" dirty="0">
                <a:solidFill>
                  <a:prstClr val="black"/>
                </a:solidFill>
                <a:latin typeface="Calibri" pitchFamily="34" charset="0"/>
              </a:rPr>
              <a:t>Initializing structures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2600" y="533400"/>
            <a:ext cx="4724400" cy="1106542"/>
          </a:xfrm>
          <a:prstGeom prst="rect">
            <a:avLst/>
          </a:prstGeom>
          <a:solidFill>
            <a:srgbClr val="C5F3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2600" y="1676400"/>
            <a:ext cx="4724400" cy="210185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Initializing structures is very similar to initializing arrays.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Enclose the values of all the fields in braces.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Values of different fields are separated by commas.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52600" y="3886200"/>
            <a:ext cx="4724400" cy="2460758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{</a:t>
            </a:r>
          </a:p>
          <a:p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leftbot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righttop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 = {0,0};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q = {1,1};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r = {{0,0}, {1,1}};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934200" y="990600"/>
            <a:ext cx="1588" cy="3733800"/>
          </a:xfrm>
          <a:prstGeom prst="line">
            <a:avLst/>
          </a:prstGeom>
          <a:noFill/>
          <a:ln w="9360" cap="flat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553200" y="4191000"/>
            <a:ext cx="4038600" cy="1588"/>
          </a:xfrm>
          <a:prstGeom prst="line">
            <a:avLst/>
          </a:prstGeom>
          <a:noFill/>
          <a:ln w="9360" cap="flat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556375" y="4114800"/>
            <a:ext cx="3302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861176" y="4191001"/>
            <a:ext cx="707543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>
                <a:latin typeface="Calibri" pitchFamily="34" charset="0"/>
              </a:rPr>
              <a:t>(0,0)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610600" y="2667000"/>
            <a:ext cx="1588" cy="1600200"/>
          </a:xfrm>
          <a:prstGeom prst="line">
            <a:avLst/>
          </a:prstGeom>
          <a:noFill/>
          <a:ln w="9360" cap="flat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858000" y="2667000"/>
            <a:ext cx="1752600" cy="1588"/>
          </a:xfrm>
          <a:prstGeom prst="line">
            <a:avLst/>
          </a:prstGeom>
          <a:noFill/>
          <a:ln w="9360" cap="flat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386764" y="2286000"/>
            <a:ext cx="71278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dirty="0">
                <a:solidFill>
                  <a:srgbClr val="000000"/>
                </a:solidFill>
                <a:latin typeface="Calibri" pitchFamily="34" charset="0"/>
              </a:rPr>
              <a:t>(1,1)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689975" y="2667001"/>
            <a:ext cx="33244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934200" y="2667000"/>
            <a:ext cx="1676400" cy="1524000"/>
          </a:xfrm>
          <a:prstGeom prst="rect">
            <a:avLst/>
          </a:prstGeom>
          <a:solidFill>
            <a:srgbClr val="E8FCAA"/>
          </a:solidFill>
          <a:ln w="648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615237" y="3216276"/>
            <a:ext cx="28274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781800" y="66294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737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19800" y="3886200"/>
            <a:ext cx="3352800" cy="2209800"/>
          </a:xfrm>
          <a:prstGeom prst="rect">
            <a:avLst/>
          </a:prstGeom>
          <a:solidFill>
            <a:srgbClr val="E5F6D8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5400" y="0"/>
            <a:ext cx="9372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3200" b="1" dirty="0">
                <a:solidFill>
                  <a:prstClr val="black"/>
                </a:solidFill>
                <a:latin typeface="Calibri" pitchFamily="34" charset="0"/>
              </a:rPr>
              <a:t>Assigning structure variables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0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9342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934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56375" y="45720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56375" y="5257801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486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83058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8305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927975" y="46482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27975" y="5334001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83351" y="3886201"/>
            <a:ext cx="979605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leftbot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58126" y="3886201"/>
            <a:ext cx="1125221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righttop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562600" y="762000"/>
            <a:ext cx="5105400" cy="178365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We can assign a structure variable to another structure variable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The statement 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s=r;</a:t>
            </a:r>
            <a:r>
              <a:rPr lang="en-IN" altLang="en-US" sz="2200" b="1" dirty="0">
                <a:latin typeface="Calibri" pitchFamily="34" charset="0"/>
              </a:rPr>
              <a:t> does this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Structures are </a:t>
            </a:r>
            <a:r>
              <a:rPr lang="en-IN" altLang="en-US" sz="2200" b="1" i="1" dirty="0">
                <a:latin typeface="Calibri" pitchFamily="34" charset="0"/>
              </a:rPr>
              <a:t>assignable</a:t>
            </a:r>
            <a:r>
              <a:rPr lang="en-IN" altLang="en-US" sz="2200" b="1" dirty="0">
                <a:latin typeface="Calibri" pitchFamily="34" charset="0"/>
              </a:rPr>
              <a:t> variables, unlike arrays!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18175" y="3733801"/>
            <a:ext cx="28274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52600" y="685800"/>
            <a:ext cx="3733800" cy="212220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	struct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r,s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r.leftbot.x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r.leftbot.y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r.righttop.x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r.righttop.y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r>
              <a:rPr lang="en-IN" altLang="en-US" sz="2200" b="1" dirty="0">
                <a:latin typeface="Calibri" pitchFamily="34" charset="0"/>
              </a:rPr>
              <a:t>	s=r;</a:t>
            </a: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6934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8305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927975" y="46482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088188" y="45720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088188" y="52578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459788" y="45720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459788" y="52578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209800" y="3886200"/>
            <a:ext cx="3352800" cy="2209800"/>
            <a:chOff x="685800" y="3886200"/>
            <a:chExt cx="3352800" cy="2209800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685800" y="38862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430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>
              <a:off x="16002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1600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222375" y="45720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222375" y="52578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5146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29718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29718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593975" y="4648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593975" y="5334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150938" y="38862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524125" y="38862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</p:grp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1908175" y="3733801"/>
            <a:ext cx="29396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s</a:t>
            </a: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4211639" y="6248401"/>
            <a:ext cx="2812991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Before the assignment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63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6019800" y="3886200"/>
            <a:ext cx="3352800" cy="2209800"/>
          </a:xfrm>
          <a:prstGeom prst="rect">
            <a:avLst/>
          </a:prstGeom>
          <a:solidFill>
            <a:srgbClr val="E5F6D8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295400" y="0"/>
            <a:ext cx="9372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3200" b="1" dirty="0">
                <a:solidFill>
                  <a:prstClr val="black"/>
                </a:solidFill>
                <a:latin typeface="Calibri" pitchFamily="34" charset="0"/>
              </a:rPr>
              <a:t>Assigning structure variables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4770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69342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934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556375" y="45720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556375" y="5257801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8486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83058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8305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7927975" y="46482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927975" y="5334001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6483351" y="3886201"/>
            <a:ext cx="979605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leftbot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7858126" y="3886201"/>
            <a:ext cx="1125221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righttop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5562600" y="762000"/>
            <a:ext cx="5105400" cy="178365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We can assign a structure variable to another structure variable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The statement 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s=r;</a:t>
            </a:r>
            <a:r>
              <a:rPr lang="en-IN" altLang="en-US" sz="2200" b="1" dirty="0">
                <a:latin typeface="Calibri" pitchFamily="34" charset="0"/>
              </a:rPr>
              <a:t> does this.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Structures are </a:t>
            </a:r>
            <a:r>
              <a:rPr lang="en-IN" altLang="en-US" sz="2200" b="1" i="1" dirty="0">
                <a:latin typeface="Calibri" pitchFamily="34" charset="0"/>
              </a:rPr>
              <a:t>assignable</a:t>
            </a:r>
            <a:r>
              <a:rPr lang="en-IN" altLang="en-US" sz="2200" b="1" dirty="0">
                <a:latin typeface="Calibri" pitchFamily="34" charset="0"/>
              </a:rPr>
              <a:t> variables, unlike arrays!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718175" y="3733801"/>
            <a:ext cx="28274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752600" y="685800"/>
            <a:ext cx="3733800" cy="212220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	struct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r,s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r.leftbot.x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r.leftbot.y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r.righttop.x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r.righttop.y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r>
              <a:rPr lang="en-IN" altLang="en-US" sz="2200" b="1" dirty="0">
                <a:latin typeface="Calibri" pitchFamily="34" charset="0"/>
              </a:rPr>
              <a:t>	s=r;</a:t>
            </a: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6934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8305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7927975" y="46482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7088188" y="45720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7088188" y="52578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8459788" y="45720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8459788" y="52578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4210051" y="6248401"/>
            <a:ext cx="2634673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After the assignment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05001" y="3733800"/>
            <a:ext cx="3730625" cy="2362200"/>
            <a:chOff x="460375" y="3733800"/>
            <a:chExt cx="3730625" cy="2362200"/>
          </a:xfrm>
        </p:grpSpPr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460375" y="3733800"/>
              <a:ext cx="29396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s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838200" y="38862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954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2" name="AutoShape 30"/>
            <p:cNvSpPr>
              <a:spLocks noChangeArrowheads="1"/>
            </p:cNvSpPr>
            <p:nvPr/>
          </p:nvSpPr>
          <p:spPr bwMode="auto">
            <a:xfrm>
              <a:off x="17526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3" name="AutoShape 31"/>
            <p:cNvSpPr>
              <a:spLocks noChangeArrowheads="1"/>
            </p:cNvSpPr>
            <p:nvPr/>
          </p:nvSpPr>
          <p:spPr bwMode="auto">
            <a:xfrm>
              <a:off x="17526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374775" y="45720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374775" y="52578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26670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7" name="AutoShape 35"/>
            <p:cNvSpPr>
              <a:spLocks noChangeArrowheads="1"/>
            </p:cNvSpPr>
            <p:nvPr/>
          </p:nvSpPr>
          <p:spPr bwMode="auto">
            <a:xfrm>
              <a:off x="31242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8" name="AutoShape 36"/>
            <p:cNvSpPr>
              <a:spLocks noChangeArrowheads="1"/>
            </p:cNvSpPr>
            <p:nvPr/>
          </p:nvSpPr>
          <p:spPr bwMode="auto">
            <a:xfrm>
              <a:off x="3124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2746375" y="4648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2746375" y="5334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301750" y="38862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2676525" y="38862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8473" name="AutoShape 41"/>
            <p:cNvSpPr>
              <a:spLocks noChangeArrowheads="1"/>
            </p:cNvSpPr>
            <p:nvPr/>
          </p:nvSpPr>
          <p:spPr bwMode="auto">
            <a:xfrm>
              <a:off x="17526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74" name="AutoShape 42"/>
            <p:cNvSpPr>
              <a:spLocks noChangeArrowheads="1"/>
            </p:cNvSpPr>
            <p:nvPr/>
          </p:nvSpPr>
          <p:spPr bwMode="auto">
            <a:xfrm>
              <a:off x="3124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2746375" y="4648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1906588" y="4572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1906588" y="52578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3278188" y="4572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3278188" y="52578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DCAEA8C-2405-4E1C-AF33-B1E21BF678BD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6019800" y="3886200"/>
            <a:ext cx="3352800" cy="2209800"/>
          </a:xfrm>
          <a:prstGeom prst="rect">
            <a:avLst/>
          </a:prstGeom>
          <a:solidFill>
            <a:srgbClr val="E5F6D8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295400" y="0"/>
            <a:ext cx="9372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3200" b="1" dirty="0">
                <a:solidFill>
                  <a:prstClr val="black"/>
                </a:solidFill>
                <a:latin typeface="Calibri" pitchFamily="34" charset="0"/>
              </a:rPr>
              <a:t>Assigning structure variables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4770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69342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934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556375" y="45720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556375" y="5257801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8486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83058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8305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7927975" y="46482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927975" y="5334001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6483351" y="3886201"/>
            <a:ext cx="979605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leftbot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7858126" y="3886201"/>
            <a:ext cx="1125221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righttop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5562600" y="571482"/>
            <a:ext cx="5105400" cy="2799313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We can assign a structure variable to another structure variable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The statement 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s=r;</a:t>
            </a:r>
            <a:r>
              <a:rPr lang="en-IN" altLang="en-US" sz="2200" b="1" dirty="0">
                <a:latin typeface="Calibri" pitchFamily="34" charset="0"/>
              </a:rPr>
              <a:t> does this.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Structures are </a:t>
            </a:r>
            <a:r>
              <a:rPr lang="en-IN" altLang="en-US" sz="2200" b="1" i="1" dirty="0">
                <a:solidFill>
                  <a:srgbClr val="FF0000"/>
                </a:solidFill>
                <a:latin typeface="Calibri" pitchFamily="34" charset="0"/>
              </a:rPr>
              <a:t>assignable</a:t>
            </a: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 variables, unlike arrays!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Structure name is </a:t>
            </a:r>
            <a:r>
              <a:rPr lang="en-IN" altLang="en-US" sz="2200" b="1" i="1" dirty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 a pointer, unlike arrays.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718175" y="3733801"/>
            <a:ext cx="28274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752600" y="685800"/>
            <a:ext cx="3733800" cy="212220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	struct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r,s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r.leftbot.x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r.leftbot.y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r.righttop.x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r.righttop.y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r>
              <a:rPr lang="en-IN" altLang="en-US" sz="2200" b="1" dirty="0">
                <a:latin typeface="Calibri" pitchFamily="34" charset="0"/>
              </a:rPr>
              <a:t>	s=r;</a:t>
            </a: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6934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8305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7927975" y="46482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7088188" y="45720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7088188" y="52578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8459788" y="45720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8459788" y="52578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4210051" y="6248401"/>
            <a:ext cx="2634673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After the assignment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05001" y="3733800"/>
            <a:ext cx="3730625" cy="2362200"/>
            <a:chOff x="460375" y="3733800"/>
            <a:chExt cx="3730625" cy="2362200"/>
          </a:xfrm>
        </p:grpSpPr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460375" y="3733800"/>
              <a:ext cx="29396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s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838200" y="38862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954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2" name="AutoShape 30"/>
            <p:cNvSpPr>
              <a:spLocks noChangeArrowheads="1"/>
            </p:cNvSpPr>
            <p:nvPr/>
          </p:nvSpPr>
          <p:spPr bwMode="auto">
            <a:xfrm>
              <a:off x="17526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3" name="AutoShape 31"/>
            <p:cNvSpPr>
              <a:spLocks noChangeArrowheads="1"/>
            </p:cNvSpPr>
            <p:nvPr/>
          </p:nvSpPr>
          <p:spPr bwMode="auto">
            <a:xfrm>
              <a:off x="17526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374775" y="45720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374775" y="52578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26670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7" name="AutoShape 35"/>
            <p:cNvSpPr>
              <a:spLocks noChangeArrowheads="1"/>
            </p:cNvSpPr>
            <p:nvPr/>
          </p:nvSpPr>
          <p:spPr bwMode="auto">
            <a:xfrm>
              <a:off x="31242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8" name="AutoShape 36"/>
            <p:cNvSpPr>
              <a:spLocks noChangeArrowheads="1"/>
            </p:cNvSpPr>
            <p:nvPr/>
          </p:nvSpPr>
          <p:spPr bwMode="auto">
            <a:xfrm>
              <a:off x="3124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2746375" y="4648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2746375" y="5334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301750" y="38862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2676525" y="38862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8473" name="AutoShape 41"/>
            <p:cNvSpPr>
              <a:spLocks noChangeArrowheads="1"/>
            </p:cNvSpPr>
            <p:nvPr/>
          </p:nvSpPr>
          <p:spPr bwMode="auto">
            <a:xfrm>
              <a:off x="17526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74" name="AutoShape 42"/>
            <p:cNvSpPr>
              <a:spLocks noChangeArrowheads="1"/>
            </p:cNvSpPr>
            <p:nvPr/>
          </p:nvSpPr>
          <p:spPr bwMode="auto">
            <a:xfrm>
              <a:off x="3124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2746375" y="4648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1906588" y="4572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1906588" y="52578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3278188" y="4572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3278188" y="52578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DCAEA8C-2405-4E1C-AF33-B1E21BF678BD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53200" y="0"/>
            <a:ext cx="4495800" cy="4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600" b="1" dirty="0">
                <a:solidFill>
                  <a:prstClr val="black"/>
                </a:solidFill>
                <a:latin typeface="Calibri" pitchFamily="34" charset="0"/>
              </a:rPr>
              <a:t>Passing structures..?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24000" y="60198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524000" y="152401"/>
            <a:ext cx="5486400" cy="3784198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000" b="1" dirty="0" err="1">
                <a:latin typeface="Calibri" pitchFamily="34" charset="0"/>
              </a:rPr>
              <a:t>struct</a:t>
            </a:r>
            <a:r>
              <a:rPr lang="en-IN" altLang="en-US" sz="2000" b="1" dirty="0">
                <a:latin typeface="Calibri" pitchFamily="34" charset="0"/>
              </a:rPr>
              <a:t> </a:t>
            </a:r>
            <a:r>
              <a:rPr lang="en-IN" altLang="en-US" sz="2000" b="1" dirty="0" err="1">
                <a:latin typeface="Calibri" pitchFamily="34" charset="0"/>
              </a:rPr>
              <a:t>rect</a:t>
            </a:r>
            <a:r>
              <a:rPr lang="en-IN" altLang="en-US" sz="2000" b="1" dirty="0">
                <a:latin typeface="Calibri" pitchFamily="34" charset="0"/>
              </a:rPr>
              <a:t> { </a:t>
            </a:r>
            <a:r>
              <a:rPr lang="en-IN" altLang="en-US" sz="2000" b="1" dirty="0" err="1">
                <a:latin typeface="Calibri" pitchFamily="34" charset="0"/>
              </a:rPr>
              <a:t>struct</a:t>
            </a:r>
            <a:r>
              <a:rPr lang="en-IN" altLang="en-US" sz="2000" b="1" dirty="0">
                <a:latin typeface="Calibri" pitchFamily="34" charset="0"/>
              </a:rPr>
              <a:t> point </a:t>
            </a:r>
            <a:r>
              <a:rPr lang="en-IN" altLang="en-US" sz="2000" b="1" dirty="0" err="1">
                <a:latin typeface="Calibri" pitchFamily="34" charset="0"/>
              </a:rPr>
              <a:t>leftbot</a:t>
            </a:r>
            <a:r>
              <a:rPr lang="en-IN" altLang="en-US" sz="2000" b="1" dirty="0">
                <a:latin typeface="Calibri" pitchFamily="34" charset="0"/>
              </a:rPr>
              <a:t>;</a:t>
            </a:r>
          </a:p>
          <a:p>
            <a:r>
              <a:rPr lang="en-IN" altLang="en-US" sz="2000" b="1" dirty="0">
                <a:latin typeface="Calibri" pitchFamily="34" charset="0"/>
              </a:rPr>
              <a:t>               struct point </a:t>
            </a:r>
            <a:r>
              <a:rPr lang="en-IN" altLang="en-US" sz="2000" b="1" dirty="0" err="1">
                <a:latin typeface="Calibri" pitchFamily="34" charset="0"/>
              </a:rPr>
              <a:t>righttop</a:t>
            </a:r>
            <a:r>
              <a:rPr lang="en-IN" altLang="en-US" sz="2000" b="1" dirty="0">
                <a:latin typeface="Calibri" pitchFamily="34" charset="0"/>
              </a:rPr>
              <a:t>; };</a:t>
            </a:r>
          </a:p>
          <a:p>
            <a:r>
              <a:rPr lang="en-IN" altLang="en-US" sz="2000" b="1" dirty="0" err="1">
                <a:latin typeface="Calibri" pitchFamily="34" charset="0"/>
              </a:rPr>
              <a:t>int</a:t>
            </a:r>
            <a:r>
              <a:rPr lang="en-IN" altLang="en-US" sz="2000" b="1" dirty="0">
                <a:latin typeface="Calibri" pitchFamily="34" charset="0"/>
              </a:rPr>
              <a:t> area(</a:t>
            </a:r>
            <a:r>
              <a:rPr lang="en-IN" altLang="en-US" sz="2000" b="1" dirty="0" err="1">
                <a:latin typeface="Calibri" pitchFamily="34" charset="0"/>
              </a:rPr>
              <a:t>struct</a:t>
            </a:r>
            <a:r>
              <a:rPr lang="en-IN" altLang="en-US" sz="2000" b="1" dirty="0">
                <a:latin typeface="Calibri" pitchFamily="34" charset="0"/>
              </a:rPr>
              <a:t> </a:t>
            </a:r>
            <a:r>
              <a:rPr lang="en-IN" altLang="en-US" sz="2000" b="1" dirty="0" err="1">
                <a:latin typeface="Calibri" pitchFamily="34" charset="0"/>
              </a:rPr>
              <a:t>rect</a:t>
            </a:r>
            <a:r>
              <a:rPr lang="en-IN" altLang="en-US" sz="2000" b="1" dirty="0">
                <a:latin typeface="Calibri" pitchFamily="34" charset="0"/>
              </a:rPr>
              <a:t> r) {</a:t>
            </a:r>
          </a:p>
          <a:p>
            <a:r>
              <a:rPr lang="en-IN" altLang="en-US" sz="2000" b="1" dirty="0">
                <a:latin typeface="Calibri" pitchFamily="34" charset="0"/>
              </a:rPr>
              <a:t>   return </a:t>
            </a:r>
          </a:p>
          <a:p>
            <a:r>
              <a:rPr lang="en-IN" altLang="en-US" sz="2000" b="1" dirty="0">
                <a:latin typeface="Calibri" pitchFamily="34" charset="0"/>
              </a:rPr>
              <a:t>       (</a:t>
            </a:r>
            <a:r>
              <a:rPr lang="en-IN" altLang="en-US" sz="2000" b="1" dirty="0" err="1">
                <a:latin typeface="Calibri" pitchFamily="34" charset="0"/>
              </a:rPr>
              <a:t>r.righttop.x</a:t>
            </a:r>
            <a:r>
              <a:rPr lang="en-IN" altLang="en-US" sz="2000" b="1" dirty="0">
                <a:latin typeface="Calibri" pitchFamily="34" charset="0"/>
              </a:rPr>
              <a:t> – </a:t>
            </a:r>
            <a:r>
              <a:rPr lang="en-IN" altLang="en-US" sz="2000" b="1" dirty="0" err="1">
                <a:latin typeface="Calibri" pitchFamily="34" charset="0"/>
              </a:rPr>
              <a:t>r.leftbot.x</a:t>
            </a:r>
            <a:r>
              <a:rPr lang="en-IN" altLang="en-US" sz="2000" b="1" dirty="0">
                <a:latin typeface="Calibri" pitchFamily="34" charset="0"/>
              </a:rPr>
              <a:t>) * </a:t>
            </a:r>
          </a:p>
          <a:p>
            <a:r>
              <a:rPr lang="en-IN" altLang="en-US" sz="2000" b="1" dirty="0">
                <a:latin typeface="Calibri" pitchFamily="34" charset="0"/>
              </a:rPr>
              <a:t>       (</a:t>
            </a:r>
            <a:r>
              <a:rPr lang="en-IN" altLang="en-US" sz="2000" b="1" dirty="0" err="1">
                <a:latin typeface="Calibri" pitchFamily="34" charset="0"/>
              </a:rPr>
              <a:t>r.righttop.y</a:t>
            </a:r>
            <a:r>
              <a:rPr lang="en-IN" altLang="en-US" sz="2000" b="1" dirty="0">
                <a:latin typeface="Calibri" pitchFamily="34" charset="0"/>
              </a:rPr>
              <a:t> – </a:t>
            </a:r>
            <a:r>
              <a:rPr lang="en-IN" altLang="en-US" sz="2000" b="1" dirty="0" err="1">
                <a:latin typeface="Calibri" pitchFamily="34" charset="0"/>
              </a:rPr>
              <a:t>r.leftbot.y</a:t>
            </a:r>
            <a:r>
              <a:rPr lang="en-IN" altLang="en-US" sz="2000" b="1" dirty="0">
                <a:latin typeface="Calibri" pitchFamily="34" charset="0"/>
              </a:rPr>
              <a:t>);</a:t>
            </a:r>
          </a:p>
          <a:p>
            <a:r>
              <a:rPr lang="en-IN" altLang="en-US" sz="2000" b="1" dirty="0">
                <a:latin typeface="Calibri" pitchFamily="34" charset="0"/>
              </a:rPr>
              <a:t>}</a:t>
            </a:r>
          </a:p>
          <a:p>
            <a:r>
              <a:rPr lang="en-IN" altLang="en-US" sz="2000" b="1" dirty="0">
                <a:latin typeface="Calibri" pitchFamily="34" charset="0"/>
              </a:rPr>
              <a:t>void fun() {</a:t>
            </a:r>
          </a:p>
          <a:p>
            <a:r>
              <a:rPr lang="en-IN" altLang="en-US" sz="2000" b="1" dirty="0">
                <a:latin typeface="Calibri" pitchFamily="34" charset="0"/>
              </a:rPr>
              <a:t>   int </a:t>
            </a:r>
            <a:r>
              <a:rPr lang="en-IN" altLang="en-US" sz="2000" b="1" dirty="0" err="1">
                <a:latin typeface="Calibri" pitchFamily="34" charset="0"/>
              </a:rPr>
              <a:t>ar</a:t>
            </a:r>
            <a:r>
              <a:rPr lang="en-IN" altLang="en-US" sz="2000" b="1" dirty="0">
                <a:latin typeface="Calibri" pitchFamily="34" charset="0"/>
              </a:rPr>
              <a:t>;</a:t>
            </a:r>
          </a:p>
          <a:p>
            <a:r>
              <a:rPr lang="en-IN" altLang="en-US" sz="2000" b="1" dirty="0">
                <a:latin typeface="Calibri" pitchFamily="34" charset="0"/>
              </a:rPr>
              <a:t>   struct </a:t>
            </a:r>
            <a:r>
              <a:rPr lang="en-IN" altLang="en-US" sz="2000" b="1" dirty="0" err="1">
                <a:latin typeface="Calibri" pitchFamily="34" charset="0"/>
              </a:rPr>
              <a:t>rect</a:t>
            </a:r>
            <a:r>
              <a:rPr lang="en-IN" altLang="en-US" sz="2000" b="1" dirty="0">
                <a:latin typeface="Calibri" pitchFamily="34" charset="0"/>
              </a:rPr>
              <a:t> r1 ={{0,0}, {1,1}};</a:t>
            </a:r>
          </a:p>
          <a:p>
            <a:r>
              <a:rPr lang="en-IN" altLang="en-US" sz="2000" b="1" dirty="0">
                <a:latin typeface="Calibri" pitchFamily="34" charset="0"/>
              </a:rPr>
              <a:t>   </a:t>
            </a:r>
            <a:r>
              <a:rPr lang="en-IN" altLang="en-US" sz="2000" b="1" dirty="0" err="1">
                <a:latin typeface="Calibri" pitchFamily="34" charset="0"/>
              </a:rPr>
              <a:t>ar</a:t>
            </a:r>
            <a:r>
              <a:rPr lang="en-IN" altLang="en-US" sz="2000" b="1" dirty="0">
                <a:latin typeface="Calibri" pitchFamily="34" charset="0"/>
              </a:rPr>
              <a:t> = area(r1); </a:t>
            </a:r>
          </a:p>
          <a:p>
            <a:r>
              <a:rPr lang="en-IN" altLang="en-US" sz="2000" b="1" dirty="0">
                <a:latin typeface="Calibri" pitchFamily="34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1755776" y="3962400"/>
            <a:ext cx="3730625" cy="2286000"/>
            <a:chOff x="231775" y="3962400"/>
            <a:chExt cx="3730625" cy="228600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609600" y="40386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066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524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524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1461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461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4384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8956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8956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5177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5177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073150" y="40386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447925" y="40386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31775" y="3962400"/>
              <a:ext cx="28274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r</a:t>
              </a:r>
            </a:p>
          </p:txBody>
        </p:sp>
      </p:grp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715000" y="3962400"/>
            <a:ext cx="4800600" cy="1106542"/>
          </a:xfrm>
          <a:prstGeom prst="rect">
            <a:avLst/>
          </a:prstGeom>
          <a:solidFill>
            <a:srgbClr val="ABF3A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Usually NO. E.g., to pass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as parameter, 4 integers are copied. This is expensive.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162800" y="2743200"/>
            <a:ext cx="3352800" cy="1106542"/>
          </a:xfrm>
          <a:prstGeom prst="rect">
            <a:avLst/>
          </a:prstGeom>
          <a:solidFill>
            <a:srgbClr val="FBD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But is it efficient to pass structures or to return structures?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086600" y="533400"/>
            <a:ext cx="3429000" cy="178365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We can pass structures as parameters, and return structures from functions, like the basic types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, char, double etc..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524000" y="6172200"/>
            <a:ext cx="5105400" cy="4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600" b="1" dirty="0">
                <a:solidFill>
                  <a:prstClr val="black"/>
                </a:solidFill>
                <a:latin typeface="Calibri" pitchFamily="34" charset="0"/>
              </a:rPr>
              <a:t>Same for returning structures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6553200" y="5304631"/>
            <a:ext cx="2590800" cy="144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srgbClr val="0070C0"/>
                </a:solidFill>
                <a:latin typeface="Lucida Calligraphy" pitchFamily="64" charset="0"/>
              </a:rPr>
              <a:t>So what should be done  to pass structures to functions?</a:t>
            </a:r>
          </a:p>
        </p:txBody>
      </p:sp>
      <p:pic>
        <p:nvPicPr>
          <p:cNvPr id="14338" name="Picture 2" descr="C:\Users\karkare\AppData\Local\Microsoft\Windows\INetCache\IE\OSV0HL4A\MC90038894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816" y="4950714"/>
            <a:ext cx="1707185" cy="18333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0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25" grpId="0" animBg="1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553200" y="0"/>
            <a:ext cx="4495800" cy="4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600" b="1" dirty="0">
                <a:solidFill>
                  <a:prstClr val="black"/>
                </a:solidFill>
                <a:latin typeface="Calibri" pitchFamily="34" charset="0"/>
              </a:rPr>
              <a:t>Passing structures..?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514600" y="621347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524000" y="152401"/>
            <a:ext cx="5486400" cy="4153530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{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leftbot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            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righttop</a:t>
            </a:r>
            <a:r>
              <a:rPr lang="en-IN" altLang="en-US" sz="2200" b="1" dirty="0">
                <a:latin typeface="Calibri" pitchFamily="34" charset="0"/>
              </a:rPr>
              <a:t>;};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area(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*</a:t>
            </a:r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) {</a:t>
            </a:r>
          </a:p>
          <a:p>
            <a:r>
              <a:rPr lang="en-IN" altLang="en-US" sz="2200" b="1" dirty="0">
                <a:latin typeface="Calibri" pitchFamily="34" charset="0"/>
              </a:rPr>
              <a:t>  return </a:t>
            </a:r>
          </a:p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((*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).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righttop.x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– (*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).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leftbot.x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 * </a:t>
            </a:r>
          </a:p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((*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).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righttop.y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– (*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).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leftbot.y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}</a:t>
            </a:r>
          </a:p>
          <a:p>
            <a:r>
              <a:rPr lang="en-IN" altLang="en-US" sz="2200" b="1" dirty="0">
                <a:latin typeface="Calibri" pitchFamily="34" charset="0"/>
              </a:rPr>
              <a:t>void fun() {</a:t>
            </a:r>
          </a:p>
          <a:p>
            <a:r>
              <a:rPr lang="en-IN" altLang="en-US" sz="2200" b="1" dirty="0">
                <a:latin typeface="Calibri" pitchFamily="34" charset="0"/>
              </a:rPr>
              <a:t>   int </a:t>
            </a:r>
            <a:r>
              <a:rPr lang="en-IN" altLang="en-US" sz="2200" b="1" dirty="0" err="1">
                <a:latin typeface="Calibri" pitchFamily="34" charset="0"/>
              </a:rPr>
              <a:t>ar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   struct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r ={{0,0}, {1,1}};</a:t>
            </a:r>
          </a:p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  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ar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= area (&amp;r);</a:t>
            </a:r>
          </a:p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</a:t>
            </a:r>
            <a:r>
              <a:rPr lang="en-IN" altLang="en-US" sz="2200" b="1" dirty="0">
                <a:latin typeface="Calibri" pitchFamily="34" charset="0"/>
              </a:rPr>
              <a:t>}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524100" y="4446964"/>
            <a:ext cx="3429000" cy="767987"/>
          </a:xfrm>
          <a:prstGeom prst="rect">
            <a:avLst/>
          </a:prstGeom>
          <a:solidFill>
            <a:srgbClr val="ABF3A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>
                <a:latin typeface="Calibri" pitchFamily="34" charset="0"/>
              </a:rPr>
              <a:t>Only one pointer instead of large </a:t>
            </a:r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.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7086600" y="2483970"/>
            <a:ext cx="3352800" cy="1106542"/>
          </a:xfrm>
          <a:prstGeom prst="rect">
            <a:avLst/>
          </a:prstGeom>
          <a:solidFill>
            <a:srgbClr val="FBD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area() uses a pointer to </a:t>
            </a:r>
            <a:r>
              <a:rPr lang="en-IN" altLang="en-US" sz="2200" b="1" dirty="0" err="1">
                <a:solidFill>
                  <a:prstClr val="black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 as a parameter, instead of </a:t>
            </a:r>
            <a:r>
              <a:rPr lang="en-IN" altLang="en-US" sz="2200" b="1" dirty="0" err="1">
                <a:solidFill>
                  <a:prstClr val="black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IN" altLang="en-US" sz="2200" b="1" dirty="0" err="1">
                <a:solidFill>
                  <a:prstClr val="black"/>
                </a:solidFill>
                <a:latin typeface="Calibri" pitchFamily="34" charset="0"/>
              </a:rPr>
              <a:t>rect</a:t>
            </a: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 itself.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086600" y="750822"/>
            <a:ext cx="3429000" cy="1106542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>
                <a:latin typeface="Calibri" pitchFamily="34" charset="0"/>
              </a:rPr>
              <a:t>Instead of passing structures, pass pointers to structures</a:t>
            </a:r>
            <a:r>
              <a:rPr lang="en-IN" altLang="en-US" sz="2200" b="1" dirty="0">
                <a:latin typeface="Calibri" pitchFamily="34" charset="0"/>
              </a:rPr>
              <a:t>.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024034" y="5581218"/>
            <a:ext cx="5105400" cy="4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600" b="1" dirty="0">
                <a:solidFill>
                  <a:prstClr val="black"/>
                </a:solidFill>
                <a:latin typeface="Calibri" pitchFamily="34" charset="0"/>
              </a:rPr>
              <a:t>Same for returning structures</a:t>
            </a:r>
          </a:p>
        </p:txBody>
      </p:sp>
      <p:pic>
        <p:nvPicPr>
          <p:cNvPr id="25" name="Picture 2" descr="C:\Users\karkare\AppData\Local\Microsoft\Windows\INetCache\IE\KKKV8TYS\MC90029500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4" y="4286257"/>
            <a:ext cx="1778508" cy="17721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Esc101, Structures</a:t>
            </a:r>
            <a:endParaRPr lang="hi-IN" dirty="0">
              <a:solidFill>
                <a:prstClr val="black">
                  <a:tint val="75000"/>
                </a:prstClr>
              </a:solidFill>
              <a:latin typeface="Calibri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959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  <p:bldP spid="23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5486400" y="10524"/>
            <a:ext cx="5165725" cy="675276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en-US" kern="0" dirty="0">
                <a:solidFill>
                  <a:prstClr val="black"/>
                </a:solidFill>
                <a:latin typeface="Calibri" pitchFamily="34" charset="0"/>
              </a:rPr>
              <a:t>Structure Pointers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76400" y="71414"/>
            <a:ext cx="3657600" cy="2799313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>
                <a:latin typeface="Calibri"/>
              </a:rPr>
              <a:t>struct point {</a:t>
            </a:r>
          </a:p>
          <a:p>
            <a:r>
              <a:rPr lang="en-IN" altLang="en-US" sz="2200" dirty="0">
                <a:latin typeface="Calibri"/>
              </a:rPr>
              <a:t>   int x; int y;</a:t>
            </a:r>
          </a:p>
          <a:p>
            <a:r>
              <a:rPr lang="en-IN" altLang="en-US" sz="2200" dirty="0">
                <a:latin typeface="Calibri"/>
              </a:rPr>
              <a:t>}; </a:t>
            </a:r>
          </a:p>
          <a:p>
            <a:r>
              <a:rPr lang="en-IN" altLang="en-US" sz="2200" dirty="0" err="1">
                <a:latin typeface="Calibri"/>
              </a:rPr>
              <a:t>struct</a:t>
            </a:r>
            <a:r>
              <a:rPr lang="en-IN" altLang="en-US" sz="2200" dirty="0">
                <a:latin typeface="Calibri"/>
              </a:rPr>
              <a:t> </a:t>
            </a:r>
            <a:r>
              <a:rPr lang="en-IN" altLang="en-US" sz="2200" dirty="0" err="1">
                <a:latin typeface="Calibri"/>
              </a:rPr>
              <a:t>rect</a:t>
            </a:r>
            <a:r>
              <a:rPr lang="en-IN" altLang="en-US" sz="2200" dirty="0">
                <a:latin typeface="Calibri"/>
              </a:rPr>
              <a:t> { </a:t>
            </a:r>
          </a:p>
          <a:p>
            <a:r>
              <a:rPr lang="en-IN" altLang="en-US" sz="2200" dirty="0">
                <a:latin typeface="Calibri"/>
              </a:rPr>
              <a:t>   </a:t>
            </a:r>
            <a:r>
              <a:rPr lang="en-IN" altLang="en-US" sz="2200" dirty="0" err="1">
                <a:latin typeface="Calibri"/>
              </a:rPr>
              <a:t>struct</a:t>
            </a:r>
            <a:r>
              <a:rPr lang="en-IN" altLang="en-US" sz="2200" dirty="0">
                <a:latin typeface="Calibri"/>
              </a:rPr>
              <a:t> point </a:t>
            </a:r>
            <a:r>
              <a:rPr lang="en-IN" altLang="en-US" sz="2200" dirty="0" err="1">
                <a:latin typeface="Calibri"/>
              </a:rPr>
              <a:t>leftbot</a:t>
            </a:r>
            <a:r>
              <a:rPr lang="en-IN" altLang="en-US" sz="2200" dirty="0">
                <a:latin typeface="Calibri"/>
              </a:rPr>
              <a:t>;</a:t>
            </a:r>
          </a:p>
          <a:p>
            <a:r>
              <a:rPr lang="en-IN" altLang="en-US" sz="2200" dirty="0">
                <a:latin typeface="Calibri"/>
              </a:rPr>
              <a:t>   </a:t>
            </a:r>
            <a:r>
              <a:rPr lang="en-IN" altLang="en-US" sz="2200" dirty="0" err="1">
                <a:latin typeface="Calibri"/>
              </a:rPr>
              <a:t>struct</a:t>
            </a:r>
            <a:r>
              <a:rPr lang="en-IN" altLang="en-US" sz="2200" dirty="0">
                <a:latin typeface="Calibri"/>
              </a:rPr>
              <a:t> point </a:t>
            </a:r>
            <a:r>
              <a:rPr lang="en-IN" altLang="en-US" sz="2200" dirty="0" err="1">
                <a:latin typeface="Calibri"/>
              </a:rPr>
              <a:t>righttop</a:t>
            </a:r>
            <a:r>
              <a:rPr lang="en-IN" altLang="en-US" sz="2200" dirty="0">
                <a:latin typeface="Calibri"/>
              </a:rPr>
              <a:t>;</a:t>
            </a:r>
          </a:p>
          <a:p>
            <a:r>
              <a:rPr lang="en-IN" altLang="en-US" sz="2200" dirty="0">
                <a:latin typeface="Calibri"/>
              </a:rPr>
              <a:t>};</a:t>
            </a:r>
          </a:p>
          <a:p>
            <a:r>
              <a:rPr lang="en-IN" altLang="en-US" sz="2200" dirty="0" err="1">
                <a:latin typeface="Calibri"/>
              </a:rPr>
              <a:t>struct</a:t>
            </a:r>
            <a:r>
              <a:rPr lang="en-IN" altLang="en-US" sz="2200" dirty="0">
                <a:latin typeface="Calibri"/>
              </a:rPr>
              <a:t> </a:t>
            </a:r>
            <a:r>
              <a:rPr lang="en-IN" altLang="en-US" sz="2200" dirty="0" err="1">
                <a:latin typeface="Calibri"/>
              </a:rPr>
              <a:t>rect</a:t>
            </a:r>
            <a:r>
              <a:rPr lang="en-IN" altLang="en-US" sz="2200" dirty="0">
                <a:latin typeface="Calibri"/>
              </a:rPr>
              <a:t> *</a:t>
            </a:r>
            <a:r>
              <a:rPr lang="en-IN" altLang="en-US" sz="2200" dirty="0" err="1">
                <a:latin typeface="Calibri"/>
              </a:rPr>
              <a:t>pr</a:t>
            </a:r>
            <a:r>
              <a:rPr lang="en-IN" altLang="en-US" sz="2200" dirty="0">
                <a:latin typeface="Calibri"/>
              </a:rPr>
              <a:t>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8713" y="2943092"/>
            <a:ext cx="4984538" cy="3414866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dirty="0">
                <a:latin typeface="Calibri"/>
              </a:rPr>
              <a:t>pr is pointer to </a:t>
            </a:r>
            <a:r>
              <a:rPr lang="en-IN" altLang="en-US" sz="2400" dirty="0" err="1">
                <a:latin typeface="Calibri"/>
              </a:rPr>
              <a:t>struct</a:t>
            </a:r>
            <a:r>
              <a:rPr lang="en-IN" altLang="en-US" sz="2400" dirty="0">
                <a:latin typeface="Calibri"/>
              </a:rPr>
              <a:t> rect.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dirty="0">
                <a:latin typeface="Calibri"/>
              </a:rPr>
              <a:t>To access a field of the </a:t>
            </a:r>
            <a:r>
              <a:rPr lang="en-IN" altLang="en-US" sz="2400" dirty="0" err="1">
                <a:latin typeface="Calibri"/>
              </a:rPr>
              <a:t>struct</a:t>
            </a:r>
            <a:r>
              <a:rPr lang="en-IN" altLang="en-US" sz="2400" dirty="0">
                <a:latin typeface="Calibri"/>
              </a:rPr>
              <a:t> pointed to by </a:t>
            </a:r>
            <a:r>
              <a:rPr lang="en-IN" altLang="en-US" sz="2400" dirty="0" err="1">
                <a:latin typeface="Calibri"/>
              </a:rPr>
              <a:t>struct</a:t>
            </a:r>
            <a:r>
              <a:rPr lang="en-IN" altLang="en-US" sz="2400" dirty="0">
                <a:latin typeface="Calibri"/>
              </a:rPr>
              <a:t> </a:t>
            </a:r>
            <a:r>
              <a:rPr lang="en-IN" altLang="en-US" sz="2400" dirty="0" err="1">
                <a:latin typeface="Calibri"/>
              </a:rPr>
              <a:t>rect</a:t>
            </a:r>
            <a:r>
              <a:rPr lang="en-IN" altLang="en-US" sz="2400" dirty="0">
                <a:latin typeface="Calibri"/>
              </a:rPr>
              <a:t>, use</a:t>
            </a:r>
          </a:p>
          <a:p>
            <a:pPr algn="ctr"/>
            <a:r>
              <a:rPr lang="en-IN" altLang="en-US" sz="2400" dirty="0">
                <a:solidFill>
                  <a:srgbClr val="9D0000"/>
                </a:solidFill>
                <a:latin typeface="Calibri"/>
              </a:rPr>
              <a:t>(*</a:t>
            </a:r>
            <a:r>
              <a:rPr lang="en-IN" altLang="en-US" sz="2400" dirty="0" err="1">
                <a:solidFill>
                  <a:srgbClr val="9D0000"/>
                </a:solidFill>
                <a:latin typeface="Calibri"/>
              </a:rPr>
              <a:t>pr</a:t>
            </a:r>
            <a:r>
              <a:rPr lang="en-IN" altLang="en-US" sz="2400" dirty="0">
                <a:solidFill>
                  <a:srgbClr val="9D0000"/>
                </a:solidFill>
                <a:latin typeface="Calibri"/>
              </a:rPr>
              <a:t>).</a:t>
            </a:r>
            <a:r>
              <a:rPr lang="en-IN" altLang="en-US" sz="2400" dirty="0" err="1">
                <a:solidFill>
                  <a:srgbClr val="9D0000"/>
                </a:solidFill>
                <a:latin typeface="Calibri"/>
              </a:rPr>
              <a:t>leftbot</a:t>
            </a:r>
            <a:endParaRPr lang="en-IN" altLang="en-US" sz="2400" dirty="0">
              <a:solidFill>
                <a:srgbClr val="9D0000"/>
              </a:solidFill>
              <a:latin typeface="Calibri"/>
            </a:endParaRPr>
          </a:p>
          <a:p>
            <a:pPr algn="ctr"/>
            <a:r>
              <a:rPr lang="en-IN" altLang="en-US" sz="2400" dirty="0">
                <a:solidFill>
                  <a:srgbClr val="9D0000"/>
                </a:solidFill>
                <a:latin typeface="Calibri"/>
              </a:rPr>
              <a:t>(*</a:t>
            </a:r>
            <a:r>
              <a:rPr lang="en-IN" altLang="en-US" sz="2400" dirty="0" err="1">
                <a:solidFill>
                  <a:srgbClr val="9D0000"/>
                </a:solidFill>
                <a:latin typeface="Calibri"/>
              </a:rPr>
              <a:t>pr</a:t>
            </a:r>
            <a:r>
              <a:rPr lang="en-IN" altLang="en-US" sz="2400" dirty="0">
                <a:solidFill>
                  <a:srgbClr val="9D0000"/>
                </a:solidFill>
                <a:latin typeface="Calibri"/>
              </a:rPr>
              <a:t>).</a:t>
            </a:r>
            <a:r>
              <a:rPr lang="en-IN" altLang="en-US" sz="2400" dirty="0" err="1">
                <a:solidFill>
                  <a:srgbClr val="9D0000"/>
                </a:solidFill>
                <a:latin typeface="Calibri"/>
              </a:rPr>
              <a:t>righttop</a:t>
            </a:r>
            <a:endParaRPr lang="en-IN" altLang="en-US" sz="2400" dirty="0">
              <a:solidFill>
                <a:srgbClr val="9D0000"/>
              </a:solidFill>
              <a:latin typeface="Calibri"/>
            </a:endParaRP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dirty="0">
                <a:latin typeface="Calibri"/>
              </a:rPr>
              <a:t>Bracketing (*</a:t>
            </a:r>
            <a:r>
              <a:rPr lang="en-IN" altLang="en-US" sz="2400" dirty="0" err="1">
                <a:latin typeface="Calibri"/>
              </a:rPr>
              <a:t>pr</a:t>
            </a:r>
            <a:r>
              <a:rPr lang="en-IN" altLang="en-US" sz="2400" dirty="0">
                <a:latin typeface="Calibri"/>
              </a:rPr>
              <a:t>) is </a:t>
            </a:r>
            <a:r>
              <a:rPr lang="en-IN" altLang="en-US" sz="2400" dirty="0">
                <a:solidFill>
                  <a:srgbClr val="C00000"/>
                </a:solidFill>
                <a:latin typeface="Calibri"/>
              </a:rPr>
              <a:t>essential</a:t>
            </a:r>
            <a:r>
              <a:rPr lang="en-IN" altLang="en-US" sz="2400" dirty="0">
                <a:latin typeface="Calibri"/>
              </a:rPr>
              <a:t> here. * has lower precedence than . 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dirty="0">
                <a:latin typeface="Calibri"/>
              </a:rPr>
              <a:t>To access the x field of </a:t>
            </a:r>
            <a:r>
              <a:rPr lang="en-IN" altLang="en-US" sz="2400" dirty="0" err="1">
                <a:latin typeface="Calibri"/>
              </a:rPr>
              <a:t>leftbot</a:t>
            </a:r>
            <a:r>
              <a:rPr lang="en-IN" altLang="en-US" sz="2400" dirty="0">
                <a:latin typeface="Calibri"/>
              </a:rPr>
              <a:t>, use</a:t>
            </a:r>
            <a:r>
              <a:rPr lang="en-IN" altLang="en-US" sz="2400" dirty="0">
                <a:solidFill>
                  <a:srgbClr val="9D0000"/>
                </a:solidFill>
                <a:latin typeface="Calibri"/>
              </a:rPr>
              <a:t> (*</a:t>
            </a:r>
            <a:r>
              <a:rPr lang="en-IN" altLang="en-US" sz="2400" dirty="0" err="1">
                <a:solidFill>
                  <a:srgbClr val="9D0000"/>
                </a:solidFill>
                <a:latin typeface="Calibri"/>
              </a:rPr>
              <a:t>pr</a:t>
            </a:r>
            <a:r>
              <a:rPr lang="en-IN" altLang="en-US" sz="2400" dirty="0">
                <a:solidFill>
                  <a:srgbClr val="9D0000"/>
                </a:solidFill>
                <a:latin typeface="Calibri"/>
              </a:rPr>
              <a:t>).</a:t>
            </a:r>
            <a:r>
              <a:rPr lang="en-IN" altLang="en-US" sz="2400" dirty="0" err="1">
                <a:solidFill>
                  <a:srgbClr val="9D0000"/>
                </a:solidFill>
                <a:latin typeface="Calibri"/>
              </a:rPr>
              <a:t>leftbot.x</a:t>
            </a:r>
            <a:endParaRPr lang="en-IN" altLang="en-US" sz="2400" dirty="0">
              <a:solidFill>
                <a:srgbClr val="9D0000"/>
              </a:solidFill>
              <a:latin typeface="Calibri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94375" y="1905001"/>
            <a:ext cx="43343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6172200" y="1981200"/>
            <a:ext cx="838200" cy="533400"/>
            <a:chOff x="4648200" y="1981200"/>
            <a:chExt cx="838200" cy="533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48200" y="1981200"/>
              <a:ext cx="609600" cy="533400"/>
            </a:xfrm>
            <a:prstGeom prst="rect">
              <a:avLst/>
            </a:prstGeom>
            <a:solidFill>
              <a:srgbClr val="ABB9DE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AutoShape 6"/>
            <p:cNvCxnSpPr>
              <a:cxnSpLocks noChangeShapeType="1"/>
            </p:cNvCxnSpPr>
            <p:nvPr/>
          </p:nvCxnSpPr>
          <p:spPr bwMode="auto">
            <a:xfrm flipV="1">
              <a:off x="4953000" y="2133600"/>
              <a:ext cx="533400" cy="1524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10"/>
          <p:cNvGrpSpPr/>
          <p:nvPr/>
        </p:nvGrpSpPr>
        <p:grpSpPr>
          <a:xfrm>
            <a:off x="7010400" y="2057400"/>
            <a:ext cx="3352800" cy="2209800"/>
            <a:chOff x="5486400" y="2057400"/>
            <a:chExt cx="3352800" cy="2209800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486400" y="20574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9436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64008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022975" y="2743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6022975" y="3429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73152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77724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77724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394575" y="2819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7394575" y="3505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951538" y="20574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7324725" y="20574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6554788" y="2743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6554788" y="3429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926388" y="2743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926388" y="3429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4216067" y="937150"/>
            <a:ext cx="1822784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(*</a:t>
            </a:r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).</a:t>
            </a:r>
            <a:r>
              <a:rPr lang="en-IN" altLang="en-US" sz="2200" b="1" dirty="0" err="1">
                <a:latin typeface="Calibri" pitchFamily="34" charset="0"/>
              </a:rPr>
              <a:t>leftbot.y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10133308" y="724129"/>
            <a:ext cx="1968401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(*pr).</a:t>
            </a:r>
            <a:r>
              <a:rPr lang="en-IN" altLang="en-US" sz="2200" b="1" dirty="0" err="1">
                <a:latin typeface="Calibri" pitchFamily="34" charset="0"/>
              </a:rPr>
              <a:t>righttop.y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10171154" y="1502572"/>
            <a:ext cx="1974813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(*</a:t>
            </a:r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).</a:t>
            </a:r>
            <a:r>
              <a:rPr lang="en-IN" altLang="en-US" sz="2200" b="1" dirty="0" err="1">
                <a:latin typeface="Calibri" pitchFamily="34" charset="0"/>
              </a:rPr>
              <a:t>righttop.x</a:t>
            </a:r>
            <a:endParaRPr lang="en-IN" altLang="en-US" sz="2200" b="1" dirty="0">
              <a:latin typeface="Calibri" pitchFamily="34" charset="0"/>
            </a:endParaRPr>
          </a:p>
        </p:txBody>
      </p:sp>
      <p:cxnSp>
        <p:nvCxnSpPr>
          <p:cNvPr id="32" name="AutoShape 28"/>
          <p:cNvCxnSpPr>
            <a:cxnSpLocks noChangeShapeType="1"/>
            <a:stCxn id="29" idx="3"/>
          </p:cNvCxnSpPr>
          <p:nvPr/>
        </p:nvCxnSpPr>
        <p:spPr bwMode="auto">
          <a:xfrm>
            <a:off x="6038851" y="1151867"/>
            <a:ext cx="1581149" cy="2467633"/>
          </a:xfrm>
          <a:prstGeom prst="bentConnector2">
            <a:avLst/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>
            <a:off x="7010400" y="1752600"/>
            <a:ext cx="9144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0"/>
          <p:cNvCxnSpPr>
            <a:cxnSpLocks noChangeShapeType="1"/>
          </p:cNvCxnSpPr>
          <p:nvPr/>
        </p:nvCxnSpPr>
        <p:spPr bwMode="auto">
          <a:xfrm flipH="1">
            <a:off x="9982200" y="1795458"/>
            <a:ext cx="3048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1"/>
          <p:cNvCxnSpPr>
            <a:cxnSpLocks noChangeShapeType="1"/>
            <a:stCxn id="30" idx="1"/>
          </p:cNvCxnSpPr>
          <p:nvPr/>
        </p:nvCxnSpPr>
        <p:spPr bwMode="auto">
          <a:xfrm rot="10800000" flipV="1">
            <a:off x="9454336" y="938845"/>
            <a:ext cx="678973" cy="2404759"/>
          </a:xfrm>
          <a:prstGeom prst="bentConnector2">
            <a:avLst/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6881819" y="4714885"/>
            <a:ext cx="3684587" cy="767987"/>
          </a:xfrm>
          <a:prstGeom prst="rect">
            <a:avLst/>
          </a:prstGeom>
          <a:solidFill>
            <a:srgbClr val="F4FAA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200" dirty="0">
                <a:latin typeface="Calibri"/>
              </a:rPr>
              <a:t>Addressing fields</a:t>
            </a:r>
          </a:p>
          <a:p>
            <a:pPr algn="ctr"/>
            <a:r>
              <a:rPr lang="en-IN" altLang="en-US" sz="2200" dirty="0">
                <a:latin typeface="Calibri"/>
              </a:rPr>
              <a:t>via the structure’s pointer</a:t>
            </a: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6108700" y="1371601"/>
            <a:ext cx="1829196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(*pr).</a:t>
            </a:r>
            <a:r>
              <a:rPr lang="en-IN" altLang="en-US" sz="2200" b="1" dirty="0" err="1">
                <a:latin typeface="Calibri" pitchFamily="34" charset="0"/>
              </a:rPr>
              <a:t>leftbot.x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09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Composite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706" y="1214414"/>
            <a:ext cx="10402826" cy="5072098"/>
          </a:xfrm>
        </p:spPr>
        <p:txBody>
          <a:bodyPr>
            <a:noAutofit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Case 1: A geometry package – we want to define a variable for a two-</a:t>
            </a:r>
            <a:r>
              <a:rPr lang="en-US" altLang="en-US" sz="2400" dirty="0" err="1"/>
              <a:t>dimensiona</a:t>
            </a:r>
            <a:r>
              <a:rPr lang="en-US" altLang="en-US" sz="2400" dirty="0"/>
              <a:t> point to store its x coordinate and y coordinate.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Case 2: Student data – Name and Roll Number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First strategy: Array of size 2? </a:t>
            </a:r>
          </a:p>
          <a:p>
            <a:pPr marL="83185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Will work for case 1 but not for case 2 since we can not mix TYPES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Another strategy: Use two variables, 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                   int </a:t>
            </a:r>
            <a:r>
              <a:rPr lang="en-US" altLang="en-US" sz="2400" dirty="0" err="1"/>
              <a:t>point_x</a:t>
            </a:r>
            <a:r>
              <a:rPr lang="en-US" altLang="en-US" sz="2400" dirty="0"/>
              <a:t> , </a:t>
            </a:r>
            <a:r>
              <a:rPr lang="en-US" altLang="en-US" sz="2400" dirty="0" err="1"/>
              <a:t>point_y</a:t>
            </a:r>
            <a:r>
              <a:rPr lang="en-US" altLang="en-US" sz="2400" dirty="0"/>
              <a:t> ;      char *name; int </a:t>
            </a:r>
            <a:r>
              <a:rPr lang="en-US" altLang="en-US" sz="2400" dirty="0" err="1"/>
              <a:t>roll_num</a:t>
            </a:r>
            <a:r>
              <a:rPr lang="en-US" altLang="en-US" sz="2400" dirty="0"/>
              <a:t>;</a:t>
            </a:r>
          </a:p>
          <a:p>
            <a:pPr marL="83185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No way to indicate that both variables are part of the same “big” variable</a:t>
            </a:r>
          </a:p>
          <a:p>
            <a:pPr marL="83185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We need to be very careful about variable names.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Is there any better way 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210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04904" y="3071810"/>
            <a:ext cx="4948287" cy="3414866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dirty="0">
                <a:latin typeface="Calibri"/>
              </a:rPr>
              <a:t>Shorthand:  </a:t>
            </a:r>
            <a:r>
              <a:rPr lang="en-IN" altLang="en-US" sz="2400" dirty="0" smtClean="0">
                <a:latin typeface="Calibri"/>
              </a:rPr>
              <a:t>arrow operator(</a:t>
            </a:r>
            <a:r>
              <a:rPr lang="en-IN" altLang="en-US" sz="2400" dirty="0" smtClean="0">
                <a:solidFill>
                  <a:srgbClr val="FF0000"/>
                </a:solidFill>
                <a:latin typeface="Calibri"/>
              </a:rPr>
              <a:t>-&gt;</a:t>
            </a:r>
            <a:r>
              <a:rPr lang="en-IN" altLang="en-US" sz="2400" dirty="0" smtClean="0">
                <a:latin typeface="Calibri"/>
              </a:rPr>
              <a:t>) </a:t>
            </a:r>
            <a:r>
              <a:rPr lang="en-IN" altLang="en-US" sz="2400" dirty="0">
                <a:latin typeface="Calibri"/>
              </a:rPr>
              <a:t>is provided.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dirty="0">
                <a:latin typeface="Calibri"/>
              </a:rPr>
              <a:t>To access a field of the </a:t>
            </a:r>
            <a:r>
              <a:rPr lang="en-IN" altLang="en-US" sz="2400" dirty="0" err="1">
                <a:latin typeface="Calibri"/>
              </a:rPr>
              <a:t>struct</a:t>
            </a:r>
            <a:r>
              <a:rPr lang="en-IN" altLang="en-US" sz="2400" dirty="0">
                <a:latin typeface="Calibri"/>
              </a:rPr>
              <a:t> , use</a:t>
            </a:r>
          </a:p>
          <a:p>
            <a:pPr algn="ctr"/>
            <a:r>
              <a:rPr lang="en-IN" altLang="en-US" sz="2400" dirty="0" err="1">
                <a:solidFill>
                  <a:srgbClr val="FF0000"/>
                </a:solidFill>
                <a:latin typeface="Calibri"/>
              </a:rPr>
              <a:t>pr</a:t>
            </a:r>
            <a:r>
              <a:rPr lang="en-IN" altLang="en-US" sz="2400" dirty="0">
                <a:solidFill>
                  <a:srgbClr val="FF0000"/>
                </a:solidFill>
                <a:latin typeface="Calibri"/>
              </a:rPr>
              <a:t>-&gt;</a:t>
            </a:r>
            <a:r>
              <a:rPr lang="en-IN" altLang="en-US" sz="2400" dirty="0" err="1">
                <a:solidFill>
                  <a:srgbClr val="FF0000"/>
                </a:solidFill>
                <a:latin typeface="Calibri"/>
              </a:rPr>
              <a:t>leftbot</a:t>
            </a:r>
            <a:endParaRPr lang="en-IN" altLang="en-US" sz="2400" dirty="0">
              <a:solidFill>
                <a:srgbClr val="FF0000"/>
              </a:solidFill>
              <a:latin typeface="Calibri"/>
            </a:endParaRP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dirty="0">
                <a:latin typeface="Calibri"/>
              </a:rPr>
              <a:t>-&gt; is one operator. To access x field of </a:t>
            </a:r>
            <a:r>
              <a:rPr lang="en-IN" altLang="en-US" sz="2400" dirty="0" err="1">
                <a:latin typeface="Calibri"/>
              </a:rPr>
              <a:t>leftbot</a:t>
            </a:r>
            <a:r>
              <a:rPr lang="en-IN" altLang="en-US" sz="2400" dirty="0">
                <a:latin typeface="Calibri"/>
              </a:rPr>
              <a:t>,  </a:t>
            </a:r>
            <a:r>
              <a:rPr lang="en-IN" altLang="en-US" sz="2400" dirty="0">
                <a:solidFill>
                  <a:srgbClr val="FF0000"/>
                </a:solidFill>
                <a:latin typeface="Calibri"/>
              </a:rPr>
              <a:t>pr-&gt;</a:t>
            </a:r>
            <a:r>
              <a:rPr lang="en-IN" altLang="en-US" sz="2400" dirty="0" err="1">
                <a:solidFill>
                  <a:srgbClr val="FF0000"/>
                </a:solidFill>
                <a:latin typeface="Calibri"/>
              </a:rPr>
              <a:t>leftbot.x</a:t>
            </a:r>
            <a:endParaRPr lang="en-IN" altLang="en-US" sz="2400" dirty="0">
              <a:solidFill>
                <a:srgbClr val="FF0000"/>
              </a:solidFill>
              <a:latin typeface="Calibri"/>
            </a:endParaRP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dirty="0">
                <a:latin typeface="Calibri"/>
              </a:rPr>
              <a:t>-&gt; and . have same precedence and are left-associative. Equivalent to </a:t>
            </a:r>
            <a:r>
              <a:rPr lang="en-IN" altLang="en-US" sz="2400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IN" altLang="en-US" sz="2400" dirty="0" err="1">
                <a:solidFill>
                  <a:srgbClr val="FF0000"/>
                </a:solidFill>
                <a:latin typeface="Calibri"/>
              </a:rPr>
              <a:t>pr</a:t>
            </a:r>
            <a:r>
              <a:rPr lang="en-IN" altLang="en-US" sz="2400" dirty="0">
                <a:solidFill>
                  <a:srgbClr val="FF0000"/>
                </a:solidFill>
                <a:latin typeface="Calibri"/>
              </a:rPr>
              <a:t>-&gt;</a:t>
            </a:r>
            <a:r>
              <a:rPr lang="en-IN" altLang="en-US" sz="2400" dirty="0" err="1">
                <a:solidFill>
                  <a:srgbClr val="FF0000"/>
                </a:solidFill>
                <a:latin typeface="Calibri"/>
              </a:rPr>
              <a:t>leftbot</a:t>
            </a:r>
            <a:r>
              <a:rPr lang="en-IN" altLang="en-US" sz="2400" dirty="0">
                <a:solidFill>
                  <a:srgbClr val="FF0000"/>
                </a:solidFill>
                <a:latin typeface="Calibri"/>
              </a:rPr>
              <a:t>).x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81657" y="1995495"/>
            <a:ext cx="43343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6059482" y="2071694"/>
            <a:ext cx="838200" cy="533400"/>
            <a:chOff x="4648200" y="1981200"/>
            <a:chExt cx="838200" cy="533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48200" y="1981200"/>
              <a:ext cx="609600" cy="533400"/>
            </a:xfrm>
            <a:prstGeom prst="rect">
              <a:avLst/>
            </a:prstGeom>
            <a:solidFill>
              <a:srgbClr val="ABB9DE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AutoShape 6"/>
            <p:cNvCxnSpPr>
              <a:cxnSpLocks noChangeShapeType="1"/>
            </p:cNvCxnSpPr>
            <p:nvPr/>
          </p:nvCxnSpPr>
          <p:spPr bwMode="auto">
            <a:xfrm flipV="1">
              <a:off x="4953000" y="2133600"/>
              <a:ext cx="533400" cy="1524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10"/>
          <p:cNvGrpSpPr/>
          <p:nvPr/>
        </p:nvGrpSpPr>
        <p:grpSpPr>
          <a:xfrm>
            <a:off x="6897682" y="2147894"/>
            <a:ext cx="3352800" cy="2209800"/>
            <a:chOff x="5486400" y="2057400"/>
            <a:chExt cx="3352800" cy="2209800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486400" y="20574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9436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64008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022975" y="2743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6022975" y="3429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73152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77724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77724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394575" y="2819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7394575" y="3505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951538" y="20574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7324725" y="20574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6554788" y="2743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6554788" y="3429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926388" y="2743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926388" y="3429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5310183" y="776295"/>
            <a:ext cx="1657675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-&gt;</a:t>
            </a:r>
            <a:r>
              <a:rPr lang="en-IN" altLang="en-US" sz="2200" b="1" dirty="0" err="1">
                <a:latin typeface="Calibri" pitchFamily="34" charset="0"/>
              </a:rPr>
              <a:t>leftbot.y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9475620" y="793172"/>
            <a:ext cx="1803292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-&gt;</a:t>
            </a:r>
            <a:r>
              <a:rPr lang="en-IN" altLang="en-US" sz="2200" b="1" dirty="0" err="1">
                <a:latin typeface="Calibri" pitchFamily="34" charset="0"/>
              </a:rPr>
              <a:t>righttop.y</a:t>
            </a:r>
            <a:endParaRPr lang="en-IN" altLang="en-US" sz="2200" b="1" dirty="0">
              <a:latin typeface="Calibri" pitchFamily="34" charset="0"/>
            </a:endParaRPr>
          </a:p>
        </p:txBody>
      </p:sp>
      <p:cxnSp>
        <p:nvCxnSpPr>
          <p:cNvPr id="32" name="AutoShape 28"/>
          <p:cNvCxnSpPr>
            <a:cxnSpLocks noChangeShapeType="1"/>
          </p:cNvCxnSpPr>
          <p:nvPr/>
        </p:nvCxnSpPr>
        <p:spPr bwMode="auto">
          <a:xfrm>
            <a:off x="5526082" y="1233494"/>
            <a:ext cx="1981200" cy="24765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>
            <a:off x="6897682" y="1843094"/>
            <a:ext cx="9144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0"/>
          <p:cNvCxnSpPr>
            <a:cxnSpLocks noChangeShapeType="1"/>
          </p:cNvCxnSpPr>
          <p:nvPr/>
        </p:nvCxnSpPr>
        <p:spPr bwMode="auto">
          <a:xfrm flipH="1">
            <a:off x="9869482" y="1843094"/>
            <a:ext cx="3048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1"/>
          <p:cNvCxnSpPr>
            <a:cxnSpLocks noChangeShapeType="1"/>
          </p:cNvCxnSpPr>
          <p:nvPr/>
        </p:nvCxnSpPr>
        <p:spPr bwMode="auto">
          <a:xfrm rot="16200000" flipH="1">
            <a:off x="8702128" y="2390240"/>
            <a:ext cx="2324100" cy="10607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1666845" y="142853"/>
            <a:ext cx="8899529" cy="460211"/>
          </a:xfrm>
          <a:prstGeom prst="rect">
            <a:avLst/>
          </a:prstGeom>
          <a:noFill/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400" dirty="0">
                <a:latin typeface="Calibri"/>
              </a:rPr>
              <a:t>Addressing fields via the pointer (shorthand)</a:t>
            </a:r>
            <a:endParaRPr lang="en-IN" altLang="en-US" sz="2400" b="1" dirty="0">
              <a:latin typeface="Calibri" pitchFamily="34" charset="0"/>
            </a:endParaRP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5995983" y="1462095"/>
            <a:ext cx="1664087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-&gt;</a:t>
            </a:r>
            <a:r>
              <a:rPr lang="en-IN" altLang="en-US" sz="2200" b="1" dirty="0" err="1">
                <a:latin typeface="Calibri" pitchFamily="34" charset="0"/>
              </a:rPr>
              <a:t>leftbot.x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10194591" y="1628377"/>
            <a:ext cx="1809704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-&gt;</a:t>
            </a:r>
            <a:r>
              <a:rPr lang="en-IN" altLang="en-US" sz="2200" b="1" dirty="0" err="1">
                <a:latin typeface="Calibri" pitchFamily="34" charset="0"/>
              </a:rPr>
              <a:t>righttop.x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6477001" y="4429133"/>
            <a:ext cx="2998619" cy="767987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 err="1">
                <a:solidFill>
                  <a:srgbClr val="C00000"/>
                </a:solidFill>
                <a:latin typeface="Calibri" pitchFamily="34" charset="0"/>
              </a:rPr>
              <a:t>pr</a:t>
            </a:r>
            <a:r>
              <a:rPr lang="en-IN" altLang="en-US" sz="2200" dirty="0">
                <a:solidFill>
                  <a:srgbClr val="C00000"/>
                </a:solidFill>
                <a:latin typeface="Calibri" pitchFamily="34" charset="0"/>
              </a:rPr>
              <a:t>-&gt;</a:t>
            </a:r>
            <a:r>
              <a:rPr lang="en-IN" altLang="en-US" sz="2200" dirty="0" err="1">
                <a:solidFill>
                  <a:srgbClr val="C00000"/>
                </a:solidFill>
                <a:latin typeface="Calibri" pitchFamily="34" charset="0"/>
              </a:rPr>
              <a:t>leftbot</a:t>
            </a:r>
            <a:r>
              <a:rPr lang="en-IN" altLang="en-US" sz="2200" dirty="0">
                <a:latin typeface="Calibri" pitchFamily="34" charset="0"/>
              </a:rPr>
              <a:t> is equivalent </a:t>
            </a:r>
          </a:p>
          <a:p>
            <a:r>
              <a:rPr lang="en-IN" altLang="en-US" sz="2200" dirty="0">
                <a:latin typeface="Calibri" pitchFamily="34" charset="0"/>
              </a:rPr>
              <a:t>to </a:t>
            </a:r>
            <a:r>
              <a:rPr lang="en-IN" altLang="en-US" sz="2200" dirty="0">
                <a:solidFill>
                  <a:srgbClr val="C00000"/>
                </a:solidFill>
                <a:latin typeface="Calibri" pitchFamily="34" charset="0"/>
              </a:rPr>
              <a:t>(*</a:t>
            </a:r>
            <a:r>
              <a:rPr lang="en-IN" altLang="en-US" sz="2200" dirty="0" err="1">
                <a:solidFill>
                  <a:srgbClr val="C00000"/>
                </a:solidFill>
                <a:latin typeface="Calibri" pitchFamily="34" charset="0"/>
              </a:rPr>
              <a:t>pr</a:t>
            </a:r>
            <a:r>
              <a:rPr lang="en-IN" altLang="en-US" sz="2200" dirty="0">
                <a:solidFill>
                  <a:srgbClr val="C00000"/>
                </a:solidFill>
                <a:latin typeface="Calibri" pitchFamily="34" charset="0"/>
              </a:rPr>
              <a:t>).</a:t>
            </a:r>
            <a:r>
              <a:rPr lang="en-IN" altLang="en-US" sz="2200" dirty="0" err="1">
                <a:solidFill>
                  <a:srgbClr val="C00000"/>
                </a:solidFill>
                <a:latin typeface="Calibri" pitchFamily="34" charset="0"/>
              </a:rPr>
              <a:t>leftbot</a:t>
            </a:r>
            <a:endParaRPr lang="en-IN" altLang="en-US" sz="22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885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 animBg="1"/>
      <p:bldP spid="30" grpId="0" animBg="1"/>
      <p:bldP spid="37" grpId="0" animBg="1"/>
      <p:bldP spid="31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Passing </a:t>
            </a:r>
            <a:r>
              <a:rPr lang="en-US" dirty="0" smtClean="0"/>
              <a:t>by value 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struct </a:t>
            </a:r>
            <a:r>
              <a:rPr lang="en-US" dirty="0"/>
              <a:t>is passed directly, it is passed by copying its contents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Any changes made </a:t>
            </a:r>
            <a:r>
              <a:rPr lang="en-US" dirty="0"/>
              <a:t>inside the called function </a:t>
            </a:r>
            <a:r>
              <a:rPr lang="en-US" dirty="0">
                <a:solidFill>
                  <a:srgbClr val="C00000"/>
                </a:solidFill>
              </a:rPr>
              <a:t>are lost </a:t>
            </a:r>
            <a:r>
              <a:rPr lang="en-US" dirty="0"/>
              <a:t>on return</a:t>
            </a:r>
          </a:p>
          <a:p>
            <a:pPr lvl="1"/>
            <a:r>
              <a:rPr lang="en-US" dirty="0"/>
              <a:t>This is same as that for simple variables</a:t>
            </a:r>
          </a:p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struct</a:t>
            </a:r>
            <a:r>
              <a:rPr lang="en-US" dirty="0"/>
              <a:t> is passed using pointer</a:t>
            </a:r>
          </a:p>
          <a:p>
            <a:pPr lvl="1"/>
            <a:r>
              <a:rPr lang="en-US" dirty="0"/>
              <a:t>Change made to the contents using pointer dereference are visible outside the called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B23C2-0B17-4C8E-96AC-1A01A280DE0A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Esc101, Structures</a:t>
            </a:r>
            <a:endParaRPr lang="x-none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980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228601"/>
            <a:ext cx="76200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4400" dirty="0">
                <a:solidFill>
                  <a:prstClr val="black"/>
                </a:solidFill>
                <a:latin typeface="Calibri" pitchFamily="34" charset="0"/>
              </a:rPr>
              <a:t>Functions Returning Structures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15200" y="1219200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 point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x; 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y;</a:t>
            </a:r>
          </a:p>
          <a:p>
            <a:r>
              <a:rPr lang="en-IN" altLang="en-US" sz="2200" dirty="0">
                <a:latin typeface="Calibri" pitchFamily="34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483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90696" y="1219201"/>
            <a:ext cx="5372104" cy="5507745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>
                <a:latin typeface="Calibri" pitchFamily="34" charset="0"/>
              </a:rPr>
              <a:t>struct point make_pt (int x, int y)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 point temp;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temp.x</a:t>
            </a:r>
            <a:r>
              <a:rPr lang="en-IN" altLang="en-US" sz="2200" dirty="0">
                <a:latin typeface="Calibri" pitchFamily="34" charset="0"/>
              </a:rPr>
              <a:t> = x;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temp.y</a:t>
            </a:r>
            <a:r>
              <a:rPr lang="en-IN" altLang="en-US" sz="2200" dirty="0">
                <a:latin typeface="Calibri" pitchFamily="34" charset="0"/>
              </a:rPr>
              <a:t> = y;</a:t>
            </a:r>
          </a:p>
          <a:p>
            <a:r>
              <a:rPr lang="en-IN" altLang="en-US" sz="2200" dirty="0">
                <a:latin typeface="Calibri" pitchFamily="34" charset="0"/>
              </a:rPr>
              <a:t>	return temp;    }</a:t>
            </a:r>
          </a:p>
          <a:p>
            <a:endParaRPr lang="en-IN" altLang="en-US" sz="2200" dirty="0">
              <a:latin typeface="Calibri" pitchFamily="34" charset="0"/>
            </a:endParaRPr>
          </a:p>
          <a:p>
            <a:r>
              <a:rPr lang="en-IN" altLang="en-US" sz="2200" dirty="0">
                <a:latin typeface="Calibri" pitchFamily="34" charset="0"/>
              </a:rPr>
              <a:t>void print_pt (struct point pt) {</a:t>
            </a:r>
          </a:p>
          <a:p>
            <a:r>
              <a:rPr lang="en-IN" altLang="en-US" sz="2200" dirty="0">
                <a:latin typeface="Calibri" pitchFamily="34" charset="0"/>
              </a:rPr>
              <a:t>   	printf(“%d  %d\n”, pt.x, pt.y); }</a:t>
            </a:r>
          </a:p>
          <a:p>
            <a:endParaRPr lang="en-IN" altLang="en-US" sz="2200" dirty="0">
              <a:latin typeface="Calibri" pitchFamily="34" charset="0"/>
            </a:endParaRPr>
          </a:p>
          <a:p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main()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x, y;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 point </a:t>
            </a:r>
            <a:r>
              <a:rPr lang="en-IN" altLang="en-US" sz="2200" dirty="0" err="1">
                <a:latin typeface="Calibri" pitchFamily="34" charset="0"/>
              </a:rPr>
              <a:t>pt</a:t>
            </a:r>
            <a:r>
              <a:rPr lang="en-IN" altLang="en-US" sz="2200" dirty="0">
                <a:latin typeface="Calibri" pitchFamily="34" charset="0"/>
              </a:rPr>
              <a:t>;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scanf</a:t>
            </a:r>
            <a:r>
              <a:rPr lang="en-IN" altLang="en-US" sz="2200" dirty="0">
                <a:latin typeface="Calibri" pitchFamily="34" charset="0"/>
              </a:rPr>
              <a:t>(“%</a:t>
            </a:r>
            <a:r>
              <a:rPr lang="en-IN" altLang="en-US" sz="2200" dirty="0" err="1">
                <a:latin typeface="Calibri" pitchFamily="34" charset="0"/>
              </a:rPr>
              <a:t>d%d</a:t>
            </a:r>
            <a:r>
              <a:rPr lang="en-IN" altLang="en-US" sz="2200" dirty="0">
                <a:latin typeface="Calibri" pitchFamily="34" charset="0"/>
              </a:rPr>
              <a:t>”, &amp;</a:t>
            </a:r>
            <a:r>
              <a:rPr lang="en-IN" altLang="en-US" sz="2200" dirty="0" err="1">
                <a:latin typeface="Calibri" pitchFamily="34" charset="0"/>
              </a:rPr>
              <a:t>x,&amp;y</a:t>
            </a:r>
            <a:r>
              <a:rPr lang="en-IN" altLang="en-US" sz="2200" dirty="0">
                <a:latin typeface="Calibri" pitchFamily="34" charset="0"/>
              </a:rPr>
              <a:t>);</a:t>
            </a:r>
          </a:p>
          <a:p>
            <a:r>
              <a:rPr lang="en-IN" altLang="en-US" sz="2200" dirty="0">
                <a:latin typeface="Calibri" pitchFamily="34" charset="0"/>
              </a:rPr>
              <a:t>	pt = make_pt(x,y);</a:t>
            </a:r>
          </a:p>
          <a:p>
            <a:r>
              <a:rPr lang="en-IN" altLang="en-US" sz="2200" dirty="0">
                <a:latin typeface="Calibri" pitchFamily="34" charset="0"/>
              </a:rPr>
              <a:t>            print_pt (pt);</a:t>
            </a:r>
          </a:p>
          <a:p>
            <a:r>
              <a:rPr lang="en-IN" altLang="en-US" sz="2200" dirty="0">
                <a:latin typeface="Calibri" pitchFamily="34" charset="0"/>
              </a:rPr>
              <a:t>      	return 0;  }</a:t>
            </a:r>
            <a:r>
              <a:rPr lang="en-IN" altLang="en-US" sz="2200" b="1" dirty="0">
                <a:latin typeface="Calibri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78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228601"/>
            <a:ext cx="76200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4400" dirty="0">
                <a:solidFill>
                  <a:prstClr val="black"/>
                </a:solidFill>
                <a:latin typeface="Calibri" pitchFamily="34" charset="0"/>
              </a:rPr>
              <a:t>Functions Returning Structures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39000" y="1295400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 point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x; 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y;</a:t>
            </a:r>
          </a:p>
          <a:p>
            <a:r>
              <a:rPr lang="en-IN" altLang="en-US" sz="2200" dirty="0">
                <a:latin typeface="Calibri" pitchFamily="34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483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14496" y="1295400"/>
            <a:ext cx="5372104" cy="5353858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sz="2000" dirty="0">
                <a:latin typeface="Calibri"/>
              </a:rPr>
              <a:t>void </a:t>
            </a:r>
            <a:r>
              <a:rPr lang="en-US" sz="2000" dirty="0" err="1">
                <a:latin typeface="Calibri"/>
              </a:rPr>
              <a:t>make_pt</a:t>
            </a:r>
            <a:r>
              <a:rPr lang="en-US" sz="2000" dirty="0">
                <a:latin typeface="Calibri"/>
              </a:rPr>
              <a:t>(</a:t>
            </a:r>
            <a:r>
              <a:rPr lang="en-US" sz="2000" dirty="0" err="1">
                <a:latin typeface="Calibri"/>
              </a:rPr>
              <a:t>int</a:t>
            </a:r>
            <a:r>
              <a:rPr lang="en-US" sz="2000" dirty="0">
                <a:latin typeface="Calibri"/>
              </a:rPr>
              <a:t> x, </a:t>
            </a:r>
            <a:r>
              <a:rPr lang="en-US" sz="2000" dirty="0" err="1">
                <a:latin typeface="Calibri"/>
              </a:rPr>
              <a:t>int</a:t>
            </a:r>
            <a:r>
              <a:rPr lang="en-US" sz="2000" dirty="0">
                <a:latin typeface="Calibri"/>
              </a:rPr>
              <a:t> y, </a:t>
            </a:r>
            <a:r>
              <a:rPr lang="en-US" sz="2000" dirty="0" err="1">
                <a:latin typeface="Calibri"/>
              </a:rPr>
              <a:t>struct</a:t>
            </a:r>
            <a:r>
              <a:rPr lang="en-US" sz="2000" dirty="0">
                <a:latin typeface="Calibri"/>
              </a:rPr>
              <a:t> point *temp) {</a:t>
            </a:r>
          </a:p>
          <a:p>
            <a:r>
              <a:rPr lang="fr-FR" sz="2000" dirty="0">
                <a:latin typeface="Calibri"/>
              </a:rPr>
              <a:t>        </a:t>
            </a:r>
            <a:r>
              <a:rPr lang="fr-FR" sz="2000" dirty="0" err="1">
                <a:latin typeface="Calibri"/>
              </a:rPr>
              <a:t>temp</a:t>
            </a:r>
            <a:r>
              <a:rPr lang="fr-FR" sz="2000" dirty="0">
                <a:latin typeface="Calibri"/>
              </a:rPr>
              <a:t>-&gt;x = x;</a:t>
            </a:r>
          </a:p>
          <a:p>
            <a:r>
              <a:rPr lang="es-ES_tradnl" sz="2000" dirty="0">
                <a:latin typeface="Calibri"/>
              </a:rPr>
              <a:t>        </a:t>
            </a:r>
            <a:r>
              <a:rPr lang="es-ES_tradnl" sz="2000" dirty="0" err="1">
                <a:latin typeface="Calibri"/>
              </a:rPr>
              <a:t>temp</a:t>
            </a:r>
            <a:r>
              <a:rPr lang="es-ES_tradnl" sz="2000" dirty="0">
                <a:latin typeface="Calibri"/>
              </a:rPr>
              <a:t>-&gt;y = y;</a:t>
            </a:r>
          </a:p>
          <a:p>
            <a:r>
              <a:rPr lang="es-ES_tradnl" sz="2000" dirty="0">
                <a:latin typeface="Calibri"/>
              </a:rPr>
              <a:t>}</a:t>
            </a:r>
          </a:p>
          <a:p>
            <a:endParaRPr lang="es-ES_tradnl" sz="2000" dirty="0">
              <a:latin typeface="Calibri"/>
            </a:endParaRPr>
          </a:p>
          <a:p>
            <a:r>
              <a:rPr lang="es-ES_tradnl" sz="2000" dirty="0" err="1">
                <a:latin typeface="Calibri"/>
              </a:rPr>
              <a:t>void</a:t>
            </a:r>
            <a:r>
              <a:rPr lang="es-ES_tradnl" sz="2000" dirty="0">
                <a:latin typeface="Calibri"/>
              </a:rPr>
              <a:t> </a:t>
            </a:r>
            <a:r>
              <a:rPr lang="es-ES_tradnl" sz="2000" dirty="0" err="1">
                <a:latin typeface="Calibri"/>
              </a:rPr>
              <a:t>print_pt</a:t>
            </a:r>
            <a:r>
              <a:rPr lang="es-ES_tradnl" sz="2000" dirty="0">
                <a:latin typeface="Calibri"/>
              </a:rPr>
              <a:t>(</a:t>
            </a:r>
            <a:r>
              <a:rPr lang="es-ES_tradnl" sz="2000" dirty="0" err="1">
                <a:latin typeface="Calibri"/>
              </a:rPr>
              <a:t>struct</a:t>
            </a:r>
            <a:r>
              <a:rPr lang="es-ES_tradnl" sz="2000" dirty="0">
                <a:latin typeface="Calibri"/>
              </a:rPr>
              <a:t> </a:t>
            </a:r>
            <a:r>
              <a:rPr lang="es-ES_tradnl" sz="2000" dirty="0" err="1">
                <a:latin typeface="Calibri"/>
              </a:rPr>
              <a:t>point</a:t>
            </a:r>
            <a:r>
              <a:rPr lang="es-ES_tradnl" sz="2000" dirty="0">
                <a:latin typeface="Calibri"/>
              </a:rPr>
              <a:t> *pt) {</a:t>
            </a:r>
          </a:p>
          <a:p>
            <a:r>
              <a:rPr lang="ro-RO" sz="2000" dirty="0">
                <a:latin typeface="Calibri"/>
              </a:rPr>
              <a:t>        printf("%d  %d\n", pt-&gt;x, pt-&gt;y);</a:t>
            </a:r>
          </a:p>
          <a:p>
            <a:r>
              <a:rPr lang="ro-RO" sz="2000" dirty="0">
                <a:latin typeface="Calibri"/>
              </a:rPr>
              <a:t>}</a:t>
            </a:r>
          </a:p>
          <a:p>
            <a:endParaRPr lang="ro-RO" sz="2000" dirty="0">
              <a:latin typeface="Calibri"/>
            </a:endParaRPr>
          </a:p>
          <a:p>
            <a:r>
              <a:rPr lang="ro-RO" sz="2000" dirty="0">
                <a:latin typeface="Calibri"/>
              </a:rPr>
              <a:t>int main() {</a:t>
            </a:r>
          </a:p>
          <a:p>
            <a:r>
              <a:rPr lang="fr-FR" sz="2000" dirty="0">
                <a:latin typeface="Calibri"/>
              </a:rPr>
              <a:t>        </a:t>
            </a:r>
            <a:r>
              <a:rPr lang="fr-FR" sz="2000" dirty="0" err="1">
                <a:latin typeface="Calibri"/>
              </a:rPr>
              <a:t>int</a:t>
            </a:r>
            <a:r>
              <a:rPr lang="fr-FR" sz="2000" dirty="0">
                <a:latin typeface="Calibri"/>
              </a:rPr>
              <a:t> x, y;</a:t>
            </a:r>
          </a:p>
          <a:p>
            <a:r>
              <a:rPr lang="fr-FR" sz="2000" dirty="0">
                <a:latin typeface="Calibri"/>
              </a:rPr>
              <a:t>        </a:t>
            </a:r>
            <a:r>
              <a:rPr lang="fr-FR" sz="2000" dirty="0" err="1">
                <a:latin typeface="Calibri"/>
              </a:rPr>
              <a:t>struct</a:t>
            </a:r>
            <a:r>
              <a:rPr lang="fr-FR" sz="2000" dirty="0">
                <a:latin typeface="Calibri"/>
              </a:rPr>
              <a:t> point pt;</a:t>
            </a:r>
          </a:p>
          <a:p>
            <a:r>
              <a:rPr lang="it-IT" sz="2000" dirty="0">
                <a:latin typeface="Calibri"/>
              </a:rPr>
              <a:t>        </a:t>
            </a:r>
            <a:r>
              <a:rPr lang="it-IT" sz="2000" dirty="0" err="1">
                <a:latin typeface="Calibri"/>
              </a:rPr>
              <a:t>scanf</a:t>
            </a:r>
            <a:r>
              <a:rPr lang="it-IT" sz="2000" dirty="0">
                <a:latin typeface="Calibri"/>
              </a:rPr>
              <a:t>("%</a:t>
            </a:r>
            <a:r>
              <a:rPr lang="it-IT" sz="2000" dirty="0" err="1">
                <a:latin typeface="Calibri"/>
              </a:rPr>
              <a:t>d%d</a:t>
            </a:r>
            <a:r>
              <a:rPr lang="it-IT" sz="2000" dirty="0">
                <a:latin typeface="Calibri"/>
              </a:rPr>
              <a:t>", &amp;</a:t>
            </a:r>
            <a:r>
              <a:rPr lang="it-IT" sz="2000" dirty="0" err="1">
                <a:latin typeface="Calibri"/>
              </a:rPr>
              <a:t>x,&amp;y</a:t>
            </a:r>
            <a:r>
              <a:rPr lang="it-IT" sz="2000" dirty="0">
                <a:latin typeface="Calibri"/>
              </a:rPr>
              <a:t>);</a:t>
            </a:r>
          </a:p>
          <a:p>
            <a:r>
              <a:rPr lang="nl-NL" sz="2000" dirty="0">
                <a:latin typeface="Calibri"/>
              </a:rPr>
              <a:t>        </a:t>
            </a:r>
            <a:r>
              <a:rPr lang="nl-NL" sz="2000" dirty="0" err="1">
                <a:latin typeface="Calibri"/>
              </a:rPr>
              <a:t>make_pt</a:t>
            </a:r>
            <a:r>
              <a:rPr lang="nl-NL" sz="2000" dirty="0">
                <a:latin typeface="Calibri"/>
              </a:rPr>
              <a:t>(</a:t>
            </a:r>
            <a:r>
              <a:rPr lang="nl-NL" sz="2000" dirty="0" err="1">
                <a:latin typeface="Calibri"/>
              </a:rPr>
              <a:t>x,y</a:t>
            </a:r>
            <a:r>
              <a:rPr lang="nl-NL" sz="2000" dirty="0">
                <a:latin typeface="Calibri"/>
              </a:rPr>
              <a:t>, &amp;</a:t>
            </a:r>
            <a:r>
              <a:rPr lang="nl-NL" sz="2000" dirty="0" err="1">
                <a:latin typeface="Calibri"/>
              </a:rPr>
              <a:t>pt</a:t>
            </a:r>
            <a:r>
              <a:rPr lang="nl-NL" sz="2000" dirty="0">
                <a:latin typeface="Calibri"/>
              </a:rPr>
              <a:t>);</a:t>
            </a:r>
          </a:p>
          <a:p>
            <a:r>
              <a:rPr lang="ro-RO" sz="2000" dirty="0">
                <a:latin typeface="Calibri"/>
              </a:rPr>
              <a:t>        print_pt(&amp;pt);</a:t>
            </a:r>
          </a:p>
          <a:p>
            <a:r>
              <a:rPr lang="is-IS" sz="2000" dirty="0">
                <a:latin typeface="Calibri"/>
              </a:rPr>
              <a:t>      return 0;</a:t>
            </a:r>
          </a:p>
          <a:p>
            <a:r>
              <a:rPr lang="is-IS" sz="2000" dirty="0">
                <a:latin typeface="Calibri"/>
              </a:rPr>
              <a:t>}</a:t>
            </a:r>
            <a:r>
              <a:rPr lang="en-IN" altLang="en-US" sz="2200" b="1" dirty="0">
                <a:latin typeface="Calibri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="" xmlns:a16="http://schemas.microsoft.com/office/drawing/2014/main" id="{16AC9B99-B041-4609-B354-157D0085D500}"/>
              </a:ext>
            </a:extLst>
          </p:cNvPr>
          <p:cNvSpPr/>
          <p:nvPr/>
        </p:nvSpPr>
        <p:spPr>
          <a:xfrm>
            <a:off x="63496" y="44728"/>
            <a:ext cx="1706360" cy="1305119"/>
          </a:xfrm>
          <a:prstGeom prst="wedgeRectCallout">
            <a:avLst>
              <a:gd name="adj1" fmla="val 63689"/>
              <a:gd name="adj2" fmla="val 43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Even though not returning anything, </a:t>
            </a:r>
            <a:r>
              <a:rPr lang="en-IN" sz="1400" dirty="0" err="1"/>
              <a:t>make_pt</a:t>
            </a:r>
            <a:r>
              <a:rPr lang="en-IN" sz="1400" dirty="0"/>
              <a:t> is still able to do the job using pointers</a:t>
            </a:r>
          </a:p>
        </p:txBody>
      </p:sp>
    </p:spTree>
    <p:extLst>
      <p:ext uri="{BB962C8B-B14F-4D97-AF65-F5344CB8AC3E}">
        <p14:creationId xmlns="" xmlns:p14="http://schemas.microsoft.com/office/powerpoint/2010/main" val="23293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962401" y="58037"/>
            <a:ext cx="3831957" cy="92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5400" b="1" dirty="0">
                <a:solidFill>
                  <a:prstClr val="black"/>
                </a:solidFill>
                <a:latin typeface="Calibri" pitchFamily="34" charset="0"/>
              </a:rPr>
              <a:t>Structures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334001" y="3211700"/>
            <a:ext cx="4876800" cy="1106542"/>
          </a:xfrm>
          <a:prstGeom prst="rect">
            <a:avLst/>
          </a:prstGeom>
          <a:solidFill>
            <a:srgbClr val="CCEDB1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Defines a structure named point containing two integer variables (fields), called x and y.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600201" y="3171994"/>
            <a:ext cx="2362200" cy="1445096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int x;</a:t>
            </a:r>
          </a:p>
          <a:p>
            <a:r>
              <a:rPr lang="en-IN" altLang="en-US" sz="2200" b="1" dirty="0">
                <a:latin typeface="Calibri" pitchFamily="34" charset="0"/>
              </a:rPr>
              <a:t>	int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600201" y="4619794"/>
            <a:ext cx="2362200" cy="425450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pt;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334001" y="4307076"/>
            <a:ext cx="4876800" cy="767987"/>
          </a:xfrm>
          <a:prstGeom prst="rect">
            <a:avLst/>
          </a:prstGeom>
          <a:solidFill>
            <a:srgbClr val="CCEDB1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srgbClr val="0000FF"/>
                </a:solidFill>
                <a:latin typeface="Calibri" pitchFamily="34" charset="0"/>
              </a:rPr>
              <a:t>struct point </a:t>
            </a:r>
            <a:r>
              <a:rPr lang="en-IN" altLang="en-US" sz="2200" b="1" dirty="0" err="1">
                <a:solidFill>
                  <a:srgbClr val="0000FF"/>
                </a:solidFill>
                <a:latin typeface="Calibri" pitchFamily="34" charset="0"/>
              </a:rPr>
              <a:t>pt</a:t>
            </a:r>
            <a:r>
              <a:rPr lang="en-IN" altLang="en-US" sz="2200" b="1" dirty="0">
                <a:solidFill>
                  <a:srgbClr val="0000FF"/>
                </a:solidFill>
                <a:latin typeface="Calibri" pitchFamily="34" charset="0"/>
              </a:rPr>
              <a:t>; </a:t>
            </a:r>
            <a:r>
              <a:rPr lang="en-IN" altLang="en-US" sz="2200" b="1" dirty="0">
                <a:latin typeface="Calibri" pitchFamily="34" charset="0"/>
              </a:rPr>
              <a:t>defines a variable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 to be of type 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struct point</a:t>
            </a:r>
            <a:r>
              <a:rPr lang="en-IN" altLang="en-US" sz="2200" b="1" dirty="0">
                <a:latin typeface="Calibri" pitchFamily="34" charset="0"/>
              </a:rPr>
              <a:t>.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3694114" y="5305582"/>
            <a:ext cx="1755775" cy="1447800"/>
            <a:chOff x="798513" y="4876800"/>
            <a:chExt cx="1755775" cy="1447800"/>
          </a:xfrm>
        </p:grpSpPr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258888" y="4876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03" name="AutoShape 11"/>
            <p:cNvSpPr>
              <a:spLocks noChangeArrowheads="1"/>
            </p:cNvSpPr>
            <p:nvPr/>
          </p:nvSpPr>
          <p:spPr bwMode="auto">
            <a:xfrm>
              <a:off x="1752600" y="495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>
              <a:off x="1752600" y="5638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374775" y="5029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1374775" y="5715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798513" y="4891177"/>
              <a:ext cx="42913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</a:t>
              </a:r>
            </a:p>
          </p:txBody>
        </p:sp>
      </p:grp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5628736" y="5715170"/>
            <a:ext cx="3657600" cy="425450"/>
          </a:xfrm>
          <a:prstGeom prst="rect">
            <a:avLst/>
          </a:prstGeom>
          <a:solidFill>
            <a:srgbClr val="E8FCAA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memory depiction of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781800" y="66294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185" y="981265"/>
            <a:ext cx="108155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prstClr val="black"/>
                </a:solidFill>
                <a:latin typeface="Calibri" pitchFamily="34" charset="0"/>
              </a:rPr>
              <a:t>A structure is a </a:t>
            </a:r>
            <a:r>
              <a:rPr lang="en-IN" altLang="en-US" sz="2400" b="1" dirty="0">
                <a:solidFill>
                  <a:srgbClr val="FF0000"/>
                </a:solidFill>
                <a:latin typeface="Calibri" pitchFamily="34" charset="0"/>
              </a:rPr>
              <a:t>collection of variables</a:t>
            </a:r>
            <a:r>
              <a:rPr lang="en-IN" altLang="en-US" sz="2400" b="1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IN" altLang="en-US" sz="2400" b="1" dirty="0">
                <a:solidFill>
                  <a:srgbClr val="0000FF"/>
                </a:solidFill>
                <a:latin typeface="Calibri" pitchFamily="34" charset="0"/>
              </a:rPr>
              <a:t>under a common name</a:t>
            </a:r>
            <a:r>
              <a:rPr lang="en-IN" altLang="en-US" sz="2400" b="1" dirty="0">
                <a:solidFill>
                  <a:prstClr val="black"/>
                </a:solidFill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prstClr val="black"/>
                </a:solidFill>
                <a:latin typeface="Calibri" pitchFamily="34" charset="0"/>
              </a:rPr>
              <a:t>The variables can be of </a:t>
            </a:r>
            <a:r>
              <a:rPr lang="en-IN" altLang="en-US" sz="2400" b="1" dirty="0">
                <a:solidFill>
                  <a:srgbClr val="FF0000"/>
                </a:solidFill>
                <a:latin typeface="Calibri" pitchFamily="34" charset="0"/>
              </a:rPr>
              <a:t>different</a:t>
            </a:r>
            <a:r>
              <a:rPr lang="en-IN" altLang="en-US" sz="2400" b="1" dirty="0">
                <a:solidFill>
                  <a:prstClr val="black"/>
                </a:solidFill>
                <a:latin typeface="Calibri" pitchFamily="34" charset="0"/>
              </a:rPr>
              <a:t> types (including arrays, pointers or structures themselves!).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prstClr val="black"/>
                </a:solidFill>
                <a:latin typeface="Calibri" pitchFamily="34" charset="0"/>
              </a:rPr>
              <a:t>Each variable within a structure is called a </a:t>
            </a:r>
            <a:r>
              <a:rPr lang="en-IN" altLang="en-US" sz="2400" b="1" dirty="0">
                <a:solidFill>
                  <a:srgbClr val="0000FF"/>
                </a:solidFill>
                <a:latin typeface="Calibri" pitchFamily="34" charset="0"/>
              </a:rPr>
              <a:t>field</a:t>
            </a:r>
            <a:r>
              <a:rPr lang="en-IN" altLang="en-US" sz="2400" b="1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IN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="" xmlns:a16="http://schemas.microsoft.com/office/drawing/2014/main" id="{58375DE0-0721-411D-9C6B-CD0E6B79EC8B}"/>
              </a:ext>
            </a:extLst>
          </p:cNvPr>
          <p:cNvSpPr/>
          <p:nvPr/>
        </p:nvSpPr>
        <p:spPr>
          <a:xfrm>
            <a:off x="2828441" y="2550926"/>
            <a:ext cx="1681566" cy="509990"/>
          </a:xfrm>
          <a:prstGeom prst="wedgeRectCallout">
            <a:avLst>
              <a:gd name="adj1" fmla="val -53005"/>
              <a:gd name="adj2" fmla="val 88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 of this structure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196" grpId="0" animBg="1"/>
      <p:bldP spid="8198" grpId="0" animBg="1"/>
      <p:bldP spid="8199" grpId="0" animBg="1"/>
      <p:bldP spid="8208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71414"/>
            <a:ext cx="8229600" cy="1143000"/>
          </a:xfrm>
        </p:spPr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7486" y="1117697"/>
            <a:ext cx="9516160" cy="5184576"/>
          </a:xfrm>
        </p:spPr>
        <p:txBody>
          <a:bodyPr/>
          <a:lstStyle/>
          <a:p>
            <a:pPr marL="457200" indent="-457200"/>
            <a:r>
              <a:rPr lang="en-IN" altLang="en-US" dirty="0"/>
              <a:t>The </a:t>
            </a:r>
            <a:r>
              <a:rPr lang="en-IN" altLang="en-US" dirty="0">
                <a:solidFill>
                  <a:srgbClr val="FF0000"/>
                </a:solidFill>
              </a:rPr>
              <a:t>x</a:t>
            </a:r>
            <a:r>
              <a:rPr lang="en-IN" altLang="en-US" dirty="0"/>
              <a:t> field of </a:t>
            </a:r>
            <a:r>
              <a:rPr lang="en-IN" altLang="en-US" dirty="0" err="1">
                <a:solidFill>
                  <a:srgbClr val="FF0000"/>
                </a:solidFill>
              </a:rPr>
              <a:t>pt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is accessed as </a:t>
            </a:r>
            <a:r>
              <a:rPr lang="en-IN" altLang="en-US" dirty="0" err="1">
                <a:solidFill>
                  <a:srgbClr val="FF0000"/>
                </a:solidFill>
              </a:rPr>
              <a:t>pt.x</a:t>
            </a:r>
            <a:r>
              <a:rPr lang="en-IN" altLang="en-US" dirty="0"/>
              <a:t>.  </a:t>
            </a:r>
          </a:p>
          <a:p>
            <a:pPr marL="457200" indent="-457200"/>
            <a:r>
              <a:rPr lang="en-IN" altLang="en-US" dirty="0"/>
              <a:t>Field </a:t>
            </a:r>
            <a:r>
              <a:rPr lang="en-IN" altLang="en-US" dirty="0" err="1">
                <a:solidFill>
                  <a:srgbClr val="FF0000"/>
                </a:solidFill>
              </a:rPr>
              <a:t>pt.x</a:t>
            </a:r>
            <a:r>
              <a:rPr lang="en-IN" altLang="en-US" dirty="0"/>
              <a:t> is an </a:t>
            </a:r>
            <a:r>
              <a:rPr lang="en-IN" altLang="en-US" dirty="0">
                <a:solidFill>
                  <a:srgbClr val="FF0000"/>
                </a:solidFill>
              </a:rPr>
              <a:t>int</a:t>
            </a:r>
            <a:r>
              <a:rPr lang="en-IN" altLang="en-US" dirty="0"/>
              <a:t> and can be used as any other </a:t>
            </a:r>
            <a:r>
              <a:rPr lang="en-IN" altLang="en-US" dirty="0">
                <a:solidFill>
                  <a:srgbClr val="FF0000"/>
                </a:solidFill>
              </a:rPr>
              <a:t>int</a:t>
            </a:r>
            <a:r>
              <a:rPr lang="en-IN" altLang="en-US" dirty="0"/>
              <a:t>. </a:t>
            </a:r>
          </a:p>
          <a:p>
            <a:pPr marL="457200" indent="-457200"/>
            <a:r>
              <a:rPr lang="en-IN" altLang="en-US" dirty="0"/>
              <a:t>Similarly the </a:t>
            </a:r>
            <a:r>
              <a:rPr lang="en-IN" altLang="en-US" dirty="0">
                <a:solidFill>
                  <a:srgbClr val="FF0000"/>
                </a:solidFill>
              </a:rPr>
              <a:t>y</a:t>
            </a:r>
            <a:r>
              <a:rPr lang="en-IN" altLang="en-US" dirty="0"/>
              <a:t> field of </a:t>
            </a:r>
            <a:r>
              <a:rPr lang="en-IN" altLang="en-US" dirty="0" err="1">
                <a:solidFill>
                  <a:srgbClr val="FF0000"/>
                </a:solidFill>
              </a:rPr>
              <a:t>pt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is accessed as </a:t>
            </a:r>
            <a:r>
              <a:rPr lang="en-IN" altLang="en-US" dirty="0" err="1">
                <a:solidFill>
                  <a:srgbClr val="FF0000"/>
                </a:solidFill>
              </a:rPr>
              <a:t>pt.y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779688" y="5442193"/>
            <a:ext cx="2362200" cy="767987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pt.x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pt.y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66435" y="3537192"/>
            <a:ext cx="2362200" cy="1445096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int x;</a:t>
            </a:r>
          </a:p>
          <a:p>
            <a:r>
              <a:rPr lang="en-IN" altLang="en-US" sz="2200" b="1" dirty="0">
                <a:latin typeface="Calibri" pitchFamily="34" charset="0"/>
              </a:rPr>
              <a:t>	int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766435" y="4984992"/>
            <a:ext cx="2362200" cy="425450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pt;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400364" y="4349992"/>
            <a:ext cx="3657600" cy="425450"/>
          </a:xfrm>
          <a:prstGeom prst="rect">
            <a:avLst/>
          </a:prstGeom>
          <a:solidFill>
            <a:srgbClr val="E8FCAA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memory depiction of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endParaRPr lang="en-IN" altLang="en-US" sz="2200" b="1" dirty="0">
              <a:latin typeface="Calibri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498540" y="3937242"/>
            <a:ext cx="1754741" cy="1562100"/>
            <a:chOff x="1069975" y="5067300"/>
            <a:chExt cx="1754741" cy="1562100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529316" y="5181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981200" y="52959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1981200" y="6019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603375" y="53721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603375" y="60579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069975" y="5067300"/>
              <a:ext cx="42913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2177016" y="6075153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2135188" y="53721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97764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453058" y="119047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r>
              <a:rPr lang="en-IN" altLang="en-US" sz="2200" b="1" dirty="0">
                <a:latin typeface="Calibri" pitchFamily="34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53186" y="3025778"/>
            <a:ext cx="3200400" cy="767987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struct point pt1,pt2;</a:t>
            </a:r>
          </a:p>
          <a:p>
            <a:r>
              <a:rPr lang="en-IN" altLang="en-US" sz="2200" b="1" dirty="0">
                <a:latin typeface="Calibri" pitchFamily="34" charset="0"/>
              </a:rPr>
              <a:t>struct point pts[6];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024034" y="1393764"/>
            <a:ext cx="3276600" cy="1106542"/>
          </a:xfrm>
          <a:prstGeom prst="rect">
            <a:avLst/>
          </a:prstGeom>
          <a:solidFill>
            <a:srgbClr val="FFE39D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 point </a:t>
            </a: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is a type.</a:t>
            </a:r>
          </a:p>
          <a:p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It can be used just like </a:t>
            </a:r>
            <a:r>
              <a:rPr lang="en-IN" altLang="en-US" sz="2200" b="1" dirty="0" err="1">
                <a:solidFill>
                  <a:prstClr val="black"/>
                </a:solidFill>
                <a:latin typeface="Calibri" pitchFamily="34" charset="0"/>
              </a:rPr>
              <a:t>int</a:t>
            </a: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, char etc.. 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452662" y="3000373"/>
            <a:ext cx="3276600" cy="767987"/>
          </a:xfrm>
          <a:prstGeom prst="rect">
            <a:avLst/>
          </a:prstGeom>
          <a:solidFill>
            <a:srgbClr val="CCEDB1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We can even define an array of struct point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1752600" y="3808433"/>
            <a:ext cx="8610600" cy="2410633"/>
            <a:chOff x="228600" y="2514600"/>
            <a:chExt cx="8610600" cy="241063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0668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15240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5240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1461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11461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33363" y="2514600"/>
              <a:ext cx="54134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3622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28194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8194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4415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4415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6576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1148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41148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7369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7369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9530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54102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54102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0323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0323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62484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AutoShape 30"/>
            <p:cNvSpPr>
              <a:spLocks noChangeArrowheads="1"/>
            </p:cNvSpPr>
            <p:nvPr/>
          </p:nvSpPr>
          <p:spPr bwMode="auto">
            <a:xfrm>
              <a:off x="67056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AutoShape 31"/>
            <p:cNvSpPr>
              <a:spLocks noChangeArrowheads="1"/>
            </p:cNvSpPr>
            <p:nvPr/>
          </p:nvSpPr>
          <p:spPr bwMode="auto">
            <a:xfrm>
              <a:off x="67056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63277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63277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5438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AutoShape 35"/>
            <p:cNvSpPr>
              <a:spLocks noChangeArrowheads="1"/>
            </p:cNvSpPr>
            <p:nvPr/>
          </p:nvSpPr>
          <p:spPr bwMode="auto">
            <a:xfrm>
              <a:off x="80010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AutoShape 36"/>
            <p:cNvSpPr>
              <a:spLocks noChangeArrowheads="1"/>
            </p:cNvSpPr>
            <p:nvPr/>
          </p:nvSpPr>
          <p:spPr bwMode="auto">
            <a:xfrm>
              <a:off x="80010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76231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76231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228600" y="2895600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44" name="AutoShape 40"/>
            <p:cNvCxnSpPr>
              <a:cxnSpLocks noChangeShapeType="1"/>
            </p:cNvCxnSpPr>
            <p:nvPr/>
          </p:nvCxnSpPr>
          <p:spPr bwMode="auto">
            <a:xfrm>
              <a:off x="533400" y="3124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13001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pts[0]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23669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pts[1]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6623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pts[2]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51101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pts[3]</a:t>
              </a: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64055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pts[4]</a:t>
              </a: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77009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pts[5]</a:t>
              </a:r>
            </a:p>
          </p:txBody>
        </p:sp>
      </p:grp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5810248" y="1393765"/>
            <a:ext cx="4572000" cy="767987"/>
          </a:xfrm>
          <a:prstGeom prst="rect">
            <a:avLst/>
          </a:prstGeom>
          <a:solidFill>
            <a:srgbClr val="FFE39D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For now, define </a:t>
            </a:r>
            <a:r>
              <a:rPr lang="en-IN" altLang="en-US" sz="2200" b="1" dirty="0" err="1">
                <a:solidFill>
                  <a:prstClr val="black"/>
                </a:solidFill>
                <a:latin typeface="Calibri" pitchFamily="34" charset="0"/>
              </a:rPr>
              <a:t>structs</a:t>
            </a: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 in the beginning of the file, after #include.</a:t>
            </a: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1639289" y="0"/>
            <a:ext cx="2667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3200" b="1" dirty="0">
                <a:solidFill>
                  <a:prstClr val="black"/>
                </a:solidFill>
                <a:latin typeface="Calibri" pitchFamily="34" charset="0"/>
              </a:rPr>
              <a:t>Structures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66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600" y="714357"/>
            <a:ext cx="8610600" cy="2410633"/>
            <a:chOff x="228600" y="2514600"/>
            <a:chExt cx="8610600" cy="241063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0668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5240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5240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1461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461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33363" y="2514600"/>
              <a:ext cx="54134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3622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28194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28194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24415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4415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6576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AutoShape 20"/>
            <p:cNvSpPr>
              <a:spLocks noChangeArrowheads="1"/>
            </p:cNvSpPr>
            <p:nvPr/>
          </p:nvSpPr>
          <p:spPr bwMode="auto">
            <a:xfrm>
              <a:off x="41148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41148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37369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37369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9530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4102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AutoShape 26"/>
            <p:cNvSpPr>
              <a:spLocks noChangeArrowheads="1"/>
            </p:cNvSpPr>
            <p:nvPr/>
          </p:nvSpPr>
          <p:spPr bwMode="auto">
            <a:xfrm>
              <a:off x="54102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50323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50323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62484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AutoShape 30"/>
            <p:cNvSpPr>
              <a:spLocks noChangeArrowheads="1"/>
            </p:cNvSpPr>
            <p:nvPr/>
          </p:nvSpPr>
          <p:spPr bwMode="auto">
            <a:xfrm>
              <a:off x="67056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AutoShape 31"/>
            <p:cNvSpPr>
              <a:spLocks noChangeArrowheads="1"/>
            </p:cNvSpPr>
            <p:nvPr/>
          </p:nvSpPr>
          <p:spPr bwMode="auto">
            <a:xfrm>
              <a:off x="67056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63277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63277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75438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AutoShape 35"/>
            <p:cNvSpPr>
              <a:spLocks noChangeArrowheads="1"/>
            </p:cNvSpPr>
            <p:nvPr/>
          </p:nvSpPr>
          <p:spPr bwMode="auto">
            <a:xfrm>
              <a:off x="80010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AutoShape 36"/>
            <p:cNvSpPr>
              <a:spLocks noChangeArrowheads="1"/>
            </p:cNvSpPr>
            <p:nvPr/>
          </p:nvSpPr>
          <p:spPr bwMode="auto">
            <a:xfrm>
              <a:off x="80010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76231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76231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228600" y="2895600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7" name="AutoShape 40"/>
            <p:cNvCxnSpPr>
              <a:cxnSpLocks noChangeShapeType="1"/>
            </p:cNvCxnSpPr>
            <p:nvPr/>
          </p:nvCxnSpPr>
          <p:spPr bwMode="auto">
            <a:xfrm>
              <a:off x="533400" y="3124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13001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pts[0]</a:t>
              </a: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23669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pts[1]</a:t>
              </a: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36623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pts[2]</a:t>
              </a:r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51101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pts[3]</a:t>
              </a:r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64055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pts[4]</a:t>
              </a:r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77009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pts[5]</a:t>
              </a:r>
            </a:p>
          </p:txBody>
        </p:sp>
      </p:grp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1600200" y="3876692"/>
            <a:ext cx="3505200" cy="1766887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for (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=0;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 &lt; 6;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=i+1) {</a:t>
            </a:r>
          </a:p>
          <a:p>
            <a:r>
              <a:rPr lang="en-IN" altLang="en-US" sz="2200" b="1" dirty="0">
                <a:latin typeface="Calibri" pitchFamily="34" charset="0"/>
              </a:rPr>
              <a:t>	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].x =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	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].y =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} </a:t>
            </a:r>
          </a:p>
        </p:txBody>
      </p:sp>
      <p:sp>
        <p:nvSpPr>
          <p:cNvPr id="45" name="Rectangle 48"/>
          <p:cNvSpPr>
            <a:spLocks noChangeArrowheads="1"/>
          </p:cNvSpPr>
          <p:nvPr/>
        </p:nvSpPr>
        <p:spPr bwMode="auto">
          <a:xfrm>
            <a:off x="5334000" y="4119575"/>
            <a:ext cx="5334000" cy="1106542"/>
          </a:xfrm>
          <a:prstGeom prst="rect">
            <a:avLst/>
          </a:prstGeom>
          <a:solidFill>
            <a:srgbClr val="FFDF9F"/>
          </a:solidFill>
          <a:ln w="648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Read 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].x as (pts[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]).x</a:t>
            </a:r>
          </a:p>
          <a:p>
            <a:r>
              <a:rPr lang="en-IN" altLang="en-US" sz="2200" b="1" dirty="0">
                <a:latin typeface="Calibri" pitchFamily="34" charset="0"/>
              </a:rPr>
              <a:t>The .  and [] operators have same precedence. </a:t>
            </a:r>
            <a:r>
              <a:rPr lang="en-IN" altLang="en-US" sz="2200" b="1" dirty="0" err="1">
                <a:latin typeface="Calibri" pitchFamily="34" charset="0"/>
              </a:rPr>
              <a:t>Associativity</a:t>
            </a:r>
            <a:r>
              <a:rPr lang="en-IN" altLang="en-US" sz="2200" b="1" dirty="0">
                <a:latin typeface="Calibri" pitchFamily="34" charset="0"/>
              </a:rPr>
              <a:t>: left-right.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00200" y="31750"/>
            <a:ext cx="2667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3200" b="1" dirty="0">
                <a:solidFill>
                  <a:prstClr val="black"/>
                </a:solidFill>
                <a:latin typeface="Calibri" pitchFamily="34" charset="0"/>
              </a:rPr>
              <a:t>Structures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90800" y="609601"/>
            <a:ext cx="3200400" cy="3476421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pts[6];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for (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=0;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 &lt; 6;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=i+1) {</a:t>
            </a:r>
          </a:p>
          <a:p>
            <a:r>
              <a:rPr lang="en-IN" altLang="en-US" sz="2200" b="1" dirty="0">
                <a:latin typeface="Calibri" pitchFamily="34" charset="0"/>
              </a:rPr>
              <a:t>	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].x =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	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].y =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}</a:t>
            </a:r>
          </a:p>
          <a:p>
            <a:endParaRPr lang="en-IN" altLang="en-US" sz="2200" b="1" dirty="0">
              <a:latin typeface="Calibri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752600" y="4419601"/>
            <a:ext cx="8610600" cy="2029633"/>
            <a:chOff x="228600" y="4419600"/>
            <a:chExt cx="8610600" cy="202963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066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524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524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1461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1461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33363" y="4876800"/>
              <a:ext cx="54134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3622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8194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8194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4415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4415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6576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1148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41148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7369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7369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49530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54102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54102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50323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50323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62484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AutoShape 27"/>
            <p:cNvSpPr>
              <a:spLocks noChangeArrowheads="1"/>
            </p:cNvSpPr>
            <p:nvPr/>
          </p:nvSpPr>
          <p:spPr bwMode="auto">
            <a:xfrm>
              <a:off x="67056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AutoShape 28"/>
            <p:cNvSpPr>
              <a:spLocks noChangeArrowheads="1"/>
            </p:cNvSpPr>
            <p:nvPr/>
          </p:nvSpPr>
          <p:spPr bwMode="auto">
            <a:xfrm>
              <a:off x="67056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63277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3277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7543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AutoShape 32"/>
            <p:cNvSpPr>
              <a:spLocks noChangeArrowheads="1"/>
            </p:cNvSpPr>
            <p:nvPr/>
          </p:nvSpPr>
          <p:spPr bwMode="auto">
            <a:xfrm>
              <a:off x="8001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8001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6231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76231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28600" y="4419600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41" name="AutoShape 37"/>
            <p:cNvCxnSpPr>
              <a:cxnSpLocks noChangeShapeType="1"/>
            </p:cNvCxnSpPr>
            <p:nvPr/>
          </p:nvCxnSpPr>
          <p:spPr bwMode="auto">
            <a:xfrm>
              <a:off x="533400" y="4648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13001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pts[0]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23669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pts[1]</a:t>
              </a: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36623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pts[2]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51101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pts[3]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4055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pts[4]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77009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pts[5]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16779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16779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29733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29733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42687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42687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55641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55641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68595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68595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81549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8154988" y="5334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5791200" y="3657601"/>
            <a:ext cx="46482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State of  memory after the code executes.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711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76801" y="151867"/>
            <a:ext cx="5699125" cy="52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800" b="1" dirty="0">
                <a:solidFill>
                  <a:prstClr val="black"/>
                </a:solidFill>
                <a:latin typeface="Calibri" pitchFamily="34" charset="0"/>
              </a:rPr>
              <a:t>Reading structures (scanf ?)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6400" y="241008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483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76400" y="1307808"/>
            <a:ext cx="6248400" cy="212220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int main() {</a:t>
            </a:r>
          </a:p>
          <a:p>
            <a:r>
              <a:rPr lang="en-IN" altLang="en-US" sz="2200" b="1" dirty="0">
                <a:latin typeface="Calibri" pitchFamily="34" charset="0"/>
              </a:rPr>
              <a:t>    int x, y;</a:t>
            </a:r>
          </a:p>
          <a:p>
            <a:r>
              <a:rPr lang="en-IN" altLang="en-US" sz="2200" b="1" dirty="0">
                <a:latin typeface="Calibri" pitchFamily="34" charset="0"/>
              </a:rPr>
              <a:t> 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    scanf(“%</a:t>
            </a:r>
            <a:r>
              <a:rPr lang="en-IN" altLang="en-US" sz="2200" b="1" dirty="0" err="1">
                <a:latin typeface="Calibri" pitchFamily="34" charset="0"/>
              </a:rPr>
              <a:t>d%d</a:t>
            </a:r>
            <a:r>
              <a:rPr lang="en-IN" altLang="en-US" sz="2200" b="1" dirty="0">
                <a:latin typeface="Calibri" pitchFamily="34" charset="0"/>
              </a:rPr>
              <a:t>”, &amp;(</a:t>
            </a:r>
            <a:r>
              <a:rPr lang="en-IN" altLang="en-US" sz="2200" b="1" dirty="0" err="1">
                <a:latin typeface="Calibri" pitchFamily="34" charset="0"/>
              </a:rPr>
              <a:t>pt.x</a:t>
            </a:r>
            <a:r>
              <a:rPr lang="en-IN" altLang="en-US" sz="2200" b="1" dirty="0">
                <a:latin typeface="Calibri" pitchFamily="34" charset="0"/>
              </a:rPr>
              <a:t>),&amp;(</a:t>
            </a:r>
            <a:r>
              <a:rPr lang="en-IN" altLang="en-US" sz="2200" b="1" dirty="0" err="1">
                <a:latin typeface="Calibri" pitchFamily="34" charset="0"/>
              </a:rPr>
              <a:t>pt.y</a:t>
            </a:r>
            <a:r>
              <a:rPr lang="en-IN" altLang="en-US" sz="2200" b="1" dirty="0">
                <a:latin typeface="Calibri" pitchFamily="34" charset="0"/>
              </a:rPr>
              <a:t>));</a:t>
            </a:r>
          </a:p>
          <a:p>
            <a:r>
              <a:rPr lang="en-IN" altLang="en-US" sz="2200" b="1" dirty="0">
                <a:latin typeface="Calibri" pitchFamily="34" charset="0"/>
              </a:rPr>
              <a:t>    return 0;</a:t>
            </a:r>
          </a:p>
          <a:p>
            <a:r>
              <a:rPr lang="en-IN" altLang="en-US" sz="2200" b="1" dirty="0">
                <a:latin typeface="Calibri" pitchFamily="34" charset="0"/>
              </a:rPr>
              <a:t>}	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28801" y="3873499"/>
            <a:ext cx="8747125" cy="2122204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solidFill>
                  <a:srgbClr val="4BACC6">
                    <a:lumMod val="10000"/>
                  </a:srgbClr>
                </a:solidFill>
                <a:latin typeface="Calibri" pitchFamily="34" charset="0"/>
              </a:rPr>
              <a:t>You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can not </a:t>
            </a:r>
            <a:r>
              <a:rPr lang="en-IN" altLang="en-US" sz="2200" b="1" dirty="0">
                <a:solidFill>
                  <a:srgbClr val="4BACC6">
                    <a:lumMod val="10000"/>
                  </a:srgbClr>
                </a:solidFill>
                <a:latin typeface="Calibri" pitchFamily="34" charset="0"/>
              </a:rPr>
              <a:t>read a structure directly using scanf!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endParaRPr lang="en-IN" altLang="en-US" sz="2200" b="1" dirty="0">
              <a:latin typeface="Calibri" pitchFamily="34" charset="0"/>
            </a:endParaRP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Read individual fields</a:t>
            </a:r>
            <a:r>
              <a:rPr lang="en-IN" altLang="en-US" sz="2200" b="1" dirty="0">
                <a:latin typeface="Calibri" pitchFamily="34" charset="0"/>
              </a:rPr>
              <a:t> using </a:t>
            </a:r>
            <a:r>
              <a:rPr lang="en-IN" altLang="en-US" sz="2200" b="1" dirty="0" err="1">
                <a:latin typeface="Calibri" pitchFamily="34" charset="0"/>
              </a:rPr>
              <a:t>scanf</a:t>
            </a:r>
            <a:r>
              <a:rPr lang="en-IN" altLang="en-US" sz="2200" b="1" dirty="0">
                <a:latin typeface="Calibri" pitchFamily="34" charset="0"/>
              </a:rPr>
              <a:t> (note the &amp;).</a:t>
            </a:r>
          </a:p>
          <a:p>
            <a:pPr marL="458787" indent="-457200">
              <a:buFont typeface="+mj-lt"/>
              <a:buAutoNum type="arabicPeriod"/>
            </a:pPr>
            <a:endParaRPr lang="en-IN" altLang="en-US" sz="2200" b="1" dirty="0">
              <a:latin typeface="Calibri" pitchFamily="34" charset="0"/>
            </a:endParaRP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A better way is to define our own functions to read structures</a:t>
            </a:r>
          </a:p>
          <a:p>
            <a:pPr marL="800100" lvl="1" indent="-342900">
              <a:buClr>
                <a:srgbClr val="9D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IN" altLang="en-US" sz="2200" b="1" dirty="0">
                <a:latin typeface="Calibri" pitchFamily="34" charset="0"/>
              </a:rPr>
              <a:t>to avoid cluttering the code!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34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76800" y="152401"/>
            <a:ext cx="5791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r"/>
            <a:r>
              <a:rPr lang="en-IN" altLang="en-US" sz="2800" b="1" dirty="0">
                <a:solidFill>
                  <a:prstClr val="black"/>
                </a:solidFill>
                <a:latin typeface="Calibri" pitchFamily="34" charset="0"/>
              </a:rPr>
              <a:t>Functions returning structures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52600" y="183602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483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88132" y="1443308"/>
            <a:ext cx="5372104" cy="449208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make_pt</a:t>
            </a:r>
            <a:r>
              <a:rPr lang="en-IN" altLang="en-US" sz="2200" b="1" dirty="0">
                <a:latin typeface="Calibri" pitchFamily="34" charset="0"/>
              </a:rPr>
              <a:t>(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x,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y)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temp;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temp.x</a:t>
            </a:r>
            <a:r>
              <a:rPr lang="en-IN" altLang="en-US" sz="2200" b="1" dirty="0">
                <a:latin typeface="Calibri" pitchFamily="34" charset="0"/>
              </a:rPr>
              <a:t> = x;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temp.y</a:t>
            </a:r>
            <a:r>
              <a:rPr lang="en-IN" altLang="en-US" sz="2200" b="1" dirty="0">
                <a:latin typeface="Calibri" pitchFamily="34" charset="0"/>
              </a:rPr>
              <a:t> = y;</a:t>
            </a:r>
          </a:p>
          <a:p>
            <a:r>
              <a:rPr lang="en-IN" altLang="en-US" sz="2200" b="1" dirty="0">
                <a:latin typeface="Calibri" pitchFamily="34" charset="0"/>
              </a:rPr>
              <a:t>	return temp;    </a:t>
            </a:r>
          </a:p>
          <a:p>
            <a:r>
              <a:rPr lang="en-IN" altLang="en-US" sz="2200" b="1" dirty="0">
                <a:latin typeface="Calibri" pitchFamily="34" charset="0"/>
              </a:rPr>
              <a:t>}</a:t>
            </a:r>
          </a:p>
          <a:p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main()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x, y;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scanf</a:t>
            </a:r>
            <a:r>
              <a:rPr lang="en-IN" altLang="en-US" sz="2200" b="1" dirty="0">
                <a:latin typeface="Calibri" pitchFamily="34" charset="0"/>
              </a:rPr>
              <a:t>(“%</a:t>
            </a:r>
            <a:r>
              <a:rPr lang="en-IN" altLang="en-US" sz="2200" b="1" dirty="0" err="1">
                <a:latin typeface="Calibri" pitchFamily="34" charset="0"/>
              </a:rPr>
              <a:t>d%d</a:t>
            </a:r>
            <a:r>
              <a:rPr lang="en-IN" altLang="en-US" sz="2200" b="1" dirty="0">
                <a:latin typeface="Calibri" pitchFamily="34" charset="0"/>
              </a:rPr>
              <a:t>”, &amp;</a:t>
            </a:r>
            <a:r>
              <a:rPr lang="en-IN" altLang="en-US" sz="2200" b="1" dirty="0" err="1">
                <a:latin typeface="Calibri" pitchFamily="34" charset="0"/>
              </a:rPr>
              <a:t>x,&amp;y</a:t>
            </a:r>
            <a:r>
              <a:rPr lang="en-IN" altLang="en-US" sz="2200" b="1" dirty="0">
                <a:latin typeface="Calibri" pitchFamily="34" charset="0"/>
              </a:rPr>
              <a:t>);</a:t>
            </a:r>
          </a:p>
          <a:p>
            <a:r>
              <a:rPr lang="en-IN" altLang="en-US" sz="2200" b="1" dirty="0">
                <a:latin typeface="Calibri" pitchFamily="34" charset="0"/>
              </a:rPr>
              <a:t>	pt = </a:t>
            </a:r>
            <a:r>
              <a:rPr lang="en-IN" altLang="en-US" sz="2200" b="1" dirty="0" err="1">
                <a:latin typeface="Calibri" pitchFamily="34" charset="0"/>
              </a:rPr>
              <a:t>make_pt</a:t>
            </a:r>
            <a:r>
              <a:rPr lang="en-IN" altLang="en-US" sz="2200" b="1" dirty="0">
                <a:latin typeface="Calibri" pitchFamily="34" charset="0"/>
              </a:rPr>
              <a:t>(</a:t>
            </a:r>
            <a:r>
              <a:rPr lang="en-IN" altLang="en-US" sz="2200" b="1" dirty="0" err="1">
                <a:latin typeface="Calibri" pitchFamily="34" charset="0"/>
              </a:rPr>
              <a:t>x,y</a:t>
            </a:r>
            <a:r>
              <a:rPr lang="en-IN" altLang="en-US" sz="2200" b="1" dirty="0">
                <a:latin typeface="Calibri" pitchFamily="34" charset="0"/>
              </a:rPr>
              <a:t>);</a:t>
            </a:r>
          </a:p>
          <a:p>
            <a:r>
              <a:rPr lang="en-IN" altLang="en-US" sz="2200" b="1" dirty="0">
                <a:latin typeface="Calibri" pitchFamily="34" charset="0"/>
              </a:rPr>
              <a:t>      return 0;</a:t>
            </a:r>
          </a:p>
          <a:p>
            <a:r>
              <a:rPr lang="en-IN" altLang="en-US" sz="2200" b="1" dirty="0">
                <a:latin typeface="Calibri" pitchFamily="34" charset="0"/>
              </a:rPr>
              <a:t>}	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42154" y="1027254"/>
            <a:ext cx="3625879" cy="3814975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1587" indent="0">
              <a:buClr>
                <a:srgbClr val="9D0000"/>
              </a:buClr>
              <a:buSzPct val="45000"/>
            </a:pP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make_pt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(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x,y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):</a:t>
            </a:r>
          </a:p>
          <a:p>
            <a:pPr>
              <a:buClr>
                <a:srgbClr val="9D0000"/>
              </a:buClr>
              <a:buSzPct val="45000"/>
            </a:pPr>
            <a:r>
              <a:rPr lang="en-IN" altLang="en-US" sz="2200" b="1" dirty="0">
                <a:latin typeface="Calibri" pitchFamily="34" charset="0"/>
              </a:rPr>
              <a:t>creates a struct point with coordinates (</a:t>
            </a:r>
            <a:r>
              <a:rPr lang="en-IN" altLang="en-US" sz="2200" b="1" dirty="0" err="1">
                <a:latin typeface="Calibri" pitchFamily="34" charset="0"/>
              </a:rPr>
              <a:t>x,y</a:t>
            </a:r>
            <a:r>
              <a:rPr lang="en-IN" altLang="en-US" sz="2200" b="1" dirty="0">
                <a:latin typeface="Calibri" pitchFamily="34" charset="0"/>
              </a:rPr>
              <a:t>),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 </a:t>
            </a: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and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</a:t>
            </a:r>
            <a:r>
              <a:rPr lang="en-IN" altLang="en-US" sz="2200" b="1" dirty="0">
                <a:latin typeface="Calibri" pitchFamily="34" charset="0"/>
              </a:rPr>
              <a:t>returns a struct point. </a:t>
            </a:r>
          </a:p>
          <a:p>
            <a:pPr marL="1587" indent="0">
              <a:buClr>
                <a:srgbClr val="9D0000"/>
              </a:buClr>
              <a:buSzPct val="45000"/>
            </a:pPr>
            <a:endParaRPr lang="en-IN" altLang="en-US" sz="2200" b="1" dirty="0">
              <a:latin typeface="Calibri" pitchFamily="34" charset="0"/>
            </a:endParaRPr>
          </a:p>
          <a:p>
            <a:pPr marL="1587" indent="0">
              <a:buClr>
                <a:srgbClr val="9D0000"/>
              </a:buClr>
              <a:buSzPct val="45000"/>
            </a:pPr>
            <a:r>
              <a:rPr lang="en-IN" altLang="en-US" sz="2200" b="1" dirty="0">
                <a:latin typeface="Calibri" pitchFamily="34" charset="0"/>
              </a:rPr>
              <a:t>Functions can return structures just like int, char, int *, etc..</a:t>
            </a:r>
          </a:p>
          <a:p>
            <a:pPr marL="458787" indent="-457200">
              <a:buFont typeface="+mj-lt"/>
              <a:buAutoNum type="arabicPeriod"/>
            </a:pPr>
            <a:endParaRPr lang="en-IN" altLang="en-US" sz="2200" b="1" dirty="0">
              <a:latin typeface="Calibri" pitchFamily="34" charset="0"/>
            </a:endParaRPr>
          </a:p>
          <a:p>
            <a:pPr marL="1587" indent="0">
              <a:buClr>
                <a:srgbClr val="9D0000"/>
              </a:buClr>
              <a:buSzPct val="45000"/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can be passed as arguments (pass by value).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667000" y="6002339"/>
            <a:ext cx="7391400" cy="767987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Given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coordinates </a:t>
            </a:r>
            <a:r>
              <a:rPr lang="en-IN" altLang="en-US" sz="2200" b="1" dirty="0" err="1">
                <a:latin typeface="Calibri" pitchFamily="34" charset="0"/>
              </a:rPr>
              <a:t>x,y</a:t>
            </a:r>
            <a:r>
              <a:rPr lang="en-IN" altLang="en-US" sz="2200" b="1" dirty="0">
                <a:latin typeface="Calibri" pitchFamily="34" charset="0"/>
              </a:rPr>
              <a:t>, </a:t>
            </a:r>
            <a:r>
              <a:rPr lang="en-IN" altLang="en-US" sz="2200" b="1" dirty="0" err="1">
                <a:latin typeface="Calibri" pitchFamily="34" charset="0"/>
              </a:rPr>
              <a:t>make_pt</a:t>
            </a:r>
            <a:r>
              <a:rPr lang="en-IN" altLang="en-US" sz="2200" b="1" dirty="0">
                <a:latin typeface="Calibri" pitchFamily="34" charset="0"/>
              </a:rPr>
              <a:t>(</a:t>
            </a:r>
            <a:r>
              <a:rPr lang="en-IN" altLang="en-US" sz="2200" b="1" dirty="0" err="1">
                <a:latin typeface="Calibri" pitchFamily="34" charset="0"/>
              </a:rPr>
              <a:t>x,y</a:t>
            </a:r>
            <a:r>
              <a:rPr lang="en-IN" altLang="en-US" sz="2200" b="1" dirty="0">
                <a:latin typeface="Calibri" pitchFamily="34" charset="0"/>
              </a:rPr>
              <a:t>) creates and returns a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with these coordinates.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55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21633</TotalTime>
  <Words>1766</Words>
  <Application>Microsoft Office PowerPoint</Application>
  <PresentationFormat>Custom</PresentationFormat>
  <Paragraphs>588</Paragraphs>
  <Slides>23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1_Office Theme</vt:lpstr>
      <vt:lpstr>ESC101: Fundamentals of Computing</vt:lpstr>
      <vt:lpstr>Composite Data</vt:lpstr>
      <vt:lpstr>Slide 3</vt:lpstr>
      <vt:lpstr>Structures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Passing by value or reference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1440</cp:revision>
  <dcterms:created xsi:type="dcterms:W3CDTF">2018-07-30T05:08:11Z</dcterms:created>
  <dcterms:modified xsi:type="dcterms:W3CDTF">2020-05-10T10:04:26Z</dcterms:modified>
</cp:coreProperties>
</file>