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19"/>
  </p:notesMasterIdLst>
  <p:sldIdLst>
    <p:sldId id="268" r:id="rId3"/>
    <p:sldId id="305" r:id="rId4"/>
    <p:sldId id="312" r:id="rId5"/>
    <p:sldId id="313" r:id="rId6"/>
    <p:sldId id="260" r:id="rId7"/>
    <p:sldId id="317" r:id="rId8"/>
    <p:sldId id="318" r:id="rId9"/>
    <p:sldId id="303" r:id="rId10"/>
    <p:sldId id="262" r:id="rId11"/>
    <p:sldId id="304" r:id="rId12"/>
    <p:sldId id="314" r:id="rId13"/>
    <p:sldId id="315" r:id="rId14"/>
    <p:sldId id="316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15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2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by</a:t>
            </a:r>
            <a:r>
              <a:rPr lang="en-US" baseline="0" dirty="0" smtClean="0"/>
              <a:t> value is adequate in this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6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6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173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is a structure that will store a float value and a memory address</a:t>
            </a:r>
            <a:r>
              <a:rPr lang="en-US" baseline="0" dirty="0" smtClean="0"/>
              <a:t> pointing to another structure of type Node.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59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70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22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Portability across</a:t>
            </a:r>
            <a:r>
              <a:rPr lang="en-US" baseline="0" dirty="0"/>
              <a:t> platforms, like </a:t>
            </a:r>
            <a:r>
              <a:rPr lang="en-US" baseline="0" dirty="0" err="1"/>
              <a:t>int</a:t>
            </a:r>
            <a:r>
              <a:rPr lang="en-US" baseline="0" dirty="0"/>
              <a:t> can be 16 byte or 32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15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D59-468F-476A-B0A0-3C5F4FDA99F8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CF57-272C-460A-B01F-E861E6DF098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67B2-8ABA-4507-BD5A-63ACDCA4323A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63F5-3901-42F5-828D-501DA78502DD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590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278-F69F-45CD-86F8-D3B02B33778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605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3E-90FB-4A9D-B471-00E18668C5A5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720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484C-5F27-4B1E-A4C3-C4F60D059A06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32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8F53-ED08-4200-91A8-419A8ADB2FF9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727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B677-DCFA-4BF3-A1B9-C82B5D8D635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099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CAD7-7B65-4022-911D-1D39E145AE0D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2979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CD46-553E-40D6-878F-8DCDA51261C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23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AB7E-0DD0-43FE-970A-A8929FAB3EF5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0E3F-15DB-4F18-9112-0FE596D9F43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722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F1E-D830-48D4-B713-C8CD8318D62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9315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658-E25F-41DF-A175-3BD598847F6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2254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C904-B7A8-4B40-A79A-D420C1B8A4D6}" type="datetime1">
              <a:rPr lang="en-GB" altLang="en-US" smtClean="0"/>
              <a:pPr/>
              <a:t>10/05/2020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3792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85-D157-4EBD-9A2A-3A1B44A39C7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FE3E-55C8-4EE9-87E8-D5F852730ECD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8252-2757-4D20-9E06-04E1D7C5B37C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EFCC-4D2A-4EA3-A45B-1DE82EF000D5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4F83-34CE-4E15-BD35-007FC4AA6E3F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4BEA-64F8-4076-B3E9-DD5DBEE42AB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B630-4229-4F8E-AF8D-0F3C98F995E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1A87-4B0D-41C7-80EA-39B15818E331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AECC-8543-46AE-816D-954ADC9B6269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0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1224129"/>
            <a:ext cx="11950534" cy="3555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More about structures</a:t>
            </a:r>
            <a:endParaRPr lang="en-IN" sz="6000" b="1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87630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char* String;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Courier New" pitchFamily="49" charset="0"/>
              </a:rPr>
              <a:t>// String: a new name to char pointer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unsigned </a:t>
            </a: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b="1" dirty="0" err="1">
                <a:latin typeface="Courier New" pitchFamily="49" charset="0"/>
              </a:rPr>
              <a:t>size_t</a:t>
            </a:r>
            <a:r>
              <a:rPr lang="en-US" altLang="en-US" sz="2800" b="1" dirty="0">
                <a:latin typeface="Courier New" pitchFamily="49" charset="0"/>
              </a:rPr>
              <a:t>; </a:t>
            </a:r>
            <a:r>
              <a:rPr lang="en-US" altLang="en-US" sz="2800" b="1" dirty="0">
                <a:solidFill>
                  <a:srgbClr val="00B050"/>
                </a:solidFill>
                <a:latin typeface="Courier New" pitchFamily="49" charset="0"/>
              </a:rPr>
              <a:t>// Improved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Courier New" pitchFamily="49" charset="0"/>
              </a:rPr>
              <a:t>                           //Readability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struct point* </a:t>
            </a:r>
            <a:r>
              <a:rPr lang="en-US" altLang="en-US" sz="2800" b="1" dirty="0" err="1">
                <a:latin typeface="Courier New" pitchFamily="49" charset="0"/>
              </a:rPr>
              <a:t>PointPtr</a:t>
            </a:r>
            <a:r>
              <a:rPr lang="en-US" altLang="en-US" sz="2800" b="1" dirty="0">
                <a:latin typeface="Courier New" pitchFamily="49" charset="0"/>
              </a:rPr>
              <a:t>; </a:t>
            </a:r>
          </a:p>
          <a:p>
            <a:pPr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long long </a:t>
            </a: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int64; </a:t>
            </a:r>
            <a:endParaRPr lang="en-US" altLang="en-US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buNone/>
            </a:pPr>
            <a:endParaRPr lang="en-US" sz="3600" dirty="0"/>
          </a:p>
        </p:txBody>
      </p:sp>
      <p:sp>
        <p:nvSpPr>
          <p:cNvPr id="4" name="Oval 3"/>
          <p:cNvSpPr/>
          <p:nvPr/>
        </p:nvSpPr>
        <p:spPr bwMode="auto">
          <a:xfrm>
            <a:off x="1600200" y="1371600"/>
            <a:ext cx="1828800" cy="685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48200" y="142064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FF0C4-920E-4D24-BD8B-99ED6B76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2901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B6D977-4673-4066-8F4F-D8CFAD330932}"/>
              </a:ext>
            </a:extLst>
          </p:cNvPr>
          <p:cNvSpPr txBox="1"/>
          <p:nvPr/>
        </p:nvSpPr>
        <p:spPr>
          <a:xfrm>
            <a:off x="3727342" y="2626962"/>
            <a:ext cx="5563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// a struct to store date</a:t>
            </a:r>
          </a:p>
          <a:p>
            <a:r>
              <a:rPr lang="en-GB" sz="2800" dirty="0"/>
              <a:t>struct date { </a:t>
            </a:r>
          </a:p>
          <a:p>
            <a:r>
              <a:rPr lang="en-GB" sz="2800" dirty="0"/>
              <a:t>    unsigned int d; </a:t>
            </a:r>
          </a:p>
          <a:p>
            <a:r>
              <a:rPr lang="en-GB" sz="2800" dirty="0"/>
              <a:t>    unsigned int m; </a:t>
            </a:r>
          </a:p>
          <a:p>
            <a:r>
              <a:rPr lang="en-GB" sz="2800" dirty="0"/>
              <a:t>    unsigned int y; </a:t>
            </a:r>
          </a:p>
          <a:p>
            <a:r>
              <a:rPr lang="en-GB" sz="2800" dirty="0"/>
              <a:t>};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D93D73-CC9A-41EF-B6F6-8BD681A9EAC2}"/>
              </a:ext>
            </a:extLst>
          </p:cNvPr>
          <p:cNvSpPr txBox="1"/>
          <p:nvPr/>
        </p:nvSpPr>
        <p:spPr>
          <a:xfrm>
            <a:off x="609600" y="1417638"/>
            <a:ext cx="10425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Sometimes, not all fields in a struct need the same amount of storage even if they are of the same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22CBA9-F444-423D-A225-CF15C801F4D9}"/>
              </a:ext>
            </a:extLst>
          </p:cNvPr>
          <p:cNvSpPr txBox="1"/>
          <p:nvPr/>
        </p:nvSpPr>
        <p:spPr>
          <a:xfrm>
            <a:off x="441702" y="5370163"/>
            <a:ext cx="11582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 the above, d ranges from 1-31, m ranges from 1-12, and y is a 4 digit integer</a:t>
            </a:r>
          </a:p>
          <a:p>
            <a:r>
              <a:rPr lang="en-IN" sz="2800" dirty="0"/>
              <a:t>But the above will use 4 bytes for each of them. Wasteful.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8272194-E00C-4AD1-AEBB-04DDD655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B6D977-4673-4066-8F4F-D8CFAD330932}"/>
              </a:ext>
            </a:extLst>
          </p:cNvPr>
          <p:cNvSpPr txBox="1"/>
          <p:nvPr/>
        </p:nvSpPr>
        <p:spPr>
          <a:xfrm>
            <a:off x="1729352" y="2692507"/>
            <a:ext cx="10196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// a struct to store date</a:t>
            </a:r>
          </a:p>
          <a:p>
            <a:r>
              <a:rPr lang="en-GB" sz="2800" dirty="0"/>
              <a:t>struct date { </a:t>
            </a:r>
          </a:p>
          <a:p>
            <a:r>
              <a:rPr lang="en-GB" sz="2800" dirty="0"/>
              <a:t>    unsigned int d : 5;       // d will now use only 5 bits </a:t>
            </a:r>
          </a:p>
          <a:p>
            <a:r>
              <a:rPr lang="en-GB" sz="2800" dirty="0"/>
              <a:t>    unsigned int m : 4;     // m will now use only 4 bits</a:t>
            </a:r>
          </a:p>
          <a:p>
            <a:r>
              <a:rPr lang="en-GB" sz="2800" dirty="0"/>
              <a:t>    unsigned int y;            // y will use all 4 bytes (as an unsigned int)</a:t>
            </a:r>
          </a:p>
          <a:p>
            <a:r>
              <a:rPr lang="en-GB" sz="2800" dirty="0"/>
              <a:t>};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D93D73-CC9A-41EF-B6F6-8BD681A9EAC2}"/>
              </a:ext>
            </a:extLst>
          </p:cNvPr>
          <p:cNvSpPr txBox="1"/>
          <p:nvPr/>
        </p:nvSpPr>
        <p:spPr>
          <a:xfrm>
            <a:off x="609600" y="1417638"/>
            <a:ext cx="10425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idea of bit fields is to </a:t>
            </a:r>
            <a:r>
              <a:rPr lang="en-IN" sz="3200" dirty="0">
                <a:solidFill>
                  <a:srgbClr val="0000FF"/>
                </a:solidFill>
              </a:rPr>
              <a:t>specify how many bits we want to use for storing each field</a:t>
            </a:r>
            <a:r>
              <a:rPr lang="en-IN" sz="3200" dirty="0"/>
              <a:t>. The definition looks like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639628-4ACC-4414-885C-33AFD9392137}"/>
              </a:ext>
            </a:extLst>
          </p:cNvPr>
          <p:cNvSpPr txBox="1"/>
          <p:nvPr/>
        </p:nvSpPr>
        <p:spPr>
          <a:xfrm>
            <a:off x="609600" y="5354665"/>
            <a:ext cx="11267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storage required will be 8 bytes, </a:t>
            </a:r>
            <a:r>
              <a:rPr lang="en-IN" sz="2800" dirty="0">
                <a:solidFill>
                  <a:srgbClr val="FF0000"/>
                </a:solidFill>
              </a:rPr>
              <a:t>not 4 bytes + 9 bits</a:t>
            </a:r>
            <a:r>
              <a:rPr lang="en-IN" sz="2800" dirty="0"/>
              <a:t>?</a:t>
            </a:r>
          </a:p>
          <a:p>
            <a:r>
              <a:rPr lang="en-IN" sz="2800" dirty="0"/>
              <a:t>4 bytes for y + a total of 4 bytes for d and m (</a:t>
            </a:r>
            <a:r>
              <a:rPr lang="en-IN" sz="2800" dirty="0">
                <a:solidFill>
                  <a:srgbClr val="0000FF"/>
                </a:solidFill>
              </a:rPr>
              <a:t>even though d and m together need only 9 bits, one full unsigned int will be allotted to store them</a:t>
            </a:r>
            <a:r>
              <a:rPr lang="en-IN" sz="2800" dirty="0"/>
              <a:t>)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5760A587-1A4F-4487-983E-57B7FFE3536A}"/>
              </a:ext>
            </a:extLst>
          </p:cNvPr>
          <p:cNvSpPr/>
          <p:nvPr/>
        </p:nvSpPr>
        <p:spPr>
          <a:xfrm>
            <a:off x="10235381" y="5014452"/>
            <a:ext cx="1690565" cy="766916"/>
          </a:xfrm>
          <a:prstGeom prst="wedgeRectCallout">
            <a:avLst>
              <a:gd name="adj1" fmla="val -69761"/>
              <a:gd name="adj2" fmla="val 625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Still saved 4 bytes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37A344-9522-4C75-99B3-DA03834D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109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9C98BDB-C999-46F4-8503-E6A561C6F293}"/>
              </a:ext>
            </a:extLst>
          </p:cNvPr>
          <p:cNvSpPr/>
          <p:nvPr/>
        </p:nvSpPr>
        <p:spPr>
          <a:xfrm>
            <a:off x="90456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0470D5-E311-4E2F-912B-8C14FEE831BE}"/>
              </a:ext>
            </a:extLst>
          </p:cNvPr>
          <p:cNvSpPr/>
          <p:nvPr/>
        </p:nvSpPr>
        <p:spPr>
          <a:xfrm>
            <a:off x="122228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264407-1DA0-4701-BA61-DE69CDA4394B}"/>
              </a:ext>
            </a:extLst>
          </p:cNvPr>
          <p:cNvSpPr/>
          <p:nvPr/>
        </p:nvSpPr>
        <p:spPr>
          <a:xfrm>
            <a:off x="153999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2D120AB-975D-419A-9D1C-DA184E65360E}"/>
              </a:ext>
            </a:extLst>
          </p:cNvPr>
          <p:cNvSpPr/>
          <p:nvPr/>
        </p:nvSpPr>
        <p:spPr>
          <a:xfrm>
            <a:off x="185771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DDDCAC4-5A83-4E28-8129-6C873489EA85}"/>
              </a:ext>
            </a:extLst>
          </p:cNvPr>
          <p:cNvSpPr/>
          <p:nvPr/>
        </p:nvSpPr>
        <p:spPr>
          <a:xfrm>
            <a:off x="217542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6564486-0F8B-46F5-9734-B777E826127E}"/>
              </a:ext>
            </a:extLst>
          </p:cNvPr>
          <p:cNvSpPr/>
          <p:nvPr/>
        </p:nvSpPr>
        <p:spPr>
          <a:xfrm>
            <a:off x="249314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52C51FC-D088-4F33-9053-C2F9344E090C}"/>
              </a:ext>
            </a:extLst>
          </p:cNvPr>
          <p:cNvSpPr/>
          <p:nvPr/>
        </p:nvSpPr>
        <p:spPr>
          <a:xfrm>
            <a:off x="281085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221483-50A4-4D2F-910E-A9D2A84991F1}"/>
              </a:ext>
            </a:extLst>
          </p:cNvPr>
          <p:cNvSpPr/>
          <p:nvPr/>
        </p:nvSpPr>
        <p:spPr>
          <a:xfrm>
            <a:off x="3128570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5AA33C8-91F7-4A3C-ADDE-F1206C490C07}"/>
              </a:ext>
            </a:extLst>
          </p:cNvPr>
          <p:cNvSpPr/>
          <p:nvPr/>
        </p:nvSpPr>
        <p:spPr>
          <a:xfrm>
            <a:off x="3446285" y="3115993"/>
            <a:ext cx="317715" cy="3130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81C8DE4-3D1C-468A-8F56-BC78685A9BA2}"/>
              </a:ext>
            </a:extLst>
          </p:cNvPr>
          <p:cNvSpPr/>
          <p:nvPr/>
        </p:nvSpPr>
        <p:spPr>
          <a:xfrm>
            <a:off x="5222884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8091547-5661-4D18-8AB4-9C39F5F5BFFF}"/>
              </a:ext>
            </a:extLst>
          </p:cNvPr>
          <p:cNvCxnSpPr>
            <a:cxnSpLocks/>
          </p:cNvCxnSpPr>
          <p:nvPr/>
        </p:nvCxnSpPr>
        <p:spPr>
          <a:xfrm>
            <a:off x="3874572" y="3292973"/>
            <a:ext cx="1248697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0682AE-190B-4DBF-8E6F-C1D9F27B498B}"/>
              </a:ext>
            </a:extLst>
          </p:cNvPr>
          <p:cNvSpPr/>
          <p:nvPr/>
        </p:nvSpPr>
        <p:spPr>
          <a:xfrm>
            <a:off x="5540599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AB24DE7-43F9-4466-B19D-476B40579510}"/>
              </a:ext>
            </a:extLst>
          </p:cNvPr>
          <p:cNvSpPr/>
          <p:nvPr/>
        </p:nvSpPr>
        <p:spPr>
          <a:xfrm>
            <a:off x="5858314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D7FD31C-3916-404D-A380-7418552BCDAE}"/>
              </a:ext>
            </a:extLst>
          </p:cNvPr>
          <p:cNvSpPr/>
          <p:nvPr/>
        </p:nvSpPr>
        <p:spPr>
          <a:xfrm>
            <a:off x="6176029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07BBE7C-A815-4FFA-ACD3-C4E0CDB69A55}"/>
              </a:ext>
            </a:extLst>
          </p:cNvPr>
          <p:cNvSpPr/>
          <p:nvPr/>
        </p:nvSpPr>
        <p:spPr>
          <a:xfrm>
            <a:off x="6493744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944B258-7FB0-47AF-8BC4-85769C280582}"/>
              </a:ext>
            </a:extLst>
          </p:cNvPr>
          <p:cNvSpPr/>
          <p:nvPr/>
        </p:nvSpPr>
        <p:spPr>
          <a:xfrm>
            <a:off x="6811459" y="313325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8DC288BD-7150-4B99-8A6F-2C2F4839C2BF}"/>
              </a:ext>
            </a:extLst>
          </p:cNvPr>
          <p:cNvCxnSpPr>
            <a:cxnSpLocks/>
          </p:cNvCxnSpPr>
          <p:nvPr/>
        </p:nvCxnSpPr>
        <p:spPr>
          <a:xfrm>
            <a:off x="5504262" y="4544775"/>
            <a:ext cx="463415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E29493-D77B-4BC6-AF95-9190BE2EA6FE}"/>
              </a:ext>
            </a:extLst>
          </p:cNvPr>
          <p:cNvSpPr/>
          <p:nvPr/>
        </p:nvSpPr>
        <p:spPr>
          <a:xfrm>
            <a:off x="9564950" y="3160404"/>
            <a:ext cx="317715" cy="321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FD027F5-16CA-4A53-A206-5547FAF91D79}"/>
              </a:ext>
            </a:extLst>
          </p:cNvPr>
          <p:cNvCxnSpPr>
            <a:cxnSpLocks/>
          </p:cNvCxnSpPr>
          <p:nvPr/>
        </p:nvCxnSpPr>
        <p:spPr>
          <a:xfrm>
            <a:off x="7129174" y="3321199"/>
            <a:ext cx="248035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0FE1035-6153-4048-92D2-B6B8DBA0278A}"/>
              </a:ext>
            </a:extLst>
          </p:cNvPr>
          <p:cNvSpPr txBox="1"/>
          <p:nvPr/>
        </p:nvSpPr>
        <p:spPr>
          <a:xfrm>
            <a:off x="1648436" y="4660441"/>
            <a:ext cx="251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bytes (32 bits)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158CFA6-5E96-4601-BDDA-FA756BF2F410}"/>
              </a:ext>
            </a:extLst>
          </p:cNvPr>
          <p:cNvCxnSpPr>
            <a:cxnSpLocks/>
          </p:cNvCxnSpPr>
          <p:nvPr/>
        </p:nvCxnSpPr>
        <p:spPr>
          <a:xfrm>
            <a:off x="870105" y="4544775"/>
            <a:ext cx="463415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957DC59-6848-453D-83FE-536F54741973}"/>
              </a:ext>
            </a:extLst>
          </p:cNvPr>
          <p:cNvSpPr txBox="1"/>
          <p:nvPr/>
        </p:nvSpPr>
        <p:spPr>
          <a:xfrm>
            <a:off x="6498160" y="4563283"/>
            <a:ext cx="2514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bytes (32 bits)</a:t>
            </a:r>
          </a:p>
          <a:p>
            <a:r>
              <a:rPr lang="en-IN" sz="2800" dirty="0"/>
              <a:t>     to store 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5BD81A2-FF70-4C0C-A32F-0197341ED3AA}"/>
              </a:ext>
            </a:extLst>
          </p:cNvPr>
          <p:cNvCxnSpPr>
            <a:cxnSpLocks/>
          </p:cNvCxnSpPr>
          <p:nvPr/>
        </p:nvCxnSpPr>
        <p:spPr>
          <a:xfrm>
            <a:off x="2422352" y="3684639"/>
            <a:ext cx="1374719" cy="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2A7B9E8-C69D-4F24-8940-37A14AC1C33A}"/>
              </a:ext>
            </a:extLst>
          </p:cNvPr>
          <p:cNvSpPr txBox="1"/>
          <p:nvPr/>
        </p:nvSpPr>
        <p:spPr>
          <a:xfrm>
            <a:off x="974081" y="3684639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5 bits (d)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45525A7-DFD2-4FC3-8302-AFA5C761BB36}"/>
              </a:ext>
            </a:extLst>
          </p:cNvPr>
          <p:cNvCxnSpPr>
            <a:cxnSpLocks/>
          </p:cNvCxnSpPr>
          <p:nvPr/>
        </p:nvCxnSpPr>
        <p:spPr>
          <a:xfrm>
            <a:off x="865689" y="3684639"/>
            <a:ext cx="1556663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575DF8F-F80D-422F-AA53-976776B77E85}"/>
              </a:ext>
            </a:extLst>
          </p:cNvPr>
          <p:cNvSpPr txBox="1"/>
          <p:nvPr/>
        </p:nvSpPr>
        <p:spPr>
          <a:xfrm>
            <a:off x="2306514" y="3701818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bits (m)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84398C79-DBAB-4938-8C1E-A977B9BD1B38}"/>
              </a:ext>
            </a:extLst>
          </p:cNvPr>
          <p:cNvCxnSpPr>
            <a:cxnSpLocks/>
          </p:cNvCxnSpPr>
          <p:nvPr/>
        </p:nvCxnSpPr>
        <p:spPr>
          <a:xfrm>
            <a:off x="3802530" y="3684639"/>
            <a:ext cx="1760555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33C32C-88C1-433C-8051-F4E1845D8DDC}"/>
              </a:ext>
            </a:extLst>
          </p:cNvPr>
          <p:cNvSpPr txBox="1"/>
          <p:nvPr/>
        </p:nvSpPr>
        <p:spPr>
          <a:xfrm>
            <a:off x="3495140" y="3599567"/>
            <a:ext cx="20679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</a:t>
            </a:r>
            <a:r>
              <a:rPr lang="en-IN" sz="2000" dirty="0"/>
              <a:t>23 bits </a:t>
            </a:r>
          </a:p>
          <a:p>
            <a:r>
              <a:rPr lang="en-IN" sz="2000" dirty="0"/>
              <a:t>     (unassigned</a:t>
            </a:r>
            <a:r>
              <a:rPr lang="en-IN" sz="24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C116A3C-67C9-49C5-B484-C7A9047C750A}"/>
              </a:ext>
            </a:extLst>
          </p:cNvPr>
          <p:cNvSpPr txBox="1"/>
          <p:nvPr/>
        </p:nvSpPr>
        <p:spPr>
          <a:xfrm>
            <a:off x="904565" y="1112357"/>
            <a:ext cx="7105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// a struct to store date</a:t>
            </a:r>
          </a:p>
          <a:p>
            <a:r>
              <a:rPr lang="en-GB" sz="2000" dirty="0"/>
              <a:t>struct date { </a:t>
            </a:r>
          </a:p>
          <a:p>
            <a:r>
              <a:rPr lang="en-GB" sz="2000" dirty="0"/>
              <a:t>    unsigned int d : 5;       // d will now use only 5 bits </a:t>
            </a:r>
          </a:p>
          <a:p>
            <a:r>
              <a:rPr lang="en-GB" sz="2000" dirty="0"/>
              <a:t>    unsigned int m : 4;     // m will now use only 4 bits</a:t>
            </a:r>
          </a:p>
          <a:p>
            <a:r>
              <a:rPr lang="en-GB" sz="2000" dirty="0"/>
              <a:t>    unsigned int y;            // y will use all 4 bytes (as an unsigned int)</a:t>
            </a:r>
          </a:p>
          <a:p>
            <a:r>
              <a:rPr lang="en-GB" sz="2000" dirty="0"/>
              <a:t>}; </a:t>
            </a:r>
            <a:endParaRPr lang="en-IN" sz="20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9F8A3178-2F08-477A-9C47-B13F7C60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4963F29-F5D8-4B76-8A45-50F74BE13BE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F5B903C-E9AA-4766-922D-39546F8639CF}"/>
              </a:ext>
            </a:extLst>
          </p:cNvPr>
          <p:cNvSpPr txBox="1"/>
          <p:nvPr/>
        </p:nvSpPr>
        <p:spPr>
          <a:xfrm>
            <a:off x="609600" y="5800249"/>
            <a:ext cx="1025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Important note: </a:t>
            </a:r>
            <a:r>
              <a:rPr lang="en-IN" dirty="0"/>
              <a:t>Can’t get the </a:t>
            </a:r>
            <a:r>
              <a:rPr lang="en-IN" dirty="0">
                <a:solidFill>
                  <a:srgbClr val="0000FF"/>
                </a:solidFill>
              </a:rPr>
              <a:t>address of individual fields </a:t>
            </a:r>
            <a:r>
              <a:rPr lang="en-IN" dirty="0"/>
              <a:t>if using bit fields. Can only get the address (pointer) of the whole structure variable and then access each field using that pointer</a:t>
            </a:r>
          </a:p>
        </p:txBody>
      </p:sp>
    </p:spTree>
    <p:extLst>
      <p:ext uri="{BB962C8B-B14F-4D97-AF65-F5344CB8AC3E}">
        <p14:creationId xmlns:p14="http://schemas.microsoft.com/office/powerpoint/2010/main" xmlns="" val="2818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3" grpId="0"/>
      <p:bldP spid="35" grpId="0"/>
      <p:bldP spid="39" grpId="0"/>
      <p:bldP spid="41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1600201"/>
            <a:ext cx="11430000" cy="4983161"/>
          </a:xfrm>
        </p:spPr>
        <p:txBody>
          <a:bodyPr>
            <a:normAutofit/>
          </a:bodyPr>
          <a:lstStyle/>
          <a:p>
            <a:r>
              <a:rPr lang="en-US" sz="2800" dirty="0"/>
              <a:t>Collecting data about bank accounts</a:t>
            </a:r>
          </a:p>
          <a:p>
            <a:pPr lvl="1"/>
            <a:r>
              <a:rPr lang="en-US" dirty="0"/>
              <a:t>Need a variable for account type: Checking, Saving,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Dealing with the color of a traffic light</a:t>
            </a:r>
          </a:p>
          <a:p>
            <a:pPr lvl="1"/>
            <a:r>
              <a:rPr lang="en-US" dirty="0"/>
              <a:t>A variable that can hold only three values: red, yellow, green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One option is to use numbers (0,1,2,3,…) but numbers not very meaningful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Enumerated type provides a better way of storing such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838FA8-6E2C-4FA6-B65E-E2129BF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06" y="1346060"/>
            <a:ext cx="10295394" cy="5434447"/>
          </a:xfrm>
        </p:spPr>
        <p:txBody>
          <a:bodyPr/>
          <a:lstStyle/>
          <a:p>
            <a:r>
              <a:rPr lang="en-IN" sz="2900" dirty="0"/>
              <a:t>Enumerated type allows us to create </a:t>
            </a:r>
            <a:r>
              <a:rPr lang="en-IN" sz="2900" dirty="0">
                <a:solidFill>
                  <a:srgbClr val="0000FF"/>
                </a:solidFill>
              </a:rPr>
              <a:t>our own symbolic name </a:t>
            </a:r>
            <a:r>
              <a:rPr lang="en-IN" sz="2900" dirty="0"/>
              <a:t>for a list of related things. </a:t>
            </a:r>
          </a:p>
          <a:p>
            <a:pPr lvl="1"/>
            <a:r>
              <a:rPr lang="en-IN" sz="2700" dirty="0"/>
              <a:t>The key word for an enumerated type is </a:t>
            </a:r>
            <a:r>
              <a:rPr lang="en-IN" sz="2700" b="1" dirty="0">
                <a:solidFill>
                  <a:srgbClr val="FF0000"/>
                </a:solidFill>
              </a:rPr>
              <a:t>enum</a:t>
            </a:r>
            <a:r>
              <a:rPr lang="en-IN" sz="2700" dirty="0"/>
              <a:t>.</a:t>
            </a:r>
          </a:p>
          <a:p>
            <a:pPr marL="457200" lvl="1" indent="0">
              <a:buNone/>
            </a:pPr>
            <a:endParaRPr lang="en-IN" sz="2700" dirty="0"/>
          </a:p>
          <a:p>
            <a:r>
              <a:rPr lang="en-IN" sz="2800" dirty="0"/>
              <a:t>Here is the C statement to create an enumerated type to represent various “account types”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In the above, savings means 0, current means 1, </a:t>
            </a:r>
            <a:r>
              <a:rPr lang="en-IN" sz="2800" dirty="0" err="1"/>
              <a:t>fixDeposit</a:t>
            </a:r>
            <a:r>
              <a:rPr lang="en-IN" sz="2800" dirty="0"/>
              <a:t> means 2, and so on (the first symbolic name maps to 0 by default). Internally, each possible value will be an 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1636" y="4476997"/>
            <a:ext cx="905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savings, current, 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fixedDeposit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minor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5A77F9-24E0-4CCB-9769-4A3BC1D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80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39604"/>
            <a:ext cx="9720021" cy="5518396"/>
          </a:xfrm>
        </p:spPr>
        <p:txBody>
          <a:bodyPr/>
          <a:lstStyle/>
          <a:p>
            <a:r>
              <a:rPr lang="en-US" sz="2900" dirty="0"/>
              <a:t>Account type via </a:t>
            </a:r>
            <a:r>
              <a:rPr lang="en-US" sz="2900" dirty="0">
                <a:solidFill>
                  <a:srgbClr val="FF0000"/>
                </a:solidFill>
              </a:rPr>
              <a:t>Enumerated Types</a:t>
            </a: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endParaRPr lang="en-US" sz="2900" dirty="0">
              <a:solidFill>
                <a:srgbClr val="FF0000"/>
              </a:solidFill>
            </a:endParaRPr>
          </a:p>
          <a:p>
            <a:r>
              <a:rPr lang="en-US" sz="2900" dirty="0"/>
              <a:t>The default values (0,1,2,…) can be changed, e.g.,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           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savings = 2, current = 1, 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fixedDeposit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3, minor = 6 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9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08" y="2046153"/>
            <a:ext cx="91151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savings, current, 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fixedDeposit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minor 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I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account_type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current;</a:t>
            </a:r>
          </a:p>
          <a:p>
            <a:endParaRPr lang="en-I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(a==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savings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(“Savings account\n”);</a:t>
            </a:r>
          </a:p>
          <a:p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(a==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(“Current account\n”);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3481" y="3014588"/>
            <a:ext cx="2428892" cy="3062377"/>
          </a:xfrm>
          <a:prstGeom prst="rect">
            <a:avLst/>
          </a:prstGeom>
          <a:noFill/>
          <a:ln w="44450" cmpd="tri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46050"/>
          </a:sp3d>
        </p:spPr>
        <p:txBody>
          <a:bodyPr wrap="square" rtlCol="0">
            <a:spAutoFit/>
          </a:bodyPr>
          <a:lstStyle/>
          <a:p>
            <a:r>
              <a:rPr lang="en-IN" sz="2500" b="1" i="1" dirty="0">
                <a:solidFill>
                  <a:prstClr val="black"/>
                </a:solidFill>
                <a:latin typeface="Calibri"/>
              </a:rPr>
              <a:t>Enumerated types provide a symbol to represent one state out of several </a:t>
            </a:r>
            <a:r>
              <a:rPr lang="en-IN" sz="2500" b="1" i="1" dirty="0">
                <a:solidFill>
                  <a:srgbClr val="FF0000"/>
                </a:solidFill>
                <a:latin typeface="Calibri"/>
              </a:rPr>
              <a:t>constant</a:t>
            </a:r>
            <a:r>
              <a:rPr lang="en-IN" sz="2500" b="1" i="1" dirty="0">
                <a:solidFill>
                  <a:prstClr val="black"/>
                </a:solidFill>
                <a:latin typeface="Calibri"/>
              </a:rPr>
              <a:t> states.</a:t>
            </a:r>
          </a:p>
          <a:p>
            <a:endParaRPr lang="en-IN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6DC8B9-8D0C-42FE-9D0B-92B784A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30311A5C-99E4-412E-AF6A-44AD0F9E361A}"/>
              </a:ext>
            </a:extLst>
          </p:cNvPr>
          <p:cNvSpPr/>
          <p:nvPr/>
        </p:nvSpPr>
        <p:spPr>
          <a:xfrm>
            <a:off x="3071045" y="3266991"/>
            <a:ext cx="4352643" cy="460351"/>
          </a:xfrm>
          <a:prstGeom prst="wedgeRectCallout">
            <a:avLst>
              <a:gd name="adj1" fmla="val -58779"/>
              <a:gd name="adj2" fmla="val -99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use typedef here as well to shorten it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xmlns="" val="25271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err="1"/>
              <a:t>Struct</a:t>
            </a:r>
            <a:r>
              <a:rPr lang="en-US" dirty="0"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 </a:t>
            </a:r>
            <a:r>
              <a:rPr lang="en-US" dirty="0"/>
              <a:t>is passed directly, it is passed by copying its contents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Any changes made </a:t>
            </a:r>
            <a:r>
              <a:rPr lang="en-US" dirty="0"/>
              <a:t>inside the called function </a:t>
            </a:r>
            <a:r>
              <a:rPr lang="en-US" dirty="0">
                <a:solidFill>
                  <a:srgbClr val="C00000"/>
                </a:solidFill>
              </a:rPr>
              <a:t>are lost </a:t>
            </a:r>
            <a:r>
              <a:rPr lang="en-US" dirty="0"/>
              <a:t>on return</a:t>
            </a:r>
          </a:p>
          <a:p>
            <a:pPr lvl="1"/>
            <a:r>
              <a:rPr lang="en-US" dirty="0"/>
              <a:t>This is same as that for simple variables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</a:t>
            </a:r>
            <a:r>
              <a:rPr lang="en-US" dirty="0"/>
              <a:t> is passed using pointer</a:t>
            </a:r>
          </a:p>
          <a:p>
            <a:pPr lvl="1"/>
            <a:r>
              <a:rPr lang="en-US" dirty="0"/>
              <a:t>Change made to the contents using pointer dereference are visible outside the called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8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15200" y="12192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0696" y="1219201"/>
            <a:ext cx="5372104" cy="550774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struct point make_pt (int x, int y)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temp;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temp.x</a:t>
            </a:r>
            <a:r>
              <a:rPr lang="en-IN" altLang="en-US" sz="2200" dirty="0">
                <a:latin typeface="Calibri" pitchFamily="34" charset="0"/>
              </a:rPr>
              <a:t> = x;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temp.y</a:t>
            </a:r>
            <a:r>
              <a:rPr lang="en-IN" altLang="en-US" sz="2200" dirty="0">
                <a:latin typeface="Calibri" pitchFamily="34" charset="0"/>
              </a:rPr>
              <a:t> = y;</a:t>
            </a:r>
          </a:p>
          <a:p>
            <a:r>
              <a:rPr lang="en-IN" altLang="en-US" sz="2200" dirty="0">
                <a:latin typeface="Calibri" pitchFamily="34" charset="0"/>
              </a:rPr>
              <a:t>	return temp;   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>
                <a:latin typeface="Calibri" pitchFamily="34" charset="0"/>
              </a:rPr>
              <a:t>void print_pt (struct point pt) {</a:t>
            </a:r>
          </a:p>
          <a:p>
            <a:r>
              <a:rPr lang="en-IN" altLang="en-US" sz="2200" dirty="0">
                <a:latin typeface="Calibri" pitchFamily="34" charset="0"/>
              </a:rPr>
              <a:t>   	printf(“%d  %d\n”, pt.x, pt.y);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main()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x, y;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</a:t>
            </a:r>
            <a:r>
              <a:rPr lang="en-IN" altLang="en-US" sz="2200" dirty="0" err="1">
                <a:latin typeface="Calibri" pitchFamily="34" charset="0"/>
              </a:rPr>
              <a:t>pt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scanf</a:t>
            </a:r>
            <a:r>
              <a:rPr lang="en-IN" altLang="en-US" sz="2200" dirty="0">
                <a:latin typeface="Calibri" pitchFamily="34" charset="0"/>
              </a:rPr>
              <a:t>(“%</a:t>
            </a:r>
            <a:r>
              <a:rPr lang="en-IN" altLang="en-US" sz="2200" dirty="0" err="1">
                <a:latin typeface="Calibri" pitchFamily="34" charset="0"/>
              </a:rPr>
              <a:t>d%d</a:t>
            </a:r>
            <a:r>
              <a:rPr lang="en-IN" altLang="en-US" sz="2200" dirty="0">
                <a:latin typeface="Calibri" pitchFamily="34" charset="0"/>
              </a:rPr>
              <a:t>”, &amp;</a:t>
            </a:r>
            <a:r>
              <a:rPr lang="en-IN" altLang="en-US" sz="2200" dirty="0" err="1">
                <a:latin typeface="Calibri" pitchFamily="34" charset="0"/>
              </a:rPr>
              <a:t>x,&amp;y</a:t>
            </a:r>
            <a:r>
              <a:rPr lang="en-IN" altLang="en-US" sz="2200" dirty="0">
                <a:latin typeface="Calibri" pitchFamily="34" charset="0"/>
              </a:rPr>
              <a:t>);</a:t>
            </a:r>
          </a:p>
          <a:p>
            <a:r>
              <a:rPr lang="en-IN" altLang="en-US" sz="2200" dirty="0">
                <a:latin typeface="Calibri" pitchFamily="34" charset="0"/>
              </a:rPr>
              <a:t>	pt = make_pt(x,y);</a:t>
            </a:r>
          </a:p>
          <a:p>
            <a:r>
              <a:rPr lang="en-IN" altLang="en-US" sz="2200" dirty="0">
                <a:latin typeface="Calibri" pitchFamily="34" charset="0"/>
              </a:rPr>
              <a:t>            print_pt (pt);</a:t>
            </a:r>
          </a:p>
          <a:p>
            <a:r>
              <a:rPr lang="en-IN" altLang="en-US" sz="2200" dirty="0">
                <a:latin typeface="Calibri" pitchFamily="34" charset="0"/>
              </a:rPr>
              <a:t>      	return 0;  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8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39000" y="12954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14496" y="1295400"/>
            <a:ext cx="5372104" cy="53538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sz="2000" dirty="0">
                <a:latin typeface="Calibri"/>
              </a:rPr>
              <a:t>void </a:t>
            </a:r>
            <a:r>
              <a:rPr lang="en-US" sz="2000" dirty="0" err="1">
                <a:latin typeface="Calibri"/>
              </a:rPr>
              <a:t>make_pt</a:t>
            </a:r>
            <a:r>
              <a:rPr lang="en-US" sz="2000" dirty="0">
                <a:latin typeface="Calibri"/>
              </a:rPr>
              <a:t>(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x, 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y, </a:t>
            </a:r>
            <a:r>
              <a:rPr lang="en-US" sz="2000" dirty="0" err="1">
                <a:latin typeface="Calibri"/>
              </a:rPr>
              <a:t>struct</a:t>
            </a:r>
            <a:r>
              <a:rPr lang="en-US" sz="2000" dirty="0">
                <a:latin typeface="Calibri"/>
              </a:rPr>
              <a:t> point *temp)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temp</a:t>
            </a:r>
            <a:r>
              <a:rPr lang="fr-FR" sz="2000" dirty="0">
                <a:latin typeface="Calibri"/>
              </a:rPr>
              <a:t>-&gt;x = x;</a:t>
            </a:r>
          </a:p>
          <a:p>
            <a:r>
              <a:rPr lang="es-ES_tradnl" sz="2000" dirty="0">
                <a:latin typeface="Calibri"/>
              </a:rPr>
              <a:t>        </a:t>
            </a:r>
            <a:r>
              <a:rPr lang="es-ES_tradnl" sz="2000" dirty="0" err="1">
                <a:latin typeface="Calibri"/>
              </a:rPr>
              <a:t>temp</a:t>
            </a:r>
            <a:r>
              <a:rPr lang="es-ES_tradnl" sz="2000" dirty="0">
                <a:latin typeface="Calibri"/>
              </a:rPr>
              <a:t>-&gt;y = y;</a:t>
            </a:r>
          </a:p>
          <a:p>
            <a:r>
              <a:rPr lang="es-ES_tradnl" sz="2000" dirty="0">
                <a:latin typeface="Calibri"/>
              </a:rPr>
              <a:t>}</a:t>
            </a:r>
          </a:p>
          <a:p>
            <a:endParaRPr lang="es-ES_tradnl" sz="2000" dirty="0">
              <a:latin typeface="Calibri"/>
            </a:endParaRPr>
          </a:p>
          <a:p>
            <a:r>
              <a:rPr lang="es-ES_tradnl" sz="2000" dirty="0" err="1">
                <a:latin typeface="Calibri"/>
              </a:rPr>
              <a:t>void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print_pt</a:t>
            </a:r>
            <a:r>
              <a:rPr lang="es-ES_tradnl" sz="2000" dirty="0">
                <a:latin typeface="Calibri"/>
              </a:rPr>
              <a:t>(</a:t>
            </a:r>
            <a:r>
              <a:rPr lang="es-ES_tradnl" sz="2000" dirty="0" err="1">
                <a:latin typeface="Calibri"/>
              </a:rPr>
              <a:t>struct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point</a:t>
            </a:r>
            <a:r>
              <a:rPr lang="es-ES_tradnl" sz="2000" dirty="0">
                <a:latin typeface="Calibri"/>
              </a:rPr>
              <a:t> *pt) {</a:t>
            </a:r>
          </a:p>
          <a:p>
            <a:r>
              <a:rPr lang="ro-RO" sz="2000" dirty="0">
                <a:latin typeface="Calibri"/>
              </a:rPr>
              <a:t>        printf("%d  %d\n", pt-&gt;x, pt-&gt;y);</a:t>
            </a:r>
          </a:p>
          <a:p>
            <a:r>
              <a:rPr lang="ro-RO" sz="2000" dirty="0">
                <a:latin typeface="Calibri"/>
              </a:rPr>
              <a:t>}</a:t>
            </a:r>
          </a:p>
          <a:p>
            <a:endParaRPr lang="ro-RO" sz="2000" dirty="0">
              <a:latin typeface="Calibri"/>
            </a:endParaRPr>
          </a:p>
          <a:p>
            <a:r>
              <a:rPr lang="ro-RO" sz="2000" dirty="0">
                <a:latin typeface="Calibri"/>
              </a:rPr>
              <a:t>int main()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int</a:t>
            </a:r>
            <a:r>
              <a:rPr lang="fr-FR" sz="2000" dirty="0">
                <a:latin typeface="Calibri"/>
              </a:rPr>
              <a:t> x, y;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struct</a:t>
            </a:r>
            <a:r>
              <a:rPr lang="fr-FR" sz="2000" dirty="0">
                <a:latin typeface="Calibri"/>
              </a:rPr>
              <a:t> point pt;</a:t>
            </a:r>
          </a:p>
          <a:p>
            <a:r>
              <a:rPr lang="it-IT" sz="2000" dirty="0">
                <a:latin typeface="Calibri"/>
              </a:rPr>
              <a:t>        </a:t>
            </a:r>
            <a:r>
              <a:rPr lang="it-IT" sz="2000" dirty="0" err="1">
                <a:latin typeface="Calibri"/>
              </a:rPr>
              <a:t>scanf</a:t>
            </a:r>
            <a:r>
              <a:rPr lang="it-IT" sz="2000" dirty="0">
                <a:latin typeface="Calibri"/>
              </a:rPr>
              <a:t>("%</a:t>
            </a:r>
            <a:r>
              <a:rPr lang="it-IT" sz="2000" dirty="0" err="1">
                <a:latin typeface="Calibri"/>
              </a:rPr>
              <a:t>d%d</a:t>
            </a:r>
            <a:r>
              <a:rPr lang="it-IT" sz="2000" dirty="0">
                <a:latin typeface="Calibri"/>
              </a:rPr>
              <a:t>", &amp;</a:t>
            </a:r>
            <a:r>
              <a:rPr lang="it-IT" sz="2000" dirty="0" err="1">
                <a:latin typeface="Calibri"/>
              </a:rPr>
              <a:t>x,&amp;y</a:t>
            </a:r>
            <a:r>
              <a:rPr lang="it-IT" sz="2000" dirty="0">
                <a:latin typeface="Calibri"/>
              </a:rPr>
              <a:t>);</a:t>
            </a:r>
          </a:p>
          <a:p>
            <a:r>
              <a:rPr lang="nl-NL" sz="2000" dirty="0">
                <a:latin typeface="Calibri"/>
              </a:rPr>
              <a:t>        </a:t>
            </a:r>
            <a:r>
              <a:rPr lang="nl-NL" sz="2000" dirty="0" err="1">
                <a:latin typeface="Calibri"/>
              </a:rPr>
              <a:t>make_pt</a:t>
            </a:r>
            <a:r>
              <a:rPr lang="nl-NL" sz="2000" dirty="0">
                <a:latin typeface="Calibri"/>
              </a:rPr>
              <a:t>(</a:t>
            </a:r>
            <a:r>
              <a:rPr lang="nl-NL" sz="2000" dirty="0" err="1">
                <a:latin typeface="Calibri"/>
              </a:rPr>
              <a:t>x,y</a:t>
            </a:r>
            <a:r>
              <a:rPr lang="nl-NL" sz="2000" dirty="0">
                <a:latin typeface="Calibri"/>
              </a:rPr>
              <a:t>, &amp;</a:t>
            </a:r>
            <a:r>
              <a:rPr lang="nl-NL" sz="2000" dirty="0" err="1">
                <a:latin typeface="Calibri"/>
              </a:rPr>
              <a:t>pt</a:t>
            </a:r>
            <a:r>
              <a:rPr lang="nl-NL" sz="2000" dirty="0">
                <a:latin typeface="Calibri"/>
              </a:rPr>
              <a:t>);</a:t>
            </a:r>
          </a:p>
          <a:p>
            <a:r>
              <a:rPr lang="ro-RO" sz="2000" dirty="0">
                <a:latin typeface="Calibri"/>
              </a:rPr>
              <a:t>        print_pt(&amp;pt);</a:t>
            </a:r>
          </a:p>
          <a:p>
            <a:r>
              <a:rPr lang="is-IS" sz="2000" dirty="0">
                <a:latin typeface="Calibri"/>
              </a:rPr>
              <a:t>      return 0;</a:t>
            </a:r>
          </a:p>
          <a:p>
            <a:r>
              <a:rPr lang="is-IS" sz="2000" dirty="0">
                <a:latin typeface="Calibri"/>
              </a:rPr>
              <a:t>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EF9188BC-522D-4E3F-AC48-603432AB3095}"/>
              </a:ext>
            </a:extLst>
          </p:cNvPr>
          <p:cNvSpPr/>
          <p:nvPr/>
        </p:nvSpPr>
        <p:spPr>
          <a:xfrm>
            <a:off x="50599" y="44728"/>
            <a:ext cx="1706360" cy="1305119"/>
          </a:xfrm>
          <a:prstGeom prst="wedgeRectCallout">
            <a:avLst>
              <a:gd name="adj1" fmla="val 63689"/>
              <a:gd name="adj2" fmla="val 43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Even though not returning anything, </a:t>
            </a:r>
            <a:r>
              <a:rPr lang="en-IN" sz="1400" dirty="0" err="1"/>
              <a:t>make_pt</a:t>
            </a:r>
            <a:r>
              <a:rPr lang="en-IN" sz="1400" dirty="0"/>
              <a:t> is still able to do the job using pointers</a:t>
            </a:r>
          </a:p>
        </p:txBody>
      </p:sp>
    </p:spTree>
    <p:extLst>
      <p:ext uri="{BB962C8B-B14F-4D97-AF65-F5344CB8AC3E}">
        <p14:creationId xmlns:p14="http://schemas.microsoft.com/office/powerpoint/2010/main" xmlns="" val="2329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dirty="0"/>
              <a:t>Dynamic Allocation of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28" y="910416"/>
            <a:ext cx="8668072" cy="1317848"/>
          </a:xfrm>
        </p:spPr>
        <p:txBody>
          <a:bodyPr/>
          <a:lstStyle/>
          <a:p>
            <a:r>
              <a:rPr lang="en-US" dirty="0"/>
              <a:t>Similar to other data types</a:t>
            </a:r>
          </a:p>
          <a:p>
            <a:r>
              <a:rPr lang="en-US" dirty="0"/>
              <a:t>sizeof(…) works for </a:t>
            </a:r>
            <a:r>
              <a:rPr lang="en-US" dirty="0" err="1"/>
              <a:t>struct</a:t>
            </a:r>
            <a:r>
              <a:rPr lang="en-US" dirty="0"/>
              <a:t>-s too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05817"/>
            <a:ext cx="88392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struct point* pts;</a:t>
            </a:r>
          </a:p>
          <a:p>
            <a:r>
              <a:rPr lang="en-US" sz="3200" dirty="0" err="1">
                <a:solidFill>
                  <a:prstClr val="black"/>
                </a:solidFill>
                <a:latin typeface="Calibri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pts = (struct point*) malloc(6 * sizeof(struct point));</a:t>
            </a:r>
          </a:p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for (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= 0;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&lt; 6;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++)</a:t>
            </a:r>
          </a:p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	pts[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] =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make_point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4904567"/>
            <a:ext cx="8610600" cy="1953433"/>
            <a:chOff x="228600" y="4495800"/>
            <a:chExt cx="8610600" cy="195343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511686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xmlns="" id="{DDB6220D-5716-4D81-A179-22815C2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905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374" y="160336"/>
            <a:ext cx="8229600" cy="1143000"/>
          </a:xfrm>
        </p:spPr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43FE1CB-3DBE-42DD-B0DB-4E0C17189781}"/>
              </a:ext>
            </a:extLst>
          </p:cNvPr>
          <p:cNvSpPr txBox="1"/>
          <p:nvPr/>
        </p:nvSpPr>
        <p:spPr>
          <a:xfrm>
            <a:off x="519113" y="1535260"/>
            <a:ext cx="1122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field within a structure can even be a </a:t>
            </a:r>
            <a:r>
              <a:rPr lang="en-IN" sz="2400" u="sng" dirty="0">
                <a:solidFill>
                  <a:srgbClr val="FF0000"/>
                </a:solidFill>
              </a:rPr>
              <a:t>pointer to </a:t>
            </a:r>
            <a:r>
              <a:rPr lang="en-IN" sz="2400" dirty="0">
                <a:solidFill>
                  <a:srgbClr val="FF0000"/>
                </a:solidFill>
              </a:rPr>
              <a:t>another variable of that structure type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80C973B-BC74-47D4-92BF-0BB97CCC8D55}"/>
              </a:ext>
            </a:extLst>
          </p:cNvPr>
          <p:cNvSpPr txBox="1"/>
          <p:nvPr/>
        </p:nvSpPr>
        <p:spPr>
          <a:xfrm>
            <a:off x="412592" y="5091907"/>
            <a:ext cx="1135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Note: Invalid to have a structure with a field that is </a:t>
            </a:r>
            <a:r>
              <a:rPr lang="en-IN" sz="2400" dirty="0">
                <a:solidFill>
                  <a:srgbClr val="FF0000"/>
                </a:solidFill>
              </a:rPr>
              <a:t>another variable of that structure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4570F11-AE28-4B77-BF7A-6541C5F680E3}"/>
              </a:ext>
            </a:extLst>
          </p:cNvPr>
          <p:cNvSpPr txBox="1"/>
          <p:nvPr/>
        </p:nvSpPr>
        <p:spPr>
          <a:xfrm>
            <a:off x="436114" y="5792476"/>
            <a:ext cx="1107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Self-referential structures can useful in many programs, such as </a:t>
            </a:r>
            <a:r>
              <a:rPr lang="en-IN" sz="2400" dirty="0">
                <a:solidFill>
                  <a:srgbClr val="FF0000"/>
                </a:solidFill>
              </a:rPr>
              <a:t>linked lists </a:t>
            </a:r>
            <a:r>
              <a:rPr lang="en-IN" sz="2400" dirty="0"/>
              <a:t>and</a:t>
            </a:r>
            <a:r>
              <a:rPr lang="en-IN" sz="2400" dirty="0">
                <a:solidFill>
                  <a:srgbClr val="FF0000"/>
                </a:solidFill>
              </a:rPr>
              <a:t> trees </a:t>
            </a:r>
            <a:r>
              <a:rPr lang="en-IN" sz="2400" dirty="0"/>
              <a:t>(will look at linked-lists in later lectures)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96B17C-5DAD-411F-BAA1-E611F33E76F9}"/>
              </a:ext>
            </a:extLst>
          </p:cNvPr>
          <p:cNvSpPr txBox="1"/>
          <p:nvPr/>
        </p:nvSpPr>
        <p:spPr>
          <a:xfrm>
            <a:off x="1912374" y="2513364"/>
            <a:ext cx="86816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struct Node{</a:t>
            </a:r>
          </a:p>
          <a:p>
            <a:r>
              <a:rPr lang="en-GB" sz="3200" dirty="0"/>
              <a:t>    float x;</a:t>
            </a:r>
          </a:p>
          <a:p>
            <a:r>
              <a:rPr lang="en-GB" sz="3200" dirty="0"/>
              <a:t>    struct Node *next;   // The next node in the list</a:t>
            </a:r>
          </a:p>
          <a:p>
            <a:r>
              <a:rPr lang="en-GB" sz="3200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B7334D-8598-4DAC-B46F-8B280669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79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Structures: Storage in memory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767027" y="6314520"/>
            <a:ext cx="2844800" cy="365125"/>
          </a:xfrm>
        </p:spPr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1D0FA9-6DEA-4337-9F38-CABAFB6C7C23}"/>
              </a:ext>
            </a:extLst>
          </p:cNvPr>
          <p:cNvSpPr txBox="1"/>
          <p:nvPr/>
        </p:nvSpPr>
        <p:spPr>
          <a:xfrm>
            <a:off x="288272" y="1180461"/>
            <a:ext cx="229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 student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 int id1;</a:t>
            </a:r>
          </a:p>
          <a:p>
            <a:r>
              <a:rPr lang="en-IN" dirty="0"/>
              <a:t>       int id2;</a:t>
            </a:r>
          </a:p>
          <a:p>
            <a:r>
              <a:rPr lang="en-IN" dirty="0"/>
              <a:t>       char a;</a:t>
            </a:r>
          </a:p>
          <a:p>
            <a:r>
              <a:rPr lang="en-IN" dirty="0"/>
              <a:t>       char b;</a:t>
            </a:r>
          </a:p>
          <a:p>
            <a:r>
              <a:rPr lang="en-IN" dirty="0"/>
              <a:t>       float percentage;</a:t>
            </a:r>
          </a:p>
          <a:p>
            <a:r>
              <a:rPr lang="en-IN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995635-FFBE-426C-B884-B14FF628E4D7}"/>
              </a:ext>
            </a:extLst>
          </p:cNvPr>
          <p:cNvSpPr txBox="1"/>
          <p:nvPr/>
        </p:nvSpPr>
        <p:spPr>
          <a:xfrm>
            <a:off x="2298254" y="1180461"/>
            <a:ext cx="6296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struct student record1 = {1, 2, 'A', 'B', 90.5};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("size of structure in bytes : %d\n", </a:t>
            </a:r>
            <a:r>
              <a:rPr lang="en-IN" dirty="0" err="1"/>
              <a:t>sizeof</a:t>
            </a:r>
            <a:r>
              <a:rPr lang="en-IN" dirty="0"/>
              <a:t>(record1));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id1        = %u", &amp;record1.id1 );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id2        = %u", &amp;record1.id2 );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a          = %u", &amp;record1.a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b          = %u", &amp;record1.b 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nAddress</a:t>
            </a:r>
            <a:r>
              <a:rPr lang="en-IN" dirty="0"/>
              <a:t> of percentage = %u",&amp;record1.percentage);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0595D0-39F8-4700-AE4F-CB37A457E16E}"/>
              </a:ext>
            </a:extLst>
          </p:cNvPr>
          <p:cNvSpPr txBox="1"/>
          <p:nvPr/>
        </p:nvSpPr>
        <p:spPr>
          <a:xfrm>
            <a:off x="8080297" y="949526"/>
            <a:ext cx="3564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 of structure in bytes : 16</a:t>
            </a:r>
          </a:p>
          <a:p>
            <a:r>
              <a:rPr lang="en-GB" dirty="0"/>
              <a:t>Address of id1 = 675376768</a:t>
            </a:r>
          </a:p>
          <a:p>
            <a:r>
              <a:rPr lang="en-GB" dirty="0"/>
              <a:t>Address of id2 = 675376772</a:t>
            </a:r>
          </a:p>
          <a:p>
            <a:r>
              <a:rPr lang="en-GB" dirty="0"/>
              <a:t>Address of a = 675376776</a:t>
            </a:r>
          </a:p>
          <a:p>
            <a:r>
              <a:rPr lang="en-GB" dirty="0"/>
              <a:t>Address of b = 675376777</a:t>
            </a:r>
          </a:p>
          <a:p>
            <a:r>
              <a:rPr lang="en-GB" dirty="0"/>
              <a:t>Address of percentage = 675376780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2D8D61-A418-4EE1-AB62-6C6AD0B66A28}"/>
              </a:ext>
            </a:extLst>
          </p:cNvPr>
          <p:cNvSpPr/>
          <p:nvPr/>
        </p:nvSpPr>
        <p:spPr>
          <a:xfrm>
            <a:off x="8080297" y="949526"/>
            <a:ext cx="3803805" cy="175546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 structure members storage in memory">
            <a:extLst>
              <a:ext uri="{FF2B5EF4-FFF2-40B4-BE49-F238E27FC236}">
                <a16:creationId xmlns:a16="http://schemas.microsoft.com/office/drawing/2014/main" xmlns="" id="{9D40DDA3-6411-4262-8BDF-44CD1C05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0732" y="4546492"/>
            <a:ext cx="5189033" cy="22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13BB7043-2386-40D6-9E1A-EC24582E6932}"/>
              </a:ext>
            </a:extLst>
          </p:cNvPr>
          <p:cNvSpPr/>
          <p:nvPr/>
        </p:nvSpPr>
        <p:spPr>
          <a:xfrm>
            <a:off x="3809512" y="5820998"/>
            <a:ext cx="3273580" cy="858648"/>
          </a:xfrm>
          <a:prstGeom prst="wedgeRectCallout">
            <a:avLst>
              <a:gd name="adj1" fmla="val 67725"/>
              <a:gd name="adj2" fmla="val -5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 To align the data in memory,  one or more empty bytes (addresses) are inserted (“structure padding”)</a:t>
            </a:r>
            <a:endParaRPr lang="en-IN" sz="16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B82ECE05-7AD4-438A-9CDB-6D9A9B81207E}"/>
              </a:ext>
            </a:extLst>
          </p:cNvPr>
          <p:cNvSpPr/>
          <p:nvPr/>
        </p:nvSpPr>
        <p:spPr>
          <a:xfrm>
            <a:off x="8333678" y="3070697"/>
            <a:ext cx="3507545" cy="929269"/>
          </a:xfrm>
          <a:prstGeom prst="wedgeRectCallout">
            <a:avLst>
              <a:gd name="adj1" fmla="val -35694"/>
              <a:gd name="adj2" fmla="val 101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 Note: fields may be stored starting with the lowest address (as shown below) or highest address</a:t>
            </a:r>
            <a:endParaRPr lang="en-IN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77576FB7-758F-4FE7-9AD8-8B7E0C95521B}"/>
              </a:ext>
            </a:extLst>
          </p:cNvPr>
          <p:cNvSpPr/>
          <p:nvPr/>
        </p:nvSpPr>
        <p:spPr>
          <a:xfrm>
            <a:off x="288272" y="5793482"/>
            <a:ext cx="3273580" cy="858648"/>
          </a:xfrm>
          <a:prstGeom prst="wedgeRectCallout">
            <a:avLst>
              <a:gd name="adj1" fmla="val 59322"/>
              <a:gd name="adj2" fmla="val 7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Can avoid it by explicitly telling Mr. C not to do padding </a:t>
            </a:r>
          </a:p>
          <a:p>
            <a:pPr algn="ctr"/>
            <a:r>
              <a:rPr lang="en-GB" sz="1600" dirty="0"/>
              <a:t>(using </a:t>
            </a:r>
            <a:r>
              <a:rPr lang="en-IN" sz="1600" dirty="0"/>
              <a:t>#pragma pack(1))</a:t>
            </a:r>
          </a:p>
        </p:txBody>
      </p:sp>
    </p:spTree>
    <p:extLst>
      <p:ext uri="{BB962C8B-B14F-4D97-AF65-F5344CB8AC3E}">
        <p14:creationId xmlns:p14="http://schemas.microsoft.com/office/powerpoint/2010/main" xmlns="" val="21971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(Re)defining a Type -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18" y="1192877"/>
            <a:ext cx="11008317" cy="2689448"/>
          </a:xfrm>
        </p:spPr>
        <p:txBody>
          <a:bodyPr>
            <a:normAutofit/>
          </a:bodyPr>
          <a:lstStyle/>
          <a:p>
            <a:r>
              <a:rPr lang="en-US" sz="2800" dirty="0"/>
              <a:t>When using a structure data type, it gets a bit cumbersome to write </a:t>
            </a:r>
            <a:r>
              <a:rPr lang="en-US" sz="2800" dirty="0">
                <a:solidFill>
                  <a:srgbClr val="C00000"/>
                </a:solidFill>
              </a:rPr>
              <a:t>struct</a:t>
            </a:r>
            <a:r>
              <a:rPr lang="en-US" sz="2800" dirty="0"/>
              <a:t> followed by the structure name every time.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Alternatively, we can use the </a:t>
            </a:r>
            <a:r>
              <a:rPr lang="en-US" sz="2800" dirty="0" err="1">
                <a:solidFill>
                  <a:srgbClr val="C00000"/>
                </a:solidFill>
              </a:rPr>
              <a:t>typedef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command to set an alias (or shortcut).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8871" y="3882325"/>
            <a:ext cx="3886200" cy="27993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struct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 </a:t>
            </a:r>
          </a:p>
          <a:p>
            <a:r>
              <a:rPr lang="en-IN" altLang="en-US" sz="2200" dirty="0" err="1">
                <a:solidFill>
                  <a:srgbClr val="FF0000"/>
                </a:solidFill>
                <a:latin typeface="Calibri" pitchFamily="34" charset="0"/>
              </a:rPr>
              <a:t>typedef</a:t>
            </a:r>
            <a:r>
              <a:rPr lang="en-IN" altLang="en-US" sz="2200" dirty="0">
                <a:latin typeface="Calibri" pitchFamily="34" charset="0"/>
              </a:rPr>
              <a:t> </a:t>
            </a:r>
            <a:r>
              <a:rPr lang="en-IN" altLang="en-US" sz="2200" dirty="0">
                <a:solidFill>
                  <a:srgbClr val="0000FF"/>
                </a:solidFill>
                <a:latin typeface="Calibri" pitchFamily="34" charset="0"/>
              </a:rPr>
              <a:t>struct point </a:t>
            </a:r>
            <a:r>
              <a:rPr lang="en-IN" altLang="en-US" sz="2200" b="1" dirty="0" err="1">
                <a:latin typeface="Calibri" pitchFamily="34" charset="0"/>
              </a:rPr>
              <a:t>Point</a:t>
            </a:r>
            <a:r>
              <a:rPr lang="en-IN" altLang="en-US" sz="2200" dirty="0">
                <a:latin typeface="Calibri" pitchFamily="34" charset="0"/>
              </a:rPr>
              <a:t>; </a:t>
            </a:r>
          </a:p>
          <a:p>
            <a:r>
              <a:rPr lang="en-IN" altLang="en-US" sz="2200" dirty="0">
                <a:latin typeface="Calibri" pitchFamily="34" charset="0"/>
              </a:rPr>
              <a:t>struct </a:t>
            </a:r>
            <a:r>
              <a:rPr lang="en-IN" altLang="en-US" sz="2200" dirty="0" err="1">
                <a:latin typeface="Calibri" pitchFamily="34" charset="0"/>
              </a:rPr>
              <a:t>rect</a:t>
            </a:r>
            <a:r>
              <a:rPr lang="en-IN" altLang="en-US" sz="2200" dirty="0">
                <a:latin typeface="Calibri" pitchFamily="34" charset="0"/>
              </a:rPr>
              <a:t> { </a:t>
            </a:r>
          </a:p>
          <a:p>
            <a:r>
              <a:rPr lang="en-IN" altLang="en-US" sz="2200" dirty="0">
                <a:latin typeface="Calibri" pitchFamily="34" charset="0"/>
              </a:rPr>
              <a:t>   Point </a:t>
            </a:r>
            <a:r>
              <a:rPr lang="en-IN" altLang="en-US" sz="2200" dirty="0" err="1">
                <a:latin typeface="Calibri" pitchFamily="34" charset="0"/>
              </a:rPr>
              <a:t>leftbot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   Point </a:t>
            </a:r>
            <a:r>
              <a:rPr lang="en-IN" altLang="en-US" sz="2200" dirty="0" err="1">
                <a:latin typeface="Calibri" pitchFamily="34" charset="0"/>
              </a:rPr>
              <a:t>righttop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0" y="5065658"/>
            <a:ext cx="3886200" cy="1106542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typedef</a:t>
            </a:r>
            <a:r>
              <a:rPr lang="en-IN" altLang="en-US" sz="2200" dirty="0">
                <a:latin typeface="Calibri" pitchFamily="34" charset="0"/>
              </a:rPr>
              <a:t> struct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 Point;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73646" y="3886200"/>
            <a:ext cx="4770554" cy="149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US" sz="2800" kern="0" dirty="0">
                <a:solidFill>
                  <a:prstClr val="black"/>
                </a:solidFill>
                <a:latin typeface="Calibri" pitchFamily="34" charset="0"/>
              </a:rPr>
              <a:t>We can </a:t>
            </a:r>
            <a:r>
              <a:rPr lang="en-US" sz="2800" kern="0" dirty="0" smtClean="0">
                <a:solidFill>
                  <a:prstClr val="black"/>
                </a:solidFill>
                <a:latin typeface="Calibri" pitchFamily="34" charset="0"/>
              </a:rPr>
              <a:t>also merge </a:t>
            </a:r>
            <a:r>
              <a:rPr lang="en-US" sz="2800" kern="0" dirty="0">
                <a:solidFill>
                  <a:prstClr val="black"/>
                </a:solidFill>
                <a:latin typeface="Calibri" pitchFamily="34" charset="0"/>
              </a:rPr>
              <a:t>struct definition and </a:t>
            </a:r>
            <a:r>
              <a:rPr lang="en-US" sz="2800" kern="0" dirty="0" err="1">
                <a:solidFill>
                  <a:prstClr val="black"/>
                </a:solidFill>
                <a:latin typeface="Calibri" pitchFamily="34" charset="0"/>
              </a:rPr>
              <a:t>typedef</a:t>
            </a:r>
            <a:r>
              <a:rPr lang="en-US" sz="2800" kern="0" dirty="0">
                <a:solidFill>
                  <a:prstClr val="black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7CC85-9B8D-48CE-ADB8-3AE82092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16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1143000"/>
          </a:xfrm>
        </p:spPr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2676"/>
            <a:ext cx="8763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may be used to rename </a:t>
            </a:r>
            <a:r>
              <a:rPr lang="en-US" altLang="en-US" i="1" dirty="0"/>
              <a:t>any</a:t>
            </a:r>
            <a:r>
              <a:rPr lang="en-US" altLang="en-US" dirty="0"/>
              <a:t>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Clarifies purpose of the type (</a:t>
            </a:r>
            <a:r>
              <a:rPr lang="en-US" altLang="en-US" dirty="0" err="1">
                <a:solidFill>
                  <a:srgbClr val="FF0000"/>
                </a:solidFill>
              </a:rPr>
              <a:t>typedef</a:t>
            </a:r>
            <a:r>
              <a:rPr lang="en-US" altLang="en-US" dirty="0">
                <a:solidFill>
                  <a:srgbClr val="FF0000"/>
                </a:solidFill>
              </a:rPr>
              <a:t> char* string;</a:t>
            </a:r>
            <a:r>
              <a:rPr lang="en-US" altLang="en-US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Cleaner, more readable code</a:t>
            </a:r>
          </a:p>
          <a:p>
            <a:r>
              <a:rPr lang="en-US" sz="3600" dirty="0"/>
              <a:t>Syntax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Existing-Type 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Existing type </a:t>
            </a:r>
            <a:r>
              <a:rPr lang="en-US" dirty="0"/>
              <a:t>is a base type or compound type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NewName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must be an identifier (same rules as variable/function name)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596FD7-D61A-4AC2-A015-B2587D4B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6066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22007</TotalTime>
  <Words>1278</Words>
  <Application>Microsoft Office PowerPoint</Application>
  <PresentationFormat>Custom</PresentationFormat>
  <Paragraphs>278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ESC101: Fundamentals of Computing</vt:lpstr>
      <vt:lpstr>Passing Struct to Functions</vt:lpstr>
      <vt:lpstr>Slide 3</vt:lpstr>
      <vt:lpstr>Slide 4</vt:lpstr>
      <vt:lpstr>Dynamic Allocation of Struct</vt:lpstr>
      <vt:lpstr>Self-Referential Structures</vt:lpstr>
      <vt:lpstr>Slide 7</vt:lpstr>
      <vt:lpstr>(Re)defining a Type - typedef</vt:lpstr>
      <vt:lpstr>More on typedef</vt:lpstr>
      <vt:lpstr>More on typedef</vt:lpstr>
      <vt:lpstr>Bit Fields</vt:lpstr>
      <vt:lpstr>Bit Fields</vt:lpstr>
      <vt:lpstr>Bit Fields</vt:lpstr>
      <vt:lpstr>Enumerated Type</vt:lpstr>
      <vt:lpstr>Enumerated Types</vt:lpstr>
      <vt:lpstr>Example: Enumerated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1476</cp:revision>
  <dcterms:created xsi:type="dcterms:W3CDTF">2018-07-30T05:08:11Z</dcterms:created>
  <dcterms:modified xsi:type="dcterms:W3CDTF">2020-05-10T10:04:58Z</dcterms:modified>
</cp:coreProperties>
</file>