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sldIdLst>
    <p:sldId id="268" r:id="rId2"/>
    <p:sldId id="380" r:id="rId3"/>
    <p:sldId id="381" r:id="rId4"/>
    <p:sldId id="269" r:id="rId5"/>
    <p:sldId id="270" r:id="rId6"/>
    <p:sldId id="271" r:id="rId7"/>
    <p:sldId id="275" r:id="rId8"/>
    <p:sldId id="378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54" r:id="rId19"/>
    <p:sldId id="376" r:id="rId20"/>
    <p:sldId id="340" r:id="rId21"/>
    <p:sldId id="339" r:id="rId22"/>
    <p:sldId id="3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FF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01" autoAdjust="0"/>
    <p:restoredTop sz="94722" autoAdjust="0"/>
  </p:normalViewPr>
  <p:slideViewPr>
    <p:cSldViewPr snapToGrid="0">
      <p:cViewPr varScale="1">
        <p:scale>
          <a:sx n="110" d="100"/>
          <a:sy n="110" d="100"/>
        </p:scale>
        <p:origin x="-34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51264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1436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9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- constant-time operations in a stack</a:t>
            </a:r>
            <a:r>
              <a:rPr lang="en-IN" baseline="0" dirty="0"/>
              <a:t> </a:t>
            </a:r>
            <a:r>
              <a:rPr lang="en-IN" dirty="0"/>
              <a:t>with a linked-list.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4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2495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IN" dirty="0"/>
              <a:t>- constant-time operations in a queue</a:t>
            </a:r>
            <a:r>
              <a:rPr lang="en-IN" baseline="0" dirty="0"/>
              <a:t> </a:t>
            </a:r>
            <a:r>
              <a:rPr lang="en-IN" dirty="0"/>
              <a:t>with a doubly-linked-list.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6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N" dirty="0"/>
              <a:t> Discuss the efficiency of search, if the data is kept sorted.</a:t>
            </a:r>
          </a:p>
          <a:p>
            <a:pPr>
              <a:buFontTx/>
              <a:buChar char="-"/>
            </a:pPr>
            <a:r>
              <a:rPr lang="en-IN" dirty="0"/>
              <a:t> A very practical data structure!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7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2" name="Google Shape;90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Discuss the efficiency of search, if the data is kept sorted.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A very practical data structure!</a:t>
            </a:r>
            <a:endParaRPr/>
          </a:p>
        </p:txBody>
      </p:sp>
      <p:sp>
        <p:nvSpPr>
          <p:cNvPr id="903" name="Google Shape;903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92793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6E78-798B-4A42-9059-FEEE353D431C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562-0FEE-4E6C-B11D-C0047F7ECB9A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2D1-8CE3-4C95-AAEE-B231AF412D1E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D8811-D8E0-48AB-A84B-62EEC3DCD26F}" type="datetime7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May-20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7324E2-95D1-44EF-ADD6-8E47809E8411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Mangal" panose="02040503050203030202" pitchFamily="18" charset="0"/>
              </a:rPr>
              <a:t>Esc101, MDArrays</a:t>
            </a:r>
            <a:endParaRPr kumimoji="0" lang="hi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987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94F5-0A30-41E6-8152-2D47B2D3ADB6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7734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5093-89A5-490B-81CD-9EA7C21B2AC6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466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79E8-A164-4387-BE00-86C47522A108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53B0-3A58-4423-B49F-39902EB2B1B2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53FB-8196-4B15-A6C1-07BA8CE2F732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B49E-D3A4-4639-A98A-D4186D4BD7AF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037-9D7A-42E9-ACEE-3CA8270B68CE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E119-339A-46B2-9691-9920B48EE24F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1517-A6DE-4F15-BF45-754A0EDEE3B5}" type="datetime7">
              <a:rPr lang="en-US" smtClean="0"/>
              <a:pPr/>
              <a:t>May-20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641720" y="2012827"/>
            <a:ext cx="9212418" cy="209848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spcBef>
                <a:spcPts val="840"/>
              </a:spcBef>
            </a:pPr>
            <a:r>
              <a:rPr lang="en-IN" sz="60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Stacks</a:t>
            </a:r>
            <a:r>
              <a:rPr lang="en-IN" sz="60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, queues and DP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Nisheeth</a:t>
            </a:r>
            <a:endParaRPr kumimoji="0" lang="en-IN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30C3E23-A318-4D2F-97EE-E4840FA5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9" y="171336"/>
            <a:ext cx="8568952" cy="936104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Coin Collection: </a:t>
            </a:r>
            <a:r>
              <a:rPr lang="en-US" sz="2800" dirty="0">
                <a:latin typeface="Comic Sans MS" panose="030F0702030302020204" pitchFamily="66" charset="0"/>
              </a:rPr>
              <a:t>Problem Statement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3999" y="2987458"/>
            <a:ext cx="98243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You have to go from cell </a:t>
            </a:r>
            <a:r>
              <a:rPr lang="en-US" sz="2800" i="1" dirty="0">
                <a:latin typeface="Comic Sans MS" panose="030F0702030302020204" pitchFamily="66" charset="0"/>
              </a:rPr>
              <a:t>(0, 0) </a:t>
            </a:r>
            <a:r>
              <a:rPr lang="en-US" sz="2800" dirty="0">
                <a:latin typeface="Comic Sans MS" panose="030F0702030302020204" pitchFamily="66" charset="0"/>
              </a:rPr>
              <a:t>to </a:t>
            </a:r>
            <a:r>
              <a:rPr lang="en-US" sz="2800" i="1" dirty="0">
                <a:latin typeface="Comic Sans MS" panose="030F0702030302020204" pitchFamily="66" charset="0"/>
              </a:rPr>
              <a:t>(n-1, n-1)</a:t>
            </a:r>
            <a:r>
              <a:rPr lang="en-US" sz="2800" dirty="0">
                <a:latin typeface="Comic Sans MS" panose="030F0702030302020204" pitchFamily="66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Whenever you pass through a cell, you collect all the coins in that cell.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You can only move right or down from your current cell.</a:t>
            </a:r>
          </a:p>
          <a:p>
            <a:pPr marL="342900" indent="-342900"/>
            <a:endParaRPr lang="en-US" sz="2800" dirty="0">
              <a:latin typeface="Comic Sans MS" panose="030F0702030302020204" pitchFamily="66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Goal: </a:t>
            </a:r>
            <a:r>
              <a:rPr lang="en-US" sz="2800" dirty="0">
                <a:latin typeface="Comic Sans MS" panose="030F0702030302020204" pitchFamily="66" charset="0"/>
              </a:rPr>
              <a:t>Collect the maximum number of coins.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048000" y="1107440"/>
          <a:ext cx="6096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392ADA5-5D89-4C07-A548-AA15C318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2379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135561" y="908720"/>
          <a:ext cx="244827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60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60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75521" y="368259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the example grid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824192" y="2924944"/>
          <a:ext cx="244827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60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60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847528" y="2924944"/>
          <a:ext cx="244827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60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60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847528" y="4581128"/>
          <a:ext cx="244827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60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60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74771282"/>
              </p:ext>
            </p:extLst>
          </p:nvPr>
        </p:nvGraphicFramePr>
        <p:xfrm>
          <a:off x="7824192" y="4581128"/>
          <a:ext cx="244827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60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60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871866" y="2924944"/>
          <a:ext cx="244827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60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60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6804792"/>
              </p:ext>
            </p:extLst>
          </p:nvPr>
        </p:nvGraphicFramePr>
        <p:xfrm>
          <a:off x="4871864" y="4581128"/>
          <a:ext cx="244827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60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60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75630" y="2276872"/>
            <a:ext cx="480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many ways to go from (0,0) to (n-1,n-1)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12857" y="4036422"/>
            <a:ext cx="10910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Total = 35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12857" y="5665739"/>
            <a:ext cx="10910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Total = 30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51983" y="5715000"/>
            <a:ext cx="10910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Total = 26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51984" y="4045995"/>
            <a:ext cx="10910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Total = 25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04311" y="4045995"/>
            <a:ext cx="10910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Total = 31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04312" y="5661248"/>
            <a:ext cx="10910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Total = 36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21369" y="6237313"/>
            <a:ext cx="134716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Max = 36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38DCD3B-80B5-4C87-B005-357261DD35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7324E2-95D1-44EF-ADD6-8E47809E8411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143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Solution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We cannot afford to check every possible path (using brute force approach) and find the maximum.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Why?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Too many paths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(2n choose n) actually which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  is bigger than even 2^n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 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Instead we will iteratively try to build a solution.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621082" y="2762516"/>
            <a:ext cx="3538918" cy="1815882"/>
            <a:chOff x="5288133" y="237598"/>
            <a:chExt cx="3538918" cy="1815882"/>
          </a:xfrm>
        </p:grpSpPr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5288133" y="237598"/>
                  <a:ext cx="3081554" cy="1815882"/>
                </a:xfrm>
                <a:prstGeom prst="rect">
                  <a:avLst/>
                </a:prstGeom>
                <a:solidFill>
                  <a:schemeClr val="accent3">
                    <a:lumMod val="95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en-US" sz="2800" b="1" dirty="0">
                      <a:latin typeface="Comic Sans MS" panose="030F0702030302020204" pitchFamily="66" charset="0"/>
                    </a:rPr>
                    <a:t>In an </a:t>
                  </a:r>
                  <a14:m>
                    <m:oMath xmlns:m="http://schemas.openxmlformats.org/officeDocument/2006/math">
                      <m:r>
                        <a:rPr lang="en-US" sz="2800" b="1" i="1" dirty="0">
                          <a:latin typeface="Cambria Math"/>
                        </a:rPr>
                        <m:t>𝒏</m:t>
                      </m:r>
                      <m:r>
                        <a:rPr lang="en-US" sz="2800" b="1" i="1" dirty="0">
                          <a:latin typeface="Cambria Math"/>
                        </a:rPr>
                        <m:t>×</m:t>
                      </m:r>
                      <m:r>
                        <a:rPr lang="en-US" sz="2800" b="1" i="1" dirty="0"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sz="2800" b="1" dirty="0">
                      <a:latin typeface="Comic Sans MS" panose="030F0702030302020204" pitchFamily="66" charset="0"/>
                    </a:rPr>
                    <a:t> grid, how many such paths are possible?</a:t>
                  </a:r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8133" y="237598"/>
                  <a:ext cx="3081554" cy="1815882"/>
                </a:xfrm>
                <a:prstGeom prst="rect">
                  <a:avLst/>
                </a:prstGeom>
                <a:blipFill>
                  <a:blip r:embed="rId3" cstate="print"/>
                  <a:stretch>
                    <a:fillRect l="-3953" t="-3356" b="-838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Picture 2" descr="C:\Users\karkare\AppData\Local\Microsoft\Windows\INetCache\IE\ZZJW3QKR\MC900160892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6445" y="243941"/>
              <a:ext cx="730606" cy="1803197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</p:spPr>
        </p:pic>
      </p:grp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64DF8F78-2F0C-45DA-B780-2C865F0F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9096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Idea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31504" y="1196752"/>
            <a:ext cx="8928992" cy="5256584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Consider a portion of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 the matrix</a:t>
            </a:r>
          </a:p>
          <a:p>
            <a:r>
              <a:rPr lang="en-US" dirty="0">
                <a:latin typeface="Comic Sans MS" panose="030F0702030302020204" pitchFamily="66" charset="0"/>
              </a:rPr>
              <a:t>What is the maximum number of coins that I can collect when I reach the brown cell?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This number depends only on the  maximum number of coins that I can collect when I reach the two green cells!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Why? Because I can only come to the blue cell via one of the two green cells.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672065" y="1268760"/>
          <a:ext cx="3215679" cy="11125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718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1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8184232" y="1412776"/>
            <a:ext cx="0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>
            <a:off x="7248128" y="1844824"/>
            <a:ext cx="72008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0CEA3EA9-4252-43F5-9829-E44766AE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4954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Idea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31504" y="2564904"/>
            <a:ext cx="8928992" cy="3816424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Max-coins (</a:t>
            </a:r>
            <a:r>
              <a:rPr lang="en-US" sz="3600" b="1" dirty="0" err="1">
                <a:latin typeface="Comic Sans MS" panose="030F0702030302020204" pitchFamily="66" charset="0"/>
              </a:rPr>
              <a:t>browncell</a:t>
            </a:r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 =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        max(Max-coins (</a:t>
            </a:r>
            <a:r>
              <a:rPr lang="en-US" sz="3600" b="1" dirty="0">
                <a:latin typeface="Comic Sans MS" panose="030F0702030302020204" pitchFamily="66" charset="0"/>
              </a:rPr>
              <a:t>greencell-1</a:t>
            </a:r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),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             Max-coins (</a:t>
            </a:r>
            <a:r>
              <a:rPr lang="en-US" sz="3600" b="1" dirty="0">
                <a:latin typeface="Comic Sans MS" panose="030F0702030302020204" pitchFamily="66" charset="0"/>
              </a:rPr>
              <a:t>greencell-2</a:t>
            </a:r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))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           + No. of coins (</a:t>
            </a:r>
            <a:r>
              <a:rPr lang="en-US" sz="3600" b="1" dirty="0" err="1">
                <a:latin typeface="Comic Sans MS" panose="030F0702030302020204" pitchFamily="66" charset="0"/>
              </a:rPr>
              <a:t>browncell</a:t>
            </a:r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672065" y="1268760"/>
          <a:ext cx="3215679" cy="11125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718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1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>
            <a:off x="8184232" y="1412776"/>
            <a:ext cx="0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7248128" y="1844824"/>
            <a:ext cx="72008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22A63C99-A960-48EC-8616-842A20E7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09216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5324" y="87538"/>
            <a:ext cx="5257800" cy="1143000"/>
          </a:xfrm>
        </p:spPr>
        <p:txBody>
          <a:bodyPr/>
          <a:lstStyle/>
          <a:p>
            <a:pPr algn="l"/>
            <a:r>
              <a:rPr lang="en-US" dirty="0"/>
              <a:t>Solution Idea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93271" y="1484784"/>
            <a:ext cx="10719707" cy="468052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Let a(</a:t>
            </a:r>
            <a:r>
              <a:rPr lang="en-US" sz="3600" dirty="0" err="1">
                <a:latin typeface="Comic Sans MS" panose="030F0702030302020204" pitchFamily="66" charset="0"/>
              </a:rPr>
              <a:t>i,j</a:t>
            </a:r>
            <a:r>
              <a:rPr lang="en-US" sz="3600" dirty="0">
                <a:latin typeface="Comic Sans MS" panose="030F0702030302020204" pitchFamily="66" charset="0"/>
              </a:rPr>
              <a:t>) be the number of coins in cell (</a:t>
            </a:r>
            <a:r>
              <a:rPr lang="en-US" sz="3600" dirty="0" err="1">
                <a:latin typeface="Comic Sans MS" panose="030F0702030302020204" pitchFamily="66" charset="0"/>
              </a:rPr>
              <a:t>i,j</a:t>
            </a:r>
            <a:r>
              <a:rPr lang="en-US" sz="3600" dirty="0">
                <a:latin typeface="Comic Sans MS" panose="030F0702030302020204" pitchFamily="66" charset="0"/>
              </a:rPr>
              <a:t>)</a:t>
            </a:r>
          </a:p>
          <a:p>
            <a:r>
              <a:rPr lang="en-US" sz="3600" dirty="0">
                <a:latin typeface="Comic Sans MS" panose="030F0702030302020204" pitchFamily="66" charset="0"/>
              </a:rPr>
              <a:t>Let coin(</a:t>
            </a:r>
            <a:r>
              <a:rPr lang="en-US" sz="3600" dirty="0" err="1">
                <a:latin typeface="Comic Sans MS" panose="030F0702030302020204" pitchFamily="66" charset="0"/>
              </a:rPr>
              <a:t>i,j</a:t>
            </a:r>
            <a:r>
              <a:rPr lang="en-US" sz="3600" dirty="0">
                <a:latin typeface="Comic Sans MS" panose="030F0702030302020204" pitchFamily="66" charset="0"/>
              </a:rPr>
              <a:t>) be the maximum number of coins collected when travelling from (0,0) to (</a:t>
            </a:r>
            <a:r>
              <a:rPr lang="en-US" sz="3600" dirty="0" err="1">
                <a:latin typeface="Comic Sans MS" panose="030F0702030302020204" pitchFamily="66" charset="0"/>
              </a:rPr>
              <a:t>i,j</a:t>
            </a:r>
            <a:r>
              <a:rPr lang="en-US" sz="3600" dirty="0">
                <a:latin typeface="Comic Sans MS" panose="030F0702030302020204" pitchFamily="66" charset="0"/>
              </a:rPr>
              <a:t>).</a:t>
            </a:r>
          </a:p>
          <a:p>
            <a:r>
              <a:rPr lang="en-US" sz="3600" dirty="0">
                <a:latin typeface="Comic Sans MS" panose="030F0702030302020204" pitchFamily="66" charset="0"/>
              </a:rPr>
              <a:t>Then,</a:t>
            </a:r>
          </a:p>
          <a:p>
            <a:pPr>
              <a:buNone/>
            </a:pPr>
            <a:r>
              <a:rPr lang="en-US" sz="3600" spc="-150" dirty="0">
                <a:solidFill>
                  <a:srgbClr val="FF0000"/>
                </a:solidFill>
                <a:latin typeface="Comic Sans MS" panose="030F0702030302020204" pitchFamily="66" charset="0"/>
              </a:rPr>
              <a:t>             coin(</a:t>
            </a:r>
            <a:r>
              <a:rPr lang="en-US" sz="3600" spc="-15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i,j</a:t>
            </a:r>
            <a:r>
              <a:rPr lang="en-US" sz="3600" spc="-150" dirty="0">
                <a:solidFill>
                  <a:srgbClr val="FF0000"/>
                </a:solidFill>
                <a:latin typeface="Comic Sans MS" panose="030F0702030302020204" pitchFamily="66" charset="0"/>
              </a:rPr>
              <a:t>) = </a:t>
            </a:r>
            <a:r>
              <a:rPr lang="en-US" sz="3600" spc="-150" dirty="0">
                <a:solidFill>
                  <a:srgbClr val="00B050"/>
                </a:solidFill>
                <a:latin typeface="Comic Sans MS" panose="030F0702030302020204" pitchFamily="66" charset="0"/>
              </a:rPr>
              <a:t>max(coin(i,j-1), coin(i-1,j)) </a:t>
            </a:r>
            <a:r>
              <a:rPr lang="en-US" sz="3600" spc="-150" dirty="0">
                <a:solidFill>
                  <a:srgbClr val="FF0000"/>
                </a:solidFill>
                <a:latin typeface="Comic Sans MS" panose="030F0702030302020204" pitchFamily="66" charset="0"/>
              </a:rPr>
              <a:t>+ a(</a:t>
            </a:r>
            <a:r>
              <a:rPr lang="en-US" sz="3600" spc="-15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i,j</a:t>
            </a:r>
            <a:r>
              <a:rPr lang="en-US" sz="3600" spc="-150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071322" y="116632"/>
          <a:ext cx="3215679" cy="11125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718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18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1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>
            <a:off x="8352929" y="260648"/>
            <a:ext cx="0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7416825" y="692696"/>
            <a:ext cx="72008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F9D1B6D6-8742-44A0-95EC-AF1805EA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7E3BCE0-A454-4BD8-A96A-F9C87FB38B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3" y="5017327"/>
            <a:ext cx="1704149" cy="1704149"/>
          </a:xfrm>
          <a:prstGeom prst="rect">
            <a:avLst/>
          </a:prstGeom>
        </p:spPr>
      </p:pic>
      <p:sp>
        <p:nvSpPr>
          <p:cNvPr id="12" name="Rectangular Callout 34">
            <a:extLst>
              <a:ext uri="{FF2B5EF4-FFF2-40B4-BE49-F238E27FC236}">
                <a16:creationId xmlns="" xmlns:a16="http://schemas.microsoft.com/office/drawing/2014/main" id="{A1D1CBCC-8C81-4F16-90BB-87B277BBFCE9}"/>
              </a:ext>
            </a:extLst>
          </p:cNvPr>
          <p:cNvSpPr/>
          <p:nvPr/>
        </p:nvSpPr>
        <p:spPr>
          <a:xfrm>
            <a:off x="2713506" y="4815821"/>
            <a:ext cx="2814889" cy="1114790"/>
          </a:xfrm>
          <a:prstGeom prst="wedgeRectCallout">
            <a:avLst>
              <a:gd name="adj1" fmla="val -90080"/>
              <a:gd name="adj2" fmla="val 6578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Great. Seems like I can try recursion to solve this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308BA162-32CC-402C-BA39-ED45E9A20F92}"/>
              </a:ext>
            </a:extLst>
          </p:cNvPr>
          <p:cNvGrpSpPr/>
          <p:nvPr/>
        </p:nvGrpSpPr>
        <p:grpSpPr>
          <a:xfrm>
            <a:off x="9607243" y="5451890"/>
            <a:ext cx="1858617" cy="904461"/>
            <a:chOff x="3286682" y="2292350"/>
            <a:chExt cx="1858617" cy="904461"/>
          </a:xfrm>
        </p:grpSpPr>
        <p:sp>
          <p:nvSpPr>
            <p:cNvPr id="14" name="Rounded Rectangle 222">
              <a:extLst>
                <a:ext uri="{FF2B5EF4-FFF2-40B4-BE49-F238E27FC236}">
                  <a16:creationId xmlns="" xmlns:a16="http://schemas.microsoft.com/office/drawing/2014/main" id="{42461C8B-BE6D-466C-A1B1-43688556627F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4A419E6-5A4C-43F4-8D18-D4366FEA4BFB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864C6F88-AB99-4B24-AB9D-FED0AC7AA69B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7" name="Rectangular Callout 238">
            <a:extLst>
              <a:ext uri="{FF2B5EF4-FFF2-40B4-BE49-F238E27FC236}">
                <a16:creationId xmlns="" xmlns:a16="http://schemas.microsoft.com/office/drawing/2014/main" id="{7C72FAA9-8A4C-4B35-A859-47B9BEF308ED}"/>
              </a:ext>
            </a:extLst>
          </p:cNvPr>
          <p:cNvSpPr/>
          <p:nvPr/>
        </p:nvSpPr>
        <p:spPr>
          <a:xfrm>
            <a:off x="5749815" y="4815821"/>
            <a:ext cx="3623308" cy="1438022"/>
          </a:xfrm>
          <a:prstGeom prst="wedgeRectCallout">
            <a:avLst>
              <a:gd name="adj1" fmla="val 62898"/>
              <a:gd name="adj2" fmla="val 27857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kern="0" noProof="0" dirty="0">
                <a:latin typeface="Arial" panose="020B0604020202020204" pitchFamily="34" charset="0"/>
                <a:cs typeface="Arial" panose="020B0604020202020204" pitchFamily="34" charset="0"/>
              </a:rPr>
              <a:t>Sure but let’s use a non-recursive way (“dynamic programming” to solve the above recurrence which will work too. Try the recursive approach at home </a:t>
            </a:r>
            <a:r>
              <a:rPr lang="en-IN" kern="0" noProof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962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 Non-recursive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Use an additional two dimensional array, whose (</a:t>
            </a:r>
            <a:r>
              <a:rPr lang="en-US" dirty="0" err="1">
                <a:latin typeface="Comic Sans MS" panose="030F0702030302020204" pitchFamily="66" charset="0"/>
              </a:rPr>
              <a:t>i,j</a:t>
            </a:r>
            <a:r>
              <a:rPr lang="en-US" dirty="0">
                <a:latin typeface="Comic Sans MS" panose="030F0702030302020204" pitchFamily="66" charset="0"/>
              </a:rPr>
              <a:t>)-</a:t>
            </a:r>
            <a:r>
              <a:rPr lang="en-US" dirty="0" err="1">
                <a:latin typeface="Comic Sans MS" panose="030F0702030302020204" pitchFamily="66" charset="0"/>
              </a:rPr>
              <a:t>th</a:t>
            </a:r>
            <a:r>
              <a:rPr lang="en-US" dirty="0">
                <a:latin typeface="Comic Sans MS" panose="030F0702030302020204" pitchFamily="66" charset="0"/>
              </a:rPr>
              <a:t> cell will store the maximum number of coins collected when travelling from (0,0) to (</a:t>
            </a:r>
            <a:r>
              <a:rPr lang="en-US" dirty="0" err="1">
                <a:latin typeface="Comic Sans MS" panose="030F0702030302020204" pitchFamily="66" charset="0"/>
              </a:rPr>
              <a:t>i,j</a:t>
            </a:r>
            <a:r>
              <a:rPr lang="en-US" dirty="0">
                <a:latin typeface="Comic Sans MS" panose="030F0702030302020204" pitchFamily="66" charset="0"/>
              </a:rPr>
              <a:t>).</a:t>
            </a:r>
          </a:p>
          <a:p>
            <a:r>
              <a:rPr lang="en-US" dirty="0">
                <a:latin typeface="Comic Sans MS" panose="030F0702030302020204" pitchFamily="66" charset="0"/>
              </a:rPr>
              <a:t>Fill this array one row at a time, from left to right.</a:t>
            </a:r>
          </a:p>
          <a:p>
            <a:r>
              <a:rPr lang="en-US" dirty="0">
                <a:latin typeface="Comic Sans MS" panose="030F0702030302020204" pitchFamily="66" charset="0"/>
              </a:rPr>
              <a:t>When the array is completely filled, return the (n-1, n-1)-</a:t>
            </a:r>
            <a:r>
              <a:rPr lang="en-US" dirty="0" err="1">
                <a:latin typeface="Comic Sans MS" panose="030F0702030302020204" pitchFamily="66" charset="0"/>
              </a:rPr>
              <a:t>th</a:t>
            </a:r>
            <a:r>
              <a:rPr lang="en-US" dirty="0">
                <a:latin typeface="Comic Sans MS" panose="030F0702030302020204" pitchFamily="66" charset="0"/>
              </a:rPr>
              <a:t> element.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2D0F919-D997-46CD-B0D0-3FAFC380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76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44624"/>
            <a:ext cx="8640960" cy="936104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Implementation: Boundary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1"/>
            <a:ext cx="11318421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To fill a cell of this array, we need to know the information of the cell above and to the left of the cell.</a:t>
            </a:r>
          </a:p>
          <a:p>
            <a:r>
              <a:rPr lang="en-US" dirty="0">
                <a:latin typeface="Comic Sans MS" panose="030F0702030302020204" pitchFamily="66" charset="0"/>
              </a:rPr>
              <a:t>What about elements in the top most row and left most column?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Cell in top row: no cell above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Cell in leftmost column: no cell on left</a:t>
            </a:r>
          </a:p>
          <a:p>
            <a:r>
              <a:rPr lang="en-US" dirty="0">
                <a:latin typeface="Comic Sans MS" panose="030F0702030302020204" pitchFamily="66" charset="0"/>
              </a:rPr>
              <a:t>Before starting with the other elements, we will fill these first.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8A74FA1-709E-4B8C-B244-38431B8A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0921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16002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429000" y="1828800"/>
            <a:ext cx="5257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2514600" y="2742406"/>
            <a:ext cx="1828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1" y="45720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F0000"/>
                </a:solidFill>
              </a:rPr>
              <a:t>Unique</a:t>
            </a:r>
            <a:r>
              <a:rPr lang="en-US" sz="3600" dirty="0"/>
              <a:t> path for cells on the boundary.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Add entries along the arrows.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Then fill the rest of the matrix.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6F129DC-3D43-427C-9275-32228FBF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had two strategies:</a:t>
            </a:r>
          </a:p>
          <a:p>
            <a:pPr lvl="1"/>
            <a:r>
              <a:rPr lang="en-US" dirty="0"/>
              <a:t>Brute force (required more than 2^n operations)</a:t>
            </a:r>
          </a:p>
          <a:p>
            <a:pPr lvl="1"/>
            <a:r>
              <a:rPr lang="en-US" dirty="0"/>
              <a:t>Dynamic programming (at most 3-4 operations per cell and n^2 cells)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3810000"/>
          <a:ext cx="8229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07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6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646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5609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05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r>
                        <a:rPr lang="en-US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r>
                        <a:rPr lang="en-US" sz="3200" dirty="0"/>
                        <a:t>BF(&gt; 2^n)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1048576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r>
                        <a:rPr lang="en-US" sz="3200" dirty="0"/>
                        <a:t>DP(&lt; 4 n^2)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44228D5-BCCF-4613-A3BB-E2BCA51F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Recap: Linked Lists</a:t>
            </a:r>
          </a:p>
        </p:txBody>
      </p:sp>
      <p:grpSp>
        <p:nvGrpSpPr>
          <p:cNvPr id="8" name="Group 18">
            <a:extLst>
              <a:ext uri="{FF2B5EF4-FFF2-40B4-BE49-F238E27FC236}">
                <a16:creationId xmlns="" xmlns:a16="http://schemas.microsoft.com/office/drawing/2014/main" id="{BA649D7F-89E8-4699-9E33-0753D6185B0D}"/>
              </a:ext>
            </a:extLst>
          </p:cNvPr>
          <p:cNvGrpSpPr/>
          <p:nvPr/>
        </p:nvGrpSpPr>
        <p:grpSpPr>
          <a:xfrm>
            <a:off x="3018046" y="2909719"/>
            <a:ext cx="8998258" cy="762000"/>
            <a:chOff x="4763" y="5105400"/>
            <a:chExt cx="8998258" cy="762000"/>
          </a:xfrm>
        </p:grpSpPr>
        <p:sp>
          <p:nvSpPr>
            <p:cNvPr id="9" name="Rectangle 14">
              <a:extLst>
                <a:ext uri="{FF2B5EF4-FFF2-40B4-BE49-F238E27FC236}">
                  <a16:creationId xmlns="" xmlns:a16="http://schemas.microsoft.com/office/drawing/2014/main" id="{06564C58-B420-4C08-8DA0-005619485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050" y="5105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5">
              <a:extLst>
                <a:ext uri="{FF2B5EF4-FFF2-40B4-BE49-F238E27FC236}">
                  <a16:creationId xmlns="" xmlns:a16="http://schemas.microsoft.com/office/drawing/2014/main" id="{5BBC49B3-9E02-4671-BBF1-18A356ADB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613" y="51054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6">
              <a:extLst>
                <a:ext uri="{FF2B5EF4-FFF2-40B4-BE49-F238E27FC236}">
                  <a16:creationId xmlns="" xmlns:a16="http://schemas.microsoft.com/office/drawing/2014/main" id="{843B028F-0910-430A-B8B4-B04760FDB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100" y="5257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12" name="AutoShape 17">
              <a:extLst>
                <a:ext uri="{FF2B5EF4-FFF2-40B4-BE49-F238E27FC236}">
                  <a16:creationId xmlns="" xmlns:a16="http://schemas.microsoft.com/office/drawing/2014/main" id="{1E84B169-3EAE-4F84-976C-52E8ED590B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03475" y="5410200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18">
              <a:extLst>
                <a:ext uri="{FF2B5EF4-FFF2-40B4-BE49-F238E27FC236}">
                  <a16:creationId xmlns="" xmlns:a16="http://schemas.microsoft.com/office/drawing/2014/main" id="{C8E61756-E606-4E37-8821-0AED75559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200" y="5105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9">
              <a:extLst>
                <a:ext uri="{FF2B5EF4-FFF2-40B4-BE49-F238E27FC236}">
                  <a16:creationId xmlns="" xmlns:a16="http://schemas.microsoft.com/office/drawing/2014/main" id="{52143351-2469-4F48-AA34-6983C5BA8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763" y="51054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0">
              <a:extLst>
                <a:ext uri="{FF2B5EF4-FFF2-40B4-BE49-F238E27FC236}">
                  <a16:creationId xmlns="" xmlns:a16="http://schemas.microsoft.com/office/drawing/2014/main" id="{384ABB8F-EB06-4A93-83F0-754104060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3250" y="5257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16" name="AutoShape 21">
              <a:extLst>
                <a:ext uri="{FF2B5EF4-FFF2-40B4-BE49-F238E27FC236}">
                  <a16:creationId xmlns="" xmlns:a16="http://schemas.microsoft.com/office/drawing/2014/main" id="{89442DF2-740D-431D-9E62-5E4279BE44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11625" y="5410200"/>
              <a:ext cx="6699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" name="Rectangle 22">
              <a:extLst>
                <a:ext uri="{FF2B5EF4-FFF2-40B4-BE49-F238E27FC236}">
                  <a16:creationId xmlns="" xmlns:a16="http://schemas.microsoft.com/office/drawing/2014/main" id="{35281670-04FD-45F4-AFC4-BFD95B4EF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9963" y="5105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23">
              <a:extLst>
                <a:ext uri="{FF2B5EF4-FFF2-40B4-BE49-F238E27FC236}">
                  <a16:creationId xmlns="" xmlns:a16="http://schemas.microsoft.com/office/drawing/2014/main" id="{D5CF49B5-BDEA-4728-9187-32B5400AF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7525" y="5105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24">
              <a:extLst>
                <a:ext uri="{FF2B5EF4-FFF2-40B4-BE49-F238E27FC236}">
                  <a16:creationId xmlns="" xmlns:a16="http://schemas.microsoft.com/office/drawing/2014/main" id="{595F5853-51E5-4632-AE4C-ED7E01BBB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6013" y="5257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20" name="AutoShape 25">
              <a:extLst>
                <a:ext uri="{FF2B5EF4-FFF2-40B4-BE49-F238E27FC236}">
                  <a16:creationId xmlns="" xmlns:a16="http://schemas.microsoft.com/office/drawing/2014/main" id="{6A53095E-277E-4AFF-B6AF-AB7DC9AAEA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94388" y="5410200"/>
              <a:ext cx="595312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" name="Rectangle 26">
              <a:extLst>
                <a:ext uri="{FF2B5EF4-FFF2-40B4-BE49-F238E27FC236}">
                  <a16:creationId xmlns="" xmlns:a16="http://schemas.microsoft.com/office/drawing/2014/main" id="{620FDBA7-AF43-4BF7-B53C-1DCCDB5EE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113" y="5105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="" xmlns:a16="http://schemas.microsoft.com/office/drawing/2014/main" id="{30E80161-E80A-49A8-9AAB-F5C240FB0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5675" y="5105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8">
              <a:extLst>
                <a:ext uri="{FF2B5EF4-FFF2-40B4-BE49-F238E27FC236}">
                  <a16:creationId xmlns="" xmlns:a16="http://schemas.microsoft.com/office/drawing/2014/main" id="{CF7CC943-3164-464A-8CB1-580598342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4163" y="5257800"/>
              <a:ext cx="410988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24" name="AutoShape 29">
              <a:extLst>
                <a:ext uri="{FF2B5EF4-FFF2-40B4-BE49-F238E27FC236}">
                  <a16:creationId xmlns="" xmlns:a16="http://schemas.microsoft.com/office/drawing/2014/main" id="{3886E9FE-E7FC-441E-A512-1B0E82A03F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02538" y="54102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" name="Text Box 30">
              <a:extLst>
                <a:ext uri="{FF2B5EF4-FFF2-40B4-BE49-F238E27FC236}">
                  <a16:creationId xmlns="" xmlns:a16="http://schemas.microsoft.com/office/drawing/2014/main" id="{A18E44BF-ADA6-4423-9112-E13B42FC1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3725" y="5410200"/>
              <a:ext cx="78929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26" name="Text Box 31">
              <a:extLst>
                <a:ext uri="{FF2B5EF4-FFF2-40B4-BE49-F238E27FC236}">
                  <a16:creationId xmlns="" xmlns:a16="http://schemas.microsoft.com/office/drawing/2014/main" id="{9C5CD159-97DF-48DD-8B67-3E38D26C5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3" y="5121275"/>
              <a:ext cx="765251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27" name="AutoShape 32">
              <a:extLst>
                <a:ext uri="{FF2B5EF4-FFF2-40B4-BE49-F238E27FC236}">
                  <a16:creationId xmlns="" xmlns:a16="http://schemas.microsoft.com/office/drawing/2014/main" id="{EBEBDFBF-4DA5-41FC-BBD9-6700D81F27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09600" y="5335588"/>
              <a:ext cx="669925" cy="188912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8" name="Rectangle 1">
            <a:extLst>
              <a:ext uri="{FF2B5EF4-FFF2-40B4-BE49-F238E27FC236}">
                <a16:creationId xmlns="" xmlns:a16="http://schemas.microsoft.com/office/drawing/2014/main" id="{5B1856BE-E40D-4A75-9CC4-CB220263B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866" y="4988210"/>
            <a:ext cx="444500" cy="762000"/>
          </a:xfrm>
          <a:prstGeom prst="rect">
            <a:avLst/>
          </a:prstGeom>
          <a:solidFill>
            <a:srgbClr val="F7A1CA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3">
            <a:extLst>
              <a:ext uri="{FF2B5EF4-FFF2-40B4-BE49-F238E27FC236}">
                <a16:creationId xmlns="" xmlns:a16="http://schemas.microsoft.com/office/drawing/2014/main" id="{94BDC98D-6C4B-4CB9-9C71-45427AA79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654" y="4099530"/>
            <a:ext cx="765251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head</a:t>
            </a:r>
          </a:p>
        </p:txBody>
      </p:sp>
      <p:sp>
        <p:nvSpPr>
          <p:cNvPr id="31" name="Text Box 4">
            <a:extLst>
              <a:ext uri="{FF2B5EF4-FFF2-40B4-BE49-F238E27FC236}">
                <a16:creationId xmlns="" xmlns:a16="http://schemas.microsoft.com/office/drawing/2014/main" id="{D4E6854C-1AA1-4112-8284-2220AB285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5566" y="4099530"/>
            <a:ext cx="685800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tail</a:t>
            </a:r>
          </a:p>
        </p:txBody>
      </p:sp>
      <p:cxnSp>
        <p:nvCxnSpPr>
          <p:cNvPr id="34" name="AutoShape 7">
            <a:extLst>
              <a:ext uri="{FF2B5EF4-FFF2-40B4-BE49-F238E27FC236}">
                <a16:creationId xmlns="" xmlns:a16="http://schemas.microsoft.com/office/drawing/2014/main" id="{4BE183D2-DA74-4600-B4F3-6B430F413531}"/>
              </a:ext>
            </a:extLst>
          </p:cNvPr>
          <p:cNvCxnSpPr>
            <a:cxnSpLocks noChangeShapeType="1"/>
            <a:endCxn id="53" idx="3"/>
          </p:cNvCxnSpPr>
          <p:nvPr/>
        </p:nvCxnSpPr>
        <p:spPr bwMode="auto">
          <a:xfrm rot="5400000">
            <a:off x="11041447" y="4851067"/>
            <a:ext cx="887064" cy="149225"/>
          </a:xfrm>
          <a:prstGeom prst="bentConnector2">
            <a:avLst/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8">
            <a:extLst>
              <a:ext uri="{FF2B5EF4-FFF2-40B4-BE49-F238E27FC236}">
                <a16:creationId xmlns="" xmlns:a16="http://schemas.microsoft.com/office/drawing/2014/main" id="{5970372D-174C-4D4E-9E5E-646BCE7F2A33}"/>
              </a:ext>
            </a:extLst>
          </p:cNvPr>
          <p:cNvCxnSpPr>
            <a:cxnSpLocks noChangeShapeType="1"/>
            <a:endCxn id="28" idx="1"/>
          </p:cNvCxnSpPr>
          <p:nvPr/>
        </p:nvCxnSpPr>
        <p:spPr bwMode="auto">
          <a:xfrm rot="16200000" flipH="1">
            <a:off x="2763650" y="4786995"/>
            <a:ext cx="836612" cy="327819"/>
          </a:xfrm>
          <a:prstGeom prst="bentConnector2">
            <a:avLst/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Rectangle 9">
            <a:extLst>
              <a:ext uri="{FF2B5EF4-FFF2-40B4-BE49-F238E27FC236}">
                <a16:creationId xmlns="" xmlns:a16="http://schemas.microsoft.com/office/drawing/2014/main" id="{4F4EA432-DD79-493C-9D92-01DA31854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067" y="4988210"/>
            <a:ext cx="815975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10">
            <a:extLst>
              <a:ext uri="{FF2B5EF4-FFF2-40B4-BE49-F238E27FC236}">
                <a16:creationId xmlns="" xmlns:a16="http://schemas.microsoft.com/office/drawing/2014/main" id="{0CCCEA95-2E3D-4D70-91A9-BABDFB885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266" y="4988210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11">
            <a:extLst>
              <a:ext uri="{FF2B5EF4-FFF2-40B4-BE49-F238E27FC236}">
                <a16:creationId xmlns="" xmlns:a16="http://schemas.microsoft.com/office/drawing/2014/main" id="{9CF52535-2D7E-41DE-9246-BDCD9B01C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254" y="5140610"/>
            <a:ext cx="32442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4</a:t>
            </a:r>
          </a:p>
        </p:txBody>
      </p:sp>
      <p:cxnSp>
        <p:nvCxnSpPr>
          <p:cNvPr id="39" name="AutoShape 12">
            <a:extLst>
              <a:ext uri="{FF2B5EF4-FFF2-40B4-BE49-F238E27FC236}">
                <a16:creationId xmlns="" xmlns:a16="http://schemas.microsoft.com/office/drawing/2014/main" id="{5F82DB54-B136-41BB-9D55-C79E15265E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69866" y="5445410"/>
            <a:ext cx="611188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" name="Rectangle 13">
            <a:extLst>
              <a:ext uri="{FF2B5EF4-FFF2-40B4-BE49-F238E27FC236}">
                <a16:creationId xmlns="" xmlns:a16="http://schemas.microsoft.com/office/drawing/2014/main" id="{ED2C1765-3D8D-4DAF-B415-847B20BD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6667" y="4988210"/>
            <a:ext cx="815975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4">
            <a:extLst>
              <a:ext uri="{FF2B5EF4-FFF2-40B4-BE49-F238E27FC236}">
                <a16:creationId xmlns="" xmlns:a16="http://schemas.microsoft.com/office/drawing/2014/main" id="{3ED00E62-C943-46F8-B793-7C8118118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866" y="4988210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15">
            <a:extLst>
              <a:ext uri="{FF2B5EF4-FFF2-40B4-BE49-F238E27FC236}">
                <a16:creationId xmlns="" xmlns:a16="http://schemas.microsoft.com/office/drawing/2014/main" id="{69E9F9E2-C09E-433E-A123-78F2E514E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6854" y="5140610"/>
            <a:ext cx="32442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2</a:t>
            </a:r>
          </a:p>
        </p:txBody>
      </p:sp>
      <p:cxnSp>
        <p:nvCxnSpPr>
          <p:cNvPr id="43" name="AutoShape 16">
            <a:extLst>
              <a:ext uri="{FF2B5EF4-FFF2-40B4-BE49-F238E27FC236}">
                <a16:creationId xmlns="" xmlns:a16="http://schemas.microsoft.com/office/drawing/2014/main" id="{98170F7B-2BA3-4844-BAE8-77FD442145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27267" y="5369210"/>
            <a:ext cx="593725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Rectangle 17">
            <a:extLst>
              <a:ext uri="{FF2B5EF4-FFF2-40B4-BE49-F238E27FC236}">
                <a16:creationId xmlns="" xmlns:a16="http://schemas.microsoft.com/office/drawing/2014/main" id="{C04C8849-B583-4009-A802-04AEB766A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9466" y="4988210"/>
            <a:ext cx="444500" cy="762000"/>
          </a:xfrm>
          <a:prstGeom prst="rect">
            <a:avLst/>
          </a:prstGeom>
          <a:solidFill>
            <a:srgbClr val="F7A1CA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" name="AutoShape 18">
            <a:extLst>
              <a:ext uri="{FF2B5EF4-FFF2-40B4-BE49-F238E27FC236}">
                <a16:creationId xmlns="" xmlns:a16="http://schemas.microsoft.com/office/drawing/2014/main" id="{6676D958-06D1-41DF-BCD4-37447802940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85766" y="5216810"/>
            <a:ext cx="533400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" name="Rectangle 19">
            <a:extLst>
              <a:ext uri="{FF2B5EF4-FFF2-40B4-BE49-F238E27FC236}">
                <a16:creationId xmlns="" xmlns:a16="http://schemas.microsoft.com/office/drawing/2014/main" id="{D8A91BED-45DC-4763-9FFC-934E25B4D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4067" y="4988210"/>
            <a:ext cx="815975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20">
            <a:extLst>
              <a:ext uri="{FF2B5EF4-FFF2-40B4-BE49-F238E27FC236}">
                <a16:creationId xmlns="" xmlns:a16="http://schemas.microsoft.com/office/drawing/2014/main" id="{24A1C9E8-E39C-4491-B705-9F63E97AC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266" y="4988210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21">
            <a:extLst>
              <a:ext uri="{FF2B5EF4-FFF2-40B4-BE49-F238E27FC236}">
                <a16:creationId xmlns="" xmlns:a16="http://schemas.microsoft.com/office/drawing/2014/main" id="{50371AD9-3EF2-4FEC-B849-52834ED27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254" y="5140610"/>
            <a:ext cx="32442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7</a:t>
            </a:r>
          </a:p>
        </p:txBody>
      </p:sp>
      <p:cxnSp>
        <p:nvCxnSpPr>
          <p:cNvPr id="49" name="AutoShape 22">
            <a:extLst>
              <a:ext uri="{FF2B5EF4-FFF2-40B4-BE49-F238E27FC236}">
                <a16:creationId xmlns="" xmlns:a16="http://schemas.microsoft.com/office/drawing/2014/main" id="{B08A7C37-A13A-45AA-8004-930C4C7947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60866" y="5445410"/>
            <a:ext cx="609600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" name="Rectangle 23">
            <a:extLst>
              <a:ext uri="{FF2B5EF4-FFF2-40B4-BE49-F238E27FC236}">
                <a16:creationId xmlns="" xmlns:a16="http://schemas.microsoft.com/office/drawing/2014/main" id="{68071F4B-3744-4D2B-9E1D-6B70C854F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866" y="4988210"/>
            <a:ext cx="444500" cy="762000"/>
          </a:xfrm>
          <a:prstGeom prst="rect">
            <a:avLst/>
          </a:prstGeom>
          <a:solidFill>
            <a:srgbClr val="F7A1CA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" name="AutoShape 24">
            <a:extLst>
              <a:ext uri="{FF2B5EF4-FFF2-40B4-BE49-F238E27FC236}">
                <a16:creationId xmlns="" xmlns:a16="http://schemas.microsoft.com/office/drawing/2014/main" id="{87E47B16-996C-4227-8CFE-79ED1CCB21D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212906" y="5215380"/>
            <a:ext cx="533400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Rectangle 25">
            <a:extLst>
              <a:ext uri="{FF2B5EF4-FFF2-40B4-BE49-F238E27FC236}">
                <a16:creationId xmlns="" xmlns:a16="http://schemas.microsoft.com/office/drawing/2014/main" id="{BCCCCA2C-7F6D-4577-82AF-73664CB3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7667" y="4988210"/>
            <a:ext cx="815975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26">
            <a:extLst>
              <a:ext uri="{FF2B5EF4-FFF2-40B4-BE49-F238E27FC236}">
                <a16:creationId xmlns="" xmlns:a16="http://schemas.microsoft.com/office/drawing/2014/main" id="{BBFAC5C7-43AD-4899-94AC-3878829FF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5866" y="4988210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27">
            <a:extLst>
              <a:ext uri="{FF2B5EF4-FFF2-40B4-BE49-F238E27FC236}">
                <a16:creationId xmlns="" xmlns:a16="http://schemas.microsoft.com/office/drawing/2014/main" id="{85863C56-D5F6-4A6B-99D7-9A45189AE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7854" y="5140610"/>
            <a:ext cx="410988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-1</a:t>
            </a:r>
          </a:p>
        </p:txBody>
      </p:sp>
      <p:sp>
        <p:nvSpPr>
          <p:cNvPr id="55" name="Rectangle 28">
            <a:extLst>
              <a:ext uri="{FF2B5EF4-FFF2-40B4-BE49-F238E27FC236}">
                <a16:creationId xmlns="" xmlns:a16="http://schemas.microsoft.com/office/drawing/2014/main" id="{C3907FEB-5885-4D50-8D2F-6ED55754B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0466" y="4988210"/>
            <a:ext cx="444500" cy="762000"/>
          </a:xfrm>
          <a:prstGeom prst="rect">
            <a:avLst/>
          </a:prstGeom>
          <a:solidFill>
            <a:srgbClr val="F7A1CA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29">
            <a:extLst>
              <a:ext uri="{FF2B5EF4-FFF2-40B4-BE49-F238E27FC236}">
                <a16:creationId xmlns="" xmlns:a16="http://schemas.microsoft.com/office/drawing/2014/main" id="{5CB2A902-87DF-4769-8EDC-5B4BAD45178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276766" y="5148234"/>
            <a:ext cx="533400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" name="AutoShape 7">
            <a:extLst>
              <a:ext uri="{FF2B5EF4-FFF2-40B4-BE49-F238E27FC236}">
                <a16:creationId xmlns="" xmlns:a16="http://schemas.microsoft.com/office/drawing/2014/main" id="{EB22C0D7-4825-41DF-8303-0AA1C6EA897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0937284" y="5742264"/>
            <a:ext cx="617379" cy="20814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" name="AutoShape 7">
            <a:extLst>
              <a:ext uri="{FF2B5EF4-FFF2-40B4-BE49-F238E27FC236}">
                <a16:creationId xmlns="" xmlns:a16="http://schemas.microsoft.com/office/drawing/2014/main" id="{EE85C626-A88C-4231-B531-F30FD3884E4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332150" y="4696062"/>
            <a:ext cx="699467" cy="216968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" name="Text Box 18">
            <a:extLst>
              <a:ext uri="{FF2B5EF4-FFF2-40B4-BE49-F238E27FC236}">
                <a16:creationId xmlns="" xmlns:a16="http://schemas.microsoft.com/office/drawing/2014/main" id="{5DEDC556-D76A-48F1-BD9A-6CEA2C8C7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5597" y="5978810"/>
            <a:ext cx="78929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60" name="Text Box 18">
            <a:extLst>
              <a:ext uri="{FF2B5EF4-FFF2-40B4-BE49-F238E27FC236}">
                <a16:creationId xmlns="" xmlns:a16="http://schemas.microsoft.com/office/drawing/2014/main" id="{B2AD3023-DF64-4273-A16B-2029843D9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8441" y="4150010"/>
            <a:ext cx="78929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D02FBBF-3AAC-4A29-B9B0-EABFBFFFD783}"/>
              </a:ext>
            </a:extLst>
          </p:cNvPr>
          <p:cNvSpPr txBox="1"/>
          <p:nvPr/>
        </p:nvSpPr>
        <p:spPr>
          <a:xfrm flipH="1">
            <a:off x="292421" y="3033522"/>
            <a:ext cx="2426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Singly Linked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F566C5B9-BB4B-4769-80BF-4332660B2995}"/>
              </a:ext>
            </a:extLst>
          </p:cNvPr>
          <p:cNvSpPr txBox="1"/>
          <p:nvPr/>
        </p:nvSpPr>
        <p:spPr>
          <a:xfrm flipH="1">
            <a:off x="114800" y="4800869"/>
            <a:ext cx="2426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Doubly Linked List</a:t>
            </a:r>
          </a:p>
        </p:txBody>
      </p:sp>
      <p:sp>
        <p:nvSpPr>
          <p:cNvPr id="62" name="Slide Number Placeholder 61">
            <a:extLst>
              <a:ext uri="{FF2B5EF4-FFF2-40B4-BE49-F238E27FC236}">
                <a16:creationId xmlns="" xmlns:a16="http://schemas.microsoft.com/office/drawing/2014/main" id="{64DFBD3B-1A1D-4540-A3AB-CB69C02E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5" name="Text Box 4">
            <a:extLst>
              <a:ext uri="{FF2B5EF4-FFF2-40B4-BE49-F238E27FC236}">
                <a16:creationId xmlns="" xmlns:a16="http://schemas.microsoft.com/office/drawing/2014/main" id="{C717A468-4078-4214-A4FC-83A82F5A1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7252" y="1693048"/>
            <a:ext cx="685800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tail</a:t>
            </a:r>
          </a:p>
        </p:txBody>
      </p:sp>
      <p:cxnSp>
        <p:nvCxnSpPr>
          <p:cNvPr id="66" name="AutoShape 7">
            <a:extLst>
              <a:ext uri="{FF2B5EF4-FFF2-40B4-BE49-F238E27FC236}">
                <a16:creationId xmlns="" xmlns:a16="http://schemas.microsoft.com/office/drawing/2014/main" id="{EE10368A-85C6-4DD6-951F-A7FD6F5C72F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0383133" y="2444585"/>
            <a:ext cx="887064" cy="149225"/>
          </a:xfrm>
          <a:prstGeom prst="bentConnector2">
            <a:avLst/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023AAD2E-ABE1-4048-A4EA-D9E07BD4F8C7}"/>
              </a:ext>
            </a:extLst>
          </p:cNvPr>
          <p:cNvGrpSpPr/>
          <p:nvPr/>
        </p:nvGrpSpPr>
        <p:grpSpPr>
          <a:xfrm>
            <a:off x="6956847" y="1673885"/>
            <a:ext cx="1858617" cy="904461"/>
            <a:chOff x="3286682" y="2292350"/>
            <a:chExt cx="1858617" cy="904461"/>
          </a:xfrm>
        </p:grpSpPr>
        <p:sp>
          <p:nvSpPr>
            <p:cNvPr id="68" name="Rounded Rectangle 222">
              <a:extLst>
                <a:ext uri="{FF2B5EF4-FFF2-40B4-BE49-F238E27FC236}">
                  <a16:creationId xmlns="" xmlns:a16="http://schemas.microsoft.com/office/drawing/2014/main" id="{E76DBA33-5162-4DA4-B767-5C8804BBAC5B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73F2166D-965C-4CBF-9A6C-932C47FD0570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9F825F51-8734-4CEC-BA9B-13B56164CB52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71" name="Rectangular Callout 238">
            <a:extLst>
              <a:ext uri="{FF2B5EF4-FFF2-40B4-BE49-F238E27FC236}">
                <a16:creationId xmlns="" xmlns:a16="http://schemas.microsoft.com/office/drawing/2014/main" id="{A36E320C-750B-4A81-94A8-0C547F22B6F0}"/>
              </a:ext>
            </a:extLst>
          </p:cNvPr>
          <p:cNvSpPr/>
          <p:nvPr/>
        </p:nvSpPr>
        <p:spPr>
          <a:xfrm>
            <a:off x="5316846" y="186641"/>
            <a:ext cx="3740050" cy="1051717"/>
          </a:xfrm>
          <a:prstGeom prst="wedgeRectCallout">
            <a:avLst>
              <a:gd name="adj1" fmla="val -2490"/>
              <a:gd name="adj2" fmla="val 9099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 tip: </a:t>
            </a:r>
            <a:r>
              <a:rPr lang="en-IN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Although not necessary, sometimes helpful to keep the tail pointer for singly linked list as well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ular Callout 238">
            <a:extLst>
              <a:ext uri="{FF2B5EF4-FFF2-40B4-BE49-F238E27FC236}">
                <a16:creationId xmlns="" xmlns:a16="http://schemas.microsoft.com/office/drawing/2014/main" id="{CFCF161F-640B-4E35-9770-F8E78650FF09}"/>
              </a:ext>
            </a:extLst>
          </p:cNvPr>
          <p:cNvSpPr/>
          <p:nvPr/>
        </p:nvSpPr>
        <p:spPr>
          <a:xfrm>
            <a:off x="9543466" y="258370"/>
            <a:ext cx="2472838" cy="1182889"/>
          </a:xfrm>
          <a:prstGeom prst="wedgeRectCallout">
            <a:avLst>
              <a:gd name="adj1" fmla="val -74940"/>
              <a:gd name="adj2" fmla="val 15335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kern="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store both head and tail in a struct (like for we did for a doubly linked list)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339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  <p:bldP spid="31" grpId="0"/>
      <p:bldP spid="36" grpId="0" animBg="1"/>
      <p:bldP spid="37" grpId="0" animBg="1"/>
      <p:bldP spid="38" grpId="0"/>
      <p:bldP spid="40" grpId="0" animBg="1"/>
      <p:bldP spid="41" grpId="0" animBg="1"/>
      <p:bldP spid="42" grpId="0"/>
      <p:bldP spid="44" grpId="0" animBg="1"/>
      <p:bldP spid="46" grpId="0" animBg="1"/>
      <p:bldP spid="47" grpId="0" animBg="1"/>
      <p:bldP spid="48" grpId="0"/>
      <p:bldP spid="50" grpId="0" animBg="1"/>
      <p:bldP spid="52" grpId="0" animBg="1"/>
      <p:bldP spid="53" grpId="0" animBg="1"/>
      <p:bldP spid="54" grpId="0"/>
      <p:bldP spid="55" grpId="0" animBg="1"/>
      <p:bldP spid="59" grpId="0"/>
      <p:bldP spid="60" grpId="0"/>
      <p:bldP spid="61" grpId="0"/>
      <p:bldP spid="63" grpId="0"/>
      <p:bldP spid="65" grpId="0"/>
      <p:bldP spid="71" grpId="0" animBg="1"/>
      <p:bldP spid="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8767" y="188641"/>
            <a:ext cx="8856984" cy="6001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max(int a, int b){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(a&gt;b) return a;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 return b;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m[100][100],i,j,n;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scanf("%d", &amp;n);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(j=0; j&lt;n; j++)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scanf("%d", &amp;m[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printf("%d\n",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coin_collect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1A8B398-BDC2-42AD-9D88-CAAEC6FADB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7324E2-95D1-44EF-ADD6-8E47809E8411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370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03512" y="116633"/>
            <a:ext cx="8856984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coin_collect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a[][100], int n){</a:t>
            </a:r>
          </a:p>
          <a:p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coins[100][100];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coins[0][0] = a[0][0];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//initial cell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(i=1; i&lt;n; i++) </a:t>
            </a:r>
            <a:r>
              <a:rPr lang="nn-NO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//first row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coins[0][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coins[0][i-1] + a[0][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(i=1; i&lt;n; i++) </a:t>
            </a:r>
            <a:r>
              <a:rPr lang="nn-NO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//first column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coins[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][0] = coins[i-1][0] + 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][0];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//filling up the rest of the array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(j=1; j&lt;n; j++)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coins[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 = max(coins[i-1][j], coins[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][j-1])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+ 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coins[n-1][n-1];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//value of last cell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705F2F9-8278-4B1C-A953-36A8F7E7D1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7324E2-95D1-44EF-ADD6-8E47809E8411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40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Dynamic programming (DP) vs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214" y="1555751"/>
            <a:ext cx="9995807" cy="49831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In DP, we start from the trivial sub-problem and move towards the bigger problem. In this process, it is guaranteed that the sub-problems are solved and their </a:t>
            </a:r>
            <a:r>
              <a:rPr lang="en-US" sz="2800" dirty="0">
                <a:solidFill>
                  <a:srgbClr val="FF0000"/>
                </a:solidFill>
                <a:latin typeface="Garamond" panose="02020404030301010803" pitchFamily="18" charset="0"/>
              </a:rPr>
              <a:t>results stored </a:t>
            </a:r>
            <a:r>
              <a:rPr lang="en-US" sz="2800" dirty="0">
                <a:latin typeface="Garamond" panose="02020404030301010803" pitchFamily="18" charset="0"/>
              </a:rPr>
              <a:t>before solving the bigger problems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DP is somewhat similar to recursion but in DP the results of the smaller subproblems are stored explicitly for easy access later on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Usually, anything that can be solved using DP can be solved using recursion and vice-versa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More details in later courses such as Data Structures and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93DD483-4B91-48A8-89E7-E1A09267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Recap: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5285"/>
            <a:ext cx="11214779" cy="5257800"/>
          </a:xfrm>
        </p:spPr>
        <p:txBody>
          <a:bodyPr>
            <a:normAutofit/>
          </a:bodyPr>
          <a:lstStyle/>
          <a:p>
            <a:r>
              <a:rPr lang="en-US" dirty="0"/>
              <a:t>A “last in first out” (LIFO)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saw how to implement it using arrays</a:t>
            </a:r>
          </a:p>
          <a:p>
            <a:endParaRPr lang="en-US" dirty="0"/>
          </a:p>
        </p:txBody>
      </p:sp>
      <p:pic>
        <p:nvPicPr>
          <p:cNvPr id="1026" name="Picture 2" descr="Image result for stacks in c">
            <a:extLst>
              <a:ext uri="{FF2B5EF4-FFF2-40B4-BE49-F238E27FC236}">
                <a16:creationId xmlns="" xmlns:a16="http://schemas.microsoft.com/office/drawing/2014/main" id="{B4967D8A-3329-4515-ABE3-C11194E33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513" y="2256141"/>
            <a:ext cx="4328238" cy="30236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E308D9C-0100-4B4B-BD21-F85E1F131A11}"/>
              </a:ext>
            </a:extLst>
          </p:cNvPr>
          <p:cNvSpPr txBox="1"/>
          <p:nvPr/>
        </p:nvSpPr>
        <p:spPr>
          <a:xfrm>
            <a:off x="230345" y="6398696"/>
            <a:ext cx="256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Figure: www.faceprep.in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F445F5B-2432-4AD8-86F2-BDD25610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4756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6276" y="728593"/>
            <a:ext cx="5950234" cy="1217695"/>
            <a:chOff x="2765425" y="366706"/>
            <a:chExt cx="6389996" cy="1361762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765425" y="609600"/>
              <a:ext cx="347663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endParaRPr lang="en-US" altLang="en-US" sz="2200" b="1" dirty="0">
                <a:latin typeface="Calibri" pitchFamily="34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32593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14191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473575" y="609600"/>
              <a:ext cx="347663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12" name="AutoShape 8"/>
            <p:cNvCxnSpPr>
              <a:cxnSpLocks noChangeShapeType="1"/>
            </p:cNvCxnSpPr>
            <p:nvPr/>
          </p:nvCxnSpPr>
          <p:spPr bwMode="auto">
            <a:xfrm>
              <a:off x="5440363" y="762000"/>
              <a:ext cx="668337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6108700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6924675" y="4572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6256338" y="609600"/>
              <a:ext cx="34766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16" name="AutoShape 12"/>
            <p:cNvCxnSpPr>
              <a:cxnSpLocks noChangeShapeType="1"/>
            </p:cNvCxnSpPr>
            <p:nvPr/>
          </p:nvCxnSpPr>
          <p:spPr bwMode="auto">
            <a:xfrm>
              <a:off x="7223125" y="7620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7816850" y="4572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8634413" y="4572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7964488" y="609600"/>
              <a:ext cx="64611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20" name="AutoShape 16"/>
            <p:cNvCxnSpPr>
              <a:cxnSpLocks noChangeShapeType="1"/>
              <a:endCxn id="21" idx="0"/>
            </p:cNvCxnSpPr>
            <p:nvPr/>
          </p:nvCxnSpPr>
          <p:spPr bwMode="auto">
            <a:xfrm rot="5400000">
              <a:off x="8609488" y="1065686"/>
              <a:ext cx="380999" cy="78428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8366125" y="1295400"/>
              <a:ext cx="78929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2928925" y="366706"/>
              <a:ext cx="827088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26" name="AutoShape 22"/>
            <p:cNvCxnSpPr>
              <a:cxnSpLocks noChangeShapeType="1"/>
            </p:cNvCxnSpPr>
            <p:nvPr/>
          </p:nvCxnSpPr>
          <p:spPr bwMode="auto">
            <a:xfrm>
              <a:off x="3763960" y="566731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2051957" y="1889808"/>
            <a:ext cx="8686800" cy="771623"/>
          </a:xfrm>
          <a:prstGeom prst="rect">
            <a:avLst/>
          </a:prstGeom>
          <a:solidFill>
            <a:srgbClr val="DFF9A5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Push</a:t>
            </a:r>
            <a:r>
              <a:rPr lang="en-US" altLang="en-US" sz="2200" b="1" dirty="0">
                <a:latin typeface="Calibri" pitchFamily="34" charset="0"/>
              </a:rPr>
              <a:t> 4,8 in stack: 	</a:t>
            </a:r>
            <a:r>
              <a:rPr lang="en-US" altLang="en-US" sz="2200" b="1" i="1" dirty="0" err="1">
                <a:latin typeface="Calibri" pitchFamily="34" charset="0"/>
              </a:rPr>
              <a:t>insert_front</a:t>
            </a:r>
            <a:r>
              <a:rPr lang="en-US" altLang="en-US" sz="2200" b="1" i="1" dirty="0">
                <a:latin typeface="Calibri" pitchFamily="34" charset="0"/>
              </a:rPr>
              <a:t>(4, head);</a:t>
            </a:r>
          </a:p>
          <a:p>
            <a:pPr>
              <a:buClrTx/>
              <a:buFontTx/>
              <a:buNone/>
            </a:pPr>
            <a:r>
              <a:rPr lang="en-US" altLang="en-US" sz="2200" b="1" i="1" dirty="0">
                <a:latin typeface="Calibri" pitchFamily="34" charset="0"/>
              </a:rPr>
              <a:t>				</a:t>
            </a:r>
            <a:r>
              <a:rPr lang="en-US" altLang="en-US" sz="2200" b="1" i="1" dirty="0" err="1">
                <a:latin typeface="Calibri" pitchFamily="34" charset="0"/>
              </a:rPr>
              <a:t>insert_front</a:t>
            </a:r>
            <a:r>
              <a:rPr lang="en-US" altLang="en-US" sz="2200" b="1" i="1" dirty="0">
                <a:latin typeface="Calibri" pitchFamily="34" charset="0"/>
              </a:rPr>
              <a:t>(8, head);</a:t>
            </a:r>
            <a:r>
              <a:rPr lang="en-US" altLang="en-US" sz="2200" b="1" dirty="0">
                <a:latin typeface="Calibri" pitchFamily="34" charset="0"/>
              </a:rPr>
              <a:t>  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2051957" y="4123670"/>
            <a:ext cx="8686800" cy="771623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Pop</a:t>
            </a:r>
            <a:r>
              <a:rPr lang="en-US" altLang="en-US" sz="2200" b="1" dirty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 from stack: 	</a:t>
            </a:r>
            <a:r>
              <a:rPr lang="en-US" altLang="en-US" sz="2200" b="1" i="1" dirty="0" err="1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val</a:t>
            </a:r>
            <a:r>
              <a:rPr lang="en-US" altLang="en-US" sz="2200" b="1" i="1" dirty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 = head-&gt;data; </a:t>
            </a:r>
          </a:p>
          <a:p>
            <a:pPr>
              <a:buClrTx/>
              <a:buFontTx/>
              <a:buNone/>
            </a:pPr>
            <a:r>
              <a:rPr lang="en-US" altLang="en-US" sz="2200" b="1" i="1" dirty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				delete(</a:t>
            </a:r>
            <a:r>
              <a:rPr lang="en-US" altLang="en-US" sz="2200" b="1" i="1" dirty="0" err="1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head,NULL</a:t>
            </a:r>
            <a:r>
              <a:rPr lang="en-US" altLang="en-US" sz="2200" b="1" i="1" dirty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);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2616169" y="6205405"/>
            <a:ext cx="8686800" cy="433068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>
                <a:solidFill>
                  <a:srgbClr val="FF0000"/>
                </a:solidFill>
                <a:latin typeface="Calibri" pitchFamily="34" charset="0"/>
              </a:rPr>
              <a:t>isEmpty</a:t>
            </a:r>
            <a:r>
              <a:rPr lang="en-US" altLang="en-US" sz="2200" b="1" dirty="0">
                <a:latin typeface="Calibri" pitchFamily="34" charset="0"/>
              </a:rPr>
              <a:t> function:	</a:t>
            </a:r>
            <a:r>
              <a:rPr lang="en-US" altLang="en-US" sz="2200" b="1" i="1" dirty="0">
                <a:latin typeface="Calibri" pitchFamily="34" charset="0"/>
              </a:rPr>
              <a:t>return !head ; </a:t>
            </a:r>
          </a:p>
        </p:txBody>
      </p:sp>
      <p:grpSp>
        <p:nvGrpSpPr>
          <p:cNvPr id="3" name="Group 33"/>
          <p:cNvGrpSpPr/>
          <p:nvPr/>
        </p:nvGrpSpPr>
        <p:grpSpPr>
          <a:xfrm>
            <a:off x="1670926" y="2604198"/>
            <a:ext cx="9003021" cy="1576068"/>
            <a:chOff x="152400" y="152400"/>
            <a:chExt cx="9003021" cy="1576068"/>
          </a:xfrm>
        </p:grpSpPr>
        <p:sp>
          <p:nvSpPr>
            <p:cNvPr id="35" name="Rectangle 1"/>
            <p:cNvSpPr>
              <a:spLocks noChangeArrowheads="1"/>
            </p:cNvSpPr>
            <p:nvPr/>
          </p:nvSpPr>
          <p:spPr bwMode="auto">
            <a:xfrm>
              <a:off x="261778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2"/>
            <p:cNvSpPr>
              <a:spLocks noChangeArrowheads="1"/>
            </p:cNvSpPr>
            <p:nvPr/>
          </p:nvSpPr>
          <p:spPr bwMode="auto">
            <a:xfrm>
              <a:off x="343376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3"/>
            <p:cNvSpPr txBox="1">
              <a:spLocks noChangeArrowheads="1"/>
            </p:cNvSpPr>
            <p:nvPr/>
          </p:nvSpPr>
          <p:spPr bwMode="auto">
            <a:xfrm>
              <a:off x="2765425" y="609600"/>
              <a:ext cx="347663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38" name="AutoShape 4"/>
            <p:cNvCxnSpPr>
              <a:cxnSpLocks noChangeShapeType="1"/>
            </p:cNvCxnSpPr>
            <p:nvPr/>
          </p:nvCxnSpPr>
          <p:spPr bwMode="auto">
            <a:xfrm>
              <a:off x="3730625" y="762000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432593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514191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4473575" y="609600"/>
              <a:ext cx="347663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42" name="AutoShape 8"/>
            <p:cNvCxnSpPr>
              <a:cxnSpLocks noChangeShapeType="1"/>
            </p:cNvCxnSpPr>
            <p:nvPr/>
          </p:nvCxnSpPr>
          <p:spPr bwMode="auto">
            <a:xfrm>
              <a:off x="5440363" y="762000"/>
              <a:ext cx="668337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3" name="Rectangle 9"/>
            <p:cNvSpPr>
              <a:spLocks noChangeArrowheads="1"/>
            </p:cNvSpPr>
            <p:nvPr/>
          </p:nvSpPr>
          <p:spPr bwMode="auto">
            <a:xfrm>
              <a:off x="6108700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6924675" y="4572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6256338" y="609600"/>
              <a:ext cx="34766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46" name="AutoShape 12"/>
            <p:cNvCxnSpPr>
              <a:cxnSpLocks noChangeShapeType="1"/>
            </p:cNvCxnSpPr>
            <p:nvPr/>
          </p:nvCxnSpPr>
          <p:spPr bwMode="auto">
            <a:xfrm>
              <a:off x="7223125" y="7620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7816850" y="4572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14"/>
            <p:cNvSpPr>
              <a:spLocks noChangeArrowheads="1"/>
            </p:cNvSpPr>
            <p:nvPr/>
          </p:nvSpPr>
          <p:spPr bwMode="auto">
            <a:xfrm>
              <a:off x="8634413" y="4572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7964488" y="609600"/>
              <a:ext cx="64611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50" name="AutoShape 16"/>
            <p:cNvCxnSpPr>
              <a:cxnSpLocks noChangeShapeType="1"/>
              <a:endCxn id="51" idx="0"/>
            </p:cNvCxnSpPr>
            <p:nvPr/>
          </p:nvCxnSpPr>
          <p:spPr bwMode="auto">
            <a:xfrm rot="5400000">
              <a:off x="8609488" y="1065686"/>
              <a:ext cx="380999" cy="78428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8366125" y="1295400"/>
              <a:ext cx="78929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152400" y="152400"/>
              <a:ext cx="827088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990600" y="4572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1808163" y="4572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21"/>
            <p:cNvSpPr txBox="1">
              <a:spLocks noChangeArrowheads="1"/>
            </p:cNvSpPr>
            <p:nvPr/>
          </p:nvSpPr>
          <p:spPr bwMode="auto">
            <a:xfrm>
              <a:off x="1139825" y="609600"/>
              <a:ext cx="346075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8</a:t>
              </a:r>
            </a:p>
          </p:txBody>
        </p:sp>
        <p:cxnSp>
          <p:nvCxnSpPr>
            <p:cNvPr id="56" name="AutoShape 22"/>
            <p:cNvCxnSpPr>
              <a:cxnSpLocks noChangeShapeType="1"/>
            </p:cNvCxnSpPr>
            <p:nvPr/>
          </p:nvCxnSpPr>
          <p:spPr bwMode="auto">
            <a:xfrm>
              <a:off x="457200" y="5334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23"/>
            <p:cNvCxnSpPr>
              <a:cxnSpLocks noChangeShapeType="1"/>
            </p:cNvCxnSpPr>
            <p:nvPr/>
          </p:nvCxnSpPr>
          <p:spPr bwMode="auto">
            <a:xfrm flipV="1">
              <a:off x="2057400" y="609600"/>
              <a:ext cx="533400" cy="3810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222985" y="104008"/>
            <a:ext cx="6976293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dirty="0">
                <a:solidFill>
                  <a:srgbClr val="333333"/>
                </a:solidFill>
                <a:latin typeface="Calibri" pitchFamily="34" charset="0"/>
              </a:rPr>
              <a:t>Implementing stack using </a:t>
            </a:r>
            <a:r>
              <a:rPr lang="en-US" altLang="en-US" sz="3200" dirty="0">
                <a:solidFill>
                  <a:srgbClr val="0000FF"/>
                </a:solidFill>
                <a:latin typeface="Calibri" pitchFamily="34" charset="0"/>
              </a:rPr>
              <a:t>Linked List</a:t>
            </a:r>
          </a:p>
        </p:txBody>
      </p:sp>
      <p:grpSp>
        <p:nvGrpSpPr>
          <p:cNvPr id="4" name="Group 58"/>
          <p:cNvGrpSpPr/>
          <p:nvPr/>
        </p:nvGrpSpPr>
        <p:grpSpPr>
          <a:xfrm>
            <a:off x="2385306" y="4961641"/>
            <a:ext cx="7860013" cy="1290324"/>
            <a:chOff x="1295408" y="438144"/>
            <a:chExt cx="7860013" cy="1290324"/>
          </a:xfrm>
        </p:grpSpPr>
        <p:sp>
          <p:nvSpPr>
            <p:cNvPr id="60" name="Rectangle 1"/>
            <p:cNvSpPr>
              <a:spLocks noChangeArrowheads="1"/>
            </p:cNvSpPr>
            <p:nvPr/>
          </p:nvSpPr>
          <p:spPr bwMode="auto">
            <a:xfrm>
              <a:off x="261778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2"/>
            <p:cNvSpPr>
              <a:spLocks noChangeArrowheads="1"/>
            </p:cNvSpPr>
            <p:nvPr/>
          </p:nvSpPr>
          <p:spPr bwMode="auto">
            <a:xfrm>
              <a:off x="343376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3"/>
            <p:cNvSpPr txBox="1">
              <a:spLocks noChangeArrowheads="1"/>
            </p:cNvSpPr>
            <p:nvPr/>
          </p:nvSpPr>
          <p:spPr bwMode="auto">
            <a:xfrm>
              <a:off x="2765425" y="609600"/>
              <a:ext cx="347663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63" name="AutoShape 4"/>
            <p:cNvCxnSpPr>
              <a:cxnSpLocks noChangeShapeType="1"/>
            </p:cNvCxnSpPr>
            <p:nvPr/>
          </p:nvCxnSpPr>
          <p:spPr bwMode="auto">
            <a:xfrm>
              <a:off x="3730625" y="762000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4" name="Rectangle 5"/>
            <p:cNvSpPr>
              <a:spLocks noChangeArrowheads="1"/>
            </p:cNvSpPr>
            <p:nvPr/>
          </p:nvSpPr>
          <p:spPr bwMode="auto">
            <a:xfrm>
              <a:off x="432593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6"/>
            <p:cNvSpPr>
              <a:spLocks noChangeArrowheads="1"/>
            </p:cNvSpPr>
            <p:nvPr/>
          </p:nvSpPr>
          <p:spPr bwMode="auto">
            <a:xfrm>
              <a:off x="514191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Text Box 7"/>
            <p:cNvSpPr txBox="1">
              <a:spLocks noChangeArrowheads="1"/>
            </p:cNvSpPr>
            <p:nvPr/>
          </p:nvSpPr>
          <p:spPr bwMode="auto">
            <a:xfrm>
              <a:off x="4473575" y="609600"/>
              <a:ext cx="347663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67" name="AutoShape 8"/>
            <p:cNvCxnSpPr>
              <a:cxnSpLocks noChangeShapeType="1"/>
            </p:cNvCxnSpPr>
            <p:nvPr/>
          </p:nvCxnSpPr>
          <p:spPr bwMode="auto">
            <a:xfrm>
              <a:off x="5440363" y="762000"/>
              <a:ext cx="668337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8" name="Rectangle 9"/>
            <p:cNvSpPr>
              <a:spLocks noChangeArrowheads="1"/>
            </p:cNvSpPr>
            <p:nvPr/>
          </p:nvSpPr>
          <p:spPr bwMode="auto">
            <a:xfrm>
              <a:off x="6108700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10"/>
            <p:cNvSpPr>
              <a:spLocks noChangeArrowheads="1"/>
            </p:cNvSpPr>
            <p:nvPr/>
          </p:nvSpPr>
          <p:spPr bwMode="auto">
            <a:xfrm>
              <a:off x="6924675" y="4572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11"/>
            <p:cNvSpPr txBox="1">
              <a:spLocks noChangeArrowheads="1"/>
            </p:cNvSpPr>
            <p:nvPr/>
          </p:nvSpPr>
          <p:spPr bwMode="auto">
            <a:xfrm>
              <a:off x="6256338" y="609600"/>
              <a:ext cx="34766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71" name="AutoShape 12"/>
            <p:cNvCxnSpPr>
              <a:cxnSpLocks noChangeShapeType="1"/>
            </p:cNvCxnSpPr>
            <p:nvPr/>
          </p:nvCxnSpPr>
          <p:spPr bwMode="auto">
            <a:xfrm>
              <a:off x="7223125" y="7620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2" name="Rectangle 13"/>
            <p:cNvSpPr>
              <a:spLocks noChangeArrowheads="1"/>
            </p:cNvSpPr>
            <p:nvPr/>
          </p:nvSpPr>
          <p:spPr bwMode="auto">
            <a:xfrm>
              <a:off x="7816850" y="4572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14"/>
            <p:cNvSpPr>
              <a:spLocks noChangeArrowheads="1"/>
            </p:cNvSpPr>
            <p:nvPr/>
          </p:nvSpPr>
          <p:spPr bwMode="auto">
            <a:xfrm>
              <a:off x="8634413" y="4572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7964488" y="609600"/>
              <a:ext cx="64611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75" name="AutoShape 16"/>
            <p:cNvCxnSpPr>
              <a:cxnSpLocks noChangeShapeType="1"/>
              <a:endCxn id="76" idx="0"/>
            </p:cNvCxnSpPr>
            <p:nvPr/>
          </p:nvCxnSpPr>
          <p:spPr bwMode="auto">
            <a:xfrm rot="5400000">
              <a:off x="8609488" y="1065686"/>
              <a:ext cx="380999" cy="78428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6" name="Text Box 17"/>
            <p:cNvSpPr txBox="1">
              <a:spLocks noChangeArrowheads="1"/>
            </p:cNvSpPr>
            <p:nvPr/>
          </p:nvSpPr>
          <p:spPr bwMode="auto">
            <a:xfrm>
              <a:off x="8366125" y="1295400"/>
              <a:ext cx="78929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77" name="Text Box 18"/>
            <p:cNvSpPr txBox="1">
              <a:spLocks noChangeArrowheads="1"/>
            </p:cNvSpPr>
            <p:nvPr/>
          </p:nvSpPr>
          <p:spPr bwMode="auto">
            <a:xfrm>
              <a:off x="1295408" y="438144"/>
              <a:ext cx="827088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81" name="AutoShape 22"/>
            <p:cNvCxnSpPr>
              <a:cxnSpLocks noChangeShapeType="1"/>
            </p:cNvCxnSpPr>
            <p:nvPr/>
          </p:nvCxnSpPr>
          <p:spPr bwMode="auto">
            <a:xfrm>
              <a:off x="2059005" y="581017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891B40-E09D-4AD3-B839-01922C7F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1004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39" y="207893"/>
            <a:ext cx="5034290" cy="64117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936" y="1811968"/>
            <a:ext cx="10896600" cy="4953016"/>
          </a:xfrm>
        </p:spPr>
        <p:txBody>
          <a:bodyPr>
            <a:normAutofit/>
          </a:bodyPr>
          <a:lstStyle/>
          <a:p>
            <a:r>
              <a:rPr lang="en-US" sz="2400" dirty="0"/>
              <a:t>A linear data structure where addition happens at one end (`back') and deletion happens at the other end (`front')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First-in-first-out</a:t>
            </a:r>
            <a:r>
              <a:rPr lang="en-US" sz="2400" dirty="0"/>
              <a:t> (FIFO)</a:t>
            </a:r>
          </a:p>
          <a:p>
            <a:pPr lvl="1"/>
            <a:r>
              <a:rPr lang="en-US" sz="2400" dirty="0"/>
              <a:t>Only the element at the front of the queue is accessible at any point of time</a:t>
            </a:r>
          </a:p>
          <a:p>
            <a:r>
              <a:rPr lang="en-US" sz="2400" dirty="0"/>
              <a:t>Operations: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Enqueue</a:t>
            </a:r>
            <a:r>
              <a:rPr lang="en-US" sz="2400" dirty="0"/>
              <a:t>: Add element to the back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Dequeue</a:t>
            </a:r>
            <a:r>
              <a:rPr lang="en-US" sz="2400" dirty="0"/>
              <a:t>: Remove element from the front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IsEmpty</a:t>
            </a:r>
            <a:r>
              <a:rPr lang="en-US" sz="2400" dirty="0"/>
              <a:t>: Checks whether the queue is empty or not.</a:t>
            </a:r>
          </a:p>
          <a:p>
            <a:r>
              <a:rPr lang="en-US" sz="2400" dirty="0"/>
              <a:t>Just like stacks, we can implement a queue using arrays or using linked lists</a:t>
            </a:r>
          </a:p>
          <a:p>
            <a:r>
              <a:rPr lang="en-US" sz="2400" dirty="0"/>
              <a:t>Queue using arrays is easy but somewhat unnatural to implement (e.g., requires moving elements by one location forward after each dequeue operation)</a:t>
            </a:r>
          </a:p>
        </p:txBody>
      </p:sp>
      <p:pic>
        <p:nvPicPr>
          <p:cNvPr id="6" name="Google Shape;624;p35">
            <a:extLst>
              <a:ext uri="{FF2B5EF4-FFF2-40B4-BE49-F238E27FC236}">
                <a16:creationId xmlns="" xmlns:a16="http://schemas.microsoft.com/office/drawing/2014/main" id="{94634AFF-AB60-47DC-B89F-E919E0890FA4}"/>
              </a:ext>
            </a:extLst>
          </p:cNvPr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999612" y="69100"/>
            <a:ext cx="3899649" cy="2151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ADED13C-ACEF-4376-B468-56BA06FC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0460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86973" y="714835"/>
            <a:ext cx="6389996" cy="1361762"/>
            <a:chOff x="2765425" y="366706"/>
            <a:chExt cx="6389996" cy="1361762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765425" y="609600"/>
              <a:ext cx="347663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endParaRPr lang="en-US" altLang="en-US" sz="2200" b="1" dirty="0">
                <a:latin typeface="Calibri" pitchFamily="34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32593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14191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473575" y="609600"/>
              <a:ext cx="347663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12" name="AutoShape 8"/>
            <p:cNvCxnSpPr>
              <a:cxnSpLocks noChangeShapeType="1"/>
            </p:cNvCxnSpPr>
            <p:nvPr/>
          </p:nvCxnSpPr>
          <p:spPr bwMode="auto">
            <a:xfrm>
              <a:off x="5440363" y="762000"/>
              <a:ext cx="668337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6108700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6924675" y="4572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6256338" y="609600"/>
              <a:ext cx="34766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16" name="AutoShape 12"/>
            <p:cNvCxnSpPr>
              <a:cxnSpLocks noChangeShapeType="1"/>
            </p:cNvCxnSpPr>
            <p:nvPr/>
          </p:nvCxnSpPr>
          <p:spPr bwMode="auto">
            <a:xfrm>
              <a:off x="7223125" y="7620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7816850" y="4572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8634413" y="4572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7964488" y="609600"/>
              <a:ext cx="64611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20" name="AutoShape 16"/>
            <p:cNvCxnSpPr>
              <a:cxnSpLocks noChangeShapeType="1"/>
              <a:endCxn id="21" idx="0"/>
            </p:cNvCxnSpPr>
            <p:nvPr/>
          </p:nvCxnSpPr>
          <p:spPr bwMode="auto">
            <a:xfrm rot="5400000">
              <a:off x="8609488" y="1065686"/>
              <a:ext cx="380999" cy="78428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8366125" y="1295400"/>
              <a:ext cx="78929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2928925" y="366706"/>
              <a:ext cx="827088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26" name="AutoShape 22"/>
            <p:cNvCxnSpPr>
              <a:cxnSpLocks noChangeShapeType="1"/>
            </p:cNvCxnSpPr>
            <p:nvPr/>
          </p:nvCxnSpPr>
          <p:spPr bwMode="auto">
            <a:xfrm>
              <a:off x="3763960" y="566731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1905000" y="1785927"/>
            <a:ext cx="8686800" cy="771623"/>
          </a:xfrm>
          <a:prstGeom prst="rect">
            <a:avLst/>
          </a:prstGeom>
          <a:solidFill>
            <a:srgbClr val="DFF9A5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>
                <a:solidFill>
                  <a:srgbClr val="FF0000"/>
                </a:solidFill>
                <a:latin typeface="Calibri" pitchFamily="34" charset="0"/>
              </a:rPr>
              <a:t>Enqueue</a:t>
            </a:r>
            <a:r>
              <a:rPr lang="en-US" altLang="en-US" sz="2200" b="1" dirty="0">
                <a:latin typeface="Calibri" pitchFamily="34" charset="0"/>
              </a:rPr>
              <a:t> 4: 		</a:t>
            </a:r>
            <a:r>
              <a:rPr lang="en-US" altLang="en-US" sz="2200" b="1" i="1" dirty="0">
                <a:latin typeface="Calibri" pitchFamily="34" charset="0"/>
              </a:rPr>
              <a:t>//make a node </a:t>
            </a:r>
            <a:r>
              <a:rPr lang="en-US" altLang="en-US" sz="2200" b="1" i="1" dirty="0" err="1">
                <a:latin typeface="Calibri" pitchFamily="34" charset="0"/>
              </a:rPr>
              <a:t>pnew</a:t>
            </a:r>
            <a:r>
              <a:rPr lang="en-US" altLang="en-US" sz="2200" b="1" i="1" dirty="0">
                <a:latin typeface="Calibri" pitchFamily="34" charset="0"/>
              </a:rPr>
              <a:t> with data=4	</a:t>
            </a:r>
          </a:p>
          <a:p>
            <a:pPr>
              <a:buClrTx/>
              <a:buFontTx/>
              <a:buNone/>
            </a:pPr>
            <a:r>
              <a:rPr lang="en-US" altLang="en-US" sz="2200" b="1" i="1" dirty="0">
                <a:latin typeface="Calibri" pitchFamily="34" charset="0"/>
              </a:rPr>
              <a:t>				</a:t>
            </a:r>
            <a:r>
              <a:rPr lang="en-US" altLang="en-US" sz="2200" b="1" i="1" dirty="0" err="1">
                <a:latin typeface="Calibri" pitchFamily="34" charset="0"/>
              </a:rPr>
              <a:t>insert_after_node</a:t>
            </a:r>
            <a:r>
              <a:rPr lang="en-US" altLang="en-US" sz="2200" b="1" i="1" dirty="0">
                <a:latin typeface="Calibri" pitchFamily="34" charset="0"/>
              </a:rPr>
              <a:t>(tail, </a:t>
            </a:r>
            <a:r>
              <a:rPr lang="en-US" altLang="en-US" sz="2200" b="1" i="1" dirty="0" err="1">
                <a:latin typeface="Calibri" pitchFamily="34" charset="0"/>
              </a:rPr>
              <a:t>pnew</a:t>
            </a:r>
            <a:r>
              <a:rPr lang="en-US" altLang="en-US" sz="2200" b="1" i="1" dirty="0">
                <a:latin typeface="Calibri" pitchFamily="34" charset="0"/>
              </a:rPr>
              <a:t>);  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1905000" y="4019789"/>
            <a:ext cx="8686800" cy="771623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>
                <a:solidFill>
                  <a:srgbClr val="FF0000"/>
                </a:solidFill>
                <a:latin typeface="Calibri" pitchFamily="34" charset="0"/>
              </a:rPr>
              <a:t>Dequeue</a:t>
            </a:r>
            <a:r>
              <a:rPr lang="en-US" altLang="en-US" sz="2200" b="1" dirty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:	 	</a:t>
            </a:r>
            <a:r>
              <a:rPr lang="en-US" altLang="en-US" sz="2200" b="1" i="1" dirty="0" err="1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val</a:t>
            </a:r>
            <a:r>
              <a:rPr lang="en-US" altLang="en-US" sz="2200" b="1" i="1" dirty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 = head-&gt;data; </a:t>
            </a:r>
          </a:p>
          <a:p>
            <a:pPr>
              <a:buClrTx/>
              <a:buFontTx/>
              <a:buNone/>
            </a:pPr>
            <a:r>
              <a:rPr lang="en-US" altLang="en-US" sz="2200" b="1" i="1" dirty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				delete(</a:t>
            </a:r>
            <a:r>
              <a:rPr lang="en-US" altLang="en-US" sz="2200" b="1" i="1" dirty="0" err="1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head,NULL</a:t>
            </a:r>
            <a:r>
              <a:rPr lang="en-US" altLang="en-US" sz="2200" b="1" i="1" dirty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);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905000" y="6162928"/>
            <a:ext cx="8686800" cy="433068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>
                <a:solidFill>
                  <a:srgbClr val="FF0000"/>
                </a:solidFill>
                <a:latin typeface="Calibri" pitchFamily="34" charset="0"/>
              </a:rPr>
              <a:t>isEmpty</a:t>
            </a:r>
            <a:r>
              <a:rPr lang="en-US" altLang="en-US" sz="2200" b="1" dirty="0">
                <a:latin typeface="Calibri" pitchFamily="34" charset="0"/>
              </a:rPr>
              <a:t> function:	</a:t>
            </a:r>
            <a:r>
              <a:rPr lang="en-US" altLang="en-US" sz="2200" b="1" i="1" dirty="0">
                <a:latin typeface="Calibri" pitchFamily="34" charset="0"/>
              </a:rPr>
              <a:t>return !head ; </a:t>
            </a:r>
          </a:p>
        </p:txBody>
      </p:sp>
      <p:grpSp>
        <p:nvGrpSpPr>
          <p:cNvPr id="3" name="Group 33"/>
          <p:cNvGrpSpPr/>
          <p:nvPr/>
        </p:nvGrpSpPr>
        <p:grpSpPr>
          <a:xfrm>
            <a:off x="3524492" y="2912825"/>
            <a:ext cx="7829845" cy="1290324"/>
            <a:chOff x="1325576" y="438144"/>
            <a:chExt cx="7829845" cy="1290324"/>
          </a:xfrm>
        </p:grpSpPr>
        <p:sp>
          <p:nvSpPr>
            <p:cNvPr id="35" name="Rectangle 1"/>
            <p:cNvSpPr>
              <a:spLocks noChangeArrowheads="1"/>
            </p:cNvSpPr>
            <p:nvPr/>
          </p:nvSpPr>
          <p:spPr bwMode="auto">
            <a:xfrm>
              <a:off x="261778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2"/>
            <p:cNvSpPr>
              <a:spLocks noChangeArrowheads="1"/>
            </p:cNvSpPr>
            <p:nvPr/>
          </p:nvSpPr>
          <p:spPr bwMode="auto">
            <a:xfrm>
              <a:off x="343376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3"/>
            <p:cNvSpPr txBox="1">
              <a:spLocks noChangeArrowheads="1"/>
            </p:cNvSpPr>
            <p:nvPr/>
          </p:nvSpPr>
          <p:spPr bwMode="auto">
            <a:xfrm>
              <a:off x="2765425" y="609600"/>
              <a:ext cx="347663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38" name="AutoShape 4"/>
            <p:cNvCxnSpPr>
              <a:cxnSpLocks noChangeShapeType="1"/>
            </p:cNvCxnSpPr>
            <p:nvPr/>
          </p:nvCxnSpPr>
          <p:spPr bwMode="auto">
            <a:xfrm>
              <a:off x="3730625" y="762000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432593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514191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4473575" y="609600"/>
              <a:ext cx="347663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42" name="AutoShape 8"/>
            <p:cNvCxnSpPr>
              <a:cxnSpLocks noChangeShapeType="1"/>
            </p:cNvCxnSpPr>
            <p:nvPr/>
          </p:nvCxnSpPr>
          <p:spPr bwMode="auto">
            <a:xfrm>
              <a:off x="5440363" y="762000"/>
              <a:ext cx="668337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3" name="Rectangle 9"/>
            <p:cNvSpPr>
              <a:spLocks noChangeArrowheads="1"/>
            </p:cNvSpPr>
            <p:nvPr/>
          </p:nvSpPr>
          <p:spPr bwMode="auto">
            <a:xfrm>
              <a:off x="6108700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6924675" y="4572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6256338" y="609600"/>
              <a:ext cx="53979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46" name="AutoShape 12"/>
            <p:cNvCxnSpPr>
              <a:cxnSpLocks noChangeShapeType="1"/>
            </p:cNvCxnSpPr>
            <p:nvPr/>
          </p:nvCxnSpPr>
          <p:spPr bwMode="auto">
            <a:xfrm>
              <a:off x="7223125" y="7620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7816850" y="4572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14"/>
            <p:cNvSpPr>
              <a:spLocks noChangeArrowheads="1"/>
            </p:cNvSpPr>
            <p:nvPr/>
          </p:nvSpPr>
          <p:spPr bwMode="auto">
            <a:xfrm>
              <a:off x="8634413" y="4572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7964488" y="609600"/>
              <a:ext cx="64611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50" name="AutoShape 16"/>
            <p:cNvCxnSpPr>
              <a:cxnSpLocks noChangeShapeType="1"/>
              <a:endCxn id="51" idx="0"/>
            </p:cNvCxnSpPr>
            <p:nvPr/>
          </p:nvCxnSpPr>
          <p:spPr bwMode="auto">
            <a:xfrm rot="5400000">
              <a:off x="8609488" y="1065686"/>
              <a:ext cx="380999" cy="78428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8366125" y="1295400"/>
              <a:ext cx="78929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1325576" y="438144"/>
              <a:ext cx="827088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56" name="AutoShape 22"/>
            <p:cNvCxnSpPr>
              <a:cxnSpLocks noChangeShapeType="1"/>
            </p:cNvCxnSpPr>
            <p:nvPr/>
          </p:nvCxnSpPr>
          <p:spPr bwMode="auto">
            <a:xfrm>
              <a:off x="2059005" y="638169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Group 58"/>
          <p:cNvGrpSpPr/>
          <p:nvPr/>
        </p:nvGrpSpPr>
        <p:grpSpPr>
          <a:xfrm>
            <a:off x="5208836" y="5089138"/>
            <a:ext cx="6145501" cy="1290324"/>
            <a:chOff x="3009920" y="438144"/>
            <a:chExt cx="6145501" cy="1290324"/>
          </a:xfrm>
        </p:grpSpPr>
        <p:sp>
          <p:nvSpPr>
            <p:cNvPr id="64" name="Rectangle 5"/>
            <p:cNvSpPr>
              <a:spLocks noChangeArrowheads="1"/>
            </p:cNvSpPr>
            <p:nvPr/>
          </p:nvSpPr>
          <p:spPr bwMode="auto">
            <a:xfrm>
              <a:off x="432593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6"/>
            <p:cNvSpPr>
              <a:spLocks noChangeArrowheads="1"/>
            </p:cNvSpPr>
            <p:nvPr/>
          </p:nvSpPr>
          <p:spPr bwMode="auto">
            <a:xfrm>
              <a:off x="514191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Text Box 7"/>
            <p:cNvSpPr txBox="1">
              <a:spLocks noChangeArrowheads="1"/>
            </p:cNvSpPr>
            <p:nvPr/>
          </p:nvSpPr>
          <p:spPr bwMode="auto">
            <a:xfrm>
              <a:off x="4473575" y="609600"/>
              <a:ext cx="347663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67" name="AutoShape 8"/>
            <p:cNvCxnSpPr>
              <a:cxnSpLocks noChangeShapeType="1"/>
            </p:cNvCxnSpPr>
            <p:nvPr/>
          </p:nvCxnSpPr>
          <p:spPr bwMode="auto">
            <a:xfrm>
              <a:off x="5440363" y="762000"/>
              <a:ext cx="668337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8" name="Rectangle 9"/>
            <p:cNvSpPr>
              <a:spLocks noChangeArrowheads="1"/>
            </p:cNvSpPr>
            <p:nvPr/>
          </p:nvSpPr>
          <p:spPr bwMode="auto">
            <a:xfrm>
              <a:off x="6108700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10"/>
            <p:cNvSpPr>
              <a:spLocks noChangeArrowheads="1"/>
            </p:cNvSpPr>
            <p:nvPr/>
          </p:nvSpPr>
          <p:spPr bwMode="auto">
            <a:xfrm>
              <a:off x="6924675" y="4572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11"/>
            <p:cNvSpPr txBox="1">
              <a:spLocks noChangeArrowheads="1"/>
            </p:cNvSpPr>
            <p:nvPr/>
          </p:nvSpPr>
          <p:spPr bwMode="auto">
            <a:xfrm>
              <a:off x="6256338" y="609600"/>
              <a:ext cx="53979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71" name="AutoShape 12"/>
            <p:cNvCxnSpPr>
              <a:cxnSpLocks noChangeShapeType="1"/>
            </p:cNvCxnSpPr>
            <p:nvPr/>
          </p:nvCxnSpPr>
          <p:spPr bwMode="auto">
            <a:xfrm>
              <a:off x="7223125" y="7620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2" name="Rectangle 13"/>
            <p:cNvSpPr>
              <a:spLocks noChangeArrowheads="1"/>
            </p:cNvSpPr>
            <p:nvPr/>
          </p:nvSpPr>
          <p:spPr bwMode="auto">
            <a:xfrm>
              <a:off x="7816850" y="4572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14"/>
            <p:cNvSpPr>
              <a:spLocks noChangeArrowheads="1"/>
            </p:cNvSpPr>
            <p:nvPr/>
          </p:nvSpPr>
          <p:spPr bwMode="auto">
            <a:xfrm>
              <a:off x="8634413" y="4572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7964488" y="609600"/>
              <a:ext cx="64611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75" name="AutoShape 16"/>
            <p:cNvCxnSpPr>
              <a:cxnSpLocks noChangeShapeType="1"/>
              <a:endCxn id="76" idx="0"/>
            </p:cNvCxnSpPr>
            <p:nvPr/>
          </p:nvCxnSpPr>
          <p:spPr bwMode="auto">
            <a:xfrm rot="5400000">
              <a:off x="8609488" y="1065686"/>
              <a:ext cx="380999" cy="78428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6" name="Text Box 17"/>
            <p:cNvSpPr txBox="1">
              <a:spLocks noChangeArrowheads="1"/>
            </p:cNvSpPr>
            <p:nvPr/>
          </p:nvSpPr>
          <p:spPr bwMode="auto">
            <a:xfrm>
              <a:off x="8366125" y="1295400"/>
              <a:ext cx="78929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77" name="Text Box 18"/>
            <p:cNvSpPr txBox="1">
              <a:spLocks noChangeArrowheads="1"/>
            </p:cNvSpPr>
            <p:nvPr/>
          </p:nvSpPr>
          <p:spPr bwMode="auto">
            <a:xfrm>
              <a:off x="3009920" y="438144"/>
              <a:ext cx="827088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81" name="AutoShape 22"/>
            <p:cNvCxnSpPr>
              <a:cxnSpLocks noChangeShapeType="1"/>
            </p:cNvCxnSpPr>
            <p:nvPr/>
          </p:nvCxnSpPr>
          <p:spPr bwMode="auto">
            <a:xfrm>
              <a:off x="3773517" y="638172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60" name="Title 1">
            <a:extLst>
              <a:ext uri="{FF2B5EF4-FFF2-40B4-BE49-F238E27FC236}">
                <a16:creationId xmlns="" xmlns:a16="http://schemas.microsoft.com/office/drawing/2014/main" id="{5020074D-E688-4F4F-8E1D-E6BA95F6A6F0}"/>
              </a:ext>
            </a:extLst>
          </p:cNvPr>
          <p:cNvSpPr txBox="1">
            <a:spLocks/>
          </p:cNvSpPr>
          <p:nvPr/>
        </p:nvSpPr>
        <p:spPr>
          <a:xfrm>
            <a:off x="292739" y="207893"/>
            <a:ext cx="5034290" cy="64117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Queue using Linked List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ADB7300-9052-4DCB-B3D3-20F9C7DB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6</a:t>
            </a:fld>
            <a:endParaRPr lang="en-GB"/>
          </a:p>
        </p:txBody>
      </p:sp>
      <p:cxnSp>
        <p:nvCxnSpPr>
          <p:cNvPr id="61" name="AutoShape 16">
            <a:extLst>
              <a:ext uri="{FF2B5EF4-FFF2-40B4-BE49-F238E27FC236}">
                <a16:creationId xmlns="" xmlns:a16="http://schemas.microsoft.com/office/drawing/2014/main" id="{00138C11-7815-4F3B-8114-0D6169EC0F4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0697173" y="575616"/>
            <a:ext cx="380999" cy="78428"/>
          </a:xfrm>
          <a:prstGeom prst="bentConnector3">
            <a:avLst>
              <a:gd name="adj1" fmla="val 39285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" name="Text Box 18">
            <a:extLst>
              <a:ext uri="{FF2B5EF4-FFF2-40B4-BE49-F238E27FC236}">
                <a16:creationId xmlns="" xmlns:a16="http://schemas.microsoft.com/office/drawing/2014/main" id="{F99651BF-0FE6-4248-8A79-FA13FDD3D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1800" y="93342"/>
            <a:ext cx="827088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tail</a:t>
            </a:r>
          </a:p>
        </p:txBody>
      </p:sp>
      <p:cxnSp>
        <p:nvCxnSpPr>
          <p:cNvPr id="79" name="AutoShape 16">
            <a:extLst>
              <a:ext uri="{FF2B5EF4-FFF2-40B4-BE49-F238E27FC236}">
                <a16:creationId xmlns="" xmlns:a16="http://schemas.microsoft.com/office/drawing/2014/main" id="{E4C86676-B98F-43A9-A218-A5D2058FED3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0351056" y="2739393"/>
            <a:ext cx="380999" cy="78428"/>
          </a:xfrm>
          <a:prstGeom prst="bentConnector3">
            <a:avLst>
              <a:gd name="adj1" fmla="val 39285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" name="Text Box 18">
            <a:extLst>
              <a:ext uri="{FF2B5EF4-FFF2-40B4-BE49-F238E27FC236}">
                <a16:creationId xmlns="" xmlns:a16="http://schemas.microsoft.com/office/drawing/2014/main" id="{7C9390CE-A619-4872-8DD1-A3ACC2A46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5683" y="2257119"/>
            <a:ext cx="827088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tail</a:t>
            </a:r>
          </a:p>
        </p:txBody>
      </p:sp>
      <p:cxnSp>
        <p:nvCxnSpPr>
          <p:cNvPr id="82" name="AutoShape 16">
            <a:extLst>
              <a:ext uri="{FF2B5EF4-FFF2-40B4-BE49-F238E27FC236}">
                <a16:creationId xmlns="" xmlns:a16="http://schemas.microsoft.com/office/drawing/2014/main" id="{78F3406D-5444-4F92-82B3-63DC99206CE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0501345" y="4859549"/>
            <a:ext cx="380999" cy="78428"/>
          </a:xfrm>
          <a:prstGeom prst="bentConnector3">
            <a:avLst>
              <a:gd name="adj1" fmla="val 39285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" name="Text Box 18">
            <a:extLst>
              <a:ext uri="{FF2B5EF4-FFF2-40B4-BE49-F238E27FC236}">
                <a16:creationId xmlns="" xmlns:a16="http://schemas.microsoft.com/office/drawing/2014/main" id="{818C1491-2306-4158-A73B-B34326E3A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5972" y="4377275"/>
            <a:ext cx="827088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tail</a:t>
            </a:r>
          </a:p>
        </p:txBody>
      </p:sp>
    </p:spTree>
    <p:extLst>
      <p:ext uri="{BB962C8B-B14F-4D97-AF65-F5344CB8AC3E}">
        <p14:creationId xmlns="" xmlns:p14="http://schemas.microsoft.com/office/powerpoint/2010/main" val="17421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78" grpId="0"/>
      <p:bldP spid="80" grpId="0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722" y="0"/>
            <a:ext cx="2085278" cy="2514600"/>
          </a:xfrm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173438" y="90402"/>
            <a:ext cx="2107157" cy="586957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 dirty="0">
                <a:solidFill>
                  <a:srgbClr val="0070C0"/>
                </a:solidFill>
                <a:latin typeface="Calibri" pitchFamily="34" charset="0"/>
              </a:rPr>
              <a:t>Binary Tree</a:t>
            </a:r>
          </a:p>
        </p:txBody>
      </p:sp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7296944" y="3513236"/>
            <a:ext cx="703760" cy="771623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(ii)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data</a:t>
            </a: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4849035" y="3505201"/>
            <a:ext cx="2425699" cy="771623"/>
          </a:xfrm>
          <a:prstGeom prst="rect">
            <a:avLst/>
          </a:prstGeom>
          <a:solidFill>
            <a:srgbClr val="FBD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(</a:t>
            </a:r>
            <a:r>
              <a:rPr lang="en-US" altLang="en-US" sz="2200" b="1" dirty="0" err="1">
                <a:latin typeface="Calibri" pitchFamily="34" charset="0"/>
              </a:rPr>
              <a:t>i</a:t>
            </a:r>
            <a:r>
              <a:rPr lang="en-US" altLang="en-US" sz="2200" b="1" dirty="0">
                <a:latin typeface="Calibri" pitchFamily="34" charset="0"/>
              </a:rPr>
              <a:t>) pointer to left child node</a:t>
            </a:r>
          </a:p>
        </p:txBody>
      </p:sp>
      <p:sp>
        <p:nvSpPr>
          <p:cNvPr id="40" name="Text Box 33"/>
          <p:cNvSpPr txBox="1">
            <a:spLocks noChangeArrowheads="1"/>
          </p:cNvSpPr>
          <p:nvPr/>
        </p:nvSpPr>
        <p:spPr bwMode="auto">
          <a:xfrm>
            <a:off x="1581547" y="3843755"/>
            <a:ext cx="3847307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Each node has 3 fields</a:t>
            </a:r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5538922" y="4719301"/>
            <a:ext cx="4999856" cy="2125839"/>
          </a:xfrm>
          <a:prstGeom prst="rect">
            <a:avLst/>
          </a:prstGeom>
          <a:solidFill>
            <a:srgbClr val="94F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>
                <a:latin typeface="Calibri" pitchFamily="34" charset="0"/>
              </a:rPr>
              <a:t>typedef</a:t>
            </a:r>
            <a:r>
              <a:rPr lang="en-US" altLang="en-US" sz="2200" b="1" dirty="0">
                <a:latin typeface="Calibri" pitchFamily="34" charset="0"/>
              </a:rPr>
              <a:t> </a:t>
            </a:r>
            <a:r>
              <a:rPr lang="en-US" altLang="en-US" sz="2200" b="1" dirty="0" err="1">
                <a:latin typeface="Calibri" pitchFamily="34" charset="0"/>
              </a:rPr>
              <a:t>struct</a:t>
            </a:r>
            <a:r>
              <a:rPr lang="en-US" altLang="en-US" sz="2200" b="1" dirty="0">
                <a:latin typeface="Calibri" pitchFamily="34" charset="0"/>
              </a:rPr>
              <a:t> _</a:t>
            </a:r>
            <a:r>
              <a:rPr lang="en-US" altLang="en-US" sz="2200" b="1" dirty="0" err="1">
                <a:latin typeface="Calibri" pitchFamily="34" charset="0"/>
              </a:rPr>
              <a:t>btnode</a:t>
            </a:r>
            <a:r>
              <a:rPr lang="en-US" altLang="en-US" sz="2200" b="1" dirty="0">
                <a:latin typeface="Calibri" pitchFamily="34" charset="0"/>
              </a:rPr>
              <a:t> *</a:t>
            </a:r>
            <a:r>
              <a:rPr lang="en-US" altLang="en-US" sz="2200" b="1" dirty="0" err="1">
                <a:latin typeface="Calibri" pitchFamily="34" charset="0"/>
              </a:rPr>
              <a:t>Btree</a:t>
            </a:r>
            <a:r>
              <a:rPr lang="en-US" altLang="en-US" sz="2200" b="1" dirty="0">
                <a:latin typeface="Calibri" pitchFamily="3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altLang="en-US" sz="2200" b="1" dirty="0" err="1">
                <a:latin typeface="Calibri" pitchFamily="34" charset="0"/>
              </a:rPr>
              <a:t>struct</a:t>
            </a:r>
            <a:r>
              <a:rPr lang="en-US" altLang="en-US" sz="2200" b="1" dirty="0">
                <a:latin typeface="Calibri" pitchFamily="34" charset="0"/>
              </a:rPr>
              <a:t> _</a:t>
            </a:r>
            <a:r>
              <a:rPr lang="en-US" altLang="en-US" sz="2200" b="1" dirty="0" err="1">
                <a:latin typeface="Calibri" pitchFamily="34" charset="0"/>
              </a:rPr>
              <a:t>btnode</a:t>
            </a:r>
            <a:r>
              <a:rPr lang="en-US" altLang="en-US" sz="2200" b="1" dirty="0">
                <a:latin typeface="Calibri" pitchFamily="34" charset="0"/>
              </a:rPr>
              <a:t> {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 </a:t>
            </a:r>
            <a:r>
              <a:rPr lang="en-US" altLang="en-US" sz="2200" b="1" dirty="0" err="1">
                <a:latin typeface="Calibri" pitchFamily="34" charset="0"/>
              </a:rPr>
              <a:t>int</a:t>
            </a:r>
            <a:r>
              <a:rPr lang="en-US" altLang="en-US" sz="2200" b="1" dirty="0">
                <a:latin typeface="Calibri" pitchFamily="34" charset="0"/>
              </a:rPr>
              <a:t> data;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 </a:t>
            </a:r>
            <a:r>
              <a:rPr lang="en-US" altLang="en-US" sz="2200" b="1" dirty="0" err="1">
                <a:latin typeface="Calibri" pitchFamily="34" charset="0"/>
              </a:rPr>
              <a:t>Btree</a:t>
            </a:r>
            <a:r>
              <a:rPr lang="en-US" altLang="en-US" sz="2200" b="1" dirty="0">
                <a:latin typeface="Calibri" pitchFamily="34" charset="0"/>
              </a:rPr>
              <a:t> left;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 </a:t>
            </a:r>
            <a:r>
              <a:rPr lang="en-US" altLang="en-US" sz="2200" b="1" dirty="0" err="1">
                <a:latin typeface="Calibri" pitchFamily="34" charset="0"/>
              </a:rPr>
              <a:t>Btree</a:t>
            </a:r>
            <a:r>
              <a:rPr lang="en-US" altLang="en-US" sz="2200" b="1" dirty="0">
                <a:latin typeface="Calibri" pitchFamily="34" charset="0"/>
              </a:rPr>
              <a:t> right;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5440049" y="4330854"/>
            <a:ext cx="4871444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Calibri" pitchFamily="34" charset="0"/>
              </a:rPr>
              <a:t>Defining Binary Tree and declaring it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8098571" y="3505201"/>
            <a:ext cx="2493228" cy="771623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(iii) pointer to right child node</a:t>
            </a:r>
          </a:p>
        </p:txBody>
      </p:sp>
      <p:grpSp>
        <p:nvGrpSpPr>
          <p:cNvPr id="5" name="Group 99"/>
          <p:cNvGrpSpPr/>
          <p:nvPr/>
        </p:nvGrpSpPr>
        <p:grpSpPr>
          <a:xfrm>
            <a:off x="1694626" y="51315"/>
            <a:ext cx="6603979" cy="3245946"/>
            <a:chOff x="170625" y="51315"/>
            <a:chExt cx="6603979" cy="3245946"/>
          </a:xfrm>
        </p:grpSpPr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4067943" y="2067879"/>
              <a:ext cx="680292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  <a:endParaRPr lang="en-US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93656" y="484383"/>
              <a:ext cx="353415" cy="582417"/>
            </a:xfrm>
            <a:prstGeom prst="rect">
              <a:avLst/>
            </a:prstGeom>
            <a:solidFill>
              <a:srgbClr val="1DFF87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AutoShape 8"/>
            <p:cNvCxnSpPr>
              <a:cxnSpLocks noChangeShapeType="1"/>
              <a:endCxn id="20" idx="0"/>
            </p:cNvCxnSpPr>
            <p:nvPr/>
          </p:nvCxnSpPr>
          <p:spPr bwMode="auto">
            <a:xfrm flipV="1">
              <a:off x="407877" y="441884"/>
              <a:ext cx="3090129" cy="291208"/>
            </a:xfrm>
            <a:prstGeom prst="bentConnector4">
              <a:avLst>
                <a:gd name="adj1" fmla="val 44770"/>
                <a:gd name="adj2" fmla="val 178501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6" name="Group 50"/>
            <p:cNvGrpSpPr/>
            <p:nvPr/>
          </p:nvGrpSpPr>
          <p:grpSpPr>
            <a:xfrm>
              <a:off x="1755571" y="1235748"/>
              <a:ext cx="1365865" cy="582417"/>
              <a:chOff x="701675" y="1295400"/>
              <a:chExt cx="1724025" cy="762000"/>
            </a:xfrm>
          </p:grpSpPr>
          <p:sp>
            <p:nvSpPr>
              <p:cNvPr id="10" name="Rectangle 1"/>
              <p:cNvSpPr>
                <a:spLocks noChangeArrowheads="1"/>
              </p:cNvSpPr>
              <p:nvPr/>
            </p:nvSpPr>
            <p:spPr bwMode="auto">
              <a:xfrm>
                <a:off x="7016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11588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10"/>
              <p:cNvSpPr>
                <a:spLocks noChangeArrowheads="1"/>
              </p:cNvSpPr>
              <p:nvPr/>
            </p:nvSpPr>
            <p:spPr bwMode="auto">
              <a:xfrm>
                <a:off x="1981200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1389063" y="1447799"/>
                <a:ext cx="409498" cy="566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1</a:t>
                </a:r>
              </a:p>
            </p:txBody>
          </p:sp>
        </p:grpSp>
        <p:grpSp>
          <p:nvGrpSpPr>
            <p:cNvPr id="7" name="Group 48"/>
            <p:cNvGrpSpPr/>
            <p:nvPr/>
          </p:nvGrpSpPr>
          <p:grpSpPr>
            <a:xfrm>
              <a:off x="2812558" y="441884"/>
              <a:ext cx="1378442" cy="582417"/>
              <a:chOff x="2835275" y="1295400"/>
              <a:chExt cx="1739900" cy="762000"/>
            </a:xfrm>
          </p:grpSpPr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3292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4130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5"/>
              <p:cNvSpPr txBox="1">
                <a:spLocks noChangeArrowheads="1"/>
              </p:cNvSpPr>
              <p:nvPr/>
            </p:nvSpPr>
            <p:spPr bwMode="auto">
              <a:xfrm>
                <a:off x="3522664" y="1447799"/>
                <a:ext cx="409498" cy="566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24" name="Rectangle 17"/>
              <p:cNvSpPr>
                <a:spLocks noChangeArrowheads="1"/>
              </p:cNvSpPr>
              <p:nvPr/>
            </p:nvSpPr>
            <p:spPr bwMode="auto">
              <a:xfrm>
                <a:off x="2835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51"/>
            <p:cNvGrpSpPr/>
            <p:nvPr/>
          </p:nvGrpSpPr>
          <p:grpSpPr>
            <a:xfrm>
              <a:off x="4267200" y="1202882"/>
              <a:ext cx="1378442" cy="582417"/>
              <a:chOff x="4892675" y="1295400"/>
              <a:chExt cx="1739900" cy="762000"/>
            </a:xfrm>
          </p:grpSpPr>
          <p:sp>
            <p:nvSpPr>
              <p:cNvPr id="26" name="Rectangle 19"/>
              <p:cNvSpPr>
                <a:spLocks noChangeArrowheads="1"/>
              </p:cNvSpPr>
              <p:nvPr/>
            </p:nvSpPr>
            <p:spPr bwMode="auto">
              <a:xfrm>
                <a:off x="53498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61880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21"/>
              <p:cNvSpPr txBox="1">
                <a:spLocks noChangeArrowheads="1"/>
              </p:cNvSpPr>
              <p:nvPr/>
            </p:nvSpPr>
            <p:spPr bwMode="auto">
              <a:xfrm>
                <a:off x="5580064" y="1447799"/>
                <a:ext cx="409498" cy="566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30" name="Rectangle 23"/>
              <p:cNvSpPr>
                <a:spLocks noChangeArrowheads="1"/>
              </p:cNvSpPr>
              <p:nvPr/>
            </p:nvSpPr>
            <p:spPr bwMode="auto">
              <a:xfrm>
                <a:off x="48926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52"/>
            <p:cNvGrpSpPr/>
            <p:nvPr/>
          </p:nvGrpSpPr>
          <p:grpSpPr>
            <a:xfrm>
              <a:off x="729288" y="2141123"/>
              <a:ext cx="1299271" cy="582417"/>
              <a:chOff x="7026275" y="1295400"/>
              <a:chExt cx="1639968" cy="762000"/>
            </a:xfrm>
          </p:grpSpPr>
          <p:sp>
            <p:nvSpPr>
              <p:cNvPr id="32" name="Rectangle 25"/>
              <p:cNvSpPr>
                <a:spLocks noChangeArrowheads="1"/>
              </p:cNvSpPr>
              <p:nvPr/>
            </p:nvSpPr>
            <p:spPr bwMode="auto"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26"/>
              <p:cNvSpPr>
                <a:spLocks noChangeArrowheads="1"/>
              </p:cNvSpPr>
              <p:nvPr/>
            </p:nvSpPr>
            <p:spPr bwMode="auto">
              <a:xfrm>
                <a:off x="8221743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27"/>
              <p:cNvSpPr txBox="1">
                <a:spLocks noChangeArrowheads="1"/>
              </p:cNvSpPr>
              <p:nvPr/>
            </p:nvSpPr>
            <p:spPr bwMode="auto">
              <a:xfrm>
                <a:off x="7548471" y="1447799"/>
                <a:ext cx="518758" cy="566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-1</a:t>
                </a:r>
              </a:p>
            </p:txBody>
          </p:sp>
          <p:sp>
            <p:nvSpPr>
              <p:cNvPr id="35" name="Rectangle 28"/>
              <p:cNvSpPr>
                <a:spLocks noChangeArrowheads="1"/>
              </p:cNvSpPr>
              <p:nvPr/>
            </p:nvSpPr>
            <p:spPr bwMode="auto"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170625" y="51315"/>
              <a:ext cx="88603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root</a:t>
              </a:r>
            </a:p>
          </p:txBody>
        </p:sp>
        <p:grpSp>
          <p:nvGrpSpPr>
            <p:cNvPr id="14" name="Group 57"/>
            <p:cNvGrpSpPr/>
            <p:nvPr/>
          </p:nvGrpSpPr>
          <p:grpSpPr>
            <a:xfrm>
              <a:off x="2560918" y="2138511"/>
              <a:ext cx="1378442" cy="582417"/>
              <a:chOff x="7026275" y="1295400"/>
              <a:chExt cx="1739900" cy="762000"/>
            </a:xfrm>
          </p:grpSpPr>
          <p:sp>
            <p:nvSpPr>
              <p:cNvPr id="59" name="Rectangle 25"/>
              <p:cNvSpPr>
                <a:spLocks noChangeArrowheads="1"/>
              </p:cNvSpPr>
              <p:nvPr/>
            </p:nvSpPr>
            <p:spPr bwMode="auto"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Rectangle 26"/>
              <p:cNvSpPr>
                <a:spLocks noChangeArrowheads="1"/>
              </p:cNvSpPr>
              <p:nvPr/>
            </p:nvSpPr>
            <p:spPr bwMode="auto">
              <a:xfrm>
                <a:off x="8321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Text Box 27"/>
              <p:cNvSpPr txBox="1">
                <a:spLocks noChangeArrowheads="1"/>
              </p:cNvSpPr>
              <p:nvPr/>
            </p:nvSpPr>
            <p:spPr bwMode="auto">
              <a:xfrm>
                <a:off x="7713664" y="1447799"/>
                <a:ext cx="409498" cy="566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62" name="Rectangle 28"/>
              <p:cNvSpPr>
                <a:spLocks noChangeArrowheads="1"/>
              </p:cNvSpPr>
              <p:nvPr/>
            </p:nvSpPr>
            <p:spPr bwMode="auto"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 bwMode="auto">
            <a:xfrm flipH="1">
              <a:off x="4343400" y="1483170"/>
              <a:ext cx="120794" cy="657953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>
              <a:endCxn id="16" idx="0"/>
            </p:cNvCxnSpPr>
            <p:nvPr/>
          </p:nvCxnSpPr>
          <p:spPr bwMode="auto">
            <a:xfrm flipH="1">
              <a:off x="2441019" y="723869"/>
              <a:ext cx="547618" cy="511879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8" name="Straight Arrow Connector 67"/>
            <p:cNvCxnSpPr>
              <a:endCxn id="32" idx="0"/>
            </p:cNvCxnSpPr>
            <p:nvPr/>
          </p:nvCxnSpPr>
          <p:spPr bwMode="auto">
            <a:xfrm flipH="1">
              <a:off x="1414734" y="1556000"/>
              <a:ext cx="546731" cy="585123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>
              <a:endCxn id="72" idx="0"/>
            </p:cNvCxnSpPr>
            <p:nvPr/>
          </p:nvCxnSpPr>
          <p:spPr bwMode="auto">
            <a:xfrm flipH="1">
              <a:off x="748023" y="2385421"/>
              <a:ext cx="157345" cy="540327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>
              <a:endCxn id="73" idx="0"/>
            </p:cNvCxnSpPr>
            <p:nvPr/>
          </p:nvCxnSpPr>
          <p:spPr bwMode="auto">
            <a:xfrm flipH="1">
              <a:off x="2597332" y="2432331"/>
              <a:ext cx="152739" cy="490571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>
              <a:off x="407877" y="2925748"/>
              <a:ext cx="680292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  <a:endParaRPr lang="en-US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73" name="Text Box 18"/>
            <p:cNvSpPr txBox="1">
              <a:spLocks noChangeArrowheads="1"/>
            </p:cNvSpPr>
            <p:nvPr/>
          </p:nvSpPr>
          <p:spPr bwMode="auto">
            <a:xfrm>
              <a:off x="2257186" y="2922902"/>
              <a:ext cx="680292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  <a:endParaRPr lang="en-US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74" name="Text Box 18"/>
            <p:cNvSpPr txBox="1">
              <a:spLocks noChangeArrowheads="1"/>
            </p:cNvSpPr>
            <p:nvPr/>
          </p:nvSpPr>
          <p:spPr bwMode="auto">
            <a:xfrm>
              <a:off x="3398498" y="2919315"/>
              <a:ext cx="680292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  <a:endParaRPr lang="en-US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cxnSp>
          <p:nvCxnSpPr>
            <p:cNvPr id="75" name="Straight Arrow Connector 74"/>
            <p:cNvCxnSpPr>
              <a:endCxn id="59" idx="0"/>
            </p:cNvCxnSpPr>
            <p:nvPr/>
          </p:nvCxnSpPr>
          <p:spPr bwMode="auto">
            <a:xfrm>
              <a:off x="2945842" y="1522371"/>
              <a:ext cx="300524" cy="61614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6" name="Straight Arrow Connector 75"/>
            <p:cNvCxnSpPr>
              <a:endCxn id="26" idx="0"/>
            </p:cNvCxnSpPr>
            <p:nvPr/>
          </p:nvCxnSpPr>
          <p:spPr bwMode="auto">
            <a:xfrm>
              <a:off x="4036647" y="687246"/>
              <a:ext cx="916001" cy="515636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8" name="Straight Arrow Connector 77"/>
            <p:cNvCxnSpPr>
              <a:endCxn id="74" idx="0"/>
            </p:cNvCxnSpPr>
            <p:nvPr/>
          </p:nvCxnSpPr>
          <p:spPr bwMode="auto">
            <a:xfrm flipH="1">
              <a:off x="3738644" y="2500948"/>
              <a:ext cx="24638" cy="418367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3" name="Text Box 18"/>
            <p:cNvSpPr txBox="1">
              <a:spLocks noChangeArrowheads="1"/>
            </p:cNvSpPr>
            <p:nvPr/>
          </p:nvSpPr>
          <p:spPr bwMode="auto">
            <a:xfrm>
              <a:off x="1507655" y="2911400"/>
              <a:ext cx="680292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  <a:endParaRPr lang="en-US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cxnSp>
          <p:nvCxnSpPr>
            <p:cNvPr id="84" name="Straight Arrow Connector 83"/>
            <p:cNvCxnSpPr>
              <a:endCxn id="83" idx="0"/>
            </p:cNvCxnSpPr>
            <p:nvPr/>
          </p:nvCxnSpPr>
          <p:spPr bwMode="auto">
            <a:xfrm flipH="1">
              <a:off x="1847801" y="2493033"/>
              <a:ext cx="24638" cy="418367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9" name="Group 86"/>
            <p:cNvGrpSpPr/>
            <p:nvPr/>
          </p:nvGrpSpPr>
          <p:grpSpPr>
            <a:xfrm>
              <a:off x="5256732" y="2135341"/>
              <a:ext cx="1378442" cy="582417"/>
              <a:chOff x="7026275" y="1295400"/>
              <a:chExt cx="1739900" cy="762000"/>
            </a:xfrm>
          </p:grpSpPr>
          <p:sp>
            <p:nvSpPr>
              <p:cNvPr id="88" name="Rectangle 25"/>
              <p:cNvSpPr>
                <a:spLocks noChangeArrowheads="1"/>
              </p:cNvSpPr>
              <p:nvPr/>
            </p:nvSpPr>
            <p:spPr bwMode="auto"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26"/>
              <p:cNvSpPr>
                <a:spLocks noChangeArrowheads="1"/>
              </p:cNvSpPr>
              <p:nvPr/>
            </p:nvSpPr>
            <p:spPr bwMode="auto">
              <a:xfrm>
                <a:off x="8321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Text Box 27"/>
              <p:cNvSpPr txBox="1">
                <a:spLocks noChangeArrowheads="1"/>
              </p:cNvSpPr>
              <p:nvPr/>
            </p:nvSpPr>
            <p:spPr bwMode="auto">
              <a:xfrm>
                <a:off x="7713664" y="1447799"/>
                <a:ext cx="589574" cy="566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13</a:t>
                </a:r>
              </a:p>
            </p:txBody>
          </p:sp>
          <p:sp>
            <p:nvSpPr>
              <p:cNvPr id="91" name="Rectangle 28"/>
              <p:cNvSpPr>
                <a:spLocks noChangeArrowheads="1"/>
              </p:cNvSpPr>
              <p:nvPr/>
            </p:nvSpPr>
            <p:spPr bwMode="auto"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92" name="Straight Arrow Connector 91"/>
            <p:cNvCxnSpPr>
              <a:endCxn id="93" idx="0"/>
            </p:cNvCxnSpPr>
            <p:nvPr/>
          </p:nvCxnSpPr>
          <p:spPr bwMode="auto">
            <a:xfrm flipH="1">
              <a:off x="5293146" y="2429161"/>
              <a:ext cx="152739" cy="490571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3" name="Text Box 18"/>
            <p:cNvSpPr txBox="1">
              <a:spLocks noChangeArrowheads="1"/>
            </p:cNvSpPr>
            <p:nvPr/>
          </p:nvSpPr>
          <p:spPr bwMode="auto">
            <a:xfrm>
              <a:off x="4953000" y="2919732"/>
              <a:ext cx="680292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  <a:endParaRPr lang="en-US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94" name="Text Box 18"/>
            <p:cNvSpPr txBox="1">
              <a:spLocks noChangeArrowheads="1"/>
            </p:cNvSpPr>
            <p:nvPr/>
          </p:nvSpPr>
          <p:spPr bwMode="auto">
            <a:xfrm>
              <a:off x="6094312" y="2916145"/>
              <a:ext cx="680292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  <a:endParaRPr lang="en-US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cxnSp>
          <p:nvCxnSpPr>
            <p:cNvPr id="95" name="Straight Arrow Connector 94"/>
            <p:cNvCxnSpPr>
              <a:endCxn id="94" idx="0"/>
            </p:cNvCxnSpPr>
            <p:nvPr/>
          </p:nvCxnSpPr>
          <p:spPr bwMode="auto">
            <a:xfrm flipH="1">
              <a:off x="6434458" y="2497778"/>
              <a:ext cx="24638" cy="418367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6" name="Straight Arrow Connector 95"/>
            <p:cNvCxnSpPr/>
            <p:nvPr/>
          </p:nvCxnSpPr>
          <p:spPr bwMode="auto">
            <a:xfrm>
              <a:off x="5512253" y="1510888"/>
              <a:ext cx="300524" cy="61614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98" name="Text Box 36"/>
          <p:cNvSpPr txBox="1">
            <a:spLocks noChangeArrowheads="1"/>
          </p:cNvSpPr>
          <p:nvPr/>
        </p:nvSpPr>
        <p:spPr bwMode="auto">
          <a:xfrm>
            <a:off x="10183942" y="6232687"/>
            <a:ext cx="1888084" cy="433068"/>
          </a:xfrm>
          <a:prstGeom prst="rect">
            <a:avLst/>
          </a:prstGeom>
          <a:solidFill>
            <a:srgbClr val="FFFF9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>
                <a:latin typeface="Calibri" pitchFamily="34" charset="0"/>
              </a:rPr>
              <a:t>Btree</a:t>
            </a:r>
            <a:r>
              <a:rPr lang="en-US" altLang="en-US" sz="2200" b="1" dirty="0">
                <a:latin typeface="Calibri" pitchFamily="34" charset="0"/>
              </a:rPr>
              <a:t> root;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0629B89-1FD4-4A42-81C3-0D216B7B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44A8417-E1B8-4D26-938B-DBFCC5C2280B}"/>
              </a:ext>
            </a:extLst>
          </p:cNvPr>
          <p:cNvSpPr/>
          <p:nvPr/>
        </p:nvSpPr>
        <p:spPr>
          <a:xfrm>
            <a:off x="961159" y="4823317"/>
            <a:ext cx="2936416" cy="1358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Three types of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Root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Internal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Leaf nodes (left and right subtrees are NULL)</a:t>
            </a:r>
          </a:p>
        </p:txBody>
      </p:sp>
    </p:spTree>
    <p:extLst>
      <p:ext uri="{BB962C8B-B14F-4D97-AF65-F5344CB8AC3E}">
        <p14:creationId xmlns="" xmlns:p14="http://schemas.microsoft.com/office/powerpoint/2010/main" val="192173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2" grpId="0"/>
      <p:bldP spid="39" grpId="0" animBg="1"/>
      <p:bldP spid="98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1"/>
          <p:cNvSpPr/>
          <p:nvPr/>
        </p:nvSpPr>
        <p:spPr>
          <a:xfrm>
            <a:off x="3267228" y="2795751"/>
            <a:ext cx="55104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4400"/>
            </a:pPr>
            <a:r>
              <a:rPr lang="en-US" sz="4400" dirty="0">
                <a:solidFill>
                  <a:srgbClr val="3C78D8"/>
                </a:solidFill>
                <a:latin typeface="Nunito"/>
                <a:ea typeface="Nunito"/>
                <a:cs typeface="Nunito"/>
                <a:sym typeface="Nunito"/>
              </a:rPr>
              <a:t>Dynamic Programming</a:t>
            </a:r>
            <a:endParaRPr sz="4400" dirty="0">
              <a:solidFill>
                <a:srgbClr val="3C78D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A5D061E-C448-4BB9-B108-4A83DB4B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6922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rkare\AppData\Local\Microsoft\Windows\INetCache\IE\KLEWMKN9\MP900305770[1]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19201"/>
            <a:ext cx="1949896" cy="25940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94" y="92039"/>
            <a:ext cx="10732923" cy="1143000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 Motivating Problems: Coin Collection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495600" y="4149080"/>
          <a:ext cx="6096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Group 8"/>
          <p:cNvGrpSpPr/>
          <p:nvPr/>
        </p:nvGrpSpPr>
        <p:grpSpPr>
          <a:xfrm>
            <a:off x="5015880" y="4509121"/>
            <a:ext cx="3321750" cy="1192463"/>
            <a:chOff x="3491880" y="4509120"/>
            <a:chExt cx="3321750" cy="1192463"/>
          </a:xfrm>
        </p:grpSpPr>
        <p:pic>
          <p:nvPicPr>
            <p:cNvPr id="1027" name="Picture 3" descr="C:\Users\karkare\AppData\Local\Microsoft\Windows\INetCache\IE\ZZJW3QKR\MC9004339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4509120"/>
              <a:ext cx="425202" cy="42520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karkare\AppData\Local\Microsoft\Windows\INetCache\IE\ZZJW3QKR\MC9004339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4892198"/>
              <a:ext cx="425202" cy="42520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C:\Users\karkare\AppData\Local\Microsoft\Windows\INetCache\IE\ZZJW3QKR\MC9004339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5067" y="5271120"/>
              <a:ext cx="425202" cy="42520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C:\Users\karkare\AppData\Local\Microsoft\Windows\INetCache\IE\ZZJW3QKR\MC9004339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5276381"/>
              <a:ext cx="425202" cy="42520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karkare\AppData\Local\Microsoft\Windows\INetCache\IE\ZZJW3QKR\MC9004339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5067" y="4851179"/>
              <a:ext cx="425202" cy="42520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rkare\AppData\Local\Microsoft\Windows\INetCache\IE\ZZJW3QKR\MC9004339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428" y="4509120"/>
              <a:ext cx="425202" cy="42520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C:\Users\karkare\AppData\Local\Microsoft\Windows\INetCache\IE\ZZJW3QKR\MC9004339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428" y="4899405"/>
              <a:ext cx="425202" cy="42520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C:\Users\karkare\AppData\Local\Microsoft\Windows\INetCache\IE\ZZJW3QKR\MC9004339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271120"/>
              <a:ext cx="425202" cy="42520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C:\Users\karkare\AppData\Local\Microsoft\Windows\INetCache\IE\ZZJW3QKR\MC9004339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9217" y="4509120"/>
              <a:ext cx="425202" cy="42520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2279577" y="3645024"/>
            <a:ext cx="453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For example, here is a 3x3 grid of coins: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81201" y="1542871"/>
            <a:ext cx="52210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have an </a:t>
            </a:r>
            <a:r>
              <a:rPr lang="en-US" sz="2400" i="1" dirty="0"/>
              <a:t>n x n </a:t>
            </a:r>
            <a:r>
              <a:rPr lang="en-US" sz="2400" dirty="0"/>
              <a:t>grid.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Each cell has certain number of coins.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Grid cells are indexed by </a:t>
            </a:r>
            <a:r>
              <a:rPr lang="en-US" sz="2400" i="1" dirty="0"/>
              <a:t>(</a:t>
            </a:r>
            <a:r>
              <a:rPr lang="en-US" sz="2400" i="1" dirty="0" err="1"/>
              <a:t>i,j</a:t>
            </a:r>
            <a:r>
              <a:rPr lang="en-US" sz="2400" i="1" dirty="0"/>
              <a:t>)</a:t>
            </a:r>
            <a:r>
              <a:rPr lang="en-US" sz="2400" dirty="0"/>
              <a:t>,</a:t>
            </a:r>
            <a:r>
              <a:rPr lang="en-US" sz="2400" i="1" dirty="0"/>
              <a:t> </a:t>
            </a:r>
          </a:p>
          <a:p>
            <a:pPr marL="342900" indent="-342900"/>
            <a:r>
              <a:rPr lang="en-US" sz="2400" i="1" dirty="0"/>
              <a:t>                     0 &lt;= </a:t>
            </a:r>
            <a:r>
              <a:rPr lang="en-US" sz="2400" i="1" dirty="0" err="1"/>
              <a:t>i,j</a:t>
            </a:r>
            <a:r>
              <a:rPr lang="en-US" sz="2400" i="1" dirty="0"/>
              <a:t>  &lt;= n-1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C87D227-DB7E-45EA-97B8-FD58EC41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9843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23806</TotalTime>
  <Words>1488</Words>
  <Application>Microsoft Office PowerPoint</Application>
  <PresentationFormat>Custom</PresentationFormat>
  <Paragraphs>390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ESC101: Fundamentals of Computing</vt:lpstr>
      <vt:lpstr>Recap: Linked Lists</vt:lpstr>
      <vt:lpstr>Recap: Stack</vt:lpstr>
      <vt:lpstr>Slide 4</vt:lpstr>
      <vt:lpstr>Queue</vt:lpstr>
      <vt:lpstr>Slide 6</vt:lpstr>
      <vt:lpstr>Slide 7</vt:lpstr>
      <vt:lpstr>Slide 8</vt:lpstr>
      <vt:lpstr>A Motivating Problems: Coin Collection</vt:lpstr>
      <vt:lpstr>Coin Collection: Problem Statement</vt:lpstr>
      <vt:lpstr>Slide 11</vt:lpstr>
      <vt:lpstr>Building a Solution</vt:lpstr>
      <vt:lpstr>Solution Idea</vt:lpstr>
      <vt:lpstr>Solution Idea </vt:lpstr>
      <vt:lpstr>Solution Idea</vt:lpstr>
      <vt:lpstr>A Non-recursive Implementation</vt:lpstr>
      <vt:lpstr>Implementation: Boundary Cases</vt:lpstr>
      <vt:lpstr>Boundary cases</vt:lpstr>
      <vt:lpstr>Comparison</vt:lpstr>
      <vt:lpstr>Slide 20</vt:lpstr>
      <vt:lpstr>Slide 21</vt:lpstr>
      <vt:lpstr>Dynamic programming (DP) vs Recursion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1596</cp:revision>
  <dcterms:created xsi:type="dcterms:W3CDTF">2018-07-30T05:08:11Z</dcterms:created>
  <dcterms:modified xsi:type="dcterms:W3CDTF">2020-05-10T10:26:46Z</dcterms:modified>
</cp:coreProperties>
</file>