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</p:sldMasterIdLst>
  <p:notesMasterIdLst>
    <p:notesMasterId r:id="rId22"/>
  </p:notesMasterIdLst>
  <p:sldIdLst>
    <p:sldId id="305" r:id="rId3"/>
    <p:sldId id="259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64" r:id="rId14"/>
    <p:sldId id="319" r:id="rId15"/>
    <p:sldId id="314" r:id="rId16"/>
    <p:sldId id="315" r:id="rId17"/>
    <p:sldId id="316" r:id="rId18"/>
    <p:sldId id="317" r:id="rId19"/>
    <p:sldId id="318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75" autoAdjust="0"/>
  </p:normalViewPr>
  <p:slideViewPr>
    <p:cSldViewPr snapToGrid="0">
      <p:cViewPr varScale="1">
        <p:scale>
          <a:sx n="105" d="100"/>
          <a:sy n="105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consider a simpler form of search in this course. Searching for integers in arrays.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393F0-0011-41EC-A925-AC7296CEFC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68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767" name="Google Shape;76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835" name="Google Shape;83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903" name="Google Shape;90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13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354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6059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May-20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223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05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071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76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7848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148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934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9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0120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465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3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159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80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743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8416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06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650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8878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50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223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978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6181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489791" y="2509785"/>
            <a:ext cx="9212418" cy="10749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Search and BSTs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Asymptotic 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/>
              <a:lstStyle/>
              <a:p>
                <a:r>
                  <a:rPr lang="en-US" dirty="0"/>
                  <a:t>Thus, we must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time taken to compare the middle element and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at all. Also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above is a </a:t>
                </a:r>
                <a:r>
                  <a:rPr lang="en-US" i="1" dirty="0"/>
                  <a:t>recurrence relation</a:t>
                </a:r>
                <a:r>
                  <a:rPr lang="en-US" dirty="0"/>
                  <a:t>. It expresses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 terms of itself</a:t>
                </a:r>
              </a:p>
              <a:p>
                <a:r>
                  <a:rPr lang="en-US" dirty="0"/>
                  <a:t>Applying the above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/>
                  <a:t> gives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IN" dirty="0"/>
                  <a:t>Repeating this gives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IN" dirty="0"/>
                  <a:t>However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IN" dirty="0"/>
                  <a:t>This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ceil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+1≤2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 which gives us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>
                <a:blip r:embed="rId2" cstate="print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4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Big-Oh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/>
              <a:lstStyle/>
              <a:p>
                <a:r>
                  <a:rPr lang="en-IN" dirty="0"/>
                  <a:t>Suppose we have two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such that there exists a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so that for all “large”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we have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IN" b="0" dirty="0"/>
                </a:br>
                <a:r>
                  <a:rPr lang="en-IN" b="0" dirty="0"/>
                  <a:t>Then we say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Be careful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must not depend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the above statement</a:t>
                </a:r>
              </a:p>
              <a:p>
                <a:r>
                  <a:rPr lang="en-IN" dirty="0"/>
                  <a:t>The above discussion shows that </a:t>
                </a:r>
                <a:r>
                  <a:rPr lang="en-US" dirty="0"/>
                  <a:t>the runtime complexity of Binary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since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that 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that the runtime of brute force search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>
                <a:blip r:embed="rId2" cstate="print"/>
                <a:stretch>
                  <a:fillRect l="-956" t="-1730" r="-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3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</p:spPr>
            <p:txBody>
              <a:bodyPr/>
              <a:lstStyle/>
              <a:p>
                <a:r>
                  <a:rPr lang="en-IN" dirty="0"/>
                  <a:t>Given a array </a:t>
                </a:r>
                <a:r>
                  <a:rPr lang="en-IN" dirty="0" err="1">
                    <a:latin typeface="Lucida Sans Typewriter" panose="020B0509030504030204" pitchFamily="49" charset="0"/>
                  </a:rPr>
                  <a:t>int</a:t>
                </a:r>
                <a:r>
                  <a:rPr lang="en-IN" dirty="0">
                    <a:latin typeface="Lucida Sans Typewriter" panose="020B0509030504030204" pitchFamily="49" charset="0"/>
                  </a:rPr>
                  <a:t> a[N];</a:t>
                </a:r>
                <a:r>
                  <a:rPr lang="en-IN" dirty="0"/>
                  <a:t>sorted in ascending order</a:t>
                </a:r>
              </a:p>
              <a:p>
                <a:pPr lvl="1"/>
                <a:r>
                  <a:rPr lang="en-IN" dirty="0"/>
                  <a:t>Find the number of occurrences of a given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in the array</a:t>
                </a:r>
              </a:p>
              <a:p>
                <a:pPr lvl="2"/>
                <a:r>
                  <a:rPr lang="en-IN" dirty="0"/>
                  <a:t>Generalizes the search problem we just studied</a:t>
                </a:r>
                <a:endParaRPr lang="en-US" dirty="0"/>
              </a:p>
              <a:p>
                <a:pPr lvl="1"/>
                <a:r>
                  <a:rPr lang="en-IN" dirty="0"/>
                  <a:t>Find the predecessor of a given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in the array</a:t>
                </a:r>
              </a:p>
              <a:p>
                <a:pPr lvl="2"/>
                <a:r>
                  <a:rPr lang="en-IN" dirty="0"/>
                  <a:t>Largest number in the array that is strictly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Return </a:t>
                </a:r>
                <a:r>
                  <a:rPr lang="en-US" dirty="0">
                    <a:latin typeface="Lucida Sans Typewriter" panose="020B0509030504030204" pitchFamily="49" charset="0"/>
                  </a:rPr>
                  <a:t>NULL</a:t>
                </a:r>
                <a:r>
                  <a:rPr lang="en-US" dirty="0"/>
                  <a:t> if none.</a:t>
                </a:r>
              </a:p>
              <a:p>
                <a:pPr lvl="2"/>
                <a:r>
                  <a:rPr lang="en-US" dirty="0"/>
                  <a:t>Be careful,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may itself occur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times in the array</a:t>
                </a:r>
              </a:p>
              <a:p>
                <a:pPr lvl="1"/>
                <a:r>
                  <a:rPr lang="en-IN" dirty="0"/>
                  <a:t>Given a positive integer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find the element of the array which is greater than or equal to exactly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elements of the array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gives the smallest element,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 largest element,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the median</a:t>
                </a:r>
              </a:p>
              <a:p>
                <a:pPr lvl="2"/>
                <a:r>
                  <a:rPr lang="en-IN" dirty="0"/>
                  <a:t>If you are interested, look up the term </a:t>
                </a:r>
                <a:r>
                  <a:rPr lang="en-IN" i="1" dirty="0"/>
                  <a:t>quantile</a:t>
                </a:r>
                <a:r>
                  <a:rPr lang="en-IN" dirty="0"/>
                  <a:t> on the internet for more info</a:t>
                </a:r>
              </a:p>
              <a:p>
                <a:r>
                  <a:rPr lang="en-IN" dirty="0"/>
                  <a:t>Make sure your algorithms take no more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steps!</a:t>
                </a:r>
              </a:p>
              <a:p>
                <a:r>
                  <a:rPr lang="en-IN" dirty="0"/>
                  <a:t>Can you do the above operations as fast if the array is not sorted?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  <a:blipFill rotWithShape="0">
                <a:blip r:embed="rId2" cstate="print"/>
                <a:stretch>
                  <a:fillRect l="-927" t="-2356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9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Searching sorted arrays is much faster than unsorted arrays</a:t>
            </a:r>
          </a:p>
          <a:p>
            <a:r>
              <a:rPr lang="en-GB" dirty="0" smtClean="0"/>
              <a:t>But sorting arrays itself is an expensive operation</a:t>
            </a:r>
          </a:p>
          <a:p>
            <a:r>
              <a:rPr lang="en-GB" dirty="0" smtClean="0"/>
              <a:t>If you keep updating your data between searches, sorting the array over and over may not be optimal</a:t>
            </a:r>
          </a:p>
          <a:p>
            <a:r>
              <a:rPr lang="en-GB" dirty="0" smtClean="0"/>
              <a:t>Binary search trees (BSTs) to the rescue:</a:t>
            </a:r>
          </a:p>
          <a:p>
            <a:pPr lvl="1"/>
            <a:r>
              <a:rPr lang="en-GB" dirty="0" smtClean="0"/>
              <a:t>Each node has two possible children (can be empty)</a:t>
            </a:r>
          </a:p>
          <a:p>
            <a:pPr lvl="1"/>
            <a:r>
              <a:rPr lang="en-GB" dirty="0" smtClean="0"/>
              <a:t>The left sub-tree of each node must only contain values smaller than the node value</a:t>
            </a:r>
          </a:p>
          <a:p>
            <a:pPr lvl="1"/>
            <a:r>
              <a:rPr lang="en-GB" dirty="0" smtClean="0"/>
              <a:t>The right sub-tree of each node must only contain values larger than the node value</a:t>
            </a:r>
          </a:p>
          <a:p>
            <a:pPr lvl="1"/>
            <a:r>
              <a:rPr lang="en-GB" dirty="0" smtClean="0"/>
              <a:t>There should be no duplicate nodes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200px-Binary_search_tre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641" y="2085202"/>
            <a:ext cx="3171825" cy="279082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 rot="19850567">
            <a:off x="7339910" y="2487827"/>
            <a:ext cx="1762897" cy="31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326660" y="4588475"/>
            <a:ext cx="144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sub-tree for top node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Building a Binary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422855"/>
            <a:ext cx="11269436" cy="5184576"/>
          </a:xfrm>
        </p:spPr>
        <p:txBody>
          <a:bodyPr>
            <a:normAutofit/>
          </a:bodyPr>
          <a:lstStyle/>
          <a:p>
            <a:r>
              <a:rPr lang="en-US" altLang="en-US" dirty="0"/>
              <a:t>Given some numbers, we can build a binary tree with each number being at one of the nodes (internal nodes or leaf nodes)</a:t>
            </a:r>
          </a:p>
          <a:p>
            <a:endParaRPr lang="en-US" altLang="en-US" dirty="0"/>
          </a:p>
          <a:p>
            <a:r>
              <a:rPr lang="en-US" altLang="en-US" dirty="0"/>
              <a:t>Many ways to build the tree</a:t>
            </a:r>
          </a:p>
          <a:p>
            <a:endParaRPr lang="en-US" altLang="en-US" dirty="0"/>
          </a:p>
          <a:p>
            <a:r>
              <a:rPr lang="en-US" altLang="en-US" dirty="0"/>
              <a:t>How we build it depends on how we want to organize the numbers in this tree. But in general</a:t>
            </a:r>
          </a:p>
          <a:p>
            <a:pPr lvl="1"/>
            <a:r>
              <a:rPr lang="en-US" altLang="en-US" dirty="0"/>
              <a:t>Decide which number will be at the root node, use a structure to store the number and pointers (initially NULL) to left and right subtrees</a:t>
            </a:r>
          </a:p>
          <a:p>
            <a:pPr lvl="1"/>
            <a:r>
              <a:rPr lang="en-US" altLang="en-US" dirty="0"/>
              <a:t>Send each subsequent number along the left or right </a:t>
            </a:r>
            <a:r>
              <a:rPr lang="en-US" altLang="en-US" dirty="0" smtClean="0"/>
              <a:t>branch and add to an existing leaf node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816145-9B9A-491F-9C28-9054ED4E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9697" y="2049291"/>
            <a:ext cx="4267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9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Traversing a Binary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22564" y="1417638"/>
            <a:ext cx="8000999" cy="5184576"/>
          </a:xfrm>
        </p:spPr>
        <p:txBody>
          <a:bodyPr/>
          <a:lstStyle/>
          <a:p>
            <a:r>
              <a:rPr lang="en-US" altLang="en-US" dirty="0"/>
              <a:t>We won’t discuss building the binary tree. Suppose we are given an already built tree</a:t>
            </a:r>
          </a:p>
          <a:p>
            <a:r>
              <a:rPr lang="en-US" altLang="en-US" dirty="0"/>
              <a:t>Traversal: Visit each node in the binary tree exactly once</a:t>
            </a:r>
          </a:p>
          <a:p>
            <a:r>
              <a:rPr lang="en-US" altLang="en-US" dirty="0"/>
              <a:t>Easy to traverse recursively</a:t>
            </a:r>
          </a:p>
          <a:p>
            <a:r>
              <a:rPr lang="en-US" altLang="en-US" dirty="0"/>
              <a:t>Three common ways of visit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inorder</a:t>
            </a:r>
            <a:r>
              <a:rPr lang="en-US" altLang="en-US" dirty="0"/>
              <a:t>: left, root, right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preorder</a:t>
            </a:r>
            <a:r>
              <a:rPr lang="en-US" altLang="en-US" dirty="0"/>
              <a:t>: root, left, right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postorder</a:t>
            </a:r>
            <a:r>
              <a:rPr lang="en-US" altLang="en-US" dirty="0"/>
              <a:t>: left, right, root</a:t>
            </a:r>
          </a:p>
          <a:p>
            <a:endParaRPr lang="en-US" dirty="0"/>
          </a:p>
        </p:txBody>
      </p:sp>
      <p:pic>
        <p:nvPicPr>
          <p:cNvPr id="1028" name="Picture 4" descr="C:\Users\karkare\AppData\Local\Microsoft\Windows\INetCache\IE\45LGD9AS\MP9002277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88" y="1583465"/>
            <a:ext cx="2893431" cy="19241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816145-9B9A-491F-9C28-9054ED4E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69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69;p39"/>
          <p:cNvGrpSpPr/>
          <p:nvPr/>
        </p:nvGrpSpPr>
        <p:grpSpPr>
          <a:xfrm>
            <a:off x="4210881" y="774702"/>
            <a:ext cx="6717663" cy="3283777"/>
            <a:chOff x="170625" y="51315"/>
            <a:chExt cx="6717663" cy="3283777"/>
          </a:xfrm>
        </p:grpSpPr>
        <p:sp>
          <p:nvSpPr>
            <p:cNvPr id="770" name="Google Shape;770;p39"/>
            <p:cNvSpPr txBox="1"/>
            <p:nvPr/>
          </p:nvSpPr>
          <p:spPr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525" cap="sq" cmpd="sng">
              <a:solidFill>
                <a:srgbClr val="9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2" name="Google Shape;772;p39"/>
            <p:cNvCxnSpPr>
              <a:endCxn id="773" idx="0"/>
            </p:cNvCxnSpPr>
            <p:nvPr/>
          </p:nvCxnSpPr>
          <p:spPr>
            <a:xfrm rot="10800000" flipH="1">
              <a:off x="408006" y="441884"/>
              <a:ext cx="3090000" cy="291300"/>
            </a:xfrm>
            <a:prstGeom prst="bentConnector4">
              <a:avLst>
                <a:gd name="adj1" fmla="val 42199"/>
                <a:gd name="adj2" fmla="val 177303"/>
              </a:avLst>
            </a:prstGeom>
            <a:noFill/>
            <a:ln w="25550" cap="sq" cmpd="sng">
              <a:solidFill>
                <a:srgbClr val="9D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4" name="Google Shape;774;p39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775" name="Google Shape;775;p39"/>
              <p:cNvSpPr/>
              <p:nvPr/>
            </p:nvSpPr>
            <p:spPr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9"/>
              <p:cNvSpPr txBox="1"/>
              <p:nvPr/>
            </p:nvSpPr>
            <p:spPr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5" name="Google Shape;779;p39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9"/>
              <p:cNvSpPr txBox="1"/>
              <p:nvPr/>
            </p:nvSpPr>
            <p:spPr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4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783;p39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784" name="Google Shape;784;p39"/>
              <p:cNvSpPr/>
              <p:nvPr/>
            </p:nvSpPr>
            <p:spPr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9"/>
              <p:cNvSpPr txBox="1"/>
              <p:nvPr/>
            </p:nvSpPr>
            <p:spPr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7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788;p39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789" name="Google Shape;789;p39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9"/>
              <p:cNvSpPr txBox="1"/>
              <p:nvPr/>
            </p:nvSpPr>
            <p:spPr>
              <a:xfrm>
                <a:off x="7548474" y="1447799"/>
                <a:ext cx="589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-1</a:t>
                </a:r>
                <a:endParaRPr dirty="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3" name="Google Shape;793;p39"/>
            <p:cNvSpPr txBox="1"/>
            <p:nvPr/>
          </p:nvSpPr>
          <p:spPr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22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8" name="Google Shape;794;p39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9"/>
              <p:cNvSpPr txBox="1"/>
              <p:nvPr/>
            </p:nvSpPr>
            <p:spPr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3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9" name="Google Shape;799;p39"/>
            <p:cNvCxnSpPr/>
            <p:nvPr/>
          </p:nvCxnSpPr>
          <p:spPr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0" name="Google Shape;800;p39"/>
            <p:cNvCxnSpPr>
              <a:endCxn id="776" idx="0"/>
            </p:cNvCxnSpPr>
            <p:nvPr/>
          </p:nvCxnSpPr>
          <p:spPr>
            <a:xfrm flipH="1">
              <a:off x="2441019" y="723948"/>
              <a:ext cx="547500" cy="511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1" name="Google Shape;801;p39"/>
            <p:cNvCxnSpPr>
              <a:endCxn id="789" idx="0"/>
            </p:cNvCxnSpPr>
            <p:nvPr/>
          </p:nvCxnSpPr>
          <p:spPr>
            <a:xfrm flipH="1">
              <a:off x="1414736" y="1556123"/>
              <a:ext cx="546600" cy="585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2" name="Google Shape;802;p39"/>
            <p:cNvCxnSpPr>
              <a:cxnSpLocks/>
              <a:endCxn id="803" idx="0"/>
            </p:cNvCxnSpPr>
            <p:nvPr/>
          </p:nvCxnSpPr>
          <p:spPr>
            <a:xfrm flipH="1">
              <a:off x="864043" y="2385448"/>
              <a:ext cx="41180" cy="54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4" name="Google Shape;804;p39"/>
            <p:cNvCxnSpPr>
              <a:cxnSpLocks/>
              <a:endCxn id="805" idx="0"/>
            </p:cNvCxnSpPr>
            <p:nvPr/>
          </p:nvCxnSpPr>
          <p:spPr>
            <a:xfrm flipH="1">
              <a:off x="2673682" y="2432402"/>
              <a:ext cx="76350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03" name="Google Shape;803;p39"/>
            <p:cNvSpPr txBox="1"/>
            <p:nvPr/>
          </p:nvSpPr>
          <p:spPr>
            <a:xfrm>
              <a:off x="407877" y="2925748"/>
              <a:ext cx="9123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5" name="Google Shape;805;p39"/>
            <p:cNvSpPr txBox="1"/>
            <p:nvPr/>
          </p:nvSpPr>
          <p:spPr>
            <a:xfrm>
              <a:off x="2257186" y="2922902"/>
              <a:ext cx="8329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6" name="Google Shape;806;p39"/>
            <p:cNvSpPr txBox="1"/>
            <p:nvPr/>
          </p:nvSpPr>
          <p:spPr>
            <a:xfrm>
              <a:off x="3398498" y="2919315"/>
              <a:ext cx="86870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07" name="Google Shape;807;p39"/>
            <p:cNvCxnSpPr>
              <a:endCxn id="795" idx="0"/>
            </p:cNvCxnSpPr>
            <p:nvPr/>
          </p:nvCxnSpPr>
          <p:spPr>
            <a:xfrm>
              <a:off x="2945766" y="1522311"/>
              <a:ext cx="300600" cy="6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8" name="Google Shape;808;p39"/>
            <p:cNvCxnSpPr>
              <a:endCxn id="784" idx="0"/>
            </p:cNvCxnSpPr>
            <p:nvPr/>
          </p:nvCxnSpPr>
          <p:spPr>
            <a:xfrm>
              <a:off x="4036748" y="687182"/>
              <a:ext cx="915900" cy="515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9" name="Google Shape;809;p39"/>
            <p:cNvCxnSpPr>
              <a:cxnSpLocks/>
              <a:endCxn id="806" idx="0"/>
            </p:cNvCxnSpPr>
            <p:nvPr/>
          </p:nvCxnSpPr>
          <p:spPr>
            <a:xfrm>
              <a:off x="3763244" y="2500815"/>
              <a:ext cx="69605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10" name="Google Shape;810;p39"/>
            <p:cNvSpPr txBox="1"/>
            <p:nvPr/>
          </p:nvSpPr>
          <p:spPr>
            <a:xfrm>
              <a:off x="1507655" y="2911400"/>
              <a:ext cx="80116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11" name="Google Shape;811;p39"/>
            <p:cNvCxnSpPr>
              <a:cxnSpLocks/>
              <a:endCxn id="810" idx="0"/>
            </p:cNvCxnSpPr>
            <p:nvPr/>
          </p:nvCxnSpPr>
          <p:spPr>
            <a:xfrm>
              <a:off x="1872401" y="2492900"/>
              <a:ext cx="35837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9" name="Google Shape;812;p39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9"/>
              <p:cNvSpPr txBox="1"/>
              <p:nvPr/>
            </p:nvSpPr>
            <p:spPr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13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17" name="Google Shape;817;p39"/>
            <p:cNvCxnSpPr>
              <a:cxnSpLocks/>
              <a:endCxn id="818" idx="0"/>
            </p:cNvCxnSpPr>
            <p:nvPr/>
          </p:nvCxnSpPr>
          <p:spPr>
            <a:xfrm flipH="1">
              <a:off x="5369496" y="2429232"/>
              <a:ext cx="76350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18" name="Google Shape;818;p39"/>
            <p:cNvSpPr txBox="1"/>
            <p:nvPr/>
          </p:nvSpPr>
          <p:spPr>
            <a:xfrm>
              <a:off x="4953000" y="2919732"/>
              <a:ext cx="8329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9" name="Google Shape;819;p39"/>
            <p:cNvSpPr txBox="1"/>
            <p:nvPr/>
          </p:nvSpPr>
          <p:spPr>
            <a:xfrm>
              <a:off x="6094312" y="2916145"/>
              <a:ext cx="79397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20" name="Google Shape;820;p39"/>
            <p:cNvCxnSpPr>
              <a:cxnSpLocks/>
              <a:endCxn id="819" idx="0"/>
            </p:cNvCxnSpPr>
            <p:nvPr/>
          </p:nvCxnSpPr>
          <p:spPr>
            <a:xfrm>
              <a:off x="6459058" y="2497645"/>
              <a:ext cx="3224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21" name="Google Shape;821;p39"/>
            <p:cNvCxnSpPr/>
            <p:nvPr/>
          </p:nvCxnSpPr>
          <p:spPr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22" name="Google Shape;822;p39"/>
          <p:cNvSpPr/>
          <p:nvPr/>
        </p:nvSpPr>
        <p:spPr>
          <a:xfrm>
            <a:off x="3252600" y="0"/>
            <a:ext cx="5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Inorder Traversal</a:t>
            </a:r>
            <a:endParaRPr sz="440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3" name="Google Shape;823;p39"/>
          <p:cNvSpPr txBox="1"/>
          <p:nvPr/>
        </p:nvSpPr>
        <p:spPr>
          <a:xfrm>
            <a:off x="165652" y="3210340"/>
            <a:ext cx="3886200" cy="3329608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(tree  t)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if (t == NULL) return;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(t-&gt;left);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printf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(“%d ”, t-&gt;data);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(t-&gt;right);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4" name="Google Shape;824;p39"/>
          <p:cNvSpPr txBox="1"/>
          <p:nvPr/>
        </p:nvSpPr>
        <p:spPr>
          <a:xfrm>
            <a:off x="6629400" y="4886975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5" name="Google Shape;825;p39"/>
          <p:cNvSpPr txBox="1"/>
          <p:nvPr/>
        </p:nvSpPr>
        <p:spPr>
          <a:xfrm>
            <a:off x="7467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8001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8610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8" name="Google Shape;828;p39"/>
          <p:cNvSpPr txBox="1"/>
          <p:nvPr/>
        </p:nvSpPr>
        <p:spPr>
          <a:xfrm>
            <a:off x="9144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9" name="Google Shape;829;p39"/>
          <p:cNvSpPr txBox="1"/>
          <p:nvPr/>
        </p:nvSpPr>
        <p:spPr>
          <a:xfrm>
            <a:off x="9829800" y="4886980"/>
            <a:ext cx="83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0" name="Google Shape;830;p39"/>
          <p:cNvSpPr txBox="1"/>
          <p:nvPr/>
        </p:nvSpPr>
        <p:spPr>
          <a:xfrm>
            <a:off x="6629400" y="4038601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Result</a:t>
            </a:r>
            <a:endParaRPr sz="3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BE4124E-8371-4B90-9907-D078FF94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37;p40"/>
          <p:cNvGrpSpPr/>
          <p:nvPr/>
        </p:nvGrpSpPr>
        <p:grpSpPr>
          <a:xfrm>
            <a:off x="4977714" y="750708"/>
            <a:ext cx="6749453" cy="3283777"/>
            <a:chOff x="170625" y="51315"/>
            <a:chExt cx="6749453" cy="3283777"/>
          </a:xfrm>
        </p:grpSpPr>
        <p:sp>
          <p:nvSpPr>
            <p:cNvPr id="838" name="Google Shape;838;p40"/>
            <p:cNvSpPr txBox="1"/>
            <p:nvPr/>
          </p:nvSpPr>
          <p:spPr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525" cap="sq" cmpd="sng">
              <a:solidFill>
                <a:srgbClr val="9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0" name="Google Shape;840;p40"/>
            <p:cNvCxnSpPr>
              <a:endCxn id="841" idx="0"/>
            </p:cNvCxnSpPr>
            <p:nvPr/>
          </p:nvCxnSpPr>
          <p:spPr>
            <a:xfrm rot="10800000" flipH="1">
              <a:off x="408006" y="441884"/>
              <a:ext cx="3090000" cy="291300"/>
            </a:xfrm>
            <a:prstGeom prst="bentConnector4">
              <a:avLst>
                <a:gd name="adj1" fmla="val 40514"/>
                <a:gd name="adj2" fmla="val 190699"/>
              </a:avLst>
            </a:prstGeom>
            <a:noFill/>
            <a:ln w="25550" cap="sq" cmpd="sng">
              <a:solidFill>
                <a:srgbClr val="9D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4" name="Google Shape;842;p4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843" name="Google Shape;843;p40"/>
              <p:cNvSpPr/>
              <p:nvPr/>
            </p:nvSpPr>
            <p:spPr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 txBox="1"/>
              <p:nvPr/>
            </p:nvSpPr>
            <p:spPr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5" name="Google Shape;847;p40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841" name="Google Shape;841;p40"/>
              <p:cNvSpPr/>
              <p:nvPr/>
            </p:nvSpPr>
            <p:spPr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40"/>
              <p:cNvSpPr txBox="1"/>
              <p:nvPr/>
            </p:nvSpPr>
            <p:spPr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4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851;p40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852" name="Google Shape;852;p40"/>
              <p:cNvSpPr/>
              <p:nvPr/>
            </p:nvSpPr>
            <p:spPr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 txBox="1"/>
              <p:nvPr/>
            </p:nvSpPr>
            <p:spPr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7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856;p40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857" name="Google Shape;857;p40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 txBox="1"/>
              <p:nvPr/>
            </p:nvSpPr>
            <p:spPr>
              <a:xfrm>
                <a:off x="7548474" y="1447799"/>
                <a:ext cx="589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-1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1" name="Google Shape;861;p40"/>
            <p:cNvSpPr txBox="1"/>
            <p:nvPr/>
          </p:nvSpPr>
          <p:spPr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22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8" name="Google Shape;862;p40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863" name="Google Shape;863;p40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0"/>
              <p:cNvSpPr txBox="1"/>
              <p:nvPr/>
            </p:nvSpPr>
            <p:spPr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3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67" name="Google Shape;867;p40"/>
            <p:cNvCxnSpPr/>
            <p:nvPr/>
          </p:nvCxnSpPr>
          <p:spPr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68" name="Google Shape;868;p40"/>
            <p:cNvCxnSpPr>
              <a:endCxn id="844" idx="0"/>
            </p:cNvCxnSpPr>
            <p:nvPr/>
          </p:nvCxnSpPr>
          <p:spPr>
            <a:xfrm flipH="1">
              <a:off x="2441019" y="723948"/>
              <a:ext cx="547500" cy="511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69" name="Google Shape;869;p40"/>
            <p:cNvCxnSpPr>
              <a:endCxn id="857" idx="0"/>
            </p:cNvCxnSpPr>
            <p:nvPr/>
          </p:nvCxnSpPr>
          <p:spPr>
            <a:xfrm flipH="1">
              <a:off x="1414736" y="1556123"/>
              <a:ext cx="546600" cy="585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0" name="Google Shape;870;p40"/>
            <p:cNvCxnSpPr>
              <a:cxnSpLocks/>
              <a:endCxn id="871" idx="0"/>
            </p:cNvCxnSpPr>
            <p:nvPr/>
          </p:nvCxnSpPr>
          <p:spPr>
            <a:xfrm flipH="1">
              <a:off x="838225" y="2385448"/>
              <a:ext cx="66998" cy="54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2" name="Google Shape;872;p40"/>
            <p:cNvCxnSpPr>
              <a:cxnSpLocks/>
              <a:endCxn id="873" idx="0"/>
            </p:cNvCxnSpPr>
            <p:nvPr/>
          </p:nvCxnSpPr>
          <p:spPr>
            <a:xfrm flipH="1">
              <a:off x="2673682" y="2432402"/>
              <a:ext cx="76350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71" name="Google Shape;871;p40"/>
            <p:cNvSpPr txBox="1"/>
            <p:nvPr/>
          </p:nvSpPr>
          <p:spPr>
            <a:xfrm>
              <a:off x="407876" y="2925748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3" name="Google Shape;873;p40"/>
            <p:cNvSpPr txBox="1"/>
            <p:nvPr/>
          </p:nvSpPr>
          <p:spPr>
            <a:xfrm>
              <a:off x="2257186" y="2922902"/>
              <a:ext cx="8329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4" name="Google Shape;874;p40"/>
            <p:cNvSpPr txBox="1"/>
            <p:nvPr/>
          </p:nvSpPr>
          <p:spPr>
            <a:xfrm>
              <a:off x="3398498" y="2919315"/>
              <a:ext cx="90603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75" name="Google Shape;875;p40"/>
            <p:cNvCxnSpPr>
              <a:endCxn id="863" idx="0"/>
            </p:cNvCxnSpPr>
            <p:nvPr/>
          </p:nvCxnSpPr>
          <p:spPr>
            <a:xfrm>
              <a:off x="2945766" y="1522311"/>
              <a:ext cx="300600" cy="6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6" name="Google Shape;876;p40"/>
            <p:cNvCxnSpPr>
              <a:endCxn id="852" idx="0"/>
            </p:cNvCxnSpPr>
            <p:nvPr/>
          </p:nvCxnSpPr>
          <p:spPr>
            <a:xfrm>
              <a:off x="4036748" y="687182"/>
              <a:ext cx="915900" cy="515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7" name="Google Shape;877;p40"/>
            <p:cNvCxnSpPr>
              <a:cxnSpLocks/>
              <a:endCxn id="874" idx="0"/>
            </p:cNvCxnSpPr>
            <p:nvPr/>
          </p:nvCxnSpPr>
          <p:spPr>
            <a:xfrm>
              <a:off x="3763244" y="2500815"/>
              <a:ext cx="8827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78" name="Google Shape;878;p40"/>
            <p:cNvSpPr txBox="1"/>
            <p:nvPr/>
          </p:nvSpPr>
          <p:spPr>
            <a:xfrm>
              <a:off x="1507654" y="2911400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79" name="Google Shape;879;p40"/>
            <p:cNvCxnSpPr>
              <a:cxnSpLocks/>
              <a:endCxn id="878" idx="0"/>
            </p:cNvCxnSpPr>
            <p:nvPr/>
          </p:nvCxnSpPr>
          <p:spPr>
            <a:xfrm>
              <a:off x="1872401" y="2492900"/>
              <a:ext cx="6560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9" name="Google Shape;880;p40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1" name="Google Shape;881;p40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40"/>
              <p:cNvSpPr txBox="1"/>
              <p:nvPr/>
            </p:nvSpPr>
            <p:spPr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13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85" name="Google Shape;885;p40"/>
            <p:cNvCxnSpPr>
              <a:cxnSpLocks/>
              <a:endCxn id="886" idx="0"/>
            </p:cNvCxnSpPr>
            <p:nvPr/>
          </p:nvCxnSpPr>
          <p:spPr>
            <a:xfrm flipH="1">
              <a:off x="5365883" y="2429232"/>
              <a:ext cx="79964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86" name="Google Shape;886;p40"/>
            <p:cNvSpPr txBox="1"/>
            <p:nvPr/>
          </p:nvSpPr>
          <p:spPr>
            <a:xfrm>
              <a:off x="4953000" y="2919732"/>
              <a:ext cx="82576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7" name="Google Shape;887;p40"/>
            <p:cNvSpPr txBox="1"/>
            <p:nvPr/>
          </p:nvSpPr>
          <p:spPr>
            <a:xfrm>
              <a:off x="6094312" y="2916145"/>
              <a:ext cx="82576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88" name="Google Shape;888;p40"/>
            <p:cNvCxnSpPr>
              <a:cxnSpLocks/>
              <a:endCxn id="887" idx="0"/>
            </p:cNvCxnSpPr>
            <p:nvPr/>
          </p:nvCxnSpPr>
          <p:spPr>
            <a:xfrm>
              <a:off x="6459058" y="2497645"/>
              <a:ext cx="48137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89" name="Google Shape;889;p40"/>
            <p:cNvCxnSpPr/>
            <p:nvPr/>
          </p:nvCxnSpPr>
          <p:spPr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90" name="Google Shape;890;p40"/>
          <p:cNvSpPr/>
          <p:nvPr/>
        </p:nvSpPr>
        <p:spPr>
          <a:xfrm>
            <a:off x="3148619" y="0"/>
            <a:ext cx="636607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 dirty="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Preorder Traversal</a:t>
            </a:r>
            <a:endParaRPr sz="4400" dirty="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79173" y="3076114"/>
            <a:ext cx="3886200" cy="3530631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void preorder(tree  t)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if (t == NULL) return;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printf(“%d ”, t-&gt;data);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preorder(t-&gt;left);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preorder(t-&gt;right);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6705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7467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8001000" y="4886975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8610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9144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7" name="Google Shape;897;p40"/>
          <p:cNvSpPr txBox="1"/>
          <p:nvPr/>
        </p:nvSpPr>
        <p:spPr>
          <a:xfrm>
            <a:off x="9829800" y="4886980"/>
            <a:ext cx="83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6629400" y="4038601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Result</a:t>
            </a:r>
            <a:endParaRPr sz="3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26AAD56-F70A-4D58-8C8C-DBADFA0F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905;p41"/>
          <p:cNvGrpSpPr/>
          <p:nvPr/>
        </p:nvGrpSpPr>
        <p:grpSpPr>
          <a:xfrm>
            <a:off x="4450492" y="800133"/>
            <a:ext cx="6857999" cy="3283777"/>
            <a:chOff x="170625" y="51315"/>
            <a:chExt cx="6857999" cy="3283777"/>
          </a:xfrm>
        </p:grpSpPr>
        <p:sp>
          <p:nvSpPr>
            <p:cNvPr id="906" name="Google Shape;906;p41"/>
            <p:cNvSpPr txBox="1"/>
            <p:nvPr/>
          </p:nvSpPr>
          <p:spPr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525" cap="sq" cmpd="sng">
              <a:solidFill>
                <a:srgbClr val="9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41"/>
            <p:cNvCxnSpPr>
              <a:endCxn id="909" idx="0"/>
            </p:cNvCxnSpPr>
            <p:nvPr/>
          </p:nvCxnSpPr>
          <p:spPr>
            <a:xfrm rot="10800000" flipH="1">
              <a:off x="408006" y="441884"/>
              <a:ext cx="3090000" cy="291300"/>
            </a:xfrm>
            <a:prstGeom prst="bentConnector4">
              <a:avLst>
                <a:gd name="adj1" fmla="val 43883"/>
                <a:gd name="adj2" fmla="val 190699"/>
              </a:avLst>
            </a:prstGeom>
            <a:noFill/>
            <a:ln w="25550" cap="sq" cmpd="sng">
              <a:solidFill>
                <a:srgbClr val="9D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4" name="Google Shape;910;p41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911" name="Google Shape;911;p41"/>
              <p:cNvSpPr/>
              <p:nvPr/>
            </p:nvSpPr>
            <p:spPr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1"/>
              <p:cNvSpPr txBox="1"/>
              <p:nvPr/>
            </p:nvSpPr>
            <p:spPr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5" name="Google Shape;915;p41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909" name="Google Shape;909;p41"/>
              <p:cNvSpPr/>
              <p:nvPr/>
            </p:nvSpPr>
            <p:spPr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/>
              <p:cNvSpPr txBox="1"/>
              <p:nvPr/>
            </p:nvSpPr>
            <p:spPr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4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919;p4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/>
              <p:cNvSpPr txBox="1"/>
              <p:nvPr/>
            </p:nvSpPr>
            <p:spPr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7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24;p41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925" name="Google Shape;925;p41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1"/>
              <p:cNvSpPr txBox="1"/>
              <p:nvPr/>
            </p:nvSpPr>
            <p:spPr>
              <a:xfrm>
                <a:off x="7548474" y="1447799"/>
                <a:ext cx="589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-1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9" name="Google Shape;929;p41"/>
            <p:cNvSpPr txBox="1"/>
            <p:nvPr/>
          </p:nvSpPr>
          <p:spPr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22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8" name="Google Shape;930;p41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931" name="Google Shape;931;p41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/>
              <p:cNvSpPr txBox="1"/>
              <p:nvPr/>
            </p:nvSpPr>
            <p:spPr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3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35" name="Google Shape;935;p41"/>
            <p:cNvCxnSpPr/>
            <p:nvPr/>
          </p:nvCxnSpPr>
          <p:spPr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6" name="Google Shape;936;p41"/>
            <p:cNvCxnSpPr>
              <a:endCxn id="912" idx="0"/>
            </p:cNvCxnSpPr>
            <p:nvPr/>
          </p:nvCxnSpPr>
          <p:spPr>
            <a:xfrm flipH="1">
              <a:off x="2441019" y="723948"/>
              <a:ext cx="547500" cy="511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7" name="Google Shape;937;p41"/>
            <p:cNvCxnSpPr>
              <a:endCxn id="925" idx="0"/>
            </p:cNvCxnSpPr>
            <p:nvPr/>
          </p:nvCxnSpPr>
          <p:spPr>
            <a:xfrm flipH="1">
              <a:off x="1414736" y="1556123"/>
              <a:ext cx="546600" cy="585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8" name="Google Shape;938;p41"/>
            <p:cNvCxnSpPr>
              <a:cxnSpLocks/>
              <a:endCxn id="939" idx="0"/>
            </p:cNvCxnSpPr>
            <p:nvPr/>
          </p:nvCxnSpPr>
          <p:spPr>
            <a:xfrm flipH="1">
              <a:off x="838225" y="2385448"/>
              <a:ext cx="66998" cy="54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40" name="Google Shape;940;p41"/>
            <p:cNvCxnSpPr>
              <a:cxnSpLocks/>
              <a:endCxn id="941" idx="0"/>
            </p:cNvCxnSpPr>
            <p:nvPr/>
          </p:nvCxnSpPr>
          <p:spPr>
            <a:xfrm flipH="1">
              <a:off x="2663200" y="2432402"/>
              <a:ext cx="86832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39" name="Google Shape;939;p41"/>
            <p:cNvSpPr txBox="1"/>
            <p:nvPr/>
          </p:nvSpPr>
          <p:spPr>
            <a:xfrm>
              <a:off x="407876" y="2925748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1" name="Google Shape;941;p41"/>
            <p:cNvSpPr txBox="1"/>
            <p:nvPr/>
          </p:nvSpPr>
          <p:spPr>
            <a:xfrm>
              <a:off x="2257186" y="2922902"/>
              <a:ext cx="812028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2" name="Google Shape;942;p41"/>
            <p:cNvSpPr txBox="1"/>
            <p:nvPr/>
          </p:nvSpPr>
          <p:spPr>
            <a:xfrm>
              <a:off x="3398498" y="2919315"/>
              <a:ext cx="86870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43" name="Google Shape;943;p41"/>
            <p:cNvCxnSpPr>
              <a:endCxn id="931" idx="0"/>
            </p:cNvCxnSpPr>
            <p:nvPr/>
          </p:nvCxnSpPr>
          <p:spPr>
            <a:xfrm>
              <a:off x="2945766" y="1522311"/>
              <a:ext cx="300600" cy="6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44" name="Google Shape;944;p41"/>
            <p:cNvCxnSpPr>
              <a:endCxn id="920" idx="0"/>
            </p:cNvCxnSpPr>
            <p:nvPr/>
          </p:nvCxnSpPr>
          <p:spPr>
            <a:xfrm>
              <a:off x="4036748" y="687182"/>
              <a:ext cx="915900" cy="515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45" name="Google Shape;945;p41"/>
            <p:cNvCxnSpPr>
              <a:cxnSpLocks/>
              <a:endCxn id="942" idx="0"/>
            </p:cNvCxnSpPr>
            <p:nvPr/>
          </p:nvCxnSpPr>
          <p:spPr>
            <a:xfrm>
              <a:off x="3763244" y="2500815"/>
              <a:ext cx="69605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46" name="Google Shape;946;p41"/>
            <p:cNvSpPr txBox="1"/>
            <p:nvPr/>
          </p:nvSpPr>
          <p:spPr>
            <a:xfrm>
              <a:off x="1507654" y="2911400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47" name="Google Shape;947;p41"/>
            <p:cNvCxnSpPr>
              <a:cxnSpLocks/>
              <a:endCxn id="946" idx="0"/>
            </p:cNvCxnSpPr>
            <p:nvPr/>
          </p:nvCxnSpPr>
          <p:spPr>
            <a:xfrm>
              <a:off x="1872401" y="2492900"/>
              <a:ext cx="6560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9" name="Google Shape;948;p41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949" name="Google Shape;949;p41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41"/>
              <p:cNvSpPr txBox="1"/>
              <p:nvPr/>
            </p:nvSpPr>
            <p:spPr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13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53" name="Google Shape;953;p41"/>
            <p:cNvCxnSpPr>
              <a:cxnSpLocks/>
              <a:endCxn id="954" idx="0"/>
            </p:cNvCxnSpPr>
            <p:nvPr/>
          </p:nvCxnSpPr>
          <p:spPr>
            <a:xfrm flipH="1">
              <a:off x="5377159" y="2429232"/>
              <a:ext cx="68688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54" name="Google Shape;954;p41"/>
            <p:cNvSpPr txBox="1"/>
            <p:nvPr/>
          </p:nvSpPr>
          <p:spPr>
            <a:xfrm>
              <a:off x="4953000" y="2919732"/>
              <a:ext cx="848318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5" name="Google Shape;955;p41"/>
            <p:cNvSpPr txBox="1"/>
            <p:nvPr/>
          </p:nvSpPr>
          <p:spPr>
            <a:xfrm>
              <a:off x="6094312" y="2916145"/>
              <a:ext cx="93431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56" name="Google Shape;956;p41"/>
            <p:cNvCxnSpPr>
              <a:cxnSpLocks/>
              <a:endCxn id="955" idx="0"/>
            </p:cNvCxnSpPr>
            <p:nvPr/>
          </p:nvCxnSpPr>
          <p:spPr>
            <a:xfrm>
              <a:off x="6459058" y="2497645"/>
              <a:ext cx="102410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57" name="Google Shape;957;p41"/>
            <p:cNvCxnSpPr/>
            <p:nvPr/>
          </p:nvCxnSpPr>
          <p:spPr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58" name="Google Shape;958;p41"/>
          <p:cNvSpPr/>
          <p:nvPr/>
        </p:nvSpPr>
        <p:spPr>
          <a:xfrm>
            <a:off x="3340800" y="0"/>
            <a:ext cx="5510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Postorder Traversal</a:t>
            </a:r>
            <a:endParaRPr sz="440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9" name="Google Shape;959;p41"/>
          <p:cNvSpPr txBox="1"/>
          <p:nvPr/>
        </p:nvSpPr>
        <p:spPr>
          <a:xfrm>
            <a:off x="278027" y="3207927"/>
            <a:ext cx="3886200" cy="338234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postorder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(tree  t)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if (t == NULL) return;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postorder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(t-&gt;left);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postorder</a:t>
            </a:r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(t-&gt;right);</a:t>
            </a:r>
            <a:endParaRPr sz="2400" dirty="0">
              <a:solidFill>
                <a:srgbClr val="40458C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printf(“%d “, t-&gt;data);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 dirty="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2400" dirty="0">
              <a:solidFill>
                <a:srgbClr val="40458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6553200" y="4886975"/>
            <a:ext cx="68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7467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8001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9144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8458200" y="48768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9829800" y="4886980"/>
            <a:ext cx="83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6629400" y="4038601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Result</a:t>
            </a:r>
            <a:endParaRPr sz="3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FDC4648-7B09-4467-BE64-1DE834B1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vs binary search trees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0538" y="2568661"/>
          <a:ext cx="114744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817"/>
                <a:gridCol w="3824817"/>
                <a:gridCol w="382481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Binary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r>
                        <a:rPr lang="en-GB" baseline="0" dirty="0" smtClean="0"/>
                        <a:t> search tree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O(log 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Insertion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Update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Deletion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O(log N)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368" y="1235676"/>
            <a:ext cx="1109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know you’re ready for your programming interview if you can intelligently answer which you’d prefer to use for any given application</a:t>
            </a:r>
          </a:p>
          <a:p>
            <a:endParaRPr lang="en-GB" dirty="0" smtClean="0"/>
          </a:p>
          <a:p>
            <a:r>
              <a:rPr lang="en-GB" dirty="0" smtClean="0"/>
              <a:t>Lots of considerations affect the choice: memory caching policy, application resource intensity, etc.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b="52994"/>
          <a:stretch/>
        </p:blipFill>
        <p:spPr>
          <a:xfrm>
            <a:off x="1059880" y="1006076"/>
            <a:ext cx="11132120" cy="5851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Searches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45116" y="2867877"/>
            <a:ext cx="389823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Google sorts webpages in decreasing relevance to the query you asked!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14123" y="1104682"/>
            <a:ext cx="2480109" cy="100325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Most relevant webpage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514123" y="4923823"/>
            <a:ext cx="2480109" cy="100325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Less relevant webpage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5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2261937"/>
            <a:ext cx="11474824" cy="3999797"/>
          </a:xfrm>
        </p:spPr>
        <p:txBody>
          <a:bodyPr>
            <a:normAutofit/>
          </a:bodyPr>
          <a:lstStyle/>
          <a:p>
            <a:r>
              <a:rPr lang="en-IN" dirty="0"/>
              <a:t>Is the element 4 </a:t>
            </a:r>
            <a:r>
              <a:rPr lang="en-US" dirty="0"/>
              <a:t>present in the array?</a:t>
            </a:r>
          </a:p>
          <a:p>
            <a:pPr lvl="1"/>
            <a:r>
              <a:rPr lang="en-IN" dirty="0"/>
              <a:t>Can search the array from left to right or right to left</a:t>
            </a:r>
          </a:p>
          <a:p>
            <a:pPr lvl="1"/>
            <a:r>
              <a:rPr lang="en-IN" dirty="0">
                <a:latin typeface="Lucida Sans Typewriter" panose="020B0509030504030204" pitchFamily="49" charset="0"/>
              </a:rPr>
              <a:t> </a:t>
            </a:r>
            <a:r>
              <a:rPr lang="en-IN" sz="2000" dirty="0">
                <a:latin typeface="Lucida Sans Typewriter" panose="020B0509030504030204" pitchFamily="49" charset="0"/>
              </a:rPr>
              <a:t>for(</a:t>
            </a:r>
            <a:r>
              <a:rPr lang="en-IN" sz="2000" dirty="0" err="1">
                <a:latin typeface="Lucida Sans Typewriter" panose="020B0509030504030204" pitchFamily="49" charset="0"/>
              </a:rPr>
              <a:t>i</a:t>
            </a:r>
            <a:r>
              <a:rPr lang="en-IN" sz="2000" dirty="0">
                <a:latin typeface="Lucida Sans Typewriter" panose="020B0509030504030204" pitchFamily="49" charset="0"/>
              </a:rPr>
              <a:t>=0;i&lt;11;i++) if(a[</a:t>
            </a:r>
            <a:r>
              <a:rPr lang="en-IN" sz="2000" dirty="0" err="1">
                <a:latin typeface="Lucida Sans Typewriter" panose="020B0509030504030204" pitchFamily="49" charset="0"/>
              </a:rPr>
              <a:t>i</a:t>
            </a:r>
            <a:r>
              <a:rPr lang="en-IN" sz="2000" dirty="0">
                <a:latin typeface="Lucida Sans Typewriter" panose="020B0509030504030204" pitchFamily="49" charset="0"/>
              </a:rPr>
              <a:t>]==4) return </a:t>
            </a:r>
            <a:r>
              <a:rPr lang="en-IN" sz="2000" dirty="0" err="1">
                <a:latin typeface="Lucida Sans Typewriter" panose="020B0509030504030204" pitchFamily="49" charset="0"/>
              </a:rPr>
              <a:t>i</a:t>
            </a:r>
            <a:r>
              <a:rPr lang="en-IN" sz="2000" dirty="0">
                <a:latin typeface="Lucida Sans Typewriter" panose="020B0509030504030204" pitchFamily="49" charset="0"/>
              </a:rPr>
              <a:t>; return -1;</a:t>
            </a:r>
          </a:p>
          <a:p>
            <a:pPr lvl="1"/>
            <a:r>
              <a:rPr lang="en-IN" dirty="0">
                <a:latin typeface="Lucida Sans Typewriter" panose="020B0509030504030204" pitchFamily="49" charset="0"/>
              </a:rPr>
              <a:t> </a:t>
            </a:r>
            <a:r>
              <a:rPr lang="en-IN" sz="2000" dirty="0">
                <a:latin typeface="Lucida Sans Typewriter" panose="020B0509030504030204" pitchFamily="49" charset="0"/>
              </a:rPr>
              <a:t>for(</a:t>
            </a:r>
            <a:r>
              <a:rPr lang="en-IN" sz="2000" dirty="0" err="1">
                <a:latin typeface="Lucida Sans Typewriter" panose="020B0509030504030204" pitchFamily="49" charset="0"/>
              </a:rPr>
              <a:t>i</a:t>
            </a:r>
            <a:r>
              <a:rPr lang="en-IN" sz="2000" dirty="0">
                <a:latin typeface="Lucida Sans Typewriter" panose="020B0509030504030204" pitchFamily="49" charset="0"/>
              </a:rPr>
              <a:t>=10;i&gt;=0;i--) if(a[</a:t>
            </a:r>
            <a:r>
              <a:rPr lang="en-IN" sz="2000" dirty="0" err="1">
                <a:latin typeface="Lucida Sans Typewriter" panose="020B0509030504030204" pitchFamily="49" charset="0"/>
              </a:rPr>
              <a:t>i</a:t>
            </a:r>
            <a:r>
              <a:rPr lang="en-IN" sz="2000" dirty="0">
                <a:latin typeface="Lucida Sans Typewriter" panose="020B0509030504030204" pitchFamily="49" charset="0"/>
              </a:rPr>
              <a:t>]==4) return </a:t>
            </a:r>
            <a:r>
              <a:rPr lang="en-IN" sz="2000" dirty="0" err="1">
                <a:latin typeface="Lucida Sans Typewriter" panose="020B0509030504030204" pitchFamily="49" charset="0"/>
              </a:rPr>
              <a:t>i</a:t>
            </a:r>
            <a:r>
              <a:rPr lang="en-IN" sz="2000" dirty="0">
                <a:latin typeface="Lucida Sans Typewriter" panose="020B0509030504030204" pitchFamily="49" charset="0"/>
              </a:rPr>
              <a:t>; return -1;</a:t>
            </a:r>
          </a:p>
          <a:p>
            <a:pPr lvl="1"/>
            <a:r>
              <a:rPr lang="en-IN" dirty="0"/>
              <a:t>Searching from left seems faster for the query 4</a:t>
            </a:r>
            <a:endParaRPr lang="en-IN" b="0" dirty="0"/>
          </a:p>
          <a:p>
            <a:r>
              <a:rPr lang="en-IN" dirty="0"/>
              <a:t>Is the element 3 present in the array?</a:t>
            </a:r>
          </a:p>
          <a:p>
            <a:r>
              <a:rPr lang="en-IN" dirty="0"/>
              <a:t>Is the element 5 present in the array?</a:t>
            </a:r>
          </a:p>
          <a:p>
            <a:r>
              <a:rPr lang="en-IN" dirty="0"/>
              <a:t>If there are N elements in the array we have to do at least N operations (to verify absence) - can we do any better?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9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474824" cy="3999797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above array is sorted in ascending order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]≤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Can sort arrays in descending order too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Now lets try searching again by exploiting </a:t>
                </a:r>
                <a:r>
                  <a:rPr lang="en-IN" dirty="0" err="1"/>
                  <a:t>sortedness</a:t>
                </a:r>
                <a:endParaRPr lang="en-IN" dirty="0"/>
              </a:p>
              <a:p>
                <a:r>
                  <a:rPr lang="en-IN" dirty="0"/>
                  <a:t>Crucial insight: if we are searching for the element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and if we know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array is sorted in increasing order then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IN" dirty="0">
                    <a:latin typeface="Nexa Bold Regular" panose="02000000000000000000" pitchFamily="2" charset="0"/>
                  </a:rPr>
                  <a:t>Proof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array is sorted and we know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Similarly,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then we also know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IN" dirty="0"/>
                  <a:t>We will use the above to eliminate vast swathes of the array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474824" cy="3999797"/>
              </a:xfrm>
              <a:blipFill>
                <a:blip r:embed="rId2" cstate="print"/>
                <a:stretch>
                  <a:fillRect l="-956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8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Suppose we check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IN" dirty="0"/>
                  <a:t> Three possible outcomes</a:t>
                </a:r>
              </a:p>
              <a:p>
                <a:pPr lvl="1"/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. Great we have found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. Go home and rest</a:t>
                </a:r>
              </a:p>
              <a:p>
                <a:pPr lvl="1"/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(e.g.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/>
                  <a:t>). The left half of the array can never contain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2"/>
                <a:r>
                  <a:rPr lang="en-IN" dirty="0"/>
                  <a:t>Continue search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7:11</m:t>
                        </m:r>
                      </m:e>
                    </m:d>
                  </m:oMath>
                </a14:m>
                <a:r>
                  <a:rPr lang="en-IN" dirty="0"/>
                  <a:t> -- use the same trick again </a:t>
                </a:r>
              </a:p>
              <a:p>
                <a:pPr lvl="1"/>
                <a:r>
                  <a:rPr lang="en-IN" dirty="0"/>
                  <a:t>Case 3: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(e.g.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/>
                  <a:t>). The right half of the array can never contain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2"/>
                <a:r>
                  <a:rPr lang="en-IN" dirty="0"/>
                  <a:t>Continue search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dirty="0"/>
                  <a:t> -- use the same trick again</a:t>
                </a:r>
              </a:p>
              <a:p>
                <a:r>
                  <a:rPr lang="en-IN" dirty="0"/>
                  <a:t>So a win-win situation – we either find the element or else reduce the search space to only half of the array</a:t>
                </a:r>
              </a:p>
              <a:p>
                <a:r>
                  <a:rPr lang="en-IN" dirty="0"/>
                  <a:t>Example of the </a:t>
                </a:r>
                <a:r>
                  <a:rPr lang="en-IN" i="1" dirty="0">
                    <a:solidFill>
                      <a:srgbClr val="FF0000"/>
                    </a:solidFill>
                  </a:rPr>
                  <a:t>Divide and Conquer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technique – divide original problem into smaller instances of the same problem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>
                <a:blip r:embed="rId2" cstate="print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33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9444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0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27" grpId="0" animBg="1"/>
      <p:bldP spid="27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Lets take an example – search for the element 1 in the array</a:t>
                </a:r>
              </a:p>
              <a:p>
                <a:r>
                  <a:rPr lang="en-IN" dirty="0"/>
                  <a:t>We will always maintain an </a:t>
                </a:r>
                <a:r>
                  <a:rPr lang="en-IN" i="1" dirty="0"/>
                  <a:t>active range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At every time step, we check the </a:t>
                </a:r>
                <a:r>
                  <a:rPr lang="en-IN" dirty="0">
                    <a:solidFill>
                      <a:srgbClr val="FF0000"/>
                    </a:solidFill>
                  </a:rPr>
                  <a:t>middle element </a:t>
                </a:r>
                <a:r>
                  <a:rPr lang="en-IN" dirty="0">
                    <a:solidFill>
                      <a:srgbClr val="0070C0"/>
                    </a:solidFill>
                  </a:rPr>
                  <a:t>of active range</a:t>
                </a:r>
              </a:p>
              <a:p>
                <a:r>
                  <a:rPr lang="en-IN" dirty="0"/>
                  <a:t>We will ensure two things</a:t>
                </a:r>
              </a:p>
              <a:p>
                <a:pPr lvl="1"/>
                <a:r>
                  <a:rPr lang="en-IN" dirty="0"/>
                  <a:t>At all points of time, if the key we are searching for is at all present in the array, it must be present within our chosen active range</a:t>
                </a:r>
              </a:p>
              <a:p>
                <a:pPr lvl="1"/>
                <a:r>
                  <a:rPr lang="en-IN" dirty="0"/>
                  <a:t>At every time step, we will halve the size of the active range</a:t>
                </a:r>
              </a:p>
              <a:p>
                <a:r>
                  <a:rPr lang="en-IN" dirty="0"/>
                  <a:t>Will need to be careful about termination criterion – more later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>
                <a:blip r:embed="rId2" cstate="print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01888" y="985791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205740" y="790393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Left Bracket 28"/>
          <p:cNvSpPr/>
          <p:nvPr/>
        </p:nvSpPr>
        <p:spPr>
          <a:xfrm flipH="1">
            <a:off x="11694309" y="790392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5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52304 4.81481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6159 -3.33333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28" grpId="0" animBg="1"/>
      <p:bldP spid="10" grpId="0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Lets take an example – search for the element 7 in the array</a:t>
                </a:r>
              </a:p>
              <a:p>
                <a:r>
                  <a:rPr lang="en-IN" dirty="0"/>
                  <a:t>We will always maintain an </a:t>
                </a:r>
                <a:r>
                  <a:rPr lang="en-IN" i="1" dirty="0"/>
                  <a:t>active range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At every time step, we check the middle element of active range</a:t>
                </a:r>
              </a:p>
              <a:p>
                <a:r>
                  <a:rPr lang="en-IN" dirty="0"/>
                  <a:t>Invariants: we will ensure two things</a:t>
                </a:r>
              </a:p>
              <a:p>
                <a:pPr lvl="1"/>
                <a:r>
                  <a:rPr lang="en-IN" dirty="0"/>
                  <a:t>At all points of time, if the key we are searching for is at all present in the array, it must be present within our chosen active range</a:t>
                </a:r>
              </a:p>
              <a:p>
                <a:pPr lvl="1"/>
                <a:r>
                  <a:rPr lang="en-IN" dirty="0"/>
                  <a:t>At every time step, we will halve the size of the active range</a:t>
                </a:r>
              </a:p>
              <a:p>
                <a:r>
                  <a:rPr lang="en-IN" dirty="0"/>
                  <a:t>Will need to be careful about termination criterion – more later</a:t>
                </a:r>
              </a:p>
            </p:txBody>
          </p:sp>
        </mc:Choice>
        <mc:Fallback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 cstate="print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33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3703" y="1006075"/>
            <a:ext cx="3260750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1810" y="999299"/>
            <a:ext cx="2070085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Left Bracket 28"/>
          <p:cNvSpPr/>
          <p:nvPr/>
        </p:nvSpPr>
        <p:spPr>
          <a:xfrm>
            <a:off x="196115" y="790393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Left Bracket 29"/>
          <p:cNvSpPr/>
          <p:nvPr/>
        </p:nvSpPr>
        <p:spPr>
          <a:xfrm flipH="1">
            <a:off x="11694309" y="790392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6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52305 4.8148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612 -3.33333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6171 4.81481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 -3.33333E-6 L 0.17422 -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05 0.00277 L 0.71446 -0.0004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1" grpId="0" animBg="1"/>
      <p:bldP spid="31" grpId="1" animBg="1"/>
      <p:bldP spid="31" grpId="2" animBg="1"/>
      <p:bldP spid="32" grpId="0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712269" y="1197411"/>
                <a:ext cx="10943925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BINARY SEARCH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Sorted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elements, key to search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𝐿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𝑁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  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Initial active range is full array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𝐿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≤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𝑀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ceil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(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/2)</m:t>
                    </m:r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        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Found key, return location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set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𝑀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Right portion can’t host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</m:t>
                    </m:r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set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𝐿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𝑀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Left portion can’t host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		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We failed to find the key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  <a:sym typeface="Wingdings" panose="05000000000000000000" pitchFamily="2" charset="2"/>
                  </a:rPr>
                  <a:t></a:t>
                </a:r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" y="1197411"/>
                <a:ext cx="10943925" cy="409342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10" t="-1770" r="-666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269" y="5326180"/>
            <a:ext cx="10943926" cy="135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above is often known as </a:t>
            </a:r>
            <a:r>
              <a:rPr lang="en-IN" i="1" dirty="0"/>
              <a:t>pseudo code</a:t>
            </a:r>
            <a:r>
              <a:rPr lang="en-IN" dirty="0"/>
              <a:t>, something that gives details of an algorithm but does not strictly follow rules of C or any other programming language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53111" y="701935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Exercise: convert this to proper C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Exercise: write a recursive version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8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Asymptotic 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An effort to quantify the </a:t>
                </a:r>
                <a:r>
                  <a:rPr lang="en-IN" i="1" dirty="0"/>
                  <a:t>speed</a:t>
                </a:r>
                <a:r>
                  <a:rPr lang="en-IN" dirty="0"/>
                  <a:t> of algorithms in a manner that is independent of the computer on which they are executed</a:t>
                </a:r>
              </a:p>
              <a:p>
                <a:r>
                  <a:rPr lang="en-IN" dirty="0"/>
                  <a:t>Arguably binary search seems “faster” than brute force search</a:t>
                </a:r>
              </a:p>
              <a:p>
                <a:r>
                  <a:rPr lang="en-IN" dirty="0"/>
                  <a:t>We saw that in the worse case, brute force search on an unsorted array must check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elements before answering</a:t>
                </a:r>
              </a:p>
              <a:p>
                <a:r>
                  <a:rPr lang="en-IN" dirty="0"/>
                  <a:t>Can binary search on sorted arrays also be forced to do so?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denote the time taken by binary search to search for a key in a sorted array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dirty="0"/>
                  <a:t>We know that at every iteration of the while loop, binary search either discovers the element being searched or else reduces the length of the active range by a factor of 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56" t="-188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6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876</Words>
  <Application>Microsoft Office PowerPoint</Application>
  <PresentationFormat>Custom</PresentationFormat>
  <Paragraphs>253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1_Office Theme</vt:lpstr>
      <vt:lpstr>Office Theme</vt:lpstr>
      <vt:lpstr>ESC101: Fundamentals of Computing</vt:lpstr>
      <vt:lpstr>Internet Searches</vt:lpstr>
      <vt:lpstr>Brute Force Search</vt:lpstr>
      <vt:lpstr>Binary Search</vt:lpstr>
      <vt:lpstr>Binary Search</vt:lpstr>
      <vt:lpstr>Binary Search</vt:lpstr>
      <vt:lpstr>Binary Search</vt:lpstr>
      <vt:lpstr>Binary Search</vt:lpstr>
      <vt:lpstr>Asymptotic Time Complexity</vt:lpstr>
      <vt:lpstr>Asymptotic Time Complexity</vt:lpstr>
      <vt:lpstr>Big-Oh Notation</vt:lpstr>
      <vt:lpstr>Practice problems</vt:lpstr>
      <vt:lpstr>Binary search trees</vt:lpstr>
      <vt:lpstr>Building a Binary Tree</vt:lpstr>
      <vt:lpstr>Traversing a Binary Tree</vt:lpstr>
      <vt:lpstr>Slide 16</vt:lpstr>
      <vt:lpstr>Slide 17</vt:lpstr>
      <vt:lpstr>Slide 18</vt:lpstr>
      <vt:lpstr>Binary search vs binary search trees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423</cp:revision>
  <dcterms:created xsi:type="dcterms:W3CDTF">2017-08-01T15:26:12Z</dcterms:created>
  <dcterms:modified xsi:type="dcterms:W3CDTF">2020-05-10T10:52:53Z</dcterms:modified>
</cp:coreProperties>
</file>