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5" r:id="rId2"/>
  </p:sldMasterIdLst>
  <p:notesMasterIdLst>
    <p:notesMasterId r:id="rId23"/>
  </p:notesMasterIdLst>
  <p:sldIdLst>
    <p:sldId id="268" r:id="rId3"/>
    <p:sldId id="305" r:id="rId4"/>
    <p:sldId id="306" r:id="rId5"/>
    <p:sldId id="307" r:id="rId6"/>
    <p:sldId id="312" r:id="rId7"/>
    <p:sldId id="308" r:id="rId8"/>
    <p:sldId id="311" r:id="rId9"/>
    <p:sldId id="309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310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39C12"/>
    <a:srgbClr val="E74C3C"/>
    <a:srgbClr val="27AE60"/>
    <a:srgbClr val="C0392B"/>
    <a:srgbClr val="D35400"/>
    <a:srgbClr val="E67E22"/>
    <a:srgbClr val="F1C40F"/>
    <a:srgbClr val="16A085"/>
    <a:srgbClr val="1ABC9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341-2063-4E51-97D7-24F79278A07D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393F0-0011-41EC-A925-AC7296CEFC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73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6A5335-7062-4509-B75C-4BE853C1E6FF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CE0AA0-9FC1-4F3F-9013-C15452215783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A1DE5D-7D83-466D-81F4-0BAB1CA208B1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88EA4B-C072-46B0-BCC9-BF64C095C9B5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0C57FD-AAFF-4D21-8D4E-B1EF2371E28E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425541-869B-43E7-B4D8-A25EF24794C9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3A9BD1-1BA3-447B-86DB-E976CAD70214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65C23F-1A97-41BD-A219-D799B75800D6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E78-798B-4A42-9059-FEEE353D431C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3131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562-0FEE-4E6C-B11D-C0047F7ECB9A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6401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2D1-8CE3-4C95-AAEE-B231AF412D1E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6710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D8811-D8E0-48AB-A84B-62EEC3DCD26F}" type="datetime7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May-20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Mangal" panose="02040503050203030202" pitchFamily="18" charset="0"/>
              </a:rPr>
              <a:t>Esc101, MDArrays</a:t>
            </a:r>
            <a:endParaRPr kumimoji="0" lang="hi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593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7095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6982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7066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588" y="1185462"/>
            <a:ext cx="5661212" cy="4991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85462"/>
            <a:ext cx="5661212" cy="4991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209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3330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0590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671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94F5-0A30-41E6-8152-2D47B2D3ADB6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9943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5671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117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0470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016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5093-89A5-490B-81CD-9EA7C21B2AC6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1445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79E8-A164-4387-BE00-86C47522A108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7243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3B0-3A58-4423-B49F-39902EB2B1B2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00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53FB-8196-4B15-A6C1-07BA8CE2F732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180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49E-D3A4-4639-A98A-D4186D4BD7AF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090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037-9D7A-42E9-ACEE-3CA8270B68CE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7226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E119-339A-46B2-9691-9920B48EE24F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9214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1517-A6DE-4F15-BF45-754A0EDEE3B5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9601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8" y="1"/>
            <a:ext cx="11474824" cy="100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8" y="1085531"/>
            <a:ext cx="11474824" cy="517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8" y="6356350"/>
            <a:ext cx="1586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282" y="6356350"/>
            <a:ext cx="475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785632" y="5242476"/>
            <a:ext cx="1406368" cy="1615524"/>
            <a:chOff x="4018863" y="2225751"/>
            <a:chExt cx="1406368" cy="1615524"/>
          </a:xfrm>
        </p:grpSpPr>
        <p:sp>
          <p:nvSpPr>
            <p:cNvPr id="8" name="TextBox 7"/>
            <p:cNvSpPr txBox="1"/>
            <p:nvPr/>
          </p:nvSpPr>
          <p:spPr>
            <a:xfrm>
              <a:off x="4018865" y="3579665"/>
              <a:ext cx="1406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rgbClr val="7030A0"/>
                  </a:solidFill>
                  <a:latin typeface="Nexa Bold Regular" panose="02000000000000000000" pitchFamily="2" charset="0"/>
                </a:rPr>
                <a:t>ESC101</a:t>
              </a:r>
              <a:endParaRPr lang="en-US" sz="1100" dirty="0">
                <a:solidFill>
                  <a:srgbClr val="7030A0"/>
                </a:solidFill>
                <a:latin typeface="Nexa Bold Regular" panose="02000000000000000000" pitchFamily="2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864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18863" y="2225751"/>
              <a:ext cx="1406367" cy="161552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9389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7030A0"/>
          </a:solidFill>
          <a:latin typeface="Nexa Bold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489791" y="2112407"/>
            <a:ext cx="9212418" cy="2092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spcBef>
                <a:spcPts val="840"/>
              </a:spcBef>
            </a:pPr>
            <a:r>
              <a:rPr lang="en-IN" sz="60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Hashing</a:t>
            </a: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, File I/O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</a:t>
            </a: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30C3E23-A318-4D2F-97EE-E4840FA5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64464" y="22701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File Access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2789" y="1512419"/>
            <a:ext cx="90940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3 files are always connected to a C program : </a:t>
            </a:r>
          </a:p>
          <a:p>
            <a:pPr lvl="1" eaLnBrk="1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3200" dirty="0" err="1">
                <a:solidFill>
                  <a:srgbClr val="FF0000"/>
                </a:solidFill>
                <a:latin typeface="+mn-lt"/>
              </a:rPr>
              <a:t>stdin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 : the standard input, from where scanf, getchar(), gets() etc. read input from</a:t>
            </a:r>
          </a:p>
          <a:p>
            <a:pPr lvl="1" eaLnBrk="1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3200" dirty="0" err="1">
                <a:solidFill>
                  <a:srgbClr val="FF0000"/>
                </a:solidFill>
                <a:latin typeface="+mn-lt"/>
              </a:rPr>
              <a:t>stdout</a:t>
            </a:r>
            <a:r>
              <a:rPr lang="en-US" alt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: the standard output, to where printf(), putchar(), puts() etc. output to.</a:t>
            </a:r>
          </a:p>
          <a:p>
            <a:pPr lvl="1" eaLnBrk="1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3200" dirty="0" err="1">
                <a:solidFill>
                  <a:srgbClr val="FF0000"/>
                </a:solidFill>
                <a:latin typeface="+mn-lt"/>
              </a:rPr>
              <a:t>stderr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 : standard error console.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528918" y="1984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+mn-lt"/>
              </a:rPr>
              <a:t>File handling in C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19887" y="968672"/>
            <a:ext cx="10721086" cy="544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914400" indent="-514350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Open the file for reading/writing etc.: </a:t>
            </a: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fopen</a:t>
            </a:r>
            <a:endParaRPr lang="en-US" altLang="en-US" sz="2800" dirty="0">
              <a:solidFill>
                <a:srgbClr val="FF0000"/>
              </a:solidFill>
              <a:latin typeface="+mn-lt"/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return a </a:t>
            </a:r>
            <a:r>
              <a:rPr lang="en-US" altLang="en-US" sz="2400" i="1" dirty="0">
                <a:solidFill>
                  <a:schemeClr val="tx1"/>
                </a:solidFill>
                <a:latin typeface="+mn-lt"/>
              </a:rPr>
              <a:t>file pointer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pointer points to an internal structure containing information about the file: 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+mn-lt"/>
              </a:rPr>
              <a:t>location of a file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+mn-lt"/>
              </a:rPr>
              <a:t>the current position being read in the file, etc.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FILE*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fopen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 (char *name, char *mode)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Comic Sans MS" pitchFamily="64" charset="0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Read/Write to the file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int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fscanf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(FILE *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, char *format, …)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int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fprintf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(FILE *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, char *format, …)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fputs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(const char*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str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, FILE *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Comic Sans MS" pitchFamily="64" charset="0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Close the File. 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25"/>
              </a:spcBef>
              <a:spcAft>
                <a:spcPct val="0"/>
              </a:spcAft>
            </a:pPr>
            <a:r>
              <a:rPr lang="en-US" altLang="en-US" sz="2100" b="1" dirty="0">
                <a:solidFill>
                  <a:srgbClr val="FF0000"/>
                </a:solidFill>
                <a:latin typeface="+mn-lt"/>
              </a:rPr>
              <a:t>int </a:t>
            </a:r>
            <a:r>
              <a:rPr lang="en-US" altLang="en-US" sz="2100" b="1" dirty="0" err="1">
                <a:solidFill>
                  <a:srgbClr val="FF0000"/>
                </a:solidFill>
                <a:latin typeface="+mn-lt"/>
              </a:rPr>
              <a:t>fclose</a:t>
            </a:r>
            <a:r>
              <a:rPr lang="en-US" altLang="en-US" sz="2100" b="1" dirty="0">
                <a:solidFill>
                  <a:srgbClr val="FF0000"/>
                </a:solidFill>
                <a:latin typeface="+mn-lt"/>
              </a:rPr>
              <a:t>(FILE *</a:t>
            </a:r>
            <a:r>
              <a:rPr lang="en-US" altLang="en-US" sz="2100" b="1" dirty="0" err="1">
                <a:solidFill>
                  <a:srgbClr val="FF0000"/>
                </a:solidFill>
                <a:latin typeface="+mn-lt"/>
              </a:rPr>
              <a:t>fp</a:t>
            </a:r>
            <a:r>
              <a:rPr lang="en-US" altLang="en-US" sz="2100" b="1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spcAft>
                <a:spcPct val="0"/>
              </a:spcAft>
            </a:pPr>
            <a:endParaRPr lang="en-US" altLang="en-US" sz="21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03175" y="4138930"/>
            <a:ext cx="3310686" cy="1908175"/>
            <a:chOff x="5833314" y="4936885"/>
            <a:chExt cx="3310686" cy="1908175"/>
          </a:xfrm>
        </p:grpSpPr>
        <p:sp>
          <p:nvSpPr>
            <p:cNvPr id="9219" name="AutoShape 3"/>
            <p:cNvSpPr>
              <a:spLocks noChangeArrowheads="1"/>
            </p:cNvSpPr>
            <p:nvPr/>
          </p:nvSpPr>
          <p:spPr bwMode="auto">
            <a:xfrm>
              <a:off x="5833314" y="4936885"/>
              <a:ext cx="3310686" cy="1908175"/>
            </a:xfrm>
            <a:prstGeom prst="wedgeEllipseCallout">
              <a:avLst>
                <a:gd name="adj1" fmla="val -87381"/>
                <a:gd name="adj2" fmla="val -35349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173" name="Text Box 4"/>
            <p:cNvSpPr txBox="1">
              <a:spLocks noChangeArrowheads="1"/>
            </p:cNvSpPr>
            <p:nvPr/>
          </p:nvSpPr>
          <p:spPr bwMode="auto">
            <a:xfrm>
              <a:off x="6248400" y="5228162"/>
              <a:ext cx="2590800" cy="1325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lnSpc>
                  <a:spcPct val="93000"/>
                </a:lnSpc>
                <a:spcAft>
                  <a:spcPts val="1288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900"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1pPr>
              <a:lvl2pPr eaLnBrk="0" hangingPunct="0">
                <a:lnSpc>
                  <a:spcPct val="93000"/>
                </a:lnSpc>
                <a:spcAft>
                  <a:spcPts val="1025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500"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lnSpc>
                  <a:spcPct val="93000"/>
                </a:lnSpc>
                <a:spcAft>
                  <a:spcPts val="775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lnSpc>
                  <a:spcPct val="93000"/>
                </a:lnSpc>
                <a:spcAft>
                  <a:spcPts val="513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lnSpc>
                  <a:spcPct val="93000"/>
                </a:lnSpc>
                <a:spcAft>
                  <a:spcPts val="263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  <a:latin typeface="Calibri" pitchFamily="34" charset="0"/>
                </a:rPr>
                <a:t>Compared to scanf and printf – a new (first) argument </a:t>
              </a:r>
              <a:r>
                <a:rPr lang="en-US" altLang="en-US" sz="2000" b="1" dirty="0" err="1">
                  <a:solidFill>
                    <a:srgbClr val="FFFFFF"/>
                  </a:solidFill>
                  <a:latin typeface="Calibri" pitchFamily="34" charset="0"/>
                </a:rPr>
                <a:t>fp</a:t>
              </a:r>
              <a:r>
                <a:rPr lang="en-US" altLang="en-US" sz="2000" b="1" dirty="0">
                  <a:solidFill>
                    <a:srgbClr val="FFFFFF"/>
                  </a:solidFill>
                  <a:latin typeface="Calibri" pitchFamily="34" charset="0"/>
                </a:rPr>
                <a:t> is added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544030" y="239730"/>
            <a:ext cx="822960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Opening Files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44030" y="1028910"/>
            <a:ext cx="11289382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341313" indent="-341313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marL="0" lvl="1" indent="0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FILE* </a:t>
            </a:r>
            <a:r>
              <a:rPr lang="en-US" altLang="en-US" sz="2800" b="1" dirty="0" err="1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fopen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 (char *name, char *mode)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The first argument is the name of the file 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Comic Sans MS" panose="030F0702030302020204" pitchFamily="66" charset="0"/>
              <a:buChar char="─"/>
            </a:pPr>
            <a:r>
              <a:rPr lang="en-US" altLang="en-US" sz="21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can be given in short form (e.g. “</a:t>
            </a:r>
            <a:r>
              <a:rPr lang="en-US" altLang="en-US" sz="2100" dirty="0" err="1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inputfile</a:t>
            </a:r>
            <a:r>
              <a:rPr lang="en-US" altLang="en-US" sz="21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”) or the full path name (e.g. “/home/don/</a:t>
            </a:r>
            <a:r>
              <a:rPr lang="en-US" altLang="en-US" sz="2100" dirty="0" err="1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inputfile</a:t>
            </a:r>
            <a:r>
              <a:rPr lang="en-US" altLang="en-US" sz="21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”)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The second argument is the mode in which we want to open the file. Common modes include: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“r”</a:t>
            </a:r>
            <a:r>
              <a:rPr lang="en-US" altLang="en-US" sz="2400" dirty="0">
                <a:latin typeface="+mn-lt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: read-only. Any write to the file will fail. File must exist.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“w”</a:t>
            </a:r>
            <a:r>
              <a:rPr lang="en-US" altLang="en-US" sz="2400" dirty="0">
                <a:latin typeface="+mn-lt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: write. The first write happens at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the beginning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of the file, by default. Thus, may overwrite the current content. A new file is created if it does not exist.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“a”</a:t>
            </a:r>
            <a:r>
              <a:rPr lang="en-US" altLang="en-US" sz="2400" dirty="0">
                <a:latin typeface="+mn-lt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: append. The first write is to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the end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of the current content. File is created if it does not exist.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47421" y="183644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+mn-lt"/>
              </a:rPr>
              <a:t>Opening Files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36422" y="1331194"/>
            <a:ext cx="10650931" cy="327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If successful,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fopen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returns a </a:t>
            </a:r>
            <a:r>
              <a:rPr lang="en-US" altLang="en-US" sz="2800" i="1" dirty="0">
                <a:solidFill>
                  <a:schemeClr val="tx1"/>
                </a:solidFill>
                <a:latin typeface="+mn-lt"/>
              </a:rPr>
              <a:t>file pointer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– this is later used for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fprintf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fscanf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etc.</a:t>
            </a: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If unsuccessful,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fopen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returns a NULL.</a:t>
            </a: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It is a good idea to check for errors (e.g. Opening a file on a CDROM using “w” mode etc.) </a:t>
            </a: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695542" y="3858481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+mn-lt"/>
              </a:rPr>
              <a:t>Closing Files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95542" y="4886981"/>
            <a:ext cx="8229600" cy="135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An open file must be closed after last use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allows reuse of FILE* resources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flushing of </a:t>
            </a:r>
            <a:r>
              <a:rPr lang="en-US" altLang="en-US" sz="2400" b="1" i="1" dirty="0">
                <a:solidFill>
                  <a:schemeClr val="tx1"/>
                </a:solidFill>
                <a:latin typeface="+mn-lt"/>
              </a:rPr>
              <a:t>buffered</a:t>
            </a:r>
            <a:r>
              <a:rPr lang="en-US" altLang="en-US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data (to actually write!)</a:t>
            </a: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endParaRPr lang="en-US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501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7693" y="136525"/>
            <a:ext cx="8229600" cy="1143000"/>
          </a:xfrm>
        </p:spPr>
        <p:txBody>
          <a:bodyPr/>
          <a:lstStyle/>
          <a:p>
            <a:r>
              <a:rPr lang="en-US" dirty="0"/>
              <a:t>File I/O: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7692" y="1036638"/>
            <a:ext cx="10920589" cy="5562600"/>
          </a:xfrm>
        </p:spPr>
        <p:txBody>
          <a:bodyPr>
            <a:normAutofit/>
          </a:bodyPr>
          <a:lstStyle/>
          <a:p>
            <a:pPr>
              <a:spcBef>
                <a:spcPts val="750"/>
              </a:spcBef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000" dirty="0"/>
              <a:t>Write a program that will take two filenames, and print contents to the standard output. The contents of the first file should be printed first, and then the contents of the second.</a:t>
            </a:r>
          </a:p>
          <a:p>
            <a:pPr>
              <a:spcBef>
                <a:spcPts val="750"/>
              </a:spcBef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000" dirty="0"/>
              <a:t>The algorithm:</a:t>
            </a:r>
          </a:p>
          <a:p>
            <a:pPr lvl="1"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dirty="0"/>
              <a:t>Read the file names.</a:t>
            </a:r>
          </a:p>
          <a:p>
            <a:pPr lvl="1"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dirty="0"/>
              <a:t>Open file 1. If open failed, we exit</a:t>
            </a:r>
          </a:p>
          <a:p>
            <a:pPr lvl="1"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dirty="0"/>
              <a:t>Print the contents of file 1 to </a:t>
            </a:r>
            <a:r>
              <a:rPr lang="en-US" altLang="en-US" dirty="0" err="1"/>
              <a:t>stdout</a:t>
            </a:r>
            <a:endParaRPr lang="en-US" altLang="en-US" dirty="0"/>
          </a:p>
          <a:p>
            <a:pPr lvl="1"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dirty="0"/>
              <a:t>Close file 1</a:t>
            </a:r>
          </a:p>
          <a:p>
            <a:pPr lvl="1"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dirty="0"/>
              <a:t>Open file 2. If open failed, we exit</a:t>
            </a:r>
          </a:p>
          <a:p>
            <a:pPr lvl="1"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dirty="0"/>
              <a:t>Print the contents of file 2 to </a:t>
            </a:r>
            <a:r>
              <a:rPr lang="en-US" altLang="en-US" dirty="0" err="1"/>
              <a:t>stdout</a:t>
            </a:r>
            <a:endParaRPr lang="en-US" altLang="en-US" dirty="0"/>
          </a:p>
          <a:p>
            <a:pPr lvl="1"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dirty="0"/>
              <a:t>Close file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631950" y="214290"/>
            <a:ext cx="9036050" cy="6553200"/>
          </a:xfrm>
          <a:prstGeom prst="roundRect">
            <a:avLst>
              <a:gd name="adj" fmla="val 7903"/>
            </a:avLst>
          </a:prstGeom>
          <a:solidFill>
            <a:schemeClr val="accent1">
              <a:lumMod val="20000"/>
              <a:lumOff val="80000"/>
            </a:schemeClr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int main()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FILE *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;  char filename1[128], filename2[128];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scanf(“%s”, filename1);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scanf(“%s”, filename2);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</a:t>
            </a:r>
            <a:r>
              <a:rPr lang="en-IN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= </a:t>
            </a:r>
            <a:r>
              <a:rPr lang="en-IN" altLang="en-US" sz="2000" b="1" dirty="0" err="1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fopen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 filename1, "r" );</a:t>
            </a:r>
            <a:endParaRPr lang="en-US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if(</a:t>
            </a:r>
            <a:r>
              <a:rPr lang="en-IN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== NULL) 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  </a:t>
            </a:r>
            <a:r>
              <a:rPr lang="en-IN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fprintf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IN" altLang="en-US" sz="2000" b="1" dirty="0" err="1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stderr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"Opening File %s failed\n", filename1);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  return -1;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}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copy_file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stdout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fclose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</a:t>
            </a:r>
            <a:r>
              <a:rPr lang="en-IN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= </a:t>
            </a:r>
            <a:r>
              <a:rPr lang="en-IN" altLang="en-US" sz="2000" b="1" dirty="0" err="1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fopen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 filename2, "r" );</a:t>
            </a:r>
            <a:endParaRPr lang="en-US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if (</a:t>
            </a:r>
            <a:r>
              <a:rPr lang="en-IN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== NULL) 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  </a:t>
            </a:r>
            <a:r>
              <a:rPr lang="en-IN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fprintf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IN" altLang="en-US" sz="2000" b="1" dirty="0" err="1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stderr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"Opening File %s failed\n", filename2);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  return -1;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}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copy_file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(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stdout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fclose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return 0;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="" xmlns:p14="http://schemas.microsoft.com/office/powerpoint/2010/main" val="3128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Esc101,FileIO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631950" y="304800"/>
            <a:ext cx="9036050" cy="6400800"/>
          </a:xfrm>
          <a:prstGeom prst="roundRect">
            <a:avLst>
              <a:gd name="adj" fmla="val 7903"/>
            </a:avLst>
          </a:prstGeom>
          <a:solidFill>
            <a:schemeClr val="accent1">
              <a:lumMod val="20000"/>
              <a:lumOff val="80000"/>
            </a:schemeClr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void </a:t>
            </a:r>
            <a:r>
              <a:rPr lang="en-IN" altLang="en-US" sz="3200" b="1" dirty="0" err="1">
                <a:solidFill>
                  <a:schemeClr val="tx1"/>
                </a:solidFill>
                <a:latin typeface="Calibri" pitchFamily="34" charset="0"/>
              </a:rPr>
              <a:t>copy_file</a:t>
            </a: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(FILE *</a:t>
            </a:r>
            <a:r>
              <a:rPr lang="en-IN" altLang="en-US" sz="3200" b="1" dirty="0" err="1">
                <a:solidFill>
                  <a:schemeClr val="tx1"/>
                </a:solidFill>
                <a:latin typeface="Calibri" pitchFamily="34" charset="0"/>
              </a:rPr>
              <a:t>fromfp</a:t>
            </a: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, FILE *</a:t>
            </a:r>
            <a:r>
              <a:rPr lang="en-IN" altLang="en-US" sz="3200" b="1" dirty="0" err="1">
                <a:solidFill>
                  <a:schemeClr val="tx1"/>
                </a:solidFill>
                <a:latin typeface="Calibri" pitchFamily="34" charset="0"/>
              </a:rPr>
              <a:t>tofp</a:t>
            </a: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  char </a:t>
            </a:r>
            <a:r>
              <a:rPr lang="en-US" altLang="en-US" sz="3200" b="1" dirty="0" err="1">
                <a:solidFill>
                  <a:schemeClr val="tx1"/>
                </a:solidFill>
                <a:latin typeface="Calibri" pitchFamily="34" charset="0"/>
              </a:rPr>
              <a:t>ch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  while ( !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feof</a:t>
            </a:r>
            <a:r>
              <a:rPr lang="en-US" altLang="en-US" sz="32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lang="en-US" altLang="en-US" sz="3200" b="1" dirty="0" err="1">
                <a:solidFill>
                  <a:schemeClr val="tx1"/>
                </a:solidFill>
                <a:latin typeface="Calibri" pitchFamily="34" charset="0"/>
              </a:rPr>
              <a:t>fromfp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 ) ) 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    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fscanf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  ( 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fromfp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, "%c", &amp;</a:t>
            </a:r>
            <a:r>
              <a:rPr lang="en-US" altLang="en-US" sz="3200" b="1" dirty="0" err="1">
                <a:solidFill>
                  <a:schemeClr val="tx1"/>
                </a:solidFill>
                <a:latin typeface="Calibri" pitchFamily="34" charset="0"/>
              </a:rPr>
              <a:t>ch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 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    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fprintf</a:t>
            </a:r>
            <a:r>
              <a:rPr lang="en-US" altLang="en-US" sz="32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tofp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, "%c", </a:t>
            </a:r>
            <a:r>
              <a:rPr lang="en-US" altLang="en-US" sz="3200" b="1" dirty="0" err="1">
                <a:solidFill>
                  <a:schemeClr val="tx1"/>
                </a:solidFill>
                <a:latin typeface="Calibri" pitchFamily="34" charset="0"/>
              </a:rPr>
              <a:t>ch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 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  }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6781800" y="-13688"/>
            <a:ext cx="3429000" cy="5476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Wingdings" charset="2"/>
              <a:buNone/>
            </a:pPr>
            <a:r>
              <a:rPr lang="en-US" altLang="en-US" sz="2400" dirty="0">
                <a:solidFill>
                  <a:srgbClr val="280099"/>
                </a:solidFill>
              </a:rPr>
              <a:t>The Program: </a:t>
            </a:r>
            <a:r>
              <a:rPr lang="en-US" altLang="en-US" sz="2400" dirty="0" err="1">
                <a:solidFill>
                  <a:srgbClr val="280099"/>
                </a:solidFill>
              </a:rPr>
              <a:t>copy_file</a:t>
            </a:r>
            <a:endParaRPr lang="en-US" altLang="en-US" sz="2400" dirty="0">
              <a:solidFill>
                <a:srgbClr val="2800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50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03606" y="136525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+mn-lt"/>
              </a:rPr>
              <a:t>Some other file handling functions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708355" y="1447800"/>
            <a:ext cx="975969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feof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( FILE* 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);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Checks whether the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 has reached EOF – that is, the EOF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chracter</a:t>
            </a: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 has been encountered. If EOF is found, it returns nonzero. Otherwise, returns 0.</a:t>
            </a:r>
            <a:endParaRPr lang="en-US" altLang="en-US" sz="2800" b="1" dirty="0">
              <a:solidFill>
                <a:schemeClr val="tx1"/>
              </a:solidFill>
              <a:latin typeface="+mn-lt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ferror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( FILE *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);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Checks whether the error indicator has been set for fp. (for example, write errors to the file.)</a:t>
            </a:r>
            <a:endParaRPr lang="en-US" altLang="en-US" sz="2800" b="1" dirty="0">
              <a:solidFill>
                <a:schemeClr val="tx1"/>
              </a:solidFill>
              <a:latin typeface="+mn-lt"/>
              <a:ea typeface="WenQuanYi Zen Hei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84074" y="136525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Calibri" pitchFamily="34" charset="0"/>
              </a:rPr>
              <a:t>Some other file handling functions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6410" y="1384278"/>
            <a:ext cx="8458200" cy="497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marL="1295400" indent="-215900"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fseek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(FILE *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, long int offset,</a:t>
            </a:r>
          </a:p>
          <a:p>
            <a:pPr marL="107950" indent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           int origin);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Wingdings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To set the current position associated with </a:t>
            </a:r>
            <a:r>
              <a:rPr lang="en-US" altLang="en-US" sz="2400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to a new position = origin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+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offset.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Wingdings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Origin</a:t>
            </a:r>
            <a:r>
              <a:rPr lang="en-US" altLang="en-US" sz="2400" dirty="0">
                <a:latin typeface="Calibri" pitchFamily="34" charset="0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can be: 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itchFamily="2" charset="2"/>
              <a:buChar char="v"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SEEK_SET: beginning of file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itchFamily="2" charset="2"/>
              <a:buChar char="v"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SEEK_CURR: current position of file pointer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itchFamily="2" charset="2"/>
              <a:buChar char="v"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SEEK_END: End of file</a:t>
            </a:r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Offset</a:t>
            </a:r>
            <a:r>
              <a:rPr lang="en-US" altLang="en-US" sz="2400" dirty="0">
                <a:latin typeface="Calibri" pitchFamily="34" charset="0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is the number of bytes.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ftell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(FILE *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Returns the current value of the position indicator of the 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-805891" y="23655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400" dirty="0">
                <a:solidFill>
                  <a:schemeClr val="tx1"/>
                </a:solidFill>
                <a:latin typeface="Calibri" pitchFamily="34" charset="0"/>
              </a:rPr>
              <a:t>Opening Files: More modes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788821" y="1379559"/>
            <a:ext cx="10432695" cy="490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200" dirty="0">
                <a:solidFill>
                  <a:schemeClr val="tx1"/>
                </a:solidFill>
                <a:latin typeface="Calibri" pitchFamily="34" charset="0"/>
              </a:rPr>
              <a:t>There are other modes for opening files, as well.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alibri" pitchFamily="34" charset="0"/>
              </a:rPr>
              <a:t>“</a:t>
            </a:r>
            <a:r>
              <a:rPr lang="en-US" altLang="en-US" sz="2800" dirty="0">
                <a:solidFill>
                  <a:srgbClr val="00B050"/>
                </a:solidFill>
                <a:latin typeface="Calibri" pitchFamily="34" charset="0"/>
              </a:rPr>
              <a:t>r+</a:t>
            </a:r>
            <a:r>
              <a:rPr lang="en-US" altLang="en-US" sz="2800" dirty="0">
                <a:latin typeface="Calibri" pitchFamily="34" charset="0"/>
              </a:rPr>
              <a:t>”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: open a file for read and update. The file </a:t>
            </a:r>
            <a:r>
              <a:rPr lang="en-US" altLang="en-US" sz="2800" dirty="0">
                <a:solidFill>
                  <a:srgbClr val="FF0000"/>
                </a:solidFill>
                <a:latin typeface="Calibri" pitchFamily="34" charset="0"/>
              </a:rPr>
              <a:t>must be present</a:t>
            </a:r>
            <a:r>
              <a:rPr lang="en-US" altLang="en-US" sz="2800" dirty="0">
                <a:latin typeface="Calibri" pitchFamily="34" charset="0"/>
              </a:rPr>
              <a:t>.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alibri" pitchFamily="34" charset="0"/>
              </a:rPr>
              <a:t>“</a:t>
            </a:r>
            <a:r>
              <a:rPr lang="en-US" altLang="en-US" sz="2800" dirty="0">
                <a:solidFill>
                  <a:srgbClr val="00B050"/>
                </a:solidFill>
                <a:latin typeface="Calibri" pitchFamily="34" charset="0"/>
              </a:rPr>
              <a:t>w+</a:t>
            </a:r>
            <a:r>
              <a:rPr lang="en-US" altLang="en-US" sz="2800" dirty="0">
                <a:latin typeface="Calibri" pitchFamily="34" charset="0"/>
              </a:rPr>
              <a:t>”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: write/read. Create an empty file or </a:t>
            </a:r>
            <a:r>
              <a:rPr lang="en-US" altLang="en-US" sz="2800" dirty="0">
                <a:solidFill>
                  <a:srgbClr val="FF0000"/>
                </a:solidFill>
                <a:latin typeface="Calibri" pitchFamily="34" charset="0"/>
              </a:rPr>
              <a:t>overwrite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an existing one.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alibri" pitchFamily="34" charset="0"/>
              </a:rPr>
              <a:t>“</a:t>
            </a:r>
            <a:r>
              <a:rPr lang="en-US" altLang="en-US" sz="2800" dirty="0">
                <a:solidFill>
                  <a:srgbClr val="00B050"/>
                </a:solidFill>
                <a:latin typeface="Calibri" pitchFamily="34" charset="0"/>
              </a:rPr>
              <a:t>a+</a:t>
            </a:r>
            <a:r>
              <a:rPr lang="en-US" altLang="en-US" sz="2800" dirty="0">
                <a:latin typeface="Calibri" pitchFamily="34" charset="0"/>
              </a:rPr>
              <a:t>”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: append/read. F</a:t>
            </a:r>
            <a:r>
              <a:rPr lang="en-IN" altLang="en-US" sz="2800" dirty="0" err="1">
                <a:solidFill>
                  <a:schemeClr val="tx1"/>
                </a:solidFill>
                <a:latin typeface="Calibri" pitchFamily="34" charset="0"/>
              </a:rPr>
              <a:t>ile</a:t>
            </a:r>
            <a:r>
              <a:rPr lang="en-IN" altLang="en-US" sz="2800" dirty="0">
                <a:solidFill>
                  <a:schemeClr val="tx1"/>
                </a:solidFill>
                <a:latin typeface="Calibri" pitchFamily="34" charset="0"/>
              </a:rPr>
              <a:t> is created if it doesn’t exist. The file position for reading is at the beginning, but output is appended to the end.</a:t>
            </a:r>
            <a:endParaRPr lang="en-US" altLang="en-US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Hashing</a:t>
            </a:r>
            <a:r>
              <a:rPr lang="en-IN" dirty="0"/>
              <a:t> for </a:t>
            </a:r>
            <a:r>
              <a:rPr lang="en-IN" dirty="0">
                <a:solidFill>
                  <a:srgbClr val="FF0000"/>
                </a:solidFill>
              </a:rPr>
              <a:t>Very Fast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1"/>
            <a:ext cx="11833412" cy="5772469"/>
          </a:xfrm>
        </p:spPr>
        <p:txBody>
          <a:bodyPr>
            <a:normAutofit/>
          </a:bodyPr>
          <a:lstStyle/>
          <a:p>
            <a:r>
              <a:rPr lang="en-US" dirty="0"/>
              <a:t>Hashing is a method to search an element in an array in </a:t>
            </a:r>
            <a:r>
              <a:rPr lang="en-US" dirty="0">
                <a:solidFill>
                  <a:srgbClr val="FF0000"/>
                </a:solidFill>
              </a:rPr>
              <a:t>constant time</a:t>
            </a:r>
          </a:p>
          <a:p>
            <a:r>
              <a:rPr lang="en-US" dirty="0"/>
              <a:t>“Constant time” also denoted as O(1) – means time taken does not depend on number of elements </a:t>
            </a:r>
            <a:r>
              <a:rPr lang="en-US" i="1" dirty="0"/>
              <a:t>N</a:t>
            </a:r>
            <a:r>
              <a:rPr lang="en-US" dirty="0"/>
              <a:t> in the array (unlike like binary/brute force search)</a:t>
            </a:r>
          </a:p>
          <a:p>
            <a:r>
              <a:rPr lang="en-US" dirty="0"/>
              <a:t>Since we can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in constant time, can also </a:t>
            </a:r>
            <a:r>
              <a:rPr lang="en-US" dirty="0">
                <a:solidFill>
                  <a:srgbClr val="FF0000"/>
                </a:solidFill>
              </a:rPr>
              <a:t>update/delete </a:t>
            </a:r>
            <a:r>
              <a:rPr lang="en-US" dirty="0"/>
              <a:t>in constant time</a:t>
            </a:r>
          </a:p>
          <a:p>
            <a:r>
              <a:rPr lang="en-US" dirty="0"/>
              <a:t>Basic idea: Use a “hash table” to store the elements</a:t>
            </a:r>
          </a:p>
          <a:p>
            <a:r>
              <a:rPr lang="en-US" dirty="0"/>
              <a:t>The hash table is just like an array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 of each element to be stored is calculated using the element’s </a:t>
            </a:r>
            <a:r>
              <a:rPr lang="en-US" dirty="0">
                <a:solidFill>
                  <a:srgbClr val="FF0000"/>
                </a:solidFill>
              </a:rPr>
              <a:t>value</a:t>
            </a:r>
          </a:p>
          <a:p>
            <a:r>
              <a:rPr lang="en-US" dirty="0"/>
              <a:t>To search the element, compute its index and directly find it at that index</a:t>
            </a:r>
          </a:p>
          <a:p>
            <a:r>
              <a:rPr lang="en-US" dirty="0"/>
              <a:t>This can be done in constant time (if index can be found in constant time)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pic>
        <p:nvPicPr>
          <p:cNvPr id="1026" name="Picture 2" descr="hash table">
            <a:extLst>
              <a:ext uri="{FF2B5EF4-FFF2-40B4-BE49-F238E27FC236}">
                <a16:creationId xmlns="" xmlns:a16="http://schemas.microsoft.com/office/drawing/2014/main" id="{B3D26383-3D5E-4FA5-B417-4A46830B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693" y="4080428"/>
            <a:ext cx="2790825" cy="857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879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681" y="0"/>
            <a:ext cx="8229600" cy="114300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File I/O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690777" y="961986"/>
            <a:ext cx="8915400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#include &lt;</a:t>
            </a:r>
            <a:r>
              <a:rPr lang="en-US" sz="2000" b="1" dirty="0" err="1">
                <a:latin typeface="Calibri" pitchFamily="34" charset="0"/>
              </a:rPr>
              <a:t>stdio.h</a:t>
            </a:r>
            <a:r>
              <a:rPr lang="en-US" sz="2000" b="1" dirty="0">
                <a:latin typeface="Calibri" pitchFamily="34" charset="0"/>
              </a:rPr>
              <a:t>&gt; </a:t>
            </a:r>
          </a:p>
          <a:p>
            <a:r>
              <a:rPr lang="en-US" sz="2000" b="1" dirty="0" err="1">
                <a:latin typeface="Calibri" pitchFamily="34" charset="0"/>
              </a:rPr>
              <a:t>int</a:t>
            </a:r>
            <a:r>
              <a:rPr lang="en-US" sz="2000" b="1" dirty="0">
                <a:latin typeface="Calibri" pitchFamily="34" charset="0"/>
              </a:rPr>
              <a:t> main () { </a:t>
            </a:r>
          </a:p>
          <a:p>
            <a:r>
              <a:rPr lang="en-US" sz="2000" b="1" dirty="0">
                <a:latin typeface="Calibri" pitchFamily="34" charset="0"/>
              </a:rPr>
              <a:t>	FILE * 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 = </a:t>
            </a:r>
            <a:r>
              <a:rPr lang="en-US" sz="2000" b="1" dirty="0" err="1">
                <a:latin typeface="Calibri" pitchFamily="34" charset="0"/>
              </a:rPr>
              <a:t>fopen</a:t>
            </a:r>
            <a:r>
              <a:rPr lang="en-US" sz="2000" b="1" dirty="0">
                <a:latin typeface="Calibri" pitchFamily="34" charset="0"/>
              </a:rPr>
              <a:t>("</a:t>
            </a:r>
            <a:r>
              <a:rPr lang="en-US" sz="2000" b="1" dirty="0" err="1">
                <a:latin typeface="Calibri" pitchFamily="34" charset="0"/>
              </a:rPr>
              <a:t>file.txt","w</a:t>
            </a:r>
            <a:r>
              <a:rPr lang="en-US" sz="2000" b="1" dirty="0">
                <a:latin typeface="Calibri" pitchFamily="34" charset="0"/>
              </a:rPr>
              <a:t>+"); </a:t>
            </a:r>
          </a:p>
          <a:p>
            <a:r>
              <a:rPr lang="en-US" sz="2000" b="1" dirty="0">
                <a:latin typeface="Calibri" pitchFamily="34" charset="0"/>
              </a:rPr>
              <a:t>	</a:t>
            </a:r>
            <a:r>
              <a:rPr lang="en-US" sz="2000" b="1" dirty="0" err="1">
                <a:latin typeface="Calibri" pitchFamily="34" charset="0"/>
              </a:rPr>
              <a:t>fputs</a:t>
            </a:r>
            <a:r>
              <a:rPr lang="en-US" sz="2000" b="1" dirty="0">
                <a:latin typeface="Calibri" pitchFamily="34" charset="0"/>
              </a:rPr>
              <a:t>("This is tutorialspoint.com", 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); </a:t>
            </a:r>
          </a:p>
          <a:p>
            <a:r>
              <a:rPr lang="en-US" sz="2000" b="1" dirty="0">
                <a:latin typeface="Calibri" pitchFamily="34" charset="0"/>
              </a:rPr>
              <a:t>	</a:t>
            </a:r>
            <a:r>
              <a:rPr lang="en-US" sz="2000" b="1" dirty="0" err="1">
                <a:latin typeface="Calibri" pitchFamily="34" charset="0"/>
              </a:rPr>
              <a:t>fseek</a:t>
            </a:r>
            <a:r>
              <a:rPr lang="en-US" sz="2000" b="1" dirty="0">
                <a:latin typeface="Calibri" pitchFamily="34" charset="0"/>
              </a:rPr>
              <a:t>( 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, 7, SEEK_SET ); </a:t>
            </a:r>
          </a:p>
          <a:p>
            <a:r>
              <a:rPr lang="en-US" sz="2000" b="1" dirty="0">
                <a:latin typeface="Calibri" pitchFamily="34" charset="0"/>
              </a:rPr>
              <a:t>	</a:t>
            </a:r>
            <a:r>
              <a:rPr lang="en-US" sz="2000" b="1" dirty="0" err="1">
                <a:latin typeface="Calibri" pitchFamily="34" charset="0"/>
              </a:rPr>
              <a:t>fputs</a:t>
            </a:r>
            <a:r>
              <a:rPr lang="en-US" sz="2000" b="1" dirty="0">
                <a:latin typeface="Calibri" pitchFamily="34" charset="0"/>
              </a:rPr>
              <a:t>(" C Programming Language", 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); </a:t>
            </a:r>
          </a:p>
          <a:p>
            <a:r>
              <a:rPr lang="en-US" sz="2000" b="1" dirty="0">
                <a:latin typeface="Calibri" pitchFamily="34" charset="0"/>
              </a:rPr>
              <a:t>	</a:t>
            </a:r>
            <a:r>
              <a:rPr lang="en-US" sz="2000" b="1" dirty="0" err="1">
                <a:latin typeface="Calibri" pitchFamily="34" charset="0"/>
              </a:rPr>
              <a:t>fclose</a:t>
            </a:r>
            <a:r>
              <a:rPr lang="en-US" sz="2000" b="1" dirty="0">
                <a:latin typeface="Calibri" pitchFamily="34" charset="0"/>
              </a:rPr>
              <a:t>(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); </a:t>
            </a:r>
          </a:p>
          <a:p>
            <a:r>
              <a:rPr lang="en-US" sz="2000" b="1" dirty="0">
                <a:latin typeface="Calibri" pitchFamily="34" charset="0"/>
              </a:rPr>
              <a:t>	</a:t>
            </a:r>
          </a:p>
          <a:p>
            <a:r>
              <a:rPr lang="en-US" sz="2000" b="1" dirty="0">
                <a:latin typeface="Calibri" pitchFamily="34" charset="0"/>
              </a:rPr>
              <a:t>	</a:t>
            </a:r>
            <a:r>
              <a:rPr lang="en-US" sz="2000" b="1" dirty="0" err="1">
                <a:latin typeface="Calibri" pitchFamily="34" charset="0"/>
              </a:rPr>
              <a:t>int</a:t>
            </a:r>
            <a:r>
              <a:rPr lang="en-US" sz="2000" b="1" dirty="0">
                <a:latin typeface="Calibri" pitchFamily="34" charset="0"/>
              </a:rPr>
              <a:t> c; </a:t>
            </a:r>
          </a:p>
          <a:p>
            <a:r>
              <a:rPr lang="en-US" sz="2000" b="1" dirty="0">
                <a:latin typeface="Calibri" pitchFamily="34" charset="0"/>
              </a:rPr>
              <a:t>	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 = </a:t>
            </a:r>
            <a:r>
              <a:rPr lang="en-US" sz="2000" b="1" dirty="0" err="1">
                <a:latin typeface="Calibri" pitchFamily="34" charset="0"/>
              </a:rPr>
              <a:t>fopen</a:t>
            </a:r>
            <a:r>
              <a:rPr lang="en-US" sz="2000" b="1" dirty="0">
                <a:latin typeface="Calibri" pitchFamily="34" charset="0"/>
              </a:rPr>
              <a:t>("</a:t>
            </a:r>
            <a:r>
              <a:rPr lang="en-US" sz="2000" b="1" dirty="0" err="1">
                <a:latin typeface="Calibri" pitchFamily="34" charset="0"/>
              </a:rPr>
              <a:t>file.txt","r</a:t>
            </a:r>
            <a:r>
              <a:rPr lang="en-US" sz="2000" b="1" dirty="0">
                <a:latin typeface="Calibri" pitchFamily="34" charset="0"/>
              </a:rPr>
              <a:t>"); </a:t>
            </a:r>
          </a:p>
          <a:p>
            <a:r>
              <a:rPr lang="en-US" sz="2000" b="1" dirty="0">
                <a:latin typeface="Calibri" pitchFamily="34" charset="0"/>
              </a:rPr>
              <a:t>	while(1)  { </a:t>
            </a:r>
          </a:p>
          <a:p>
            <a:r>
              <a:rPr lang="en-US" sz="2000" b="1" dirty="0">
                <a:latin typeface="Calibri" pitchFamily="34" charset="0"/>
              </a:rPr>
              <a:t>		c = </a:t>
            </a:r>
            <a:r>
              <a:rPr lang="en-US" sz="2000" b="1" dirty="0" err="1">
                <a:latin typeface="Calibri" pitchFamily="34" charset="0"/>
              </a:rPr>
              <a:t>fgetc</a:t>
            </a:r>
            <a:r>
              <a:rPr lang="en-US" sz="2000" b="1" dirty="0">
                <a:latin typeface="Calibri" pitchFamily="34" charset="0"/>
              </a:rPr>
              <a:t>(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); </a:t>
            </a:r>
          </a:p>
          <a:p>
            <a:r>
              <a:rPr lang="en-US" sz="2000" b="1" dirty="0">
                <a:latin typeface="Calibri" pitchFamily="34" charset="0"/>
              </a:rPr>
              <a:t>		if( </a:t>
            </a:r>
            <a:r>
              <a:rPr lang="en-US" sz="2000" b="1" dirty="0" err="1">
                <a:latin typeface="Calibri" pitchFamily="34" charset="0"/>
              </a:rPr>
              <a:t>feof</a:t>
            </a:r>
            <a:r>
              <a:rPr lang="en-US" sz="2000" b="1" dirty="0">
                <a:latin typeface="Calibri" pitchFamily="34" charset="0"/>
              </a:rPr>
              <a:t>(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) ) break; </a:t>
            </a:r>
          </a:p>
          <a:p>
            <a:r>
              <a:rPr lang="en-US" sz="2000" b="1" dirty="0">
                <a:latin typeface="Calibri" pitchFamily="34" charset="0"/>
              </a:rPr>
              <a:t>		</a:t>
            </a:r>
            <a:r>
              <a:rPr lang="en-US" sz="2000" b="1" dirty="0" err="1">
                <a:latin typeface="Calibri" pitchFamily="34" charset="0"/>
              </a:rPr>
              <a:t>printf</a:t>
            </a:r>
            <a:r>
              <a:rPr lang="en-US" sz="2000" b="1" dirty="0">
                <a:latin typeface="Calibri" pitchFamily="34" charset="0"/>
              </a:rPr>
              <a:t>("%c", c); </a:t>
            </a:r>
          </a:p>
          <a:p>
            <a:r>
              <a:rPr lang="en-US" sz="2000" b="1" dirty="0">
                <a:latin typeface="Calibri" pitchFamily="34" charset="0"/>
              </a:rPr>
              <a:t>	} </a:t>
            </a:r>
          </a:p>
          <a:p>
            <a:r>
              <a:rPr lang="en-US" sz="2000" b="1" dirty="0">
                <a:latin typeface="Calibri" pitchFamily="34" charset="0"/>
              </a:rPr>
              <a:t>	</a:t>
            </a:r>
            <a:r>
              <a:rPr lang="en-US" sz="2000" b="1" dirty="0" err="1">
                <a:latin typeface="Calibri" pitchFamily="34" charset="0"/>
              </a:rPr>
              <a:t>fclose</a:t>
            </a:r>
            <a:r>
              <a:rPr lang="en-US" sz="2000" b="1" dirty="0">
                <a:latin typeface="Calibri" pitchFamily="34" charset="0"/>
              </a:rPr>
              <a:t>(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);</a:t>
            </a:r>
          </a:p>
          <a:p>
            <a:r>
              <a:rPr lang="en-US" sz="2000" b="1" dirty="0">
                <a:latin typeface="Calibri" pitchFamily="34" charset="0"/>
              </a:rPr>
              <a:t>	return 0; </a:t>
            </a:r>
          </a:p>
          <a:p>
            <a:r>
              <a:rPr lang="en-US" sz="2000" b="1" dirty="0">
                <a:latin typeface="Calibri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595934" y="5715017"/>
            <a:ext cx="503756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itchFamily="34" charset="0"/>
              </a:rPr>
              <a:t>This is C Programming Language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2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1"/>
            <a:ext cx="11833412" cy="5772469"/>
          </a:xfrm>
        </p:spPr>
        <p:txBody>
          <a:bodyPr>
            <a:normAutofit/>
          </a:bodyPr>
          <a:lstStyle/>
          <a:p>
            <a:r>
              <a:rPr lang="en-US" dirty="0"/>
              <a:t>Index is computed using a hash function</a:t>
            </a:r>
          </a:p>
          <a:p>
            <a:r>
              <a:rPr lang="en-US" dirty="0"/>
              <a:t>Hash function uses the element’s value to compute its index</a:t>
            </a:r>
          </a:p>
          <a:p>
            <a:r>
              <a:rPr lang="en-US" dirty="0"/>
              <a:t>An example of a simple hash function is the modulo operator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</a:p>
          <a:p>
            <a:pPr marL="457200" lvl="1" indent="0">
              <a:buNone/>
            </a:pPr>
            <a:r>
              <a:rPr lang="en-US" dirty="0"/>
              <a:t>                          </a:t>
            </a:r>
            <a:r>
              <a:rPr lang="en-US" sz="4000" dirty="0"/>
              <a:t>index = value % </a:t>
            </a:r>
            <a:r>
              <a:rPr lang="en-US" sz="4000" dirty="0" err="1"/>
              <a:t>number_of_slots</a:t>
            </a:r>
            <a:endParaRPr lang="en-US" sz="4000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C1C8794-C459-4B53-9D41-F6E7B0452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0948552"/>
              </p:ext>
            </p:extLst>
          </p:nvPr>
        </p:nvGraphicFramePr>
        <p:xfrm>
          <a:off x="1266580" y="3889071"/>
          <a:ext cx="4137376" cy="2275840"/>
        </p:xfrm>
        <a:graphic>
          <a:graphicData uri="http://schemas.openxmlformats.org/drawingml/2006/table">
            <a:tbl>
              <a:tblPr/>
              <a:tblGrid>
                <a:gridCol w="986501">
                  <a:extLst>
                    <a:ext uri="{9D8B030D-6E8A-4147-A177-3AD203B41FA5}">
                      <a16:colId xmlns="" xmlns:a16="http://schemas.microsoft.com/office/drawing/2014/main" val="3991874888"/>
                    </a:ext>
                  </a:extLst>
                </a:gridCol>
                <a:gridCol w="3150875">
                  <a:extLst>
                    <a:ext uri="{9D8B030D-6E8A-4147-A177-3AD203B41FA5}">
                      <a16:colId xmlns="" xmlns:a16="http://schemas.microsoft.com/office/drawing/2014/main" val="895432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</a:rPr>
                        <a:t>Value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E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</a:rPr>
                        <a:t>Index = Value % No. of Slots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EA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422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26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>
                          <a:effectLst/>
                        </a:rPr>
                        <a:t>26 % 10 = 6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8951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70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70 % 10 = 0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75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18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18 % 10 = 8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420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31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31 % 10 = 1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1342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54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54 % 10 = 4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589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93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>
                          <a:effectLst/>
                        </a:rPr>
                        <a:t>93 % 10 = 3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2339457"/>
                  </a:ext>
                </a:extLst>
              </a:tr>
            </a:tbl>
          </a:graphicData>
        </a:graphic>
      </p:graphicFrame>
      <p:pic>
        <p:nvPicPr>
          <p:cNvPr id="2050" name="Picture 2" descr="hash table">
            <a:extLst>
              <a:ext uri="{FF2B5EF4-FFF2-40B4-BE49-F238E27FC236}">
                <a16:creationId xmlns="" xmlns:a16="http://schemas.microsoft.com/office/drawing/2014/main" id="{EC8D13F9-2277-4819-AD96-2B7CA2E5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94" y="3749805"/>
            <a:ext cx="4248500" cy="130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75E4E8F-1631-44E9-B15B-31A586FC0561}"/>
              </a:ext>
            </a:extLst>
          </p:cNvPr>
          <p:cNvSpPr txBox="1"/>
          <p:nvPr/>
        </p:nvSpPr>
        <p:spPr>
          <a:xfrm>
            <a:off x="6060370" y="5362042"/>
            <a:ext cx="5558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 search for an element, say 93, we simply apply </a:t>
            </a:r>
          </a:p>
          <a:p>
            <a:r>
              <a:rPr lang="en-IN" dirty="0"/>
              <a:t>the hash function again: 93%10 = 3</a:t>
            </a:r>
          </a:p>
          <a:p>
            <a:r>
              <a:rPr lang="en-IN" dirty="0"/>
              <a:t>and can find the index of this element in constant time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6662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potential problem -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1"/>
            <a:ext cx="11833412" cy="5772469"/>
          </a:xfrm>
        </p:spPr>
        <p:txBody>
          <a:bodyPr>
            <a:normAutofit/>
          </a:bodyPr>
          <a:lstStyle/>
          <a:p>
            <a:r>
              <a:rPr lang="en-US" dirty="0"/>
              <a:t>What if more than multiple elements get mapped to the same index?</a:t>
            </a:r>
          </a:p>
          <a:p>
            <a:r>
              <a:rPr lang="en-US" dirty="0"/>
              <a:t>Yes, a very real problem. 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145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potential problem -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1"/>
            <a:ext cx="11833412" cy="5772469"/>
          </a:xfrm>
        </p:spPr>
        <p:txBody>
          <a:bodyPr>
            <a:normAutofit/>
          </a:bodyPr>
          <a:lstStyle/>
          <a:p>
            <a:r>
              <a:rPr lang="en-US" dirty="0"/>
              <a:t>What if more than multiple elements get mapped to the same index?</a:t>
            </a:r>
          </a:p>
          <a:p>
            <a:r>
              <a:rPr lang="en-US" dirty="0"/>
              <a:t>Yes, a very real problem.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Consider the previous hash table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Suppose we wish to insert 60. Its index = 60%10 = 0 =&gt; clash with 70 </a:t>
            </a:r>
          </a:p>
          <a:p>
            <a:r>
              <a:rPr lang="en-US" dirty="0">
                <a:sym typeface="Wingdings" panose="05000000000000000000" pitchFamily="2" charset="2"/>
              </a:rPr>
              <a:t>Some hash functions are good in the sense that the indices they generate are uniformly distributed (so less collision - desirable for good hash functions)</a:t>
            </a:r>
          </a:p>
          <a:p>
            <a:r>
              <a:rPr lang="en-US" dirty="0">
                <a:sym typeface="Wingdings" panose="05000000000000000000" pitchFamily="2" charset="2"/>
              </a:rPr>
              <a:t>Despite that, we may still have collisions and we need to handle that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pic>
        <p:nvPicPr>
          <p:cNvPr id="8" name="Picture 2" descr="hash table">
            <a:extLst>
              <a:ext uri="{FF2B5EF4-FFF2-40B4-BE49-F238E27FC236}">
                <a16:creationId xmlns="" xmlns:a16="http://schemas.microsoft.com/office/drawing/2014/main" id="{13BFF237-5BFF-4E69-9D64-85A961CDA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566" y="2666765"/>
            <a:ext cx="4248500" cy="130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4899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1"/>
            <a:ext cx="11833412" cy="577246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Linear Probing is a simple technique to handle collisions</a:t>
            </a:r>
          </a:p>
          <a:p>
            <a:r>
              <a:rPr lang="en-US" dirty="0">
                <a:sym typeface="Wingdings" panose="05000000000000000000" pitchFamily="2" charset="2"/>
              </a:rPr>
              <a:t>The idea: Keep searching for the “next available” free index</a:t>
            </a:r>
          </a:p>
          <a:p>
            <a:r>
              <a:rPr lang="en-US" dirty="0">
                <a:sym typeface="Wingdings" panose="05000000000000000000" pitchFamily="2" charset="2"/>
              </a:rPr>
              <a:t>Assume the first index P that we get is not free. Then compute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the new index P is free, store the element there, else repeat the above</a:t>
            </a:r>
          </a:p>
          <a:p>
            <a:r>
              <a:rPr lang="en-US" dirty="0">
                <a:sym typeface="Wingdings" panose="05000000000000000000" pitchFamily="2" charset="2"/>
              </a:rPr>
              <a:t>Suppose we wish to insert 60 in this table, 60%10 = 0, but 0 if not free</a:t>
            </a:r>
          </a:p>
          <a:p>
            <a:r>
              <a:rPr lang="en-US" dirty="0">
                <a:sym typeface="Wingdings" panose="05000000000000000000" pitchFamily="2" charset="2"/>
              </a:rPr>
              <a:t>Try P = (P+1)%10 = (0+1)%10 = 1, but index 1 is also not free (31 there)</a:t>
            </a:r>
          </a:p>
          <a:p>
            <a:r>
              <a:rPr lang="en-US" dirty="0">
                <a:sym typeface="Wingdings" panose="05000000000000000000" pitchFamily="2" charset="2"/>
              </a:rPr>
              <a:t>Let’s try P = (P+1)%10 = (1+1)%10 = 2. Index 2 is free. Store 60 at that index</a:t>
            </a:r>
          </a:p>
          <a:p>
            <a:r>
              <a:rPr lang="en-US" dirty="0">
                <a:sym typeface="Wingdings" panose="05000000000000000000" pitchFamily="2" charset="2"/>
              </a:rPr>
              <a:t>When searching for 60, we won’t find it in first attempt but in third attempt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0855E9F-4A26-4407-B5EA-975576D4C9B0}"/>
              </a:ext>
            </a:extLst>
          </p:cNvPr>
          <p:cNvSpPr txBox="1"/>
          <p:nvPr/>
        </p:nvSpPr>
        <p:spPr>
          <a:xfrm>
            <a:off x="3656452" y="2728570"/>
            <a:ext cx="5237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P = (P+1) % </a:t>
            </a:r>
            <a:r>
              <a:rPr lang="en-US" sz="3200" dirty="0" err="1">
                <a:sym typeface="Wingdings" panose="05000000000000000000" pitchFamily="2" charset="2"/>
              </a:rPr>
              <a:t>number_of_slots</a:t>
            </a:r>
            <a:endParaRPr lang="en-US" sz="3200" dirty="0">
              <a:sym typeface="Wingdings" panose="05000000000000000000" pitchFamily="2" charset="2"/>
            </a:endParaRPr>
          </a:p>
        </p:txBody>
      </p:sp>
      <p:pic>
        <p:nvPicPr>
          <p:cNvPr id="7" name="Picture 2" descr="hash table">
            <a:extLst>
              <a:ext uri="{FF2B5EF4-FFF2-40B4-BE49-F238E27FC236}">
                <a16:creationId xmlns="" xmlns:a16="http://schemas.microsoft.com/office/drawing/2014/main" id="{77F25BD8-ED3A-4939-A84E-2B255F629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70" y="136525"/>
            <a:ext cx="3485515" cy="10706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9288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Hashing: Some final thoughts..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1"/>
            <a:ext cx="11833412" cy="577246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A very very useful technique</a:t>
            </a:r>
          </a:p>
          <a:p>
            <a:r>
              <a:rPr lang="en-US" dirty="0">
                <a:sym typeface="Wingdings" panose="05000000000000000000" pitchFamily="2" charset="2"/>
              </a:rPr>
              <a:t>We have only scratched the surface – the basic idea of hashing</a:t>
            </a:r>
          </a:p>
          <a:p>
            <a:r>
              <a:rPr lang="en-US" dirty="0">
                <a:sym typeface="Wingdings" panose="05000000000000000000" pitchFamily="2" charset="2"/>
              </a:rPr>
              <a:t>More advanced hashing methods exist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Better methods to avoid collisions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Better and cheap to compute hashing functions</a:t>
            </a:r>
          </a:p>
          <a:p>
            <a:r>
              <a:rPr lang="en-US" dirty="0">
                <a:sym typeface="Wingdings" panose="05000000000000000000" pitchFamily="2" charset="2"/>
              </a:rPr>
              <a:t>Discussion of these is beyond the scope of ESC101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604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711" y="2735886"/>
            <a:ext cx="5727659" cy="1006074"/>
          </a:xfrm>
        </p:spPr>
        <p:txBody>
          <a:bodyPr>
            <a:noAutofit/>
          </a:bodyPr>
          <a:lstStyle/>
          <a:p>
            <a:r>
              <a:rPr lang="en-IN" sz="5400" dirty="0"/>
              <a:t>  File </a:t>
            </a:r>
            <a:r>
              <a:rPr lang="en-IN" sz="5400" dirty="0" err="1"/>
              <a:t>Input/Output</a:t>
            </a:r>
            <a:endParaRPr lang="en-US" sz="5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202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65125" y="4874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Files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65125" y="1357312"/>
            <a:ext cx="1044183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marL="1371600"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marL="565150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What is a file?</a:t>
            </a:r>
          </a:p>
          <a:p>
            <a:pPr marL="996950" lvl="1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Collection of bytes stored on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secondary storage 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like hard disks (not RAM which is primary storage).</a:t>
            </a:r>
          </a:p>
          <a:p>
            <a:pPr marL="565150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Any </a:t>
            </a:r>
            <a:r>
              <a:rPr lang="en-US" altLang="en-US" sz="3200" i="1" dirty="0">
                <a:solidFill>
                  <a:schemeClr val="tx1"/>
                </a:solidFill>
                <a:latin typeface="+mn-lt"/>
              </a:rPr>
              <a:t>addressable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 part of the file system in an operating system can be a file. </a:t>
            </a:r>
          </a:p>
          <a:p>
            <a:pPr marL="996950" lvl="1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includes such strange things as /dev/null (nothing), /dev/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usb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(USB port), /dev/audio (speakers), and of course, files  that a user creates (/home/don/input.txt, /home/don/Esc101/lab12.c)</a:t>
            </a:r>
            <a:endParaRPr lang="en-IN" alt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8681</TotalTime>
  <Words>1427</Words>
  <Application>Microsoft Office PowerPoint</Application>
  <PresentationFormat>Custom</PresentationFormat>
  <Paragraphs>223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1_Office Theme</vt:lpstr>
      <vt:lpstr>Office Theme</vt:lpstr>
      <vt:lpstr>ESC101: Fundamentals of Computing</vt:lpstr>
      <vt:lpstr>Hashing for Very Fast Search</vt:lpstr>
      <vt:lpstr>Hash Function</vt:lpstr>
      <vt:lpstr>A potential problem - collisions</vt:lpstr>
      <vt:lpstr>A potential problem - collisions</vt:lpstr>
      <vt:lpstr>Linear Probing</vt:lpstr>
      <vt:lpstr>Hashing: Some final thoughts..</vt:lpstr>
      <vt:lpstr>  File Input/Output</vt:lpstr>
      <vt:lpstr>Slide 9</vt:lpstr>
      <vt:lpstr>Slide 10</vt:lpstr>
      <vt:lpstr>Slide 11</vt:lpstr>
      <vt:lpstr>Slide 12</vt:lpstr>
      <vt:lpstr>Slide 13</vt:lpstr>
      <vt:lpstr>File I/O: Example</vt:lpstr>
      <vt:lpstr>Slide 15</vt:lpstr>
      <vt:lpstr>Slide 16</vt:lpstr>
      <vt:lpstr>Slide 17</vt:lpstr>
      <vt:lpstr>Slide 18</vt:lpstr>
      <vt:lpstr>Slide 19</vt:lpstr>
      <vt:lpstr>File I/O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423</cp:revision>
  <dcterms:created xsi:type="dcterms:W3CDTF">2017-08-01T15:26:12Z</dcterms:created>
  <dcterms:modified xsi:type="dcterms:W3CDTF">2020-05-10T09:35:05Z</dcterms:modified>
</cp:coreProperties>
</file>