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7" r:id="rId2"/>
  </p:sldMasterIdLst>
  <p:notesMasterIdLst>
    <p:notesMasterId r:id="rId27"/>
  </p:notesMasterIdLst>
  <p:sldIdLst>
    <p:sldId id="268" r:id="rId3"/>
    <p:sldId id="279" r:id="rId4"/>
    <p:sldId id="276" r:id="rId5"/>
    <p:sldId id="289" r:id="rId6"/>
    <p:sldId id="287" r:id="rId7"/>
    <p:sldId id="277" r:id="rId8"/>
    <p:sldId id="30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07" r:id="rId24"/>
    <p:sldId id="308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pPr/>
              <a:t>5/10/2020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1238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Lot of fields, programming is only one aspect.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993B960-7410-4E22-9D27-C165119A42E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13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401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6710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93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39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87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6484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4329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25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838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1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943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748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136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677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81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4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724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0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180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090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7226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921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630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llvm.org/download.html" TargetMode="External"/><Relationship Id="rId2" Type="http://schemas.openxmlformats.org/officeDocument/2006/relationships/hyperlink" Target="https://sourceforge.net/projects/tdm-gcc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visualstudio.microsoft.com/vs/communit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codeforces.com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codechef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134444" y="1829759"/>
            <a:ext cx="10036526" cy="1828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5400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Wrapping up, and future directions</a:t>
            </a:r>
            <a:endParaRPr lang="en-IN" sz="5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Nisheeth</a:t>
            </a:r>
            <a:endParaRPr kumimoji="0" lang="en-IN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 of OS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Linux device driver code</a:t>
            </a:r>
          </a:p>
          <a:p>
            <a:pPr lvl="1"/>
            <a:r>
              <a:rPr lang="en-US" dirty="0" smtClean="0"/>
              <a:t>Could compile with kernel code</a:t>
            </a:r>
          </a:p>
          <a:p>
            <a:pPr lvl="1"/>
            <a:r>
              <a:rPr lang="en-US" dirty="0" smtClean="0"/>
              <a:t>Safer to work with kernel modules</a:t>
            </a:r>
          </a:p>
          <a:p>
            <a:r>
              <a:rPr lang="en-US" dirty="0" smtClean="0"/>
              <a:t>Basic operations</a:t>
            </a:r>
          </a:p>
          <a:p>
            <a:pPr lvl="1"/>
            <a:r>
              <a:rPr lang="en-US" dirty="0" smtClean="0"/>
              <a:t>Device declaration</a:t>
            </a:r>
          </a:p>
          <a:p>
            <a:pPr lvl="1"/>
            <a:r>
              <a:rPr lang="en-US" dirty="0" smtClean="0"/>
              <a:t>Device usage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declaration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Linux, devices ID’ed with a </a:t>
            </a:r>
            <a:r>
              <a:rPr lang="en-US" i="1" dirty="0" smtClean="0"/>
              <a:t>major</a:t>
            </a:r>
            <a:r>
              <a:rPr lang="en-US" dirty="0" smtClean="0"/>
              <a:t> device number and, optionally, a </a:t>
            </a:r>
            <a:r>
              <a:rPr lang="en-US" i="1" dirty="0" smtClean="0"/>
              <a:t>minor</a:t>
            </a:r>
            <a:r>
              <a:rPr lang="en-US" dirty="0" smtClean="0"/>
              <a:t> device number</a:t>
            </a:r>
          </a:p>
          <a:p>
            <a:r>
              <a:rPr lang="en-US" dirty="0" smtClean="0"/>
              <a:t>Basic hardware I/O operation: content in device buffer (file) is copied to kernel module-directed system buffer (file)</a:t>
            </a:r>
          </a:p>
          <a:p>
            <a:r>
              <a:rPr lang="en-US" dirty="0" smtClean="0"/>
              <a:t>I/O device files can be block or character </a:t>
            </a:r>
          </a:p>
          <a:p>
            <a:r>
              <a:rPr lang="en-US" dirty="0" smtClean="0"/>
              <a:t>Use the function register_chrdev to register a new device</a:t>
            </a:r>
          </a:p>
          <a:p>
            <a:pPr lvl="1"/>
            <a:r>
              <a:rPr lang="en-US" dirty="0" smtClean="0"/>
              <a:t>Requires device number, name and a file_operations data structure as parameters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8000" y="3048000"/>
            <a:ext cx="111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1295401"/>
            <a:ext cx="1148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file_operations</a:t>
            </a:r>
            <a:r>
              <a:rPr lang="en-GB" sz="1600" dirty="0" smtClean="0"/>
              <a:t> {</a:t>
            </a:r>
          </a:p>
          <a:p>
            <a:r>
              <a:rPr lang="en-GB" sz="1600" dirty="0" smtClean="0"/>
              <a:t>       </a:t>
            </a:r>
            <a:r>
              <a:rPr lang="en-GB" sz="1600" dirty="0" err="1" smtClean="0"/>
              <a:t>struct</a:t>
            </a:r>
            <a:r>
              <a:rPr lang="en-GB" sz="1600" dirty="0" smtClean="0"/>
              <a:t> module *owner;</a:t>
            </a:r>
          </a:p>
          <a:p>
            <a:r>
              <a:rPr lang="en-GB" sz="1600" dirty="0" smtClean="0"/>
              <a:t>       </a:t>
            </a:r>
            <a:r>
              <a:rPr lang="en-GB" sz="1600" dirty="0" err="1" smtClean="0"/>
              <a:t>loff_t</a:t>
            </a:r>
            <a:r>
              <a:rPr lang="en-GB" sz="1600" dirty="0" smtClean="0"/>
              <a:t> (*</a:t>
            </a:r>
            <a:r>
              <a:rPr lang="en-GB" sz="1600" dirty="0" err="1" smtClean="0"/>
              <a:t>llseek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</a:t>
            </a:r>
            <a:r>
              <a:rPr lang="en-GB" sz="1600" dirty="0" err="1" smtClean="0"/>
              <a:t>loff_t</a:t>
            </a:r>
            <a:r>
              <a:rPr lang="en-GB" sz="1600" dirty="0" smtClean="0"/>
              <a:t>, int);</a:t>
            </a:r>
          </a:p>
          <a:p>
            <a:r>
              <a:rPr lang="en-GB" sz="1600" dirty="0" smtClean="0"/>
              <a:t>       </a:t>
            </a:r>
            <a:r>
              <a:rPr lang="en-GB" sz="1600" dirty="0" err="1" smtClean="0"/>
              <a:t>ssize_t</a:t>
            </a:r>
            <a:r>
              <a:rPr lang="en-GB" sz="1600" dirty="0" smtClean="0"/>
              <a:t> (*read)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char *, </a:t>
            </a:r>
            <a:r>
              <a:rPr lang="en-GB" sz="1600" dirty="0" err="1" smtClean="0"/>
              <a:t>size_t</a:t>
            </a:r>
            <a:r>
              <a:rPr lang="en-GB" sz="1600" dirty="0" smtClean="0"/>
              <a:t>, </a:t>
            </a:r>
            <a:r>
              <a:rPr lang="en-GB" sz="1600" dirty="0" err="1" smtClean="0"/>
              <a:t>loff_t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   </a:t>
            </a:r>
            <a:r>
              <a:rPr lang="en-GB" sz="1600" dirty="0" err="1" smtClean="0"/>
              <a:t>ssize_t</a:t>
            </a:r>
            <a:r>
              <a:rPr lang="en-GB" sz="1600" dirty="0" smtClean="0"/>
              <a:t> (*write)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const char *, </a:t>
            </a:r>
            <a:r>
              <a:rPr lang="en-GB" sz="1600" dirty="0" err="1" smtClean="0"/>
              <a:t>size_t</a:t>
            </a:r>
            <a:r>
              <a:rPr lang="en-GB" sz="1600" dirty="0" smtClean="0"/>
              <a:t>, </a:t>
            </a:r>
            <a:r>
              <a:rPr lang="en-GB" sz="1600" dirty="0" err="1" smtClean="0"/>
              <a:t>loff_t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   int (*</a:t>
            </a:r>
            <a:r>
              <a:rPr lang="en-GB" sz="1600" dirty="0" err="1" smtClean="0"/>
              <a:t>readdir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void *, </a:t>
            </a:r>
            <a:r>
              <a:rPr lang="en-GB" sz="1600" dirty="0" err="1" smtClean="0"/>
              <a:t>filldir_t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       unsigned int (*poll)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poll_table_struct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   int (*</a:t>
            </a:r>
            <a:r>
              <a:rPr lang="en-GB" sz="1600" dirty="0" err="1" smtClean="0"/>
              <a:t>ioctl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inode</a:t>
            </a:r>
            <a:r>
              <a:rPr lang="en-GB" sz="1600" dirty="0" smtClean="0"/>
              <a:t>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unsigned int, unsigned long);</a:t>
            </a:r>
          </a:p>
          <a:p>
            <a:r>
              <a:rPr lang="en-GB" sz="1600" dirty="0" smtClean="0"/>
              <a:t>       int (*</a:t>
            </a:r>
            <a:r>
              <a:rPr lang="en-GB" sz="1600" dirty="0" err="1" smtClean="0"/>
              <a:t>mmap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vm_area_struct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   int (*open)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inode</a:t>
            </a:r>
            <a:r>
              <a:rPr lang="en-GB" sz="1600" dirty="0" smtClean="0"/>
              <a:t>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*);</a:t>
            </a:r>
          </a:p>
          <a:p>
            <a:r>
              <a:rPr lang="en-GB" sz="1600" dirty="0" smtClean="0"/>
              <a:t>       int (*flush)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*);</a:t>
            </a:r>
          </a:p>
          <a:p>
            <a:r>
              <a:rPr lang="en-GB" sz="1600" dirty="0" smtClean="0"/>
              <a:t>       int (*release)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inode</a:t>
            </a:r>
            <a:r>
              <a:rPr lang="en-GB" sz="1600" dirty="0" smtClean="0"/>
              <a:t>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*);</a:t>
            </a:r>
          </a:p>
          <a:p>
            <a:r>
              <a:rPr lang="en-GB" sz="1600" dirty="0" smtClean="0"/>
              <a:t>       int (*</a:t>
            </a:r>
            <a:r>
              <a:rPr lang="en-GB" sz="1600" dirty="0" err="1" smtClean="0"/>
              <a:t>fsync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dentry</a:t>
            </a:r>
            <a:r>
              <a:rPr lang="en-GB" sz="1600" dirty="0" smtClean="0"/>
              <a:t> *, int </a:t>
            </a:r>
            <a:r>
              <a:rPr lang="en-GB" sz="1600" dirty="0" err="1" smtClean="0"/>
              <a:t>datasync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       int (*</a:t>
            </a:r>
            <a:r>
              <a:rPr lang="en-GB" sz="1600" dirty="0" err="1" smtClean="0"/>
              <a:t>fasync</a:t>
            </a:r>
            <a:r>
              <a:rPr lang="en-GB" sz="1600" dirty="0" smtClean="0"/>
              <a:t>) (int,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int);</a:t>
            </a:r>
          </a:p>
          <a:p>
            <a:r>
              <a:rPr lang="en-GB" sz="1600" dirty="0" smtClean="0"/>
              <a:t>       int (*lock)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int,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file_lock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</a:t>
            </a:r>
            <a:r>
              <a:rPr lang="en-GB" sz="1600" dirty="0" err="1" smtClean="0"/>
              <a:t>ssize_t</a:t>
            </a:r>
            <a:r>
              <a:rPr lang="en-GB" sz="1600" dirty="0" smtClean="0"/>
              <a:t> (*</a:t>
            </a:r>
            <a:r>
              <a:rPr lang="en-GB" sz="1600" dirty="0" err="1" smtClean="0"/>
              <a:t>readv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const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iovec</a:t>
            </a:r>
            <a:r>
              <a:rPr lang="en-GB" sz="1600" dirty="0" smtClean="0"/>
              <a:t> *, unsigned long,</a:t>
            </a:r>
          </a:p>
          <a:p>
            <a:r>
              <a:rPr lang="en-GB" sz="1600" dirty="0" smtClean="0"/>
              <a:t>          </a:t>
            </a:r>
            <a:r>
              <a:rPr lang="en-GB" sz="1600" dirty="0" err="1" smtClean="0"/>
              <a:t>loff_t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</a:t>
            </a:r>
            <a:r>
              <a:rPr lang="en-GB" sz="1600" dirty="0" err="1" smtClean="0"/>
              <a:t>ssize_t</a:t>
            </a:r>
            <a:r>
              <a:rPr lang="en-GB" sz="1600" dirty="0" smtClean="0"/>
              <a:t> (*</a:t>
            </a:r>
            <a:r>
              <a:rPr lang="en-GB" sz="1600" dirty="0" err="1" smtClean="0"/>
              <a:t>writev</a:t>
            </a:r>
            <a:r>
              <a:rPr lang="en-GB" sz="1600" dirty="0" smtClean="0"/>
              <a:t>) (</a:t>
            </a:r>
            <a:r>
              <a:rPr lang="en-GB" sz="1600" dirty="0" err="1" smtClean="0"/>
              <a:t>struct</a:t>
            </a:r>
            <a:r>
              <a:rPr lang="en-GB" sz="1600" dirty="0" smtClean="0"/>
              <a:t> file *, const </a:t>
            </a:r>
            <a:r>
              <a:rPr lang="en-GB" sz="1600" dirty="0" err="1" smtClean="0"/>
              <a:t>struct</a:t>
            </a:r>
            <a:r>
              <a:rPr lang="en-GB" sz="1600" dirty="0" smtClean="0"/>
              <a:t> </a:t>
            </a:r>
            <a:r>
              <a:rPr lang="en-GB" sz="1600" dirty="0" err="1" smtClean="0"/>
              <a:t>iovec</a:t>
            </a:r>
            <a:r>
              <a:rPr lang="en-GB" sz="1600" dirty="0" smtClean="0"/>
              <a:t> *, unsigned long,</a:t>
            </a:r>
          </a:p>
          <a:p>
            <a:r>
              <a:rPr lang="en-GB" sz="1600" dirty="0" smtClean="0"/>
              <a:t>          </a:t>
            </a:r>
            <a:r>
              <a:rPr lang="en-GB" sz="1600" dirty="0" err="1" smtClean="0"/>
              <a:t>loff_t</a:t>
            </a:r>
            <a:r>
              <a:rPr lang="en-GB" sz="1600" dirty="0" smtClean="0"/>
              <a:t> *);</a:t>
            </a:r>
          </a:p>
          <a:p>
            <a:r>
              <a:rPr lang="en-GB" sz="1600" dirty="0" smtClean="0"/>
              <a:t>    };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function that copies entries into the device buffer to the kernel</a:t>
            </a:r>
          </a:p>
          <a:p>
            <a:r>
              <a:rPr lang="en-GB" dirty="0" smtClean="0"/>
              <a:t>long </a:t>
            </a:r>
            <a:r>
              <a:rPr lang="en-GB" dirty="0" err="1" smtClean="0"/>
              <a:t>copy_to_user</a:t>
            </a:r>
            <a:r>
              <a:rPr lang="en-GB" dirty="0" smtClean="0"/>
              <a:t>( void __user *to, const void * from, unsigned long n </a:t>
            </a:r>
            <a:r>
              <a:rPr lang="en-GB" dirty="0" smtClean="0"/>
              <a:t>);</a:t>
            </a:r>
          </a:p>
          <a:p>
            <a:r>
              <a:rPr lang="en-GB" dirty="0" smtClean="0"/>
              <a:t>You get</a:t>
            </a:r>
            <a:r>
              <a:rPr lang="en-US" dirty="0" smtClean="0"/>
              <a:t> </a:t>
            </a:r>
            <a:r>
              <a:rPr lang="en-US" dirty="0" smtClean="0"/>
              <a:t>a working driver!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saw device to system communication</a:t>
            </a:r>
          </a:p>
          <a:p>
            <a:r>
              <a:rPr lang="en-US" dirty="0" smtClean="0"/>
              <a:t>Network to system communication?</a:t>
            </a:r>
          </a:p>
          <a:p>
            <a:pPr lvl="1"/>
            <a:r>
              <a:rPr lang="en-US" dirty="0" smtClean="0"/>
              <a:t>Network identity is dynamic</a:t>
            </a:r>
          </a:p>
          <a:p>
            <a:pPr lvl="1"/>
            <a:r>
              <a:rPr lang="en-US" dirty="0" smtClean="0"/>
              <a:t>Channel capacity is dynamic</a:t>
            </a:r>
          </a:p>
          <a:p>
            <a:r>
              <a:rPr lang="en-US" dirty="0" smtClean="0"/>
              <a:t>But essential idea remains the same </a:t>
            </a:r>
          </a:p>
          <a:p>
            <a:pPr lvl="1"/>
            <a:r>
              <a:rPr lang="en-US" dirty="0" smtClean="0"/>
              <a:t>Declare identity of network source</a:t>
            </a:r>
          </a:p>
          <a:p>
            <a:pPr lvl="1"/>
            <a:r>
              <a:rPr lang="en-US" dirty="0" smtClean="0"/>
              <a:t>Copy contents from source to local buffer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and writing to unknown parties is risky</a:t>
            </a:r>
          </a:p>
          <a:p>
            <a:r>
              <a:rPr lang="en-US" dirty="0" smtClean="0"/>
              <a:t>Particularly when information is financial</a:t>
            </a:r>
          </a:p>
          <a:p>
            <a:r>
              <a:rPr lang="en-US" dirty="0" smtClean="0"/>
              <a:t>Have to secure access</a:t>
            </a:r>
          </a:p>
          <a:p>
            <a:r>
              <a:rPr lang="en-US" dirty="0" smtClean="0"/>
              <a:t>This is a job for cryptography</a:t>
            </a:r>
          </a:p>
          <a:p>
            <a:r>
              <a:rPr lang="en-US" dirty="0" smtClean="0"/>
              <a:t>Basic idea is to encrypt message such that only entities that should be receiving the information can decrypt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systems that can communicate internally and externally</a:t>
            </a:r>
          </a:p>
          <a:p>
            <a:pPr lvl="1"/>
            <a:r>
              <a:rPr lang="en-US" dirty="0" smtClean="0"/>
              <a:t>Securely</a:t>
            </a:r>
          </a:p>
          <a:p>
            <a:pPr lvl="1"/>
            <a:r>
              <a:rPr lang="en-US" dirty="0" smtClean="0"/>
              <a:t>Efficiently</a:t>
            </a:r>
          </a:p>
          <a:p>
            <a:pPr lvl="1"/>
            <a:r>
              <a:rPr lang="en-US" dirty="0" smtClean="0"/>
              <a:t>Scalably</a:t>
            </a:r>
          </a:p>
          <a:p>
            <a:r>
              <a:rPr lang="en-US" dirty="0" smtClean="0"/>
              <a:t>In general: you want to know C (Unix), C++ (Windows)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get started with AWS free </a:t>
            </a:r>
          </a:p>
          <a:p>
            <a:r>
              <a:rPr lang="en-US" dirty="0" smtClean="0"/>
              <a:t>Have to choose basic tech stack</a:t>
            </a:r>
          </a:p>
          <a:p>
            <a:pPr lvl="1"/>
            <a:r>
              <a:rPr lang="en-US" dirty="0" smtClean="0"/>
              <a:t>Python 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Have to design for two types of database access</a:t>
            </a:r>
          </a:p>
          <a:p>
            <a:pPr lvl="1"/>
            <a:r>
              <a:rPr lang="en-US" dirty="0" smtClean="0"/>
              <a:t>Structured (RDBMS)</a:t>
            </a:r>
          </a:p>
          <a:p>
            <a:pPr lvl="1"/>
            <a:r>
              <a:rPr lang="en-US" dirty="0" smtClean="0"/>
              <a:t>Real-time (MongoDB)</a:t>
            </a:r>
          </a:p>
          <a:p>
            <a:r>
              <a:rPr lang="en-US" dirty="0" smtClean="0"/>
              <a:t>Front-end</a:t>
            </a:r>
          </a:p>
          <a:p>
            <a:pPr lvl="1"/>
            <a:r>
              <a:rPr lang="en-US" dirty="0" smtClean="0"/>
              <a:t>C++, C# etc.</a:t>
            </a:r>
          </a:p>
          <a:p>
            <a:pPr lvl="1"/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PhoneGap (HTML)</a:t>
            </a:r>
          </a:p>
          <a:p>
            <a:r>
              <a:rPr lang="en-US" dirty="0" smtClean="0"/>
              <a:t>In general: you want to know JavaScript (personal opinion)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design tries to address issues of efficiency and scale</a:t>
            </a:r>
          </a:p>
          <a:p>
            <a:r>
              <a:rPr lang="en-US" dirty="0" smtClean="0"/>
              <a:t>We’ve seen some examples, such as in merge-sort and quick-sort</a:t>
            </a:r>
          </a:p>
          <a:p>
            <a:r>
              <a:rPr lang="en-US" dirty="0" smtClean="0"/>
              <a:t>Vast area, with massive multiplier influence</a:t>
            </a:r>
          </a:p>
          <a:p>
            <a:r>
              <a:rPr lang="en-US" dirty="0" smtClean="0"/>
              <a:t>If you like discrete math, you may like computational theory</a:t>
            </a:r>
          </a:p>
          <a:p>
            <a:r>
              <a:rPr lang="en-US" dirty="0" smtClean="0"/>
              <a:t>CS201,202,203 offer math background for this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1314450"/>
            <a:ext cx="112776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More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after a few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Prutor</a:t>
            </a:r>
            <a:r>
              <a:rPr lang="en-IN" dirty="0"/>
              <a:t> logins for all of us will be disabled a few days after the grades are declared – will warn you beforehand!</a:t>
            </a:r>
          </a:p>
          <a:p>
            <a:r>
              <a:rPr lang="en-IN" dirty="0"/>
              <a:t>New logins will be created for your friends in A batch</a:t>
            </a:r>
          </a:p>
          <a:p>
            <a:r>
              <a:rPr lang="en-IN" dirty="0"/>
              <a:t>Need to start using other compilers like </a:t>
            </a:r>
            <a:r>
              <a:rPr lang="en-IN" dirty="0" err="1"/>
              <a:t>gcc</a:t>
            </a:r>
            <a:endParaRPr lang="en-IN" dirty="0"/>
          </a:p>
          <a:p>
            <a:r>
              <a:rPr lang="en-IN" dirty="0"/>
              <a:t>Can keep using Clang as well (need to install it though) – </a:t>
            </a:r>
            <a:r>
              <a:rPr lang="en-IN" dirty="0" err="1"/>
              <a:t>gcc</a:t>
            </a:r>
            <a:r>
              <a:rPr lang="en-IN" dirty="0"/>
              <a:t> is always available on Linux computers</a:t>
            </a:r>
          </a:p>
          <a:p>
            <a:r>
              <a:rPr lang="en-IN" dirty="0"/>
              <a:t>Windows computers need to install a compiler (VS </a:t>
            </a:r>
            <a:r>
              <a:rPr lang="en-IN" dirty="0" err="1"/>
              <a:t>etc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2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know what we’re looking for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Targeted, high quality data</a:t>
            </a:r>
          </a:p>
          <a:p>
            <a:pPr lvl="1"/>
            <a:r>
              <a:rPr lang="en-US" dirty="0" smtClean="0"/>
              <a:t>Domain knowledge matters</a:t>
            </a:r>
          </a:p>
          <a:p>
            <a:r>
              <a:rPr lang="en-US" dirty="0" smtClean="0"/>
              <a:t>When we don’t know what we’re looking for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Exploratory, data quality unknown</a:t>
            </a:r>
          </a:p>
          <a:p>
            <a:pPr lvl="1"/>
            <a:r>
              <a:rPr lang="en-US" dirty="0" smtClean="0"/>
              <a:t>Algorithmic prowess and skill matters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Subset of data mining</a:t>
            </a:r>
          </a:p>
          <a:p>
            <a:r>
              <a:rPr lang="en-US" dirty="0" smtClean="0"/>
              <a:t>Basic idea is to</a:t>
            </a:r>
          </a:p>
          <a:p>
            <a:pPr lvl="1"/>
            <a:r>
              <a:rPr lang="en-US" dirty="0" smtClean="0"/>
              <a:t>Get algorithms to find things that look like other things we show them</a:t>
            </a:r>
          </a:p>
          <a:p>
            <a:pPr lvl="1"/>
            <a:r>
              <a:rPr lang="en-US" dirty="0" smtClean="0"/>
              <a:t>Get algorithms to categorize things automatically</a:t>
            </a:r>
          </a:p>
          <a:p>
            <a:r>
              <a:rPr lang="en-US" dirty="0" smtClean="0"/>
              <a:t>Lots of very well-developed code libraries pre-exist</a:t>
            </a:r>
          </a:p>
          <a:p>
            <a:pPr lvl="1"/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ML toolbox</a:t>
            </a:r>
          </a:p>
          <a:p>
            <a:pPr lvl="1"/>
            <a:r>
              <a:rPr lang="en-US" dirty="0" smtClean="0"/>
              <a:t>Scikit-learn library in python</a:t>
            </a:r>
          </a:p>
          <a:p>
            <a:r>
              <a:rPr lang="en-US" dirty="0" smtClean="0"/>
              <a:t>You want to know python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science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12800" y="1295401"/>
            <a:ext cx="1046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Mathematical analysis breaks down as soon as the number of elements you’re studying grows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Physicists, chemists, biologists, and neuroscientists are all are trying to build realistic simulations of scientific phenomena to study them counterfactually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Designers, social scientists, artists are doing the same for their creations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“What I can’t create, I don’t understand” - Feynman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 are wide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fun writing code the rest of your time here</a:t>
            </a:r>
          </a:p>
          <a:p>
            <a:r>
              <a:rPr lang="en-US" dirty="0" smtClean="0"/>
              <a:t>Don’t hesitate to talk to any of the CSE faculty</a:t>
            </a:r>
          </a:p>
          <a:p>
            <a:pPr lvl="1"/>
            <a:r>
              <a:rPr lang="en-US" dirty="0" smtClean="0"/>
              <a:t>It would help if you know what you want to talk about</a:t>
            </a:r>
          </a:p>
          <a:p>
            <a:r>
              <a:rPr lang="en-US" dirty="0" smtClean="0"/>
              <a:t>Be bold in coming up with ideas</a:t>
            </a:r>
          </a:p>
          <a:p>
            <a:pPr lvl="1"/>
            <a:r>
              <a:rPr lang="en-US" dirty="0" smtClean="0"/>
              <a:t>Worst case scenario: it won’t work</a:t>
            </a:r>
          </a:p>
          <a:p>
            <a:pPr lvl="1"/>
            <a:r>
              <a:rPr lang="en-US" dirty="0" smtClean="0"/>
              <a:t>Your next idea will be a better one, guaranteed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86" y="59292"/>
            <a:ext cx="11600329" cy="129479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ESC101 is just a beginning…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5C1BD12-B45C-4435-AD3B-AF5CD77ACB7A}"/>
              </a:ext>
            </a:extLst>
          </p:cNvPr>
          <p:cNvGrpSpPr/>
          <p:nvPr/>
        </p:nvGrpSpPr>
        <p:grpSpPr>
          <a:xfrm>
            <a:off x="5571003" y="5193022"/>
            <a:ext cx="1931098" cy="904461"/>
            <a:chOff x="3286682" y="2292350"/>
            <a:chExt cx="1858617" cy="904461"/>
          </a:xfrm>
        </p:grpSpPr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xmlns="" id="{F3C0FE3E-B63A-418C-8D90-612FDDC542EB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67CA4093-B68A-41CE-8509-7BEAE038DADE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BEC0ADB4-F084-48FA-BBA2-3E1598F6631A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9" name="Rectangular Callout 14">
            <a:extLst>
              <a:ext uri="{FF2B5EF4-FFF2-40B4-BE49-F238E27FC236}">
                <a16:creationId xmlns:a16="http://schemas.microsoft.com/office/drawing/2014/main" xmlns="" id="{CF3DB62D-BC05-4754-B2C8-ACD7B209CCC3}"/>
              </a:ext>
            </a:extLst>
          </p:cNvPr>
          <p:cNvSpPr/>
          <p:nvPr/>
        </p:nvSpPr>
        <p:spPr>
          <a:xfrm>
            <a:off x="7854194" y="3902822"/>
            <a:ext cx="3762344" cy="1408013"/>
          </a:xfrm>
          <a:prstGeom prst="wedgeRectCallout">
            <a:avLst>
              <a:gd name="adj1" fmla="val -73432"/>
              <a:gd name="adj2" fmla="val 505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Mr. C signing off.. Thanks!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82B8D65-B1FA-4610-BDE3-9DD4AEA5A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539" y="1284707"/>
            <a:ext cx="1294790" cy="1294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E1A992E-E849-41E0-90F7-F9FDE9B913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8723" y="4018293"/>
            <a:ext cx="1470549" cy="1470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D5EE9AF-4FBF-4735-8E91-2823B2E97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90227" y="717334"/>
            <a:ext cx="1427954" cy="1427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F837069-833D-42C0-991C-6750C95612E5}"/>
              </a:ext>
            </a:extLst>
          </p:cNvPr>
          <p:cNvSpPr txBox="1"/>
          <p:nvPr/>
        </p:nvSpPr>
        <p:spPr>
          <a:xfrm>
            <a:off x="2210371" y="2170348"/>
            <a:ext cx="832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Century Gothic" panose="020B0502020202020204" pitchFamily="34" charset="0"/>
              </a:rPr>
              <a:t>Have fun computing and </a:t>
            </a:r>
          </a:p>
          <a:p>
            <a:r>
              <a:rPr lang="en-IN" sz="4800" dirty="0">
                <a:latin typeface="Century Gothic" panose="020B0502020202020204" pitchFamily="34" charset="0"/>
              </a:rPr>
              <a:t>thinking programmatically..</a:t>
            </a:r>
          </a:p>
        </p:txBody>
      </p:sp>
    </p:spTree>
    <p:extLst>
      <p:ext uri="{BB962C8B-B14F-4D97-AF65-F5344CB8AC3E}">
        <p14:creationId xmlns:p14="http://schemas.microsoft.com/office/powerpoint/2010/main" xmlns="" val="2891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and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Linux systems, </a:t>
            </a:r>
            <a:r>
              <a:rPr lang="en-IN" dirty="0" err="1"/>
              <a:t>gcc</a:t>
            </a:r>
            <a:r>
              <a:rPr lang="en-IN" dirty="0"/>
              <a:t> compiler will always be available</a:t>
            </a:r>
          </a:p>
          <a:p>
            <a:r>
              <a:rPr lang="en-IN" dirty="0"/>
              <a:t>Can install clang too if you own that machine</a:t>
            </a:r>
          </a:p>
          <a:p>
            <a:r>
              <a:rPr lang="en-IN" dirty="0"/>
              <a:t>On Windows, can install </a:t>
            </a:r>
            <a:r>
              <a:rPr lang="en-IN" dirty="0" err="1"/>
              <a:t>gcc</a:t>
            </a:r>
            <a:r>
              <a:rPr lang="en-IN" dirty="0"/>
              <a:t> via the Cygwin or the </a:t>
            </a:r>
            <a:r>
              <a:rPr lang="en-IN" dirty="0" err="1"/>
              <a:t>MinGW</a:t>
            </a:r>
            <a:r>
              <a:rPr lang="en-IN" dirty="0"/>
              <a:t> routes</a:t>
            </a:r>
          </a:p>
          <a:p>
            <a:r>
              <a:rPr lang="en-US" dirty="0">
                <a:hlinkClick r:id="rId2"/>
              </a:rPr>
              <a:t>https://sourceforge.net/projects/tdm-gcc/</a:t>
            </a:r>
            <a:endParaRPr lang="en-US" dirty="0"/>
          </a:p>
          <a:p>
            <a:r>
              <a:rPr lang="en-IN" dirty="0"/>
              <a:t>Can install Clang on Windows too</a:t>
            </a:r>
          </a:p>
          <a:p>
            <a:r>
              <a:rPr lang="en-IN" dirty="0">
                <a:hlinkClick r:id="rId3"/>
              </a:rPr>
              <a:t>http://releases.llvm.org/download.html</a:t>
            </a:r>
            <a:endParaRPr lang="en-IN" dirty="0"/>
          </a:p>
          <a:p>
            <a:r>
              <a:rPr lang="en-IN" dirty="0"/>
              <a:t>However, easier to install Visual Studio on Windows</a:t>
            </a:r>
          </a:p>
          <a:p>
            <a:r>
              <a:rPr lang="en-US" dirty="0">
                <a:hlinkClick r:id="rId4"/>
              </a:rPr>
              <a:t>https://visualstudio.microsoft.com/vs/community/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2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your C program is in the file </a:t>
            </a:r>
            <a:r>
              <a:rPr lang="en-IN" dirty="0" err="1"/>
              <a:t>test.c</a:t>
            </a:r>
            <a:endParaRPr lang="en-IN" dirty="0"/>
          </a:p>
          <a:p>
            <a:r>
              <a:rPr lang="en-IN" dirty="0"/>
              <a:t>To compile the C program type </a:t>
            </a:r>
            <a:r>
              <a:rPr lang="en-IN" b="1" dirty="0" err="1"/>
              <a:t>gcc</a:t>
            </a:r>
            <a:r>
              <a:rPr lang="en-IN" b="1" dirty="0"/>
              <a:t> </a:t>
            </a:r>
            <a:r>
              <a:rPr lang="en-IN" b="1" dirty="0" err="1"/>
              <a:t>test.c</a:t>
            </a:r>
            <a:endParaRPr lang="en-IN" b="1" dirty="0"/>
          </a:p>
          <a:p>
            <a:r>
              <a:rPr lang="en-IN" dirty="0"/>
              <a:t>It will create an executable file called </a:t>
            </a:r>
            <a:r>
              <a:rPr lang="en-IN" i="1" dirty="0" err="1"/>
              <a:t>a.out</a:t>
            </a:r>
            <a:endParaRPr lang="en-IN" i="1" dirty="0"/>
          </a:p>
          <a:p>
            <a:r>
              <a:rPr lang="en-IN" dirty="0"/>
              <a:t>Can execute that file by typing </a:t>
            </a:r>
            <a:r>
              <a:rPr lang="en-IN" b="1" dirty="0"/>
              <a:t>./</a:t>
            </a:r>
            <a:r>
              <a:rPr lang="en-IN" b="1" dirty="0" err="1"/>
              <a:t>a.out</a:t>
            </a:r>
            <a:endParaRPr lang="en-IN" b="1" dirty="0"/>
          </a:p>
          <a:p>
            <a:r>
              <a:rPr lang="en-IN" dirty="0"/>
              <a:t>If you want to give the executable a nice name, use the following command </a:t>
            </a:r>
            <a:r>
              <a:rPr lang="en-IN" b="1" dirty="0" err="1"/>
              <a:t>gcc</a:t>
            </a:r>
            <a:r>
              <a:rPr lang="en-IN" b="1" dirty="0"/>
              <a:t> –o </a:t>
            </a:r>
            <a:r>
              <a:rPr lang="en-IN" b="1" dirty="0" err="1"/>
              <a:t>myname</a:t>
            </a:r>
            <a:r>
              <a:rPr lang="en-IN" b="1" dirty="0"/>
              <a:t> </a:t>
            </a:r>
            <a:r>
              <a:rPr lang="en-IN" b="1" dirty="0" err="1"/>
              <a:t>test.c</a:t>
            </a:r>
            <a:endParaRPr lang="en-IN" dirty="0"/>
          </a:p>
          <a:p>
            <a:r>
              <a:rPr lang="en-IN" dirty="0"/>
              <a:t>An executable called </a:t>
            </a:r>
            <a:r>
              <a:rPr lang="en-IN" i="1" dirty="0" err="1"/>
              <a:t>myname</a:t>
            </a:r>
            <a:r>
              <a:rPr lang="en-IN" dirty="0"/>
              <a:t> will get created</a:t>
            </a:r>
          </a:p>
          <a:p>
            <a:r>
              <a:rPr lang="en-IN" dirty="0"/>
              <a:t>Can execute that file by typing </a:t>
            </a:r>
            <a:r>
              <a:rPr lang="en-IN" b="1" dirty="0"/>
              <a:t>./</a:t>
            </a:r>
            <a:r>
              <a:rPr lang="en-IN" b="1" dirty="0" err="1"/>
              <a:t>myname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0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More..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Interpreted languages such as </a:t>
            </a:r>
            <a:r>
              <a:rPr lang="en-IN" dirty="0">
                <a:solidFill>
                  <a:srgbClr val="FF0000"/>
                </a:solidFill>
              </a:rPr>
              <a:t>Python</a:t>
            </a:r>
            <a:r>
              <a:rPr lang="en-IN" dirty="0"/>
              <a:t> (very popular nowadays)</a:t>
            </a:r>
          </a:p>
          <a:p>
            <a:endParaRPr lang="en-IN" dirty="0"/>
          </a:p>
          <a:p>
            <a:r>
              <a:rPr lang="en-IN" dirty="0"/>
              <a:t>Object-oriented programming (e.g., C++, Java)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0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Pursue your Interest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568309"/>
          </a:xfrm>
        </p:spPr>
        <p:txBody>
          <a:bodyPr/>
          <a:lstStyle/>
          <a:p>
            <a:r>
              <a:rPr lang="en-IN" dirty="0"/>
              <a:t>If interested in problem solving – take up competitive programming</a:t>
            </a:r>
          </a:p>
          <a:p>
            <a:pPr lvl="1"/>
            <a:r>
              <a:rPr lang="en-US" dirty="0">
                <a:hlinkClick r:id="rId2"/>
              </a:rPr>
              <a:t>https://www.hackerrank.com/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https://leetcode.com/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https://www.codechef.com/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https://www.geeksforgeeks.org/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http://codeforces.com/</a:t>
            </a:r>
            <a:endParaRPr lang="en-US" dirty="0"/>
          </a:p>
          <a:p>
            <a:r>
              <a:rPr lang="en-IN" dirty="0"/>
              <a:t>Many application areas require heavy programming</a:t>
            </a:r>
          </a:p>
          <a:p>
            <a:pPr lvl="1"/>
            <a:r>
              <a:rPr lang="en-IN" dirty="0"/>
              <a:t>Fluid dynamics (AE, CHE), Particle accelerators (PHY), Data Analysis (MTH, CSE), Wireless communications (EE), Optimization (IME, ECO, MTH, CSE)</a:t>
            </a:r>
          </a:p>
          <a:p>
            <a:r>
              <a:rPr lang="en-IN" dirty="0"/>
              <a:t>Several applications within CSE</a:t>
            </a:r>
          </a:p>
          <a:p>
            <a:pPr lvl="1"/>
            <a:r>
              <a:rPr lang="en-IN" dirty="0"/>
              <a:t>Architecture, Operating Systems, Compilers, Theory, Algorithm Design, Databases, Web Programming, Machine Learning and AI,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7B8E69-23A9-4619-9CFE-E27BFD8A78F9}" type="slidenum"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03B5E">
                    <a:alpha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0" b="0" i="0" u="none" strike="noStrike" kern="1200" cap="none" spc="0" normalizeH="0" baseline="0" noProof="0">
              <a:ln>
                <a:noFill/>
              </a:ln>
              <a:solidFill>
                <a:srgbClr val="F03B5E">
                  <a:alpha val="25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4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Possibilities at CSE@IITK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department UGs are welcome to contact CSE faculty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CSE@IITK’s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Software design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Complexity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Computational science</a:t>
            </a:r>
          </a:p>
          <a:p>
            <a:pPr lvl="1"/>
            <a:r>
              <a:rPr lang="en-US" dirty="0" smtClean="0"/>
              <a:t>Game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31E5E-FCB4-4AA6-B7D0-1A59195014C9}" type="datetime7">
              <a:rPr lang="en-US" altLang="en-US" smtClean="0"/>
              <a:pPr>
                <a:defRPr/>
              </a:pPr>
              <a:t>May-20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Esc101,FileIO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72551-AB95-463D-A076-E33F617F292A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1026" name="Picture 2" descr="C:\Users\rajat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4966" y="2335213"/>
            <a:ext cx="4373065" cy="3000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OS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an OS do?</a:t>
            </a:r>
          </a:p>
          <a:p>
            <a:pPr lvl="1"/>
            <a:r>
              <a:rPr lang="en-US" dirty="0" smtClean="0"/>
              <a:t>Talk to devices</a:t>
            </a:r>
          </a:p>
          <a:p>
            <a:pPr lvl="1"/>
            <a:r>
              <a:rPr lang="en-US" dirty="0" smtClean="0"/>
              <a:t>Controls programs</a:t>
            </a:r>
          </a:p>
          <a:p>
            <a:pPr lvl="1"/>
            <a:r>
              <a:rPr lang="en-US" dirty="0" smtClean="0"/>
              <a:t>Manages data access</a:t>
            </a:r>
          </a:p>
          <a:p>
            <a:pPr lvl="1"/>
            <a:r>
              <a:rPr lang="en-US" dirty="0" smtClean="0"/>
              <a:t>Manages resource access</a:t>
            </a:r>
          </a:p>
          <a:p>
            <a:pPr lvl="1"/>
            <a:r>
              <a:rPr lang="en-US" dirty="0" smtClean="0"/>
              <a:t>Manages network communication</a:t>
            </a:r>
          </a:p>
          <a:p>
            <a:r>
              <a:rPr lang="en-US" dirty="0" smtClean="0"/>
              <a:t>Linux kernel written in C</a:t>
            </a:r>
          </a:p>
          <a:p>
            <a:pPr lvl="1"/>
            <a:r>
              <a:rPr lang="en-US" dirty="0" smtClean="0"/>
              <a:t>You can create your own OS by adding kernel modules to pre-existing base OS</a:t>
            </a:r>
          </a:p>
          <a:p>
            <a:pPr lvl="2"/>
            <a:r>
              <a:rPr lang="en-US" dirty="0" smtClean="0"/>
              <a:t>Try it on a PC you don’t mind wrecking!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9013</TotalTime>
  <Words>1049</Words>
  <Application>Microsoft Office PowerPoint</Application>
  <PresentationFormat>Custom</PresentationFormat>
  <Paragraphs>193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1_Office Theme</vt:lpstr>
      <vt:lpstr>Metropolitan</vt:lpstr>
      <vt:lpstr>ESC101: Fundamentals of Computing</vt:lpstr>
      <vt:lpstr>No More Prutor after a few days</vt:lpstr>
      <vt:lpstr>Linux and Windows</vt:lpstr>
      <vt:lpstr>Compilation and Execution</vt:lpstr>
      <vt:lpstr>Explore More..</vt:lpstr>
      <vt:lpstr>Pursue your Interest</vt:lpstr>
      <vt:lpstr>Possibilities at CSE@IITK</vt:lpstr>
      <vt:lpstr>Overview of CSE@IITK’s programming </vt:lpstr>
      <vt:lpstr>Writing OS code</vt:lpstr>
      <vt:lpstr>Flavor of OS programming</vt:lpstr>
      <vt:lpstr>Device declaration</vt:lpstr>
      <vt:lpstr>File operations</vt:lpstr>
      <vt:lpstr>Device usage</vt:lpstr>
      <vt:lpstr>Network communication</vt:lpstr>
      <vt:lpstr>Security</vt:lpstr>
      <vt:lpstr>System design</vt:lpstr>
      <vt:lpstr>Web service design</vt:lpstr>
      <vt:lpstr>Theory</vt:lpstr>
      <vt:lpstr>Data analysis</vt:lpstr>
      <vt:lpstr>Working with data</vt:lpstr>
      <vt:lpstr>Machine learning</vt:lpstr>
      <vt:lpstr>Computational science</vt:lpstr>
      <vt:lpstr>Possibilities are wide open</vt:lpstr>
      <vt:lpstr>  ESC101 is just a beginning…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Nisheeth Srivastava</dc:creator>
  <cp:lastModifiedBy>nisheeth</cp:lastModifiedBy>
  <cp:revision>428</cp:revision>
  <dcterms:created xsi:type="dcterms:W3CDTF">2017-08-01T15:26:12Z</dcterms:created>
  <dcterms:modified xsi:type="dcterms:W3CDTF">2020-05-10T09:31:55Z</dcterms:modified>
</cp:coreProperties>
</file>