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97624" y="1484211"/>
            <a:ext cx="3446779" cy="2932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9260" y="678355"/>
            <a:ext cx="4405478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3600" y="1418450"/>
            <a:ext cx="8176799" cy="2482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799" y="672605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50"/>
                </a:moveTo>
                <a:lnTo>
                  <a:pt x="0" y="0"/>
                </a:lnTo>
                <a:lnTo>
                  <a:pt x="1081624" y="0"/>
                </a:lnTo>
              </a:path>
            </a:pathLst>
          </a:custGeom>
          <a:ln w="28574">
            <a:solidFill>
              <a:srgbClr val="8BC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37562" y="3342925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4" y="0"/>
                </a:moveTo>
                <a:lnTo>
                  <a:pt x="1081624" y="1124949"/>
                </a:lnTo>
                <a:lnTo>
                  <a:pt x="0" y="1124949"/>
                </a:lnTo>
              </a:path>
            </a:pathLst>
          </a:custGeom>
          <a:ln w="28574">
            <a:solidFill>
              <a:srgbClr val="8BC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marR="5080" indent="-102235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Self</a:t>
            </a:r>
            <a:r>
              <a:rPr spc="-80" dirty="0"/>
              <a:t> </a:t>
            </a:r>
            <a:r>
              <a:rPr spc="140" dirty="0"/>
              <a:t>Transforming  </a:t>
            </a:r>
            <a:r>
              <a:rPr spc="10" dirty="0"/>
              <a:t>Quadruped</a:t>
            </a:r>
            <a:r>
              <a:rPr spc="-40" dirty="0"/>
              <a:t> </a:t>
            </a:r>
            <a:r>
              <a:rPr spc="75" dirty="0"/>
              <a:t>Robot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35008" y="2030133"/>
            <a:ext cx="3311525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ts val="2865"/>
              </a:lnSpc>
              <a:spcBef>
                <a:spcPts val="100"/>
              </a:spcBef>
            </a:pPr>
            <a:r>
              <a:rPr sz="2400" spc="-25" dirty="0">
                <a:solidFill>
                  <a:srgbClr val="8BC34A"/>
                </a:solidFill>
                <a:latin typeface="Palatino Linotype"/>
                <a:cs typeface="Palatino Linotype"/>
              </a:rPr>
              <a:t>Group</a:t>
            </a:r>
            <a:r>
              <a:rPr sz="2400" spc="-20" dirty="0">
                <a:solidFill>
                  <a:srgbClr val="8BC34A"/>
                </a:solidFill>
                <a:latin typeface="Palatino Linotype"/>
                <a:cs typeface="Palatino Linotype"/>
              </a:rPr>
              <a:t> </a:t>
            </a:r>
            <a:r>
              <a:rPr sz="2400" spc="-15" dirty="0">
                <a:solidFill>
                  <a:srgbClr val="8BC34A"/>
                </a:solidFill>
                <a:latin typeface="Palatino Linotype"/>
                <a:cs typeface="Palatino Linotype"/>
              </a:rPr>
              <a:t>14</a:t>
            </a:r>
            <a:endParaRPr sz="2400">
              <a:latin typeface="Palatino Linotype"/>
              <a:cs typeface="Palatino Linotype"/>
            </a:endParaRPr>
          </a:p>
          <a:p>
            <a:pPr algn="ctr">
              <a:lnSpc>
                <a:spcPts val="2865"/>
              </a:lnSpc>
            </a:pPr>
            <a:r>
              <a:rPr sz="2400" spc="60" dirty="0">
                <a:solidFill>
                  <a:srgbClr val="8BC34A"/>
                </a:solidFill>
                <a:latin typeface="Palatino Linotype"/>
                <a:cs typeface="Palatino Linotype"/>
              </a:rPr>
              <a:t>Design </a:t>
            </a:r>
            <a:r>
              <a:rPr sz="2400" spc="110" dirty="0">
                <a:solidFill>
                  <a:srgbClr val="8BC34A"/>
                </a:solidFill>
                <a:latin typeface="Palatino Linotype"/>
                <a:cs typeface="Palatino Linotype"/>
              </a:rPr>
              <a:t>Pr</a:t>
            </a:r>
            <a:r>
              <a:rPr sz="2400" u="heavy" spc="110" dirty="0">
                <a:solidFill>
                  <a:srgbClr val="8BC34A"/>
                </a:solidFill>
                <a:uFill>
                  <a:solidFill>
                    <a:srgbClr val="039BE4"/>
                  </a:solidFill>
                </a:uFill>
                <a:latin typeface="Palatino Linotype"/>
                <a:cs typeface="Palatino Linotype"/>
              </a:rPr>
              <a:t>act</a:t>
            </a:r>
            <a:r>
              <a:rPr sz="2400" spc="110" dirty="0">
                <a:solidFill>
                  <a:srgbClr val="8BC34A"/>
                </a:solidFill>
                <a:latin typeface="Palatino Linotype"/>
                <a:cs typeface="Palatino Linotype"/>
              </a:rPr>
              <a:t>icum</a:t>
            </a:r>
            <a:r>
              <a:rPr sz="2400" spc="-120" dirty="0">
                <a:solidFill>
                  <a:srgbClr val="8BC34A"/>
                </a:solidFill>
                <a:latin typeface="Palatino Linotype"/>
                <a:cs typeface="Palatino Linotype"/>
              </a:rPr>
              <a:t> </a:t>
            </a:r>
            <a:r>
              <a:rPr sz="2400" spc="50" dirty="0">
                <a:solidFill>
                  <a:srgbClr val="8BC34A"/>
                </a:solidFill>
                <a:latin typeface="Palatino Linotype"/>
                <a:cs typeface="Palatino Linotype"/>
              </a:rPr>
              <a:t>2019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4550" y="2757081"/>
            <a:ext cx="1090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EB37"/>
                </a:solidFill>
                <a:latin typeface="Palatino Linotype"/>
                <a:cs typeface="Palatino Linotype"/>
              </a:rPr>
              <a:t>Members: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9350" y="2757081"/>
            <a:ext cx="178879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FFEB37"/>
                </a:solidFill>
                <a:latin typeface="Palatino Linotype"/>
                <a:cs typeface="Palatino Linotype"/>
              </a:rPr>
              <a:t>Mentors:</a:t>
            </a:r>
            <a:endParaRPr sz="1800">
              <a:latin typeface="Palatino Linotype"/>
              <a:cs typeface="Palatino Linotype"/>
            </a:endParaRPr>
          </a:p>
          <a:p>
            <a:pPr marL="12700" marR="5080">
              <a:lnSpc>
                <a:spcPts val="1650"/>
              </a:lnSpc>
              <a:spcBef>
                <a:spcPts val="110"/>
              </a:spcBef>
            </a:pPr>
            <a:r>
              <a:rPr sz="1400" spc="-40" dirty="0">
                <a:solidFill>
                  <a:srgbClr val="8BC34A"/>
                </a:solidFill>
                <a:latin typeface="Palatino Linotype"/>
                <a:cs typeface="Palatino Linotype"/>
              </a:rPr>
              <a:t>Dr. </a:t>
            </a:r>
            <a:r>
              <a:rPr sz="1400" spc="15" dirty="0">
                <a:solidFill>
                  <a:srgbClr val="8BC34A"/>
                </a:solidFill>
                <a:latin typeface="Palatino Linotype"/>
                <a:cs typeface="Palatino Linotype"/>
              </a:rPr>
              <a:t>Arnav </a:t>
            </a:r>
            <a:r>
              <a:rPr sz="1400" spc="55" dirty="0">
                <a:solidFill>
                  <a:srgbClr val="8BC34A"/>
                </a:solidFill>
                <a:latin typeface="Palatino Linotype"/>
                <a:cs typeface="Palatino Linotype"/>
              </a:rPr>
              <a:t>Bhavsar  </a:t>
            </a:r>
            <a:r>
              <a:rPr sz="1400" spc="-40" dirty="0">
                <a:solidFill>
                  <a:srgbClr val="8BC34A"/>
                </a:solidFill>
                <a:latin typeface="Palatino Linotype"/>
                <a:cs typeface="Palatino Linotype"/>
              </a:rPr>
              <a:t>Dr. </a:t>
            </a:r>
            <a:r>
              <a:rPr sz="1400" spc="70" dirty="0">
                <a:solidFill>
                  <a:srgbClr val="8BC34A"/>
                </a:solidFill>
                <a:latin typeface="Palatino Linotype"/>
                <a:cs typeface="Palatino Linotype"/>
              </a:rPr>
              <a:t>Rajneesh</a:t>
            </a:r>
            <a:r>
              <a:rPr sz="1400" spc="-40" dirty="0">
                <a:solidFill>
                  <a:srgbClr val="8BC34A"/>
                </a:solidFill>
                <a:latin typeface="Palatino Linotype"/>
                <a:cs typeface="Palatino Linotype"/>
              </a:rPr>
              <a:t> </a:t>
            </a:r>
            <a:r>
              <a:rPr sz="1400" spc="70" dirty="0">
                <a:solidFill>
                  <a:srgbClr val="8BC34A"/>
                </a:solidFill>
                <a:latin typeface="Palatino Linotype"/>
                <a:cs typeface="Palatino Linotype"/>
              </a:rPr>
              <a:t>Sharma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4550" y="3035338"/>
            <a:ext cx="1735455" cy="12865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55" dirty="0">
                <a:solidFill>
                  <a:srgbClr val="8BC34A"/>
                </a:solidFill>
                <a:latin typeface="Palatino Linotype"/>
                <a:cs typeface="Palatino Linotype"/>
              </a:rPr>
              <a:t>Vikas </a:t>
            </a:r>
            <a:r>
              <a:rPr sz="1400" spc="45" dirty="0">
                <a:solidFill>
                  <a:srgbClr val="8BC34A"/>
                </a:solidFill>
                <a:latin typeface="Palatino Linotype"/>
                <a:cs typeface="Palatino Linotype"/>
              </a:rPr>
              <a:t>Verma  Siddharth </a:t>
            </a:r>
            <a:r>
              <a:rPr sz="1400" spc="-5" dirty="0">
                <a:solidFill>
                  <a:srgbClr val="8BC34A"/>
                </a:solidFill>
                <a:latin typeface="Palatino Linotype"/>
                <a:cs typeface="Palatino Linotype"/>
              </a:rPr>
              <a:t>Gupta  </a:t>
            </a:r>
            <a:r>
              <a:rPr sz="1400" spc="50" dirty="0">
                <a:solidFill>
                  <a:srgbClr val="8BC34A"/>
                </a:solidFill>
                <a:latin typeface="Palatino Linotype"/>
                <a:cs typeface="Palatino Linotype"/>
              </a:rPr>
              <a:t>Suraj </a:t>
            </a:r>
            <a:r>
              <a:rPr sz="1400" spc="25" dirty="0">
                <a:solidFill>
                  <a:srgbClr val="8BC34A"/>
                </a:solidFill>
                <a:latin typeface="Palatino Linotype"/>
                <a:cs typeface="Palatino Linotype"/>
              </a:rPr>
              <a:t>Kumar  </a:t>
            </a:r>
            <a:r>
              <a:rPr sz="1400" spc="30" dirty="0">
                <a:solidFill>
                  <a:srgbClr val="8BC34A"/>
                </a:solidFill>
                <a:latin typeface="Palatino Linotype"/>
                <a:cs typeface="Palatino Linotype"/>
              </a:rPr>
              <a:t>Divyanshu</a:t>
            </a:r>
            <a:r>
              <a:rPr sz="1400" spc="-80" dirty="0">
                <a:solidFill>
                  <a:srgbClr val="8BC34A"/>
                </a:solidFill>
                <a:latin typeface="Palatino Linotype"/>
                <a:cs typeface="Palatino Linotype"/>
              </a:rPr>
              <a:t> </a:t>
            </a:r>
            <a:r>
              <a:rPr sz="1400" spc="30" dirty="0">
                <a:solidFill>
                  <a:srgbClr val="8BC34A"/>
                </a:solidFill>
                <a:latin typeface="Palatino Linotype"/>
                <a:cs typeface="Palatino Linotype"/>
              </a:rPr>
              <a:t>Kumavat  </a:t>
            </a:r>
            <a:r>
              <a:rPr sz="1400" spc="85" dirty="0">
                <a:solidFill>
                  <a:srgbClr val="8BC34A"/>
                </a:solidFill>
                <a:latin typeface="Palatino Linotype"/>
                <a:cs typeface="Palatino Linotype"/>
              </a:rPr>
              <a:t>Sachin </a:t>
            </a:r>
            <a:r>
              <a:rPr sz="1400" spc="50" dirty="0">
                <a:solidFill>
                  <a:srgbClr val="8BC34A"/>
                </a:solidFill>
                <a:latin typeface="Palatino Linotype"/>
                <a:cs typeface="Palatino Linotype"/>
              </a:rPr>
              <a:t>Ranjalkar  </a:t>
            </a:r>
            <a:r>
              <a:rPr sz="1400" spc="15" dirty="0">
                <a:solidFill>
                  <a:srgbClr val="8BC34A"/>
                </a:solidFill>
                <a:latin typeface="Palatino Linotype"/>
                <a:cs typeface="Palatino Linotype"/>
              </a:rPr>
              <a:t>Aditya</a:t>
            </a:r>
            <a:r>
              <a:rPr sz="1400" spc="-15" dirty="0">
                <a:solidFill>
                  <a:srgbClr val="8BC34A"/>
                </a:solidFill>
                <a:latin typeface="Palatino Linotype"/>
                <a:cs typeface="Palatino Linotype"/>
              </a:rPr>
              <a:t> </a:t>
            </a:r>
            <a:r>
              <a:rPr sz="1400" spc="20" dirty="0">
                <a:solidFill>
                  <a:srgbClr val="8BC34A"/>
                </a:solidFill>
                <a:latin typeface="Palatino Linotype"/>
                <a:cs typeface="Palatino Linotype"/>
              </a:rPr>
              <a:t>Nautiyal</a:t>
            </a:r>
            <a:endParaRPr sz="1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15106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5" dirty="0"/>
              <a:t>Concept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551449" y="1418450"/>
            <a:ext cx="7916545" cy="207327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70" dirty="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Lucida Sans"/>
                <a:cs typeface="Lucida Sans"/>
              </a:rPr>
              <a:t>quadruped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Lucida Sans"/>
                <a:cs typeface="Lucida Sans"/>
              </a:rPr>
              <a:t>robot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Lucida Sans"/>
                <a:cs typeface="Lucida Sans"/>
              </a:rPr>
              <a:t>has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Lucida Sans"/>
                <a:cs typeface="Lucida Sans"/>
              </a:rPr>
              <a:t>four</a:t>
            </a:r>
            <a:r>
              <a:rPr sz="1800" spc="-12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Lucida Sans"/>
                <a:cs typeface="Lucida Sans"/>
              </a:rPr>
              <a:t>limbs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Lucida Sans"/>
                <a:cs typeface="Lucida Sans"/>
              </a:rPr>
              <a:t>and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Lucida Sans"/>
                <a:cs typeface="Lucida Sans"/>
              </a:rPr>
              <a:t>all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Lucida Sans"/>
                <a:cs typeface="Lucida Sans"/>
              </a:rPr>
              <a:t>are</a:t>
            </a:r>
            <a:r>
              <a:rPr sz="1800" spc="-12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Lucida Sans"/>
                <a:cs typeface="Lucida Sans"/>
              </a:rPr>
              <a:t>used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Lucida Sans"/>
                <a:cs typeface="Lucida Sans"/>
              </a:rPr>
              <a:t>for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Lucida Sans"/>
                <a:cs typeface="Lucida Sans"/>
              </a:rPr>
              <a:t>locomotion.</a:t>
            </a:r>
            <a:endParaRPr sz="1800">
              <a:latin typeface="Lucida Sans"/>
              <a:cs typeface="Lucida Sans"/>
            </a:endParaRPr>
          </a:p>
          <a:p>
            <a:pPr marL="379095" marR="5080" indent="-367030">
              <a:lnSpc>
                <a:spcPct val="1493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45" dirty="0">
                <a:solidFill>
                  <a:srgbClr val="FFFFFF"/>
                </a:solidFill>
                <a:latin typeface="Lucida Sans"/>
                <a:cs typeface="Lucida Sans"/>
              </a:rPr>
              <a:t>Our </a:t>
            </a:r>
            <a:r>
              <a:rPr sz="1800" spc="-85" dirty="0">
                <a:solidFill>
                  <a:srgbClr val="FFFFFF"/>
                </a:solidFill>
                <a:latin typeface="Lucida Sans"/>
                <a:cs typeface="Lucida Sans"/>
              </a:rPr>
              <a:t>project </a:t>
            </a:r>
            <a:r>
              <a:rPr sz="1800" spc="-55" dirty="0">
                <a:solidFill>
                  <a:srgbClr val="FFFFFF"/>
                </a:solidFill>
                <a:latin typeface="Lucida Sans"/>
                <a:cs typeface="Lucida Sans"/>
              </a:rPr>
              <a:t>aims </a:t>
            </a:r>
            <a:r>
              <a:rPr sz="1800" spc="-85" dirty="0">
                <a:solidFill>
                  <a:srgbClr val="FFFFFF"/>
                </a:solidFill>
                <a:latin typeface="Lucida Sans"/>
                <a:cs typeface="Lucida Sans"/>
              </a:rPr>
              <a:t>to </a:t>
            </a:r>
            <a:r>
              <a:rPr sz="1800" spc="-114" dirty="0">
                <a:solidFill>
                  <a:srgbClr val="FFFFFF"/>
                </a:solidFill>
                <a:latin typeface="Lucida Sans"/>
                <a:cs typeface="Lucida Sans"/>
              </a:rPr>
              <a:t>build </a:t>
            </a:r>
            <a:r>
              <a:rPr sz="1800" spc="-15" dirty="0">
                <a:solidFill>
                  <a:srgbClr val="FFFFFF"/>
                </a:solidFill>
                <a:latin typeface="Lucida Sans"/>
                <a:cs typeface="Lucida Sans"/>
              </a:rPr>
              <a:t>a </a:t>
            </a:r>
            <a:r>
              <a:rPr sz="1800" spc="-45" dirty="0">
                <a:solidFill>
                  <a:srgbClr val="FFFFFF"/>
                </a:solidFill>
                <a:latin typeface="Lucida Sans"/>
                <a:cs typeface="Lucida Sans"/>
              </a:rPr>
              <a:t>self </a:t>
            </a:r>
            <a:r>
              <a:rPr sz="1800" spc="-90" dirty="0">
                <a:solidFill>
                  <a:srgbClr val="FFFFFF"/>
                </a:solidFill>
                <a:latin typeface="Lucida Sans"/>
                <a:cs typeface="Lucida Sans"/>
              </a:rPr>
              <a:t>transforming </a:t>
            </a:r>
            <a:r>
              <a:rPr sz="1800" spc="-110" dirty="0">
                <a:solidFill>
                  <a:srgbClr val="FFFFFF"/>
                </a:solidFill>
                <a:latin typeface="Lucida Sans"/>
                <a:cs typeface="Lucida Sans"/>
              </a:rPr>
              <a:t>quadruped </a:t>
            </a:r>
            <a:r>
              <a:rPr sz="1800" spc="-105" dirty="0">
                <a:solidFill>
                  <a:srgbClr val="FFFFFF"/>
                </a:solidFill>
                <a:latin typeface="Lucida Sans"/>
                <a:cs typeface="Lucida Sans"/>
              </a:rPr>
              <a:t>robot </a:t>
            </a:r>
            <a:r>
              <a:rPr sz="1800" spc="-85" dirty="0">
                <a:solidFill>
                  <a:srgbClr val="FFFFFF"/>
                </a:solidFill>
                <a:latin typeface="Lucida Sans"/>
                <a:cs typeface="Lucida Sans"/>
              </a:rPr>
              <a:t>that </a:t>
            </a:r>
            <a:r>
              <a:rPr sz="1800" spc="-75" dirty="0">
                <a:solidFill>
                  <a:srgbClr val="FFFFFF"/>
                </a:solidFill>
                <a:latin typeface="Lucida Sans"/>
                <a:cs typeface="Lucida Sans"/>
              </a:rPr>
              <a:t>will </a:t>
            </a:r>
            <a:r>
              <a:rPr sz="1800" spc="-95" dirty="0">
                <a:solidFill>
                  <a:srgbClr val="FFFFFF"/>
                </a:solidFill>
                <a:latin typeface="Lucida Sans"/>
                <a:cs typeface="Lucida Sans"/>
              </a:rPr>
              <a:t>be  </a:t>
            </a:r>
            <a:r>
              <a:rPr sz="1800" spc="-75" dirty="0">
                <a:solidFill>
                  <a:srgbClr val="FFFFFF"/>
                </a:solidFill>
                <a:latin typeface="Lucida Sans"/>
                <a:cs typeface="Lucida Sans"/>
              </a:rPr>
              <a:t>able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Lucida Sans"/>
                <a:cs typeface="Lucida Sans"/>
              </a:rPr>
              <a:t>traverse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Lucida Sans"/>
                <a:cs typeface="Lucida Sans"/>
              </a:rPr>
              <a:t>different</a:t>
            </a:r>
            <a:r>
              <a:rPr sz="1800" spc="-12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Lucida Sans"/>
                <a:cs typeface="Lucida Sans"/>
              </a:rPr>
              <a:t>kinds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Lucida Sans"/>
                <a:cs typeface="Lucida Sans"/>
              </a:rPr>
              <a:t>terrains</a:t>
            </a:r>
            <a:r>
              <a:rPr sz="1800" spc="-12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Lucida Sans"/>
                <a:cs typeface="Lucida Sans"/>
              </a:rPr>
              <a:t>and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Lucida Sans"/>
                <a:cs typeface="Lucida Sans"/>
              </a:rPr>
              <a:t>paths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Lucida Sans"/>
                <a:cs typeface="Lucida Sans"/>
              </a:rPr>
              <a:t>by</a:t>
            </a:r>
            <a:r>
              <a:rPr sz="1800" spc="-12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Lucida Sans"/>
                <a:cs typeface="Lucida Sans"/>
              </a:rPr>
              <a:t>transforming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Lucida Sans"/>
                <a:cs typeface="Lucida Sans"/>
              </a:rPr>
              <a:t>into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Lucida Sans"/>
                <a:cs typeface="Lucida Sans"/>
              </a:rPr>
              <a:t>a  </a:t>
            </a:r>
            <a:r>
              <a:rPr sz="1800" spc="-85" dirty="0">
                <a:solidFill>
                  <a:srgbClr val="FFFFFF"/>
                </a:solidFill>
                <a:latin typeface="Lucida Sans"/>
                <a:cs typeface="Lucida Sans"/>
              </a:rPr>
              <a:t>different</a:t>
            </a:r>
            <a:r>
              <a:rPr sz="1800" spc="-13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Lucida Sans"/>
                <a:cs typeface="Lucida Sans"/>
              </a:rPr>
              <a:t>shape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Lucida Sans"/>
                <a:cs typeface="Lucida Sans"/>
              </a:rPr>
              <a:t>more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Lucida Sans"/>
                <a:cs typeface="Lucida Sans"/>
              </a:rPr>
              <a:t>suited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Lucida Sans"/>
                <a:cs typeface="Lucida Sans"/>
              </a:rPr>
              <a:t>traverse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Lucida Sans"/>
                <a:cs typeface="Lucida Sans"/>
              </a:rPr>
              <a:t>that</a:t>
            </a:r>
            <a:r>
              <a:rPr sz="1800" spc="-13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Lucida Sans"/>
                <a:cs typeface="Lucida Sans"/>
              </a:rPr>
              <a:t>specific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Lucida Sans"/>
                <a:cs typeface="Lucida Sans"/>
              </a:rPr>
              <a:t>path.</a:t>
            </a:r>
            <a:endParaRPr sz="1800">
              <a:latin typeface="Lucida Sans"/>
              <a:cs typeface="Lucida Sans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85" dirty="0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Lucida Sans"/>
                <a:cs typeface="Lucida Sans"/>
              </a:rPr>
              <a:t>robot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Lucida Sans"/>
                <a:cs typeface="Lucida Sans"/>
              </a:rPr>
              <a:t>will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Lucida Sans"/>
                <a:cs typeface="Lucida Sans"/>
              </a:rPr>
              <a:t>transform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Lucida Sans"/>
                <a:cs typeface="Lucida Sans"/>
              </a:rPr>
              <a:t>into</a:t>
            </a:r>
            <a:r>
              <a:rPr sz="1800" spc="-12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Lucida Sans"/>
                <a:cs typeface="Lucida Sans"/>
              </a:rPr>
              <a:t>suitable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Lucida Sans"/>
                <a:cs typeface="Lucida Sans"/>
              </a:rPr>
              <a:t>form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Lucida Sans"/>
                <a:cs typeface="Lucida Sans"/>
              </a:rPr>
              <a:t>depending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Lucida Sans"/>
                <a:cs typeface="Lucida Sans"/>
              </a:rPr>
              <a:t>on</a:t>
            </a:r>
            <a:r>
              <a:rPr sz="1800" spc="-12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Lucida Sans"/>
                <a:cs typeface="Lucida Sans"/>
              </a:rPr>
              <a:t>path.</a:t>
            </a:r>
            <a:endParaRPr sz="18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12725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0" dirty="0"/>
              <a:t>Design</a:t>
            </a:r>
            <a:endParaRPr sz="3000" dirty="0"/>
          </a:p>
        </p:txBody>
      </p:sp>
      <p:sp>
        <p:nvSpPr>
          <p:cNvPr id="4" name="object 4"/>
          <p:cNvSpPr txBox="1"/>
          <p:nvPr/>
        </p:nvSpPr>
        <p:spPr>
          <a:xfrm>
            <a:off x="551449" y="1418450"/>
            <a:ext cx="7804150" cy="3754939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85" dirty="0">
                <a:solidFill>
                  <a:srgbClr val="FFFFFF"/>
                </a:solidFill>
                <a:latin typeface="Lucida Sans"/>
                <a:cs typeface="Lucida Sans"/>
              </a:rPr>
              <a:t>The </a:t>
            </a:r>
            <a:r>
              <a:rPr sz="1800" spc="-110" dirty="0">
                <a:solidFill>
                  <a:srgbClr val="FFFFFF"/>
                </a:solidFill>
                <a:latin typeface="Lucida Sans"/>
                <a:cs typeface="Lucida Sans"/>
              </a:rPr>
              <a:t>quadruped </a:t>
            </a:r>
            <a:r>
              <a:rPr sz="1800" spc="-105" dirty="0">
                <a:solidFill>
                  <a:srgbClr val="FFFFFF"/>
                </a:solidFill>
                <a:latin typeface="Lucida Sans"/>
                <a:cs typeface="Lucida Sans"/>
              </a:rPr>
              <a:t>robot </a:t>
            </a:r>
            <a:r>
              <a:rPr sz="1800" spc="-50" dirty="0">
                <a:solidFill>
                  <a:srgbClr val="FFFFFF"/>
                </a:solidFill>
                <a:latin typeface="Lucida Sans"/>
                <a:cs typeface="Lucida Sans"/>
              </a:rPr>
              <a:t>has </a:t>
            </a:r>
            <a:r>
              <a:rPr sz="1800" spc="-95" dirty="0">
                <a:solidFill>
                  <a:srgbClr val="FFFFFF"/>
                </a:solidFill>
                <a:latin typeface="Lucida Sans"/>
                <a:cs typeface="Lucida Sans"/>
              </a:rPr>
              <a:t>the </a:t>
            </a:r>
            <a:r>
              <a:rPr sz="1800" spc="-85" dirty="0">
                <a:solidFill>
                  <a:srgbClr val="FFFFFF"/>
                </a:solidFill>
                <a:latin typeface="Lucida Sans"/>
                <a:cs typeface="Lucida Sans"/>
              </a:rPr>
              <a:t>following design</a:t>
            </a:r>
            <a:r>
              <a:rPr sz="1800" spc="-38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Lucida Sans"/>
                <a:cs typeface="Lucida Sans"/>
              </a:rPr>
              <a:t>features:</a:t>
            </a:r>
            <a:endParaRPr sz="1800" dirty="0">
              <a:latin typeface="Lucida Sans"/>
              <a:cs typeface="Lucida Sans"/>
            </a:endParaRPr>
          </a:p>
          <a:p>
            <a:pPr marL="836294" lvl="1" indent="-417830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836294" algn="l"/>
                <a:tab pos="836930" algn="l"/>
              </a:tabLst>
            </a:pPr>
            <a:r>
              <a:rPr sz="1800" spc="-50" dirty="0">
                <a:solidFill>
                  <a:srgbClr val="FFFFFF"/>
                </a:solidFill>
                <a:latin typeface="Lucida Sans"/>
                <a:cs typeface="Lucida Sans"/>
              </a:rPr>
              <a:t>Servo </a:t>
            </a:r>
            <a:r>
              <a:rPr sz="1800" spc="-85" dirty="0">
                <a:solidFill>
                  <a:srgbClr val="FFFFFF"/>
                </a:solidFill>
                <a:latin typeface="Lucida Sans"/>
                <a:cs typeface="Lucida Sans"/>
              </a:rPr>
              <a:t>motors </a:t>
            </a:r>
            <a:r>
              <a:rPr lang="en-IN" sz="1800" spc="-85" dirty="0">
                <a:solidFill>
                  <a:srgbClr val="FFFFFF"/>
                </a:solidFill>
                <a:latin typeface="Lucida Sans"/>
                <a:cs typeface="Lucida Sans"/>
              </a:rPr>
              <a:t>(high torque) </a:t>
            </a:r>
            <a:r>
              <a:rPr sz="1800" spc="-75" dirty="0">
                <a:solidFill>
                  <a:srgbClr val="FFFFFF"/>
                </a:solidFill>
                <a:latin typeface="Lucida Sans"/>
                <a:cs typeface="Lucida Sans"/>
              </a:rPr>
              <a:t>used </a:t>
            </a:r>
            <a:r>
              <a:rPr sz="1800" spc="-85" dirty="0">
                <a:solidFill>
                  <a:srgbClr val="FFFFFF"/>
                </a:solidFill>
                <a:latin typeface="Lucida Sans"/>
                <a:cs typeface="Lucida Sans"/>
              </a:rPr>
              <a:t>to control </a:t>
            </a:r>
            <a:r>
              <a:rPr sz="1800" spc="-95" dirty="0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r>
              <a:rPr sz="1800" spc="-40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Lucida Sans"/>
                <a:cs typeface="Lucida Sans"/>
              </a:rPr>
              <a:t>limbs.</a:t>
            </a:r>
            <a:endParaRPr sz="1800" dirty="0">
              <a:latin typeface="Lucida Sans"/>
              <a:cs typeface="Lucida Sans"/>
            </a:endParaRPr>
          </a:p>
          <a:p>
            <a:pPr marL="836294" lvl="1" indent="-417830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836294" algn="l"/>
                <a:tab pos="836930" algn="l"/>
              </a:tabLst>
            </a:pPr>
            <a:r>
              <a:rPr sz="1800" spc="-110" dirty="0">
                <a:solidFill>
                  <a:srgbClr val="FFFFFF"/>
                </a:solidFill>
                <a:latin typeface="Lucida Sans"/>
                <a:cs typeface="Lucida Sans"/>
              </a:rPr>
              <a:t>Arduino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Lucida Sans"/>
                <a:cs typeface="Lucida Sans"/>
              </a:rPr>
              <a:t>Mega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Lucida Sans"/>
                <a:cs typeface="Lucida Sans"/>
              </a:rPr>
              <a:t>main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Lucida Sans"/>
                <a:cs typeface="Lucida Sans"/>
              </a:rPr>
              <a:t>control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Lucida Sans"/>
                <a:cs typeface="Lucida Sans"/>
              </a:rPr>
              <a:t>unit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r>
              <a:rPr sz="18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Lucida Sans"/>
                <a:cs typeface="Lucida Sans"/>
              </a:rPr>
              <a:t>robot.</a:t>
            </a:r>
            <a:endParaRPr sz="1800" dirty="0">
              <a:latin typeface="Lucida Sans"/>
              <a:cs typeface="Lucida Sans"/>
            </a:endParaRPr>
          </a:p>
          <a:p>
            <a:pPr marL="836294" lvl="1" indent="-417830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836294" algn="l"/>
                <a:tab pos="836930" algn="l"/>
              </a:tabLst>
            </a:pPr>
            <a:r>
              <a:rPr sz="1800" spc="-75" dirty="0">
                <a:solidFill>
                  <a:srgbClr val="FFFFFF"/>
                </a:solidFill>
                <a:latin typeface="Lucida Sans"/>
                <a:cs typeface="Lucida Sans"/>
              </a:rPr>
              <a:t>Bluetooth </a:t>
            </a:r>
            <a:r>
              <a:rPr sz="1800" spc="-80" dirty="0">
                <a:solidFill>
                  <a:srgbClr val="FFFFFF"/>
                </a:solidFill>
                <a:latin typeface="Lucida Sans"/>
                <a:cs typeface="Lucida Sans"/>
              </a:rPr>
              <a:t>Module </a:t>
            </a:r>
            <a:r>
              <a:rPr sz="1800" spc="-85" dirty="0">
                <a:solidFill>
                  <a:srgbClr val="FFFFFF"/>
                </a:solidFill>
                <a:latin typeface="Lucida Sans"/>
                <a:cs typeface="Lucida Sans"/>
              </a:rPr>
              <a:t>to </a:t>
            </a:r>
            <a:r>
              <a:rPr sz="1800" spc="-75" dirty="0">
                <a:solidFill>
                  <a:srgbClr val="FFFFFF"/>
                </a:solidFill>
                <a:latin typeface="Lucida Sans"/>
                <a:cs typeface="Lucida Sans"/>
              </a:rPr>
              <a:t>send </a:t>
            </a:r>
            <a:r>
              <a:rPr sz="1800" spc="-90" dirty="0">
                <a:solidFill>
                  <a:srgbClr val="FFFFFF"/>
                </a:solidFill>
                <a:latin typeface="Lucida Sans"/>
                <a:cs typeface="Lucida Sans"/>
              </a:rPr>
              <a:t>and </a:t>
            </a:r>
            <a:r>
              <a:rPr sz="1800" spc="-65" dirty="0">
                <a:solidFill>
                  <a:srgbClr val="FFFFFF"/>
                </a:solidFill>
                <a:latin typeface="Lucida Sans"/>
                <a:cs typeface="Lucida Sans"/>
              </a:rPr>
              <a:t>receive</a:t>
            </a:r>
            <a:r>
              <a:rPr sz="1800" spc="-42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Lucida Sans"/>
                <a:cs typeface="Lucida Sans"/>
              </a:rPr>
              <a:t>command </a:t>
            </a:r>
            <a:r>
              <a:rPr sz="1800" spc="-70" dirty="0">
                <a:solidFill>
                  <a:srgbClr val="FFFFFF"/>
                </a:solidFill>
                <a:latin typeface="Lucida Sans"/>
                <a:cs typeface="Lucida Sans"/>
              </a:rPr>
              <a:t>signals.</a:t>
            </a:r>
            <a:endParaRPr sz="1800" dirty="0">
              <a:latin typeface="Lucida Sans"/>
              <a:cs typeface="Lucida Sans"/>
            </a:endParaRPr>
          </a:p>
          <a:p>
            <a:pPr marL="836294" marR="5080" lvl="1" indent="-417195">
              <a:lnSpc>
                <a:spcPct val="149300"/>
              </a:lnSpc>
              <a:buAutoNum type="arabicPeriod"/>
              <a:tabLst>
                <a:tab pos="836294" algn="l"/>
                <a:tab pos="836930" algn="l"/>
              </a:tabLst>
            </a:pPr>
            <a:r>
              <a:rPr sz="1800" spc="-65" dirty="0">
                <a:solidFill>
                  <a:srgbClr val="FFFFFF"/>
                </a:solidFill>
                <a:latin typeface="Lucida Sans"/>
                <a:cs typeface="Lucida Sans"/>
              </a:rPr>
              <a:t>Gyroscopic sensor </a:t>
            </a:r>
            <a:r>
              <a:rPr sz="1800" spc="-85" dirty="0">
                <a:solidFill>
                  <a:srgbClr val="FFFFFF"/>
                </a:solidFill>
                <a:latin typeface="Lucida Sans"/>
                <a:cs typeface="Lucida Sans"/>
              </a:rPr>
              <a:t>to </a:t>
            </a:r>
            <a:r>
              <a:rPr sz="1800" spc="-80" dirty="0">
                <a:solidFill>
                  <a:srgbClr val="FFFFFF"/>
                </a:solidFill>
                <a:latin typeface="Lucida Sans"/>
                <a:cs typeface="Lucida Sans"/>
              </a:rPr>
              <a:t>stabilize </a:t>
            </a:r>
            <a:r>
              <a:rPr sz="1800" spc="-95" dirty="0">
                <a:solidFill>
                  <a:srgbClr val="FFFFFF"/>
                </a:solidFill>
                <a:latin typeface="Lucida Sans"/>
                <a:cs typeface="Lucida Sans"/>
              </a:rPr>
              <a:t>the </a:t>
            </a:r>
            <a:r>
              <a:rPr sz="1800" spc="-90" dirty="0">
                <a:solidFill>
                  <a:srgbClr val="FFFFFF"/>
                </a:solidFill>
                <a:latin typeface="Lucida Sans"/>
                <a:cs typeface="Lucida Sans"/>
              </a:rPr>
              <a:t>movement and </a:t>
            </a:r>
            <a:r>
              <a:rPr sz="1800" spc="-80" dirty="0">
                <a:solidFill>
                  <a:srgbClr val="FFFFFF"/>
                </a:solidFill>
                <a:latin typeface="Lucida Sans"/>
                <a:cs typeface="Lucida Sans"/>
              </a:rPr>
              <a:t>transformations</a:t>
            </a:r>
            <a:r>
              <a:rPr sz="1800" spc="-4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Lucida Sans"/>
                <a:cs typeface="Lucida Sans"/>
              </a:rPr>
              <a:t>of  </a:t>
            </a:r>
            <a:r>
              <a:rPr sz="1800" spc="-95" dirty="0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r>
              <a:rPr sz="1800" spc="-13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Lucida Sans"/>
                <a:cs typeface="Lucida Sans"/>
              </a:rPr>
              <a:t>robot.</a:t>
            </a:r>
            <a:endParaRPr lang="en-IN" sz="1800" spc="-105" dirty="0">
              <a:solidFill>
                <a:srgbClr val="FFFFFF"/>
              </a:solidFill>
              <a:latin typeface="Lucida Sans"/>
              <a:cs typeface="Lucida Sans"/>
            </a:endParaRPr>
          </a:p>
          <a:p>
            <a:pPr marL="836294" marR="5080" lvl="1" indent="-417195">
              <a:lnSpc>
                <a:spcPct val="149300"/>
              </a:lnSpc>
              <a:buAutoNum type="arabicPeriod"/>
              <a:tabLst>
                <a:tab pos="836294" algn="l"/>
                <a:tab pos="836930" algn="l"/>
              </a:tabLst>
            </a:pPr>
            <a:r>
              <a:rPr lang="en-IN" spc="-105" dirty="0">
                <a:solidFill>
                  <a:srgbClr val="FFFFFF"/>
                </a:solidFill>
                <a:latin typeface="Lucida Sans"/>
                <a:cs typeface="Lucida Sans"/>
              </a:rPr>
              <a:t>Ultrasonic sensor to sense the obstacles in its path.</a:t>
            </a:r>
            <a:endParaRPr sz="1800" dirty="0">
              <a:latin typeface="Lucida Sans"/>
              <a:cs typeface="Lucida Sans"/>
            </a:endParaRPr>
          </a:p>
          <a:p>
            <a:pPr marL="836294" lvl="1" indent="-417830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836294" algn="l"/>
                <a:tab pos="836930" algn="l"/>
              </a:tabLst>
            </a:pPr>
            <a:r>
              <a:rPr sz="1800" spc="-50" dirty="0">
                <a:solidFill>
                  <a:srgbClr val="FFFFFF"/>
                </a:solidFill>
                <a:latin typeface="Lucida Sans"/>
                <a:cs typeface="Lucida Sans"/>
              </a:rPr>
              <a:t>Servo </a:t>
            </a:r>
            <a:r>
              <a:rPr sz="1800" spc="-100" dirty="0">
                <a:solidFill>
                  <a:srgbClr val="FFFFFF"/>
                </a:solidFill>
                <a:latin typeface="Lucida Sans"/>
                <a:cs typeface="Lucida Sans"/>
              </a:rPr>
              <a:t>motor </a:t>
            </a:r>
            <a:r>
              <a:rPr sz="1800" spc="-90" dirty="0">
                <a:solidFill>
                  <a:srgbClr val="FFFFFF"/>
                </a:solidFill>
                <a:latin typeface="Lucida Sans"/>
                <a:cs typeface="Lucida Sans"/>
              </a:rPr>
              <a:t>controller </a:t>
            </a:r>
            <a:r>
              <a:rPr sz="1800" spc="-85" dirty="0">
                <a:solidFill>
                  <a:srgbClr val="FFFFFF"/>
                </a:solidFill>
                <a:latin typeface="Lucida Sans"/>
                <a:cs typeface="Lucida Sans"/>
              </a:rPr>
              <a:t>to </a:t>
            </a:r>
            <a:r>
              <a:rPr sz="1800" spc="-65" dirty="0">
                <a:solidFill>
                  <a:srgbClr val="FFFFFF"/>
                </a:solidFill>
                <a:latin typeface="Lucida Sans"/>
                <a:cs typeface="Lucida Sans"/>
              </a:rPr>
              <a:t>connect </a:t>
            </a:r>
            <a:r>
              <a:rPr sz="1800" spc="-95" dirty="0">
                <a:solidFill>
                  <a:srgbClr val="FFFFFF"/>
                </a:solidFill>
                <a:latin typeface="Lucida Sans"/>
                <a:cs typeface="Lucida Sans"/>
              </a:rPr>
              <a:t>the </a:t>
            </a:r>
            <a:r>
              <a:rPr sz="1800" spc="-65" dirty="0">
                <a:solidFill>
                  <a:srgbClr val="FFFFFF"/>
                </a:solidFill>
                <a:latin typeface="Lucida Sans"/>
                <a:cs typeface="Lucida Sans"/>
              </a:rPr>
              <a:t>servo</a:t>
            </a:r>
            <a:r>
              <a:rPr sz="1800" spc="-4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Lucida Sans"/>
                <a:cs typeface="Lucida Sans"/>
              </a:rPr>
              <a:t>motors.</a:t>
            </a:r>
            <a:endParaRPr lang="en-IN" spc="-85" dirty="0">
              <a:solidFill>
                <a:srgbClr val="FFFFFF"/>
              </a:solidFill>
              <a:latin typeface="Lucida Sans"/>
              <a:cs typeface="Lucida Sans"/>
            </a:endParaRPr>
          </a:p>
          <a:p>
            <a:pPr marL="836294" lvl="1" indent="-417830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836294" algn="l"/>
                <a:tab pos="836930" algn="l"/>
              </a:tabLst>
            </a:pPr>
            <a:r>
              <a:rPr lang="en-IN" sz="1800" spc="-85" dirty="0">
                <a:solidFill>
                  <a:srgbClr val="FFFFFF"/>
                </a:solidFill>
                <a:latin typeface="Lucida Sans"/>
                <a:cs typeface="Lucida Sans"/>
              </a:rPr>
              <a:t>LM2596 dc to dc buck converter for step down power.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300585"/>
            <a:ext cx="12725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0" dirty="0"/>
              <a:t>Design</a:t>
            </a:r>
            <a:endParaRPr sz="3000"/>
          </a:p>
        </p:txBody>
      </p:sp>
      <p:sp>
        <p:nvSpPr>
          <p:cNvPr id="4" name="object 4"/>
          <p:cNvSpPr/>
          <p:nvPr/>
        </p:nvSpPr>
        <p:spPr>
          <a:xfrm>
            <a:off x="525875" y="1006150"/>
            <a:ext cx="3152374" cy="1946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28925" y="1006150"/>
            <a:ext cx="3152375" cy="1908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24399" y="3256574"/>
            <a:ext cx="3584699" cy="1428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60937" y="2927538"/>
            <a:ext cx="760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solidFill>
                  <a:srgbClr val="FFFFFF"/>
                </a:solidFill>
                <a:latin typeface="Lucida Sans"/>
                <a:cs typeface="Lucida Sans"/>
              </a:rPr>
              <a:t>Top</a:t>
            </a:r>
            <a:r>
              <a:rPr sz="14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Lucida Sans"/>
                <a:cs typeface="Lucida Sans"/>
              </a:rPr>
              <a:t>View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1850" y="4673437"/>
            <a:ext cx="796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FFFFFF"/>
                </a:solidFill>
                <a:latin typeface="Lucida Sans"/>
                <a:cs typeface="Lucida Sans"/>
              </a:rPr>
              <a:t>Side</a:t>
            </a:r>
            <a:r>
              <a:rPr sz="14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Lucida Sans"/>
                <a:cs typeface="Lucida Sans"/>
              </a:rPr>
              <a:t>View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2737" y="2995788"/>
            <a:ext cx="76835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0" dirty="0">
                <a:solidFill>
                  <a:srgbClr val="FFFFFF"/>
                </a:solidFill>
                <a:latin typeface="Lucida Sans"/>
                <a:cs typeface="Lucida Sans"/>
              </a:rPr>
              <a:t>Isometric  </a:t>
            </a:r>
            <a:r>
              <a:rPr sz="1400" spc="-45" dirty="0">
                <a:solidFill>
                  <a:srgbClr val="FFFFFF"/>
                </a:solidFill>
                <a:latin typeface="Lucida Sans"/>
                <a:cs typeface="Lucida Sans"/>
              </a:rPr>
              <a:t>View</a:t>
            </a:r>
            <a:endParaRPr sz="14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BCD9-F90C-44DE-BF6B-76E561CA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91" y="319485"/>
            <a:ext cx="4405478" cy="615553"/>
          </a:xfrm>
        </p:spPr>
        <p:txBody>
          <a:bodyPr/>
          <a:lstStyle/>
          <a:p>
            <a:pPr algn="l"/>
            <a:r>
              <a:rPr lang="en-IN" dirty="0"/>
              <a:t>Strategy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8D4E3-F02A-4E4F-AAF3-4211F0833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935038"/>
            <a:ext cx="7848600" cy="377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9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36366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4" dirty="0"/>
              <a:t>Progress</a:t>
            </a:r>
            <a:r>
              <a:rPr sz="3000" spc="-65" dirty="0"/>
              <a:t> </a:t>
            </a:r>
            <a:r>
              <a:rPr sz="3000" spc="70" dirty="0"/>
              <a:t>Proportion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5424" y="1484211"/>
            <a:ext cx="3700145" cy="222758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6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60" dirty="0">
                <a:solidFill>
                  <a:srgbClr val="FFFFFF"/>
                </a:solidFill>
                <a:latin typeface="Lucida Sans"/>
                <a:cs typeface="Lucida Sans"/>
              </a:rPr>
              <a:t>Tasks</a:t>
            </a:r>
            <a:r>
              <a:rPr sz="2400" spc="-18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Lucida Sans"/>
                <a:cs typeface="Lucida Sans"/>
              </a:rPr>
              <a:t>completed</a:t>
            </a:r>
            <a:endParaRPr sz="2400" dirty="0">
              <a:latin typeface="Lucida Sans"/>
              <a:cs typeface="Lucida Sans"/>
            </a:endParaRPr>
          </a:p>
          <a:p>
            <a:pPr marL="882015" lvl="1" indent="-382270">
              <a:lnSpc>
                <a:spcPct val="100000"/>
              </a:lnSpc>
              <a:spcBef>
                <a:spcPts val="439"/>
              </a:spcBef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000" spc="-135" dirty="0">
                <a:solidFill>
                  <a:srgbClr val="FFFFFF"/>
                </a:solidFill>
                <a:latin typeface="Lucida Sans"/>
                <a:cs typeface="Lucida Sans"/>
              </a:rPr>
              <a:t>Order </a:t>
            </a:r>
            <a:r>
              <a:rPr sz="2000" spc="-70" dirty="0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sz="2000" spc="-17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Lucida Sans"/>
                <a:cs typeface="Lucida Sans"/>
              </a:rPr>
              <a:t>Components.</a:t>
            </a:r>
            <a:endParaRPr sz="2000" dirty="0">
              <a:latin typeface="Lucida Sans"/>
              <a:cs typeface="Lucida Sans"/>
            </a:endParaRPr>
          </a:p>
          <a:p>
            <a:pPr marL="882015" marR="49530" lvl="1" indent="-382270">
              <a:lnSpc>
                <a:spcPct val="115599"/>
              </a:lnSpc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000" spc="-65" dirty="0">
                <a:solidFill>
                  <a:srgbClr val="FFFFFF"/>
                </a:solidFill>
                <a:latin typeface="Lucida Sans"/>
                <a:cs typeface="Lucida Sans"/>
              </a:rPr>
              <a:t>SolidWorks </a:t>
            </a:r>
            <a:r>
              <a:rPr sz="2000" spc="-75" dirty="0">
                <a:solidFill>
                  <a:srgbClr val="FFFFFF"/>
                </a:solidFill>
                <a:latin typeface="Lucida Sans"/>
                <a:cs typeface="Lucida Sans"/>
              </a:rPr>
              <a:t>Model </a:t>
            </a:r>
            <a:r>
              <a:rPr sz="2000" spc="-70" dirty="0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sz="2000" spc="-35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Lucida Sans"/>
                <a:cs typeface="Lucida Sans"/>
              </a:rPr>
              <a:t>the  </a:t>
            </a:r>
            <a:r>
              <a:rPr sz="2000" spc="-114" dirty="0">
                <a:solidFill>
                  <a:srgbClr val="FFFFFF"/>
                </a:solidFill>
                <a:latin typeface="Lucida Sans"/>
                <a:cs typeface="Lucida Sans"/>
              </a:rPr>
              <a:t>robot.</a:t>
            </a:r>
            <a:endParaRPr sz="2000" dirty="0">
              <a:latin typeface="Lucida Sans"/>
              <a:cs typeface="Lucida Sans"/>
            </a:endParaRPr>
          </a:p>
          <a:p>
            <a:pPr marL="882015" marR="5080" lvl="1" indent="-382270">
              <a:lnSpc>
                <a:spcPct val="115599"/>
              </a:lnSpc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000" spc="-90" dirty="0">
                <a:solidFill>
                  <a:srgbClr val="FFFFFF"/>
                </a:solidFill>
                <a:latin typeface="Lucida Sans"/>
                <a:cs typeface="Lucida Sans"/>
              </a:rPr>
              <a:t>Assembling </a:t>
            </a:r>
            <a:r>
              <a:rPr sz="2000" spc="-70" dirty="0">
                <a:solidFill>
                  <a:srgbClr val="FFFFFF"/>
                </a:solidFill>
                <a:latin typeface="Lucida Sans"/>
                <a:cs typeface="Lucida Sans"/>
              </a:rPr>
              <a:t>of </a:t>
            </a:r>
            <a:r>
              <a:rPr sz="2000" spc="-100" dirty="0">
                <a:solidFill>
                  <a:srgbClr val="FFFFFF"/>
                </a:solidFill>
                <a:latin typeface="Lucida Sans"/>
                <a:cs typeface="Lucida Sans"/>
              </a:rPr>
              <a:t>one </a:t>
            </a:r>
            <a:r>
              <a:rPr sz="2000" spc="-95" dirty="0">
                <a:solidFill>
                  <a:srgbClr val="FFFFFF"/>
                </a:solidFill>
                <a:latin typeface="Lucida Sans"/>
                <a:cs typeface="Lucida Sans"/>
              </a:rPr>
              <a:t>leg</a:t>
            </a:r>
            <a:r>
              <a:rPr sz="2000" spc="-35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Lucida Sans"/>
                <a:cs typeface="Lucida Sans"/>
              </a:rPr>
              <a:t>of  </a:t>
            </a:r>
            <a:r>
              <a:rPr sz="2000" spc="-100" dirty="0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r>
              <a:rPr sz="2000" spc="-15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Lucida Sans"/>
                <a:cs typeface="Lucida Sans"/>
              </a:rPr>
              <a:t>robot.</a:t>
            </a:r>
            <a:endParaRPr sz="20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620"/>
              </a:spcBef>
              <a:buSzPct val="75000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-60" dirty="0"/>
              <a:t>Tasks </a:t>
            </a:r>
            <a:r>
              <a:rPr spc="-90" dirty="0"/>
              <a:t>have </a:t>
            </a:r>
            <a:r>
              <a:rPr spc="-114" dirty="0"/>
              <a:t>to </a:t>
            </a:r>
            <a:r>
              <a:rPr spc="-120" dirty="0"/>
              <a:t>be</a:t>
            </a:r>
            <a:r>
              <a:rPr spc="-470" dirty="0"/>
              <a:t> </a:t>
            </a:r>
            <a:r>
              <a:rPr spc="-130" dirty="0"/>
              <a:t>done</a:t>
            </a:r>
          </a:p>
          <a:p>
            <a:pPr marL="836294" marR="233045" lvl="1" indent="-382270">
              <a:lnSpc>
                <a:spcPct val="115599"/>
              </a:lnSpc>
              <a:spcBef>
                <a:spcPts val="6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2000" spc="-90" dirty="0">
                <a:solidFill>
                  <a:srgbClr val="FFFFFF"/>
                </a:solidFill>
                <a:latin typeface="Lucida Sans"/>
                <a:cs typeface="Lucida Sans"/>
              </a:rPr>
              <a:t>Assembling </a:t>
            </a:r>
            <a:r>
              <a:rPr sz="2000" spc="-70" dirty="0">
                <a:solidFill>
                  <a:srgbClr val="FFFFFF"/>
                </a:solidFill>
                <a:latin typeface="Lucida Sans"/>
                <a:cs typeface="Lucida Sans"/>
              </a:rPr>
              <a:t>of </a:t>
            </a:r>
            <a:r>
              <a:rPr sz="2000" spc="-100" dirty="0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r>
              <a:rPr sz="2000" spc="-31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Lucida Sans"/>
                <a:cs typeface="Lucida Sans"/>
              </a:rPr>
              <a:t>all  </a:t>
            </a:r>
            <a:r>
              <a:rPr sz="2000" spc="-90" dirty="0">
                <a:solidFill>
                  <a:srgbClr val="FFFFFF"/>
                </a:solidFill>
                <a:latin typeface="Lucida Sans"/>
                <a:cs typeface="Lucida Sans"/>
              </a:rPr>
              <a:t>hardware</a:t>
            </a:r>
            <a:r>
              <a:rPr sz="2000" spc="-15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Lucida Sans"/>
                <a:cs typeface="Lucida Sans"/>
              </a:rPr>
              <a:t>parts.</a:t>
            </a:r>
            <a:endParaRPr sz="2000" dirty="0">
              <a:latin typeface="Lucida Sans"/>
              <a:cs typeface="Lucida Sans"/>
            </a:endParaRPr>
          </a:p>
          <a:p>
            <a:pPr marL="836294" marR="172720" lvl="1" indent="-382270">
              <a:lnSpc>
                <a:spcPct val="115599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2000" spc="-114" dirty="0">
                <a:solidFill>
                  <a:srgbClr val="FFFFFF"/>
                </a:solidFill>
                <a:latin typeface="Lucida Sans"/>
                <a:cs typeface="Lucida Sans"/>
              </a:rPr>
              <a:t>Coding </a:t>
            </a:r>
            <a:r>
              <a:rPr sz="2000" spc="-95" dirty="0">
                <a:solidFill>
                  <a:srgbClr val="FFFFFF"/>
                </a:solidFill>
                <a:latin typeface="Lucida Sans"/>
                <a:cs typeface="Lucida Sans"/>
              </a:rPr>
              <a:t>for </a:t>
            </a:r>
            <a:r>
              <a:rPr sz="2000" spc="-130" dirty="0">
                <a:solidFill>
                  <a:srgbClr val="FFFFFF"/>
                </a:solidFill>
                <a:latin typeface="Lucida Sans"/>
                <a:cs typeface="Lucida Sans"/>
              </a:rPr>
              <a:t>arduino,</a:t>
            </a:r>
            <a:r>
              <a:rPr sz="2000" spc="-28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Lucida Sans"/>
                <a:cs typeface="Lucida Sans"/>
              </a:rPr>
              <a:t>to  </a:t>
            </a:r>
            <a:r>
              <a:rPr sz="2000" spc="-95" dirty="0">
                <a:solidFill>
                  <a:srgbClr val="FFFFFF"/>
                </a:solidFill>
                <a:latin typeface="Lucida Sans"/>
                <a:cs typeface="Lucida Sans"/>
              </a:rPr>
              <a:t>control </a:t>
            </a:r>
            <a:r>
              <a:rPr sz="2000" spc="-75" dirty="0">
                <a:solidFill>
                  <a:srgbClr val="FFFFFF"/>
                </a:solidFill>
                <a:latin typeface="Lucida Sans"/>
                <a:cs typeface="Lucida Sans"/>
              </a:rPr>
              <a:t>servo</a:t>
            </a:r>
            <a:r>
              <a:rPr sz="2000" spc="-2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Lucida Sans"/>
                <a:cs typeface="Lucida Sans"/>
              </a:rPr>
              <a:t>motors.</a:t>
            </a:r>
            <a:endParaRPr sz="2000" dirty="0">
              <a:latin typeface="Lucida Sans"/>
              <a:cs typeface="Lucida Sans"/>
            </a:endParaRPr>
          </a:p>
          <a:p>
            <a:pPr marL="836294" marR="233045" lvl="1" indent="-382270">
              <a:lnSpc>
                <a:spcPct val="115599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2000" spc="-90" dirty="0">
                <a:solidFill>
                  <a:srgbClr val="FFFFFF"/>
                </a:solidFill>
                <a:latin typeface="Lucida Sans"/>
                <a:cs typeface="Lucida Sans"/>
              </a:rPr>
              <a:t>Assembling </a:t>
            </a:r>
            <a:r>
              <a:rPr sz="2000" spc="-70" dirty="0">
                <a:solidFill>
                  <a:srgbClr val="FFFFFF"/>
                </a:solidFill>
                <a:latin typeface="Lucida Sans"/>
                <a:cs typeface="Lucida Sans"/>
              </a:rPr>
              <a:t>of </a:t>
            </a:r>
            <a:r>
              <a:rPr sz="2000" spc="-75" dirty="0">
                <a:solidFill>
                  <a:srgbClr val="FFFFFF"/>
                </a:solidFill>
                <a:latin typeface="Lucida Sans"/>
                <a:cs typeface="Lucida Sans"/>
              </a:rPr>
              <a:t>all</a:t>
            </a:r>
            <a:r>
              <a:rPr sz="2000" spc="-29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Lucida Sans"/>
                <a:cs typeface="Lucida Sans"/>
              </a:rPr>
              <a:t>the  </a:t>
            </a:r>
            <a:r>
              <a:rPr sz="2000" spc="-90" dirty="0">
                <a:solidFill>
                  <a:srgbClr val="FFFFFF"/>
                </a:solidFill>
                <a:latin typeface="Lucida Sans"/>
                <a:cs typeface="Lucida Sans"/>
              </a:rPr>
              <a:t>components.</a:t>
            </a:r>
            <a:endParaRPr sz="2000" dirty="0">
              <a:latin typeface="Lucida Sans"/>
              <a:cs typeface="Lucida Sans"/>
            </a:endParaRPr>
          </a:p>
          <a:p>
            <a:pPr marL="836294" lvl="1" indent="-382905">
              <a:lnSpc>
                <a:spcPct val="100000"/>
              </a:lnSpc>
              <a:spcBef>
                <a:spcPts val="37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2000" spc="-85" dirty="0">
                <a:solidFill>
                  <a:srgbClr val="FFFFFF"/>
                </a:solidFill>
                <a:latin typeface="Lucida Sans"/>
                <a:cs typeface="Lucida Sans"/>
              </a:rPr>
              <a:t>Testing </a:t>
            </a:r>
            <a:r>
              <a:rPr sz="2000" spc="-100" dirty="0">
                <a:solidFill>
                  <a:srgbClr val="FFFFFF"/>
                </a:solidFill>
                <a:latin typeface="Lucida Sans"/>
                <a:cs typeface="Lucida Sans"/>
              </a:rPr>
              <a:t>and</a:t>
            </a:r>
            <a:r>
              <a:rPr sz="2000" spc="-28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Lucida Sans"/>
                <a:cs typeface="Lucida Sans"/>
              </a:rPr>
              <a:t>Debugging</a:t>
            </a:r>
            <a:endParaRPr sz="20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164718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25" dirty="0"/>
              <a:t>Timeline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566821" y="1257936"/>
            <a:ext cx="7820025" cy="255905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35" dirty="0">
                <a:solidFill>
                  <a:srgbClr val="FFFFFF"/>
                </a:solidFill>
                <a:latin typeface="Lucida Sans"/>
                <a:cs typeface="Lucida Sans"/>
              </a:rPr>
              <a:t>Most</a:t>
            </a:r>
            <a:r>
              <a:rPr sz="16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sz="16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r>
              <a:rPr sz="16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"/>
                <a:cs typeface="Lucida Sans"/>
              </a:rPr>
              <a:t>parts</a:t>
            </a:r>
            <a:r>
              <a:rPr sz="16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Lucida Sans"/>
                <a:cs typeface="Lucida Sans"/>
              </a:rPr>
              <a:t>for</a:t>
            </a:r>
            <a:r>
              <a:rPr sz="16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r>
              <a:rPr sz="16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Lucida Sans"/>
                <a:cs typeface="Lucida Sans"/>
              </a:rPr>
              <a:t>project</a:t>
            </a:r>
            <a:r>
              <a:rPr sz="16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Lucida Sans"/>
                <a:cs typeface="Lucida Sans"/>
              </a:rPr>
              <a:t>have</a:t>
            </a:r>
            <a:r>
              <a:rPr sz="16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Lucida Sans"/>
                <a:cs typeface="Lucida Sans"/>
              </a:rPr>
              <a:t>been</a:t>
            </a:r>
            <a:r>
              <a:rPr sz="16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Lucida Sans"/>
                <a:cs typeface="Lucida Sans"/>
              </a:rPr>
              <a:t>delivered.</a:t>
            </a:r>
            <a:endParaRPr sz="1600">
              <a:latin typeface="Lucida Sans"/>
              <a:cs typeface="Lucida Sans"/>
            </a:endParaRPr>
          </a:p>
          <a:p>
            <a:pPr marL="363855" marR="5080" indent="-351790">
              <a:lnSpc>
                <a:spcPct val="148400"/>
              </a:lnSpc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75" dirty="0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r>
              <a:rPr sz="16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"/>
                <a:cs typeface="Lucida Sans"/>
              </a:rPr>
              <a:t>assembling</a:t>
            </a:r>
            <a:r>
              <a:rPr sz="16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sz="1600" spc="-11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Lucida Sans"/>
                <a:cs typeface="Lucida Sans"/>
              </a:rPr>
              <a:t>all</a:t>
            </a:r>
            <a:r>
              <a:rPr sz="16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r>
              <a:rPr sz="16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Lucida Sans"/>
                <a:cs typeface="Lucida Sans"/>
              </a:rPr>
              <a:t>hardware</a:t>
            </a:r>
            <a:r>
              <a:rPr sz="1600" spc="-11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Lucida Sans"/>
                <a:cs typeface="Lucida Sans"/>
              </a:rPr>
              <a:t>components</a:t>
            </a:r>
            <a:r>
              <a:rPr sz="16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Lucida Sans"/>
                <a:cs typeface="Lucida Sans"/>
              </a:rPr>
              <a:t>will</a:t>
            </a:r>
            <a:r>
              <a:rPr sz="1600" spc="-11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Lucida Sans"/>
                <a:cs typeface="Lucida Sans"/>
              </a:rPr>
              <a:t>be</a:t>
            </a:r>
            <a:r>
              <a:rPr sz="16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Lucida Sans"/>
                <a:cs typeface="Lucida Sans"/>
              </a:rPr>
              <a:t>completed</a:t>
            </a:r>
            <a:r>
              <a:rPr sz="16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Lucida Sans"/>
                <a:cs typeface="Lucida Sans"/>
              </a:rPr>
              <a:t>by</a:t>
            </a:r>
            <a:r>
              <a:rPr sz="1600" spc="-11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Lucida Sans"/>
                <a:cs typeface="Lucida Sans"/>
              </a:rPr>
              <a:t>third</a:t>
            </a:r>
            <a:r>
              <a:rPr sz="16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"/>
                <a:cs typeface="Lucida Sans"/>
              </a:rPr>
              <a:t>week</a:t>
            </a:r>
            <a:r>
              <a:rPr sz="1600" spc="-11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Lucida Sans"/>
                <a:cs typeface="Lucida Sans"/>
              </a:rPr>
              <a:t>of  </a:t>
            </a:r>
            <a:r>
              <a:rPr sz="1600" spc="-95" dirty="0">
                <a:solidFill>
                  <a:srgbClr val="FFFFFF"/>
                </a:solidFill>
                <a:latin typeface="Lucida Sans"/>
                <a:cs typeface="Lucida Sans"/>
              </a:rPr>
              <a:t>April.</a:t>
            </a:r>
            <a:endParaRPr sz="1600">
              <a:latin typeface="Lucida Sans"/>
              <a:cs typeface="Lucida Sans"/>
            </a:endParaRPr>
          </a:p>
          <a:p>
            <a:pPr marL="363855" indent="-351790">
              <a:lnSpc>
                <a:spcPct val="100000"/>
              </a:lnSpc>
              <a:spcBef>
                <a:spcPts val="9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70" dirty="0">
                <a:solidFill>
                  <a:srgbClr val="FFFFFF"/>
                </a:solidFill>
                <a:latin typeface="Lucida Sans"/>
                <a:cs typeface="Lucida Sans"/>
              </a:rPr>
              <a:t>Following </a:t>
            </a:r>
            <a:r>
              <a:rPr sz="1600" spc="-65" dirty="0">
                <a:solidFill>
                  <a:srgbClr val="FFFFFF"/>
                </a:solidFill>
                <a:latin typeface="Lucida Sans"/>
                <a:cs typeface="Lucida Sans"/>
              </a:rPr>
              <a:t>two </a:t>
            </a:r>
            <a:r>
              <a:rPr sz="1600" spc="-55" dirty="0">
                <a:solidFill>
                  <a:srgbClr val="FFFFFF"/>
                </a:solidFill>
                <a:latin typeface="Lucida Sans"/>
                <a:cs typeface="Lucida Sans"/>
              </a:rPr>
              <a:t>weeks </a:t>
            </a:r>
            <a:r>
              <a:rPr sz="1600" spc="-70" dirty="0">
                <a:solidFill>
                  <a:srgbClr val="FFFFFF"/>
                </a:solidFill>
                <a:latin typeface="Lucida Sans"/>
                <a:cs typeface="Lucida Sans"/>
              </a:rPr>
              <a:t>will </a:t>
            </a:r>
            <a:r>
              <a:rPr sz="1600" spc="-80" dirty="0">
                <a:solidFill>
                  <a:srgbClr val="FFFFFF"/>
                </a:solidFill>
                <a:latin typeface="Lucida Sans"/>
                <a:cs typeface="Lucida Sans"/>
              </a:rPr>
              <a:t>be </a:t>
            </a:r>
            <a:r>
              <a:rPr sz="1600" spc="-85" dirty="0">
                <a:solidFill>
                  <a:srgbClr val="FFFFFF"/>
                </a:solidFill>
                <a:latin typeface="Lucida Sans"/>
                <a:cs typeface="Lucida Sans"/>
              </a:rPr>
              <a:t>the </a:t>
            </a:r>
            <a:r>
              <a:rPr sz="1600" spc="-80" dirty="0">
                <a:solidFill>
                  <a:srgbClr val="FFFFFF"/>
                </a:solidFill>
                <a:latin typeface="Lucida Sans"/>
                <a:cs typeface="Lucida Sans"/>
              </a:rPr>
              <a:t>coding</a:t>
            </a:r>
            <a:r>
              <a:rPr sz="1600" spc="-38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"/>
                <a:cs typeface="Lucida Sans"/>
              </a:rPr>
              <a:t>phase.</a:t>
            </a:r>
            <a:endParaRPr sz="1600">
              <a:latin typeface="Lucida Sans"/>
              <a:cs typeface="Lucida Sans"/>
            </a:endParaRPr>
          </a:p>
          <a:p>
            <a:pPr marL="363855" marR="160655" indent="-351790">
              <a:lnSpc>
                <a:spcPct val="148400"/>
              </a:lnSpc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75" dirty="0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r>
              <a:rPr sz="1600" spc="-11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"/>
                <a:cs typeface="Lucida Sans"/>
              </a:rPr>
              <a:t>estimated</a:t>
            </a:r>
            <a:r>
              <a:rPr sz="1600" spc="-11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Lucida Sans"/>
                <a:cs typeface="Lucida Sans"/>
              </a:rPr>
              <a:t>time</a:t>
            </a:r>
            <a:r>
              <a:rPr sz="1600" spc="-11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Lucida Sans"/>
                <a:cs typeface="Lucida Sans"/>
              </a:rPr>
              <a:t>for</a:t>
            </a:r>
            <a:r>
              <a:rPr sz="1600" spc="-11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Lucida Sans"/>
                <a:cs typeface="Lucida Sans"/>
              </a:rPr>
              <a:t>complete</a:t>
            </a:r>
            <a:r>
              <a:rPr sz="1600" spc="-10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Lucida Sans"/>
                <a:cs typeface="Lucida Sans"/>
              </a:rPr>
              <a:t>construction</a:t>
            </a:r>
            <a:r>
              <a:rPr sz="1600" spc="-11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sz="1600" spc="-11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r>
              <a:rPr sz="1600" spc="-11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Lucida Sans"/>
                <a:cs typeface="Lucida Sans"/>
              </a:rPr>
              <a:t>working</a:t>
            </a:r>
            <a:r>
              <a:rPr sz="1600" spc="-10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Lucida Sans"/>
                <a:cs typeface="Lucida Sans"/>
              </a:rPr>
              <a:t>model</a:t>
            </a:r>
            <a:r>
              <a:rPr sz="1600" spc="-11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Lucida Sans"/>
                <a:cs typeface="Lucida Sans"/>
              </a:rPr>
              <a:t>is</a:t>
            </a:r>
            <a:r>
              <a:rPr sz="1600" spc="-11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Lucida Sans"/>
                <a:cs typeface="Lucida Sans"/>
              </a:rPr>
              <a:t>by</a:t>
            </a:r>
            <a:r>
              <a:rPr sz="1600" spc="-11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r>
              <a:rPr sz="1600" spc="-10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"/>
                <a:cs typeface="Lucida Sans"/>
              </a:rPr>
              <a:t>first  week </a:t>
            </a:r>
            <a:r>
              <a:rPr sz="1600" spc="-55" dirty="0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sz="1600" spc="-17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Lucida Sans"/>
                <a:cs typeface="Lucida Sans"/>
              </a:rPr>
              <a:t>May.</a:t>
            </a:r>
            <a:endParaRPr sz="1600">
              <a:latin typeface="Lucida Sans"/>
              <a:cs typeface="Lucida Sans"/>
            </a:endParaRPr>
          </a:p>
          <a:p>
            <a:pPr marL="363855" indent="-351790">
              <a:lnSpc>
                <a:spcPct val="100000"/>
              </a:lnSpc>
              <a:spcBef>
                <a:spcPts val="9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70" dirty="0">
                <a:solidFill>
                  <a:srgbClr val="FFFFFF"/>
                </a:solidFill>
                <a:latin typeface="Lucida Sans"/>
                <a:cs typeface="Lucida Sans"/>
              </a:rPr>
              <a:t>Testing</a:t>
            </a:r>
            <a:r>
              <a:rPr sz="1600" spc="-1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Lucida Sans"/>
                <a:cs typeface="Lucida Sans"/>
              </a:rPr>
              <a:t>and</a:t>
            </a:r>
            <a:r>
              <a:rPr sz="16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Lucida Sans"/>
                <a:cs typeface="Lucida Sans"/>
              </a:rPr>
              <a:t>debugging</a:t>
            </a:r>
            <a:r>
              <a:rPr sz="16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Lucida Sans"/>
                <a:cs typeface="Lucida Sans"/>
              </a:rPr>
              <a:t>will</a:t>
            </a:r>
            <a:r>
              <a:rPr sz="16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"/>
                <a:cs typeface="Lucida Sans"/>
              </a:rPr>
              <a:t>follow</a:t>
            </a:r>
            <a:r>
              <a:rPr sz="16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Lucida Sans"/>
                <a:cs typeface="Lucida Sans"/>
              </a:rPr>
              <a:t>in</a:t>
            </a:r>
            <a:r>
              <a:rPr sz="16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r>
              <a:rPr sz="16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Lucida Sans"/>
                <a:cs typeface="Lucida Sans"/>
              </a:rPr>
              <a:t>second</a:t>
            </a:r>
            <a:r>
              <a:rPr sz="16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Lucida Sans"/>
                <a:cs typeface="Lucida Sans"/>
              </a:rPr>
              <a:t>and</a:t>
            </a:r>
            <a:r>
              <a:rPr sz="16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Lucida Sans"/>
                <a:cs typeface="Lucida Sans"/>
              </a:rPr>
              <a:t>third</a:t>
            </a:r>
            <a:r>
              <a:rPr sz="16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Lucida Sans"/>
                <a:cs typeface="Lucida Sans"/>
              </a:rPr>
              <a:t>weeks</a:t>
            </a:r>
            <a:r>
              <a:rPr sz="16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sz="16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Lucida Sans"/>
                <a:cs typeface="Lucida Sans"/>
              </a:rPr>
              <a:t>May.</a:t>
            </a:r>
            <a:endParaRPr sz="16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309</Words>
  <Application>Microsoft Office PowerPoint</Application>
  <PresentationFormat>On-screen Show (16:9)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Lucida Sans</vt:lpstr>
      <vt:lpstr>Palatino Linotype</vt:lpstr>
      <vt:lpstr>Office Theme</vt:lpstr>
      <vt:lpstr>Self Transforming  Quadruped Robot</vt:lpstr>
      <vt:lpstr>Concept</vt:lpstr>
      <vt:lpstr>Design</vt:lpstr>
      <vt:lpstr>Design</vt:lpstr>
      <vt:lpstr>Strategy</vt:lpstr>
      <vt:lpstr>Progress Proportion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Transforming  Quadruped Robot</dc:title>
  <cp:lastModifiedBy>Divyanshu Kumawat</cp:lastModifiedBy>
  <cp:revision>3</cp:revision>
  <dcterms:created xsi:type="dcterms:W3CDTF">2019-04-15T06:45:03Z</dcterms:created>
  <dcterms:modified xsi:type="dcterms:W3CDTF">2019-04-15T07:12:57Z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