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0" d="100"/>
          <a:sy n="80" d="100"/>
        </p:scale>
        <p:origin x="114" y="18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DF4F45-C24B-4AFD-84DC-2329FAA54FE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10047CE-8EA3-42B4-BEB4-95AC72027E3C}">
      <dgm:prSet custT="1"/>
      <dgm:spPr/>
      <dgm:t>
        <a:bodyPr/>
        <a:lstStyle/>
        <a:p>
          <a:r>
            <a:rPr lang="en-US" sz="2800" b="1"/>
            <a:t>Precision Cropping with Pillow:</a:t>
          </a:r>
          <a:endParaRPr lang="en-US" sz="2800" dirty="0"/>
        </a:p>
      </dgm:t>
    </dgm:pt>
    <dgm:pt modelId="{3018D0D4-89B6-4D07-810A-FBFCFD4D678F}" type="parTrans" cxnId="{47ACADC9-D7B6-4CF9-8DC8-457D03DE497C}">
      <dgm:prSet/>
      <dgm:spPr/>
      <dgm:t>
        <a:bodyPr/>
        <a:lstStyle/>
        <a:p>
          <a:endParaRPr lang="en-US"/>
        </a:p>
      </dgm:t>
    </dgm:pt>
    <dgm:pt modelId="{10429B55-A616-4759-96FF-BBC2CACE37FA}" type="sibTrans" cxnId="{47ACADC9-D7B6-4CF9-8DC8-457D03DE497C}">
      <dgm:prSet/>
      <dgm:spPr/>
      <dgm:t>
        <a:bodyPr/>
        <a:lstStyle/>
        <a:p>
          <a:endParaRPr lang="en-US"/>
        </a:p>
      </dgm:t>
    </dgm:pt>
    <dgm:pt modelId="{160C3A73-1EBC-485E-9CBD-373457BA0708}">
      <dgm:prSet custT="1"/>
      <dgm:spPr/>
      <dgm:t>
        <a:bodyPr/>
        <a:lstStyle/>
        <a:p>
          <a:r>
            <a:rPr lang="en-US" sz="1800" dirty="0"/>
            <a:t>Pillow facilitates precise cropping of images, allowing developers to select and extract nutrition labels with accuracy.</a:t>
          </a:r>
        </a:p>
      </dgm:t>
    </dgm:pt>
    <dgm:pt modelId="{8196E4E6-71F9-448D-BA16-6C99D7965A43}" type="parTrans" cxnId="{5F6394E2-4BA8-41DD-AAE0-F089D4E22DBF}">
      <dgm:prSet/>
      <dgm:spPr/>
      <dgm:t>
        <a:bodyPr/>
        <a:lstStyle/>
        <a:p>
          <a:endParaRPr lang="en-US"/>
        </a:p>
      </dgm:t>
    </dgm:pt>
    <dgm:pt modelId="{B5257A17-CC97-4ED5-AFE7-04F882ACE5BF}" type="sibTrans" cxnId="{5F6394E2-4BA8-41DD-AAE0-F089D4E22DBF}">
      <dgm:prSet/>
      <dgm:spPr/>
      <dgm:t>
        <a:bodyPr/>
        <a:lstStyle/>
        <a:p>
          <a:endParaRPr lang="en-US"/>
        </a:p>
      </dgm:t>
    </dgm:pt>
    <dgm:pt modelId="{4F90C5D4-BE2D-49BC-94F8-199706C5B592}">
      <dgm:prSet custT="1"/>
      <dgm:spPr/>
      <dgm:t>
        <a:bodyPr/>
        <a:lstStyle/>
        <a:p>
          <a:r>
            <a:rPr lang="en-US" sz="1800" dirty="0"/>
            <a:t>Through Pillow's functionality, we can define the exact dimensions and coordinates for cropping, ensuring a focused output for better accuracy by OCR tool.</a:t>
          </a:r>
        </a:p>
      </dgm:t>
    </dgm:pt>
    <dgm:pt modelId="{8F54EAD9-003C-476D-82A1-859E6379E3CC}" type="parTrans" cxnId="{13DC6A86-4949-4751-AC68-EF59A143CD54}">
      <dgm:prSet/>
      <dgm:spPr/>
      <dgm:t>
        <a:bodyPr/>
        <a:lstStyle/>
        <a:p>
          <a:endParaRPr lang="en-US"/>
        </a:p>
      </dgm:t>
    </dgm:pt>
    <dgm:pt modelId="{F20117E8-34FF-4BEB-B25B-A71B2426B408}" type="sibTrans" cxnId="{13DC6A86-4949-4751-AC68-EF59A143CD54}">
      <dgm:prSet/>
      <dgm:spPr/>
      <dgm:t>
        <a:bodyPr/>
        <a:lstStyle/>
        <a:p>
          <a:endParaRPr lang="en-US"/>
        </a:p>
      </dgm:t>
    </dgm:pt>
    <dgm:pt modelId="{42ADBC72-4860-48C3-902A-6717EC0FFE9C}">
      <dgm:prSet custT="1"/>
      <dgm:spPr/>
      <dgm:t>
        <a:bodyPr/>
        <a:lstStyle/>
        <a:p>
          <a:r>
            <a:rPr lang="en-US" sz="2800" b="1"/>
            <a:t>Enhanced User Experience:</a:t>
          </a:r>
          <a:endParaRPr lang="en-US" sz="2800" dirty="0"/>
        </a:p>
      </dgm:t>
    </dgm:pt>
    <dgm:pt modelId="{371F0739-32BA-4910-B83A-B6233A92CBD0}" type="parTrans" cxnId="{F6F1CF72-40AB-4771-AB56-DB397A8B3BBA}">
      <dgm:prSet/>
      <dgm:spPr/>
      <dgm:t>
        <a:bodyPr/>
        <a:lstStyle/>
        <a:p>
          <a:endParaRPr lang="en-US"/>
        </a:p>
      </dgm:t>
    </dgm:pt>
    <dgm:pt modelId="{46FCF68D-8C14-4C66-B20B-C7DCD0D9111A}" type="sibTrans" cxnId="{F6F1CF72-40AB-4771-AB56-DB397A8B3BBA}">
      <dgm:prSet/>
      <dgm:spPr/>
      <dgm:t>
        <a:bodyPr/>
        <a:lstStyle/>
        <a:p>
          <a:endParaRPr lang="en-US"/>
        </a:p>
      </dgm:t>
    </dgm:pt>
    <dgm:pt modelId="{B9A864F7-EE71-447A-819A-D7297D581F9D}">
      <dgm:prSet custT="1"/>
      <dgm:spPr/>
      <dgm:t>
        <a:bodyPr/>
        <a:lstStyle/>
        <a:p>
          <a:r>
            <a:rPr lang="en-US" sz="1800" dirty="0"/>
            <a:t>Precise cropping enhances the overall user experience by presenting clear and relevant content without distractions.</a:t>
          </a:r>
        </a:p>
      </dgm:t>
    </dgm:pt>
    <dgm:pt modelId="{39A7A8F2-8EC7-4EF0-A26A-AC0D2B0BFC22}" type="parTrans" cxnId="{8D7E08C8-CCED-40F1-AD88-8C6ADF25E4B4}">
      <dgm:prSet/>
      <dgm:spPr/>
      <dgm:t>
        <a:bodyPr/>
        <a:lstStyle/>
        <a:p>
          <a:endParaRPr lang="en-US"/>
        </a:p>
      </dgm:t>
    </dgm:pt>
    <dgm:pt modelId="{F2392AE3-71DE-41AE-AEC0-0092FB3D6DC9}" type="sibTrans" cxnId="{8D7E08C8-CCED-40F1-AD88-8C6ADF25E4B4}">
      <dgm:prSet/>
      <dgm:spPr/>
      <dgm:t>
        <a:bodyPr/>
        <a:lstStyle/>
        <a:p>
          <a:endParaRPr lang="en-US"/>
        </a:p>
      </dgm:t>
    </dgm:pt>
    <dgm:pt modelId="{F749C1DC-3927-4AF9-A698-B83D5C22C75A}">
      <dgm:prSet custT="1"/>
      <dgm:spPr/>
      <dgm:t>
        <a:bodyPr/>
        <a:lstStyle/>
        <a:p>
          <a:r>
            <a:rPr lang="en-US" sz="1800" dirty="0"/>
            <a:t>Users can quickly grasp essential information from a nutrition label, promoting better understanding and informed decision-making.</a:t>
          </a:r>
        </a:p>
      </dgm:t>
    </dgm:pt>
    <dgm:pt modelId="{6EA5D461-0E7D-4699-9363-6B6B144F0CDF}" type="parTrans" cxnId="{EEB64933-796E-418B-99C9-5E70E6FF8BA2}">
      <dgm:prSet/>
      <dgm:spPr/>
      <dgm:t>
        <a:bodyPr/>
        <a:lstStyle/>
        <a:p>
          <a:endParaRPr lang="en-US"/>
        </a:p>
      </dgm:t>
    </dgm:pt>
    <dgm:pt modelId="{DDFFA499-7B1B-4271-A68A-74C2C26E7CA9}" type="sibTrans" cxnId="{EEB64933-796E-418B-99C9-5E70E6FF8BA2}">
      <dgm:prSet/>
      <dgm:spPr/>
      <dgm:t>
        <a:bodyPr/>
        <a:lstStyle/>
        <a:p>
          <a:endParaRPr lang="en-US"/>
        </a:p>
      </dgm:t>
    </dgm:pt>
    <dgm:pt modelId="{F9085425-9D18-4AB8-9FB2-4004493A921A}">
      <dgm:prSet custT="1"/>
      <dgm:spPr/>
      <dgm:t>
        <a:bodyPr/>
        <a:lstStyle/>
        <a:p>
          <a:endParaRPr lang="en-US" sz="1600" dirty="0"/>
        </a:p>
      </dgm:t>
    </dgm:pt>
    <dgm:pt modelId="{20FC0C21-664A-4B5B-8524-C949CA431A1D}" type="parTrans" cxnId="{04C110A4-C703-4CFB-AEAE-29C62C6E8E5F}">
      <dgm:prSet/>
      <dgm:spPr/>
      <dgm:t>
        <a:bodyPr/>
        <a:lstStyle/>
        <a:p>
          <a:endParaRPr lang="en-IE"/>
        </a:p>
      </dgm:t>
    </dgm:pt>
    <dgm:pt modelId="{8B6257BF-2C87-4DCE-A353-AFBC3D133AF7}" type="sibTrans" cxnId="{04C110A4-C703-4CFB-AEAE-29C62C6E8E5F}">
      <dgm:prSet/>
      <dgm:spPr/>
      <dgm:t>
        <a:bodyPr/>
        <a:lstStyle/>
        <a:p>
          <a:endParaRPr lang="en-IE"/>
        </a:p>
      </dgm:t>
    </dgm:pt>
    <dgm:pt modelId="{DE8F3FE8-1C00-4816-A4C3-682917F00200}" type="pres">
      <dgm:prSet presAssocID="{30DF4F45-C24B-4AFD-84DC-2329FAA54FEF}" presName="linear" presStyleCnt="0">
        <dgm:presLayoutVars>
          <dgm:animLvl val="lvl"/>
          <dgm:resizeHandles val="exact"/>
        </dgm:presLayoutVars>
      </dgm:prSet>
      <dgm:spPr/>
    </dgm:pt>
    <dgm:pt modelId="{F058CCCC-D8A9-4EE0-BF1A-7E921ED1F438}" type="pres">
      <dgm:prSet presAssocID="{710047CE-8EA3-42B4-BEB4-95AC72027E3C}" presName="parentText" presStyleLbl="node1" presStyleIdx="0" presStyleCnt="2" custScaleX="99662" custScaleY="62910">
        <dgm:presLayoutVars>
          <dgm:chMax val="0"/>
          <dgm:bulletEnabled val="1"/>
        </dgm:presLayoutVars>
      </dgm:prSet>
      <dgm:spPr/>
    </dgm:pt>
    <dgm:pt modelId="{CAAE9B9A-8EA1-4313-8104-0F37D08F24CC}" type="pres">
      <dgm:prSet presAssocID="{710047CE-8EA3-42B4-BEB4-95AC72027E3C}" presName="childText" presStyleLbl="revTx" presStyleIdx="0" presStyleCnt="2">
        <dgm:presLayoutVars>
          <dgm:bulletEnabled val="1"/>
        </dgm:presLayoutVars>
      </dgm:prSet>
      <dgm:spPr/>
    </dgm:pt>
    <dgm:pt modelId="{FF843108-3F32-4477-AC54-D0E3110EDCA3}" type="pres">
      <dgm:prSet presAssocID="{42ADBC72-4860-48C3-902A-6717EC0FFE9C}" presName="parentText" presStyleLbl="node1" presStyleIdx="1" presStyleCnt="2" custScaleX="99424" custScaleY="63502">
        <dgm:presLayoutVars>
          <dgm:chMax val="0"/>
          <dgm:bulletEnabled val="1"/>
        </dgm:presLayoutVars>
      </dgm:prSet>
      <dgm:spPr/>
    </dgm:pt>
    <dgm:pt modelId="{4061226C-41CC-4287-B470-F5CA463C1BFD}" type="pres">
      <dgm:prSet presAssocID="{42ADBC72-4860-48C3-902A-6717EC0FFE9C}" presName="childText" presStyleLbl="revTx" presStyleIdx="1" presStyleCnt="2">
        <dgm:presLayoutVars>
          <dgm:bulletEnabled val="1"/>
        </dgm:presLayoutVars>
      </dgm:prSet>
      <dgm:spPr/>
    </dgm:pt>
  </dgm:ptLst>
  <dgm:cxnLst>
    <dgm:cxn modelId="{EEB64933-796E-418B-99C9-5E70E6FF8BA2}" srcId="{42ADBC72-4860-48C3-902A-6717EC0FFE9C}" destId="{F749C1DC-3927-4AF9-A698-B83D5C22C75A}" srcOrd="1" destOrd="0" parTransId="{6EA5D461-0E7D-4699-9363-6B6B144F0CDF}" sibTransId="{DDFFA499-7B1B-4271-A68A-74C2C26E7CA9}"/>
    <dgm:cxn modelId="{2A467937-FAC4-43C8-A550-C7A94E146CAD}" type="presOf" srcId="{4F90C5D4-BE2D-49BC-94F8-199706C5B592}" destId="{CAAE9B9A-8EA1-4313-8104-0F37D08F24CC}" srcOrd="0" destOrd="1" presId="urn:microsoft.com/office/officeart/2005/8/layout/vList2"/>
    <dgm:cxn modelId="{7111EB38-99F6-4FE7-808D-76C43D59CC7B}" type="presOf" srcId="{30DF4F45-C24B-4AFD-84DC-2329FAA54FEF}" destId="{DE8F3FE8-1C00-4816-A4C3-682917F00200}" srcOrd="0" destOrd="0" presId="urn:microsoft.com/office/officeart/2005/8/layout/vList2"/>
    <dgm:cxn modelId="{11D7743A-65AD-484F-A7EC-E23D6FAEC7C3}" type="presOf" srcId="{B9A864F7-EE71-447A-819A-D7297D581F9D}" destId="{4061226C-41CC-4287-B470-F5CA463C1BFD}" srcOrd="0" destOrd="0" presId="urn:microsoft.com/office/officeart/2005/8/layout/vList2"/>
    <dgm:cxn modelId="{E804803B-12EF-47C0-964E-DEF8465956C1}" type="presOf" srcId="{F9085425-9D18-4AB8-9FB2-4004493A921A}" destId="{CAAE9B9A-8EA1-4313-8104-0F37D08F24CC}" srcOrd="0" destOrd="2" presId="urn:microsoft.com/office/officeart/2005/8/layout/vList2"/>
    <dgm:cxn modelId="{89F5B15C-B9F0-426C-9EFE-536102966518}" type="presOf" srcId="{160C3A73-1EBC-485E-9CBD-373457BA0708}" destId="{CAAE9B9A-8EA1-4313-8104-0F37D08F24CC}" srcOrd="0" destOrd="0" presId="urn:microsoft.com/office/officeart/2005/8/layout/vList2"/>
    <dgm:cxn modelId="{6D2DC245-D854-4C7A-9993-779E63549B61}" type="presOf" srcId="{710047CE-8EA3-42B4-BEB4-95AC72027E3C}" destId="{F058CCCC-D8A9-4EE0-BF1A-7E921ED1F438}" srcOrd="0" destOrd="0" presId="urn:microsoft.com/office/officeart/2005/8/layout/vList2"/>
    <dgm:cxn modelId="{F6F1CF72-40AB-4771-AB56-DB397A8B3BBA}" srcId="{30DF4F45-C24B-4AFD-84DC-2329FAA54FEF}" destId="{42ADBC72-4860-48C3-902A-6717EC0FFE9C}" srcOrd="1" destOrd="0" parTransId="{371F0739-32BA-4910-B83A-B6233A92CBD0}" sibTransId="{46FCF68D-8C14-4C66-B20B-C7DCD0D9111A}"/>
    <dgm:cxn modelId="{13DC6A86-4949-4751-AC68-EF59A143CD54}" srcId="{710047CE-8EA3-42B4-BEB4-95AC72027E3C}" destId="{4F90C5D4-BE2D-49BC-94F8-199706C5B592}" srcOrd="1" destOrd="0" parTransId="{8F54EAD9-003C-476D-82A1-859E6379E3CC}" sibTransId="{F20117E8-34FF-4BEB-B25B-A71B2426B408}"/>
    <dgm:cxn modelId="{70BA5489-DA74-48DB-88A0-30CCE5C1A858}" type="presOf" srcId="{F749C1DC-3927-4AF9-A698-B83D5C22C75A}" destId="{4061226C-41CC-4287-B470-F5CA463C1BFD}" srcOrd="0" destOrd="1" presId="urn:microsoft.com/office/officeart/2005/8/layout/vList2"/>
    <dgm:cxn modelId="{04C110A4-C703-4CFB-AEAE-29C62C6E8E5F}" srcId="{710047CE-8EA3-42B4-BEB4-95AC72027E3C}" destId="{F9085425-9D18-4AB8-9FB2-4004493A921A}" srcOrd="2" destOrd="0" parTransId="{20FC0C21-664A-4B5B-8524-C949CA431A1D}" sibTransId="{8B6257BF-2C87-4DCE-A353-AFBC3D133AF7}"/>
    <dgm:cxn modelId="{E5A333B9-8178-4C33-B03A-F0F5D8243B82}" type="presOf" srcId="{42ADBC72-4860-48C3-902A-6717EC0FFE9C}" destId="{FF843108-3F32-4477-AC54-D0E3110EDCA3}" srcOrd="0" destOrd="0" presId="urn:microsoft.com/office/officeart/2005/8/layout/vList2"/>
    <dgm:cxn modelId="{8D7E08C8-CCED-40F1-AD88-8C6ADF25E4B4}" srcId="{42ADBC72-4860-48C3-902A-6717EC0FFE9C}" destId="{B9A864F7-EE71-447A-819A-D7297D581F9D}" srcOrd="0" destOrd="0" parTransId="{39A7A8F2-8EC7-4EF0-A26A-AC0D2B0BFC22}" sibTransId="{F2392AE3-71DE-41AE-AEC0-0092FB3D6DC9}"/>
    <dgm:cxn modelId="{47ACADC9-D7B6-4CF9-8DC8-457D03DE497C}" srcId="{30DF4F45-C24B-4AFD-84DC-2329FAA54FEF}" destId="{710047CE-8EA3-42B4-BEB4-95AC72027E3C}" srcOrd="0" destOrd="0" parTransId="{3018D0D4-89B6-4D07-810A-FBFCFD4D678F}" sibTransId="{10429B55-A616-4759-96FF-BBC2CACE37FA}"/>
    <dgm:cxn modelId="{5F6394E2-4BA8-41DD-AAE0-F089D4E22DBF}" srcId="{710047CE-8EA3-42B4-BEB4-95AC72027E3C}" destId="{160C3A73-1EBC-485E-9CBD-373457BA0708}" srcOrd="0" destOrd="0" parTransId="{8196E4E6-71F9-448D-BA16-6C99D7965A43}" sibTransId="{B5257A17-CC97-4ED5-AFE7-04F882ACE5BF}"/>
    <dgm:cxn modelId="{A87B1037-7E5A-4B35-8828-D52A7A2EAD5B}" type="presParOf" srcId="{DE8F3FE8-1C00-4816-A4C3-682917F00200}" destId="{F058CCCC-D8A9-4EE0-BF1A-7E921ED1F438}" srcOrd="0" destOrd="0" presId="urn:microsoft.com/office/officeart/2005/8/layout/vList2"/>
    <dgm:cxn modelId="{AB5951B9-B2F7-4347-9751-7BBA17B30F0A}" type="presParOf" srcId="{DE8F3FE8-1C00-4816-A4C3-682917F00200}" destId="{CAAE9B9A-8EA1-4313-8104-0F37D08F24CC}" srcOrd="1" destOrd="0" presId="urn:microsoft.com/office/officeart/2005/8/layout/vList2"/>
    <dgm:cxn modelId="{B75BE6E0-27B7-4F0C-8875-5025764DAF1E}" type="presParOf" srcId="{DE8F3FE8-1C00-4816-A4C3-682917F00200}" destId="{FF843108-3F32-4477-AC54-D0E3110EDCA3}" srcOrd="2" destOrd="0" presId="urn:microsoft.com/office/officeart/2005/8/layout/vList2"/>
    <dgm:cxn modelId="{D64D8F34-9D67-4214-88CC-F1CE75219271}" type="presParOf" srcId="{DE8F3FE8-1C00-4816-A4C3-682917F00200}" destId="{4061226C-41CC-4287-B470-F5CA463C1BFD}"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8CCCC-D8A9-4EE0-BF1A-7E921ED1F438}">
      <dsp:nvSpPr>
        <dsp:cNvPr id="0" name=""/>
        <dsp:cNvSpPr/>
      </dsp:nvSpPr>
      <dsp:spPr>
        <a:xfrm>
          <a:off x="10801" y="3838"/>
          <a:ext cx="6369672" cy="706605"/>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a:t>Precision Cropping with Pillow:</a:t>
          </a:r>
          <a:endParaRPr lang="en-US" sz="2800" kern="1200" dirty="0"/>
        </a:p>
      </dsp:txBody>
      <dsp:txXfrm>
        <a:off x="45295" y="38332"/>
        <a:ext cx="6300684" cy="637617"/>
      </dsp:txXfrm>
    </dsp:sp>
    <dsp:sp modelId="{CAAE9B9A-8EA1-4313-8104-0F37D08F24CC}">
      <dsp:nvSpPr>
        <dsp:cNvPr id="0" name=""/>
        <dsp:cNvSpPr/>
      </dsp:nvSpPr>
      <dsp:spPr>
        <a:xfrm>
          <a:off x="0" y="710443"/>
          <a:ext cx="6391275" cy="217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92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Pillow facilitates precise cropping of images, allowing developers to select and extract nutrition labels with accuracy.</a:t>
          </a:r>
        </a:p>
        <a:p>
          <a:pPr marL="171450" lvl="1" indent="-171450" algn="l" defTabSz="800100">
            <a:lnSpc>
              <a:spcPct val="90000"/>
            </a:lnSpc>
            <a:spcBef>
              <a:spcPct val="0"/>
            </a:spcBef>
            <a:spcAft>
              <a:spcPct val="20000"/>
            </a:spcAft>
            <a:buChar char="•"/>
          </a:pPr>
          <a:r>
            <a:rPr lang="en-US" sz="1800" kern="1200" dirty="0"/>
            <a:t>Through Pillow's functionality, we can define the exact dimensions and coordinates for cropping, ensuring a focused output for better accuracy by OCR tool.</a:t>
          </a:r>
        </a:p>
        <a:p>
          <a:pPr marL="171450" lvl="1" indent="-171450" algn="l" defTabSz="711200">
            <a:lnSpc>
              <a:spcPct val="90000"/>
            </a:lnSpc>
            <a:spcBef>
              <a:spcPct val="0"/>
            </a:spcBef>
            <a:spcAft>
              <a:spcPct val="20000"/>
            </a:spcAft>
            <a:buChar char="•"/>
          </a:pPr>
          <a:endParaRPr lang="en-US" sz="1600" kern="1200" dirty="0"/>
        </a:p>
      </dsp:txBody>
      <dsp:txXfrm>
        <a:off x="0" y="710443"/>
        <a:ext cx="6391275" cy="2173500"/>
      </dsp:txXfrm>
    </dsp:sp>
    <dsp:sp modelId="{FF843108-3F32-4477-AC54-D0E3110EDCA3}">
      <dsp:nvSpPr>
        <dsp:cNvPr id="0" name=""/>
        <dsp:cNvSpPr/>
      </dsp:nvSpPr>
      <dsp:spPr>
        <a:xfrm>
          <a:off x="18406" y="2883943"/>
          <a:ext cx="6354461" cy="713254"/>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a:t>Enhanced User Experience:</a:t>
          </a:r>
          <a:endParaRPr lang="en-US" sz="2800" kern="1200" dirty="0"/>
        </a:p>
      </dsp:txBody>
      <dsp:txXfrm>
        <a:off x="53224" y="2918761"/>
        <a:ext cx="6284825" cy="643618"/>
      </dsp:txXfrm>
    </dsp:sp>
    <dsp:sp modelId="{4061226C-41CC-4287-B470-F5CA463C1BFD}">
      <dsp:nvSpPr>
        <dsp:cNvPr id="0" name=""/>
        <dsp:cNvSpPr/>
      </dsp:nvSpPr>
      <dsp:spPr>
        <a:xfrm>
          <a:off x="0" y="3597198"/>
          <a:ext cx="6391275" cy="1645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92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Precise cropping enhances the overall user experience by presenting clear and relevant content without distractions.</a:t>
          </a:r>
        </a:p>
        <a:p>
          <a:pPr marL="171450" lvl="1" indent="-171450" algn="l" defTabSz="800100">
            <a:lnSpc>
              <a:spcPct val="90000"/>
            </a:lnSpc>
            <a:spcBef>
              <a:spcPct val="0"/>
            </a:spcBef>
            <a:spcAft>
              <a:spcPct val="20000"/>
            </a:spcAft>
            <a:buChar char="•"/>
          </a:pPr>
          <a:r>
            <a:rPr lang="en-US" sz="1800" kern="1200" dirty="0"/>
            <a:t>Users can quickly grasp essential information from a nutrition label, promoting better understanding and informed decision-making.</a:t>
          </a:r>
        </a:p>
      </dsp:txBody>
      <dsp:txXfrm>
        <a:off x="0" y="3597198"/>
        <a:ext cx="6391275" cy="16456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C991DA1-F033-4B38-9296-C057CE9EE9D5}" type="datetimeFigureOut">
              <a:rPr lang="en-IE" smtClean="0"/>
              <a:t>05/03/2024</a:t>
            </a:fld>
            <a:endParaRPr lang="en-IE"/>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E"/>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CC8B4F-AED3-4FBF-A92F-1EDCBBD513A3}" type="slidenum">
              <a:rPr lang="en-IE" smtClean="0"/>
              <a:t>‹#›</a:t>
            </a:fld>
            <a:endParaRPr lang="en-IE"/>
          </a:p>
        </p:txBody>
      </p:sp>
    </p:spTree>
    <p:extLst>
      <p:ext uri="{BB962C8B-B14F-4D97-AF65-F5344CB8AC3E}">
        <p14:creationId xmlns:p14="http://schemas.microsoft.com/office/powerpoint/2010/main" val="162506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991DA1-F033-4B38-9296-C057CE9EE9D5}" type="datetimeFigureOut">
              <a:rPr lang="en-IE" smtClean="0"/>
              <a:t>05/03/2024</a:t>
            </a:fld>
            <a:endParaRPr lang="en-IE"/>
          </a:p>
        </p:txBody>
      </p:sp>
      <p:sp>
        <p:nvSpPr>
          <p:cNvPr id="6" name="Footer Placeholder 5"/>
          <p:cNvSpPr>
            <a:spLocks noGrp="1"/>
          </p:cNvSpPr>
          <p:nvPr>
            <p:ph type="ftr" sz="quarter" idx="11"/>
          </p:nvPr>
        </p:nvSpPr>
        <p:spPr/>
        <p:txBody>
          <a:bodyPr/>
          <a:lstStyle/>
          <a:p>
            <a:endParaRPr lang="en-I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CC8B4F-AED3-4FBF-A92F-1EDCBBD513A3}" type="slidenum">
              <a:rPr lang="en-IE" smtClean="0"/>
              <a:t>‹#›</a:t>
            </a:fld>
            <a:endParaRPr lang="en-IE"/>
          </a:p>
        </p:txBody>
      </p:sp>
    </p:spTree>
    <p:extLst>
      <p:ext uri="{BB962C8B-B14F-4D97-AF65-F5344CB8AC3E}">
        <p14:creationId xmlns:p14="http://schemas.microsoft.com/office/powerpoint/2010/main" val="4109309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C991DA1-F033-4B38-9296-C057CE9EE9D5}" type="datetimeFigureOut">
              <a:rPr lang="en-IE" smtClean="0"/>
              <a:t>05/03/2024</a:t>
            </a:fld>
            <a:endParaRPr lang="en-IE"/>
          </a:p>
        </p:txBody>
      </p:sp>
      <p:sp>
        <p:nvSpPr>
          <p:cNvPr id="5" name="Footer Placeholder 4"/>
          <p:cNvSpPr>
            <a:spLocks noGrp="1"/>
          </p:cNvSpPr>
          <p:nvPr>
            <p:ph type="ftr" sz="quarter" idx="11"/>
          </p:nvPr>
        </p:nvSpPr>
        <p:spPr/>
        <p:txBody>
          <a:bodyPr/>
          <a:lstStyle/>
          <a:p>
            <a:endParaRPr lang="en-IE"/>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CC8B4F-AED3-4FBF-A92F-1EDCBBD513A3}" type="slidenum">
              <a:rPr lang="en-IE" smtClean="0"/>
              <a:t>‹#›</a:t>
            </a:fld>
            <a:endParaRPr lang="en-IE"/>
          </a:p>
        </p:txBody>
      </p:sp>
    </p:spTree>
    <p:extLst>
      <p:ext uri="{BB962C8B-B14F-4D97-AF65-F5344CB8AC3E}">
        <p14:creationId xmlns:p14="http://schemas.microsoft.com/office/powerpoint/2010/main" val="4069798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C991DA1-F033-4B38-9296-C057CE9EE9D5}" type="datetimeFigureOut">
              <a:rPr lang="en-IE" smtClean="0"/>
              <a:t>05/03/2024</a:t>
            </a:fld>
            <a:endParaRPr lang="en-IE"/>
          </a:p>
        </p:txBody>
      </p:sp>
      <p:sp>
        <p:nvSpPr>
          <p:cNvPr id="5" name="Footer Placeholder 4"/>
          <p:cNvSpPr>
            <a:spLocks noGrp="1"/>
          </p:cNvSpPr>
          <p:nvPr>
            <p:ph type="ftr" sz="quarter" idx="11"/>
          </p:nvPr>
        </p:nvSpPr>
        <p:spPr/>
        <p:txBody>
          <a:bodyPr/>
          <a:lstStyle/>
          <a:p>
            <a:endParaRPr lang="en-IE"/>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CC8B4F-AED3-4FBF-A92F-1EDCBBD513A3}" type="slidenum">
              <a:rPr lang="en-IE" smtClean="0"/>
              <a:t>‹#›</a:t>
            </a:fld>
            <a:endParaRPr lang="en-IE"/>
          </a:p>
        </p:txBody>
      </p:sp>
    </p:spTree>
    <p:extLst>
      <p:ext uri="{BB962C8B-B14F-4D97-AF65-F5344CB8AC3E}">
        <p14:creationId xmlns:p14="http://schemas.microsoft.com/office/powerpoint/2010/main" val="3026671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91DA1-F033-4B38-9296-C057CE9EE9D5}" type="datetimeFigureOut">
              <a:rPr lang="en-IE" smtClean="0"/>
              <a:t>05/03/2024</a:t>
            </a:fld>
            <a:endParaRPr lang="en-IE"/>
          </a:p>
        </p:txBody>
      </p:sp>
      <p:sp>
        <p:nvSpPr>
          <p:cNvPr id="5" name="Footer Placeholder 4"/>
          <p:cNvSpPr>
            <a:spLocks noGrp="1"/>
          </p:cNvSpPr>
          <p:nvPr>
            <p:ph type="ftr" sz="quarter" idx="11"/>
          </p:nvPr>
        </p:nvSpPr>
        <p:spPr/>
        <p:txBody>
          <a:bodyPr/>
          <a:lstStyle/>
          <a:p>
            <a:endParaRPr lang="en-I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CC8B4F-AED3-4FBF-A92F-1EDCBBD513A3}" type="slidenum">
              <a:rPr lang="en-IE" smtClean="0"/>
              <a:t>‹#›</a:t>
            </a:fld>
            <a:endParaRPr lang="en-IE"/>
          </a:p>
        </p:txBody>
      </p:sp>
    </p:spTree>
    <p:extLst>
      <p:ext uri="{BB962C8B-B14F-4D97-AF65-F5344CB8AC3E}">
        <p14:creationId xmlns:p14="http://schemas.microsoft.com/office/powerpoint/2010/main" val="4044838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C991DA1-F033-4B38-9296-C057CE9EE9D5}" type="datetimeFigureOut">
              <a:rPr lang="en-IE" smtClean="0"/>
              <a:t>05/03/2024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D5CC8B4F-AED3-4FBF-A92F-1EDCBBD513A3}" type="slidenum">
              <a:rPr lang="en-IE" smtClean="0"/>
              <a:t>‹#›</a:t>
            </a:fld>
            <a:endParaRPr lang="en-IE"/>
          </a:p>
        </p:txBody>
      </p:sp>
    </p:spTree>
    <p:extLst>
      <p:ext uri="{BB962C8B-B14F-4D97-AF65-F5344CB8AC3E}">
        <p14:creationId xmlns:p14="http://schemas.microsoft.com/office/powerpoint/2010/main" val="1084374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C991DA1-F033-4B38-9296-C057CE9EE9D5}" type="datetimeFigureOut">
              <a:rPr lang="en-IE" smtClean="0"/>
              <a:t>05/03/2024</a:t>
            </a:fld>
            <a:endParaRPr lang="en-IE"/>
          </a:p>
        </p:txBody>
      </p:sp>
      <p:sp>
        <p:nvSpPr>
          <p:cNvPr id="8" name="Footer Placeholder 7"/>
          <p:cNvSpPr>
            <a:spLocks noGrp="1"/>
          </p:cNvSpPr>
          <p:nvPr>
            <p:ph type="ftr" sz="quarter" idx="11"/>
          </p:nvPr>
        </p:nvSpPr>
        <p:spPr>
          <a:xfrm>
            <a:off x="561111" y="6391838"/>
            <a:ext cx="3644282" cy="304801"/>
          </a:xfrm>
        </p:spPr>
        <p:txBody>
          <a:bodyPr/>
          <a:lstStyle/>
          <a:p>
            <a:endParaRPr lang="en-IE"/>
          </a:p>
        </p:txBody>
      </p:sp>
      <p:sp>
        <p:nvSpPr>
          <p:cNvPr id="9" name="Slide Number Placeholder 8"/>
          <p:cNvSpPr>
            <a:spLocks noGrp="1"/>
          </p:cNvSpPr>
          <p:nvPr>
            <p:ph type="sldNum" sz="quarter" idx="12"/>
          </p:nvPr>
        </p:nvSpPr>
        <p:spPr/>
        <p:txBody>
          <a:bodyPr/>
          <a:lstStyle/>
          <a:p>
            <a:fld id="{D5CC8B4F-AED3-4FBF-A92F-1EDCBBD513A3}" type="slidenum">
              <a:rPr lang="en-IE" smtClean="0"/>
              <a:t>‹#›</a:t>
            </a:fld>
            <a:endParaRPr lang="en-IE"/>
          </a:p>
        </p:txBody>
      </p:sp>
    </p:spTree>
    <p:extLst>
      <p:ext uri="{BB962C8B-B14F-4D97-AF65-F5344CB8AC3E}">
        <p14:creationId xmlns:p14="http://schemas.microsoft.com/office/powerpoint/2010/main" val="518938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C991DA1-F033-4B38-9296-C057CE9EE9D5}" type="datetimeFigureOut">
              <a:rPr lang="en-IE" smtClean="0"/>
              <a:t>05/03/2024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5CC8B4F-AED3-4FBF-A92F-1EDCBBD513A3}" type="slidenum">
              <a:rPr lang="en-IE" smtClean="0"/>
              <a:t>‹#›</a:t>
            </a:fld>
            <a:endParaRPr lang="en-IE"/>
          </a:p>
        </p:txBody>
      </p:sp>
    </p:spTree>
    <p:extLst>
      <p:ext uri="{BB962C8B-B14F-4D97-AF65-F5344CB8AC3E}">
        <p14:creationId xmlns:p14="http://schemas.microsoft.com/office/powerpoint/2010/main" val="2993736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C991DA1-F033-4B38-9296-C057CE9EE9D5}" type="datetimeFigureOut">
              <a:rPr lang="en-IE" smtClean="0"/>
              <a:t>05/03/2024</a:t>
            </a:fld>
            <a:endParaRPr lang="en-IE"/>
          </a:p>
        </p:txBody>
      </p:sp>
      <p:sp>
        <p:nvSpPr>
          <p:cNvPr id="5" name="Footer Placeholder 4"/>
          <p:cNvSpPr>
            <a:spLocks noGrp="1"/>
          </p:cNvSpPr>
          <p:nvPr>
            <p:ph type="ftr" sz="quarter" idx="11"/>
          </p:nvPr>
        </p:nvSpPr>
        <p:spPr/>
        <p:txBody>
          <a:bodyPr/>
          <a:lstStyle/>
          <a:p>
            <a:endParaRPr lang="en-I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CC8B4F-AED3-4FBF-A92F-1EDCBBD513A3}" type="slidenum">
              <a:rPr lang="en-IE" smtClean="0"/>
              <a:t>‹#›</a:t>
            </a:fld>
            <a:endParaRPr lang="en-IE"/>
          </a:p>
        </p:txBody>
      </p:sp>
    </p:spTree>
    <p:extLst>
      <p:ext uri="{BB962C8B-B14F-4D97-AF65-F5344CB8AC3E}">
        <p14:creationId xmlns:p14="http://schemas.microsoft.com/office/powerpoint/2010/main" val="2047811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91DA1-F033-4B38-9296-C057CE9EE9D5}" type="datetimeFigureOut">
              <a:rPr lang="en-IE" smtClean="0"/>
              <a:t>05/03/2024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5CC8B4F-AED3-4FBF-A92F-1EDCBBD513A3}" type="slidenum">
              <a:rPr lang="en-IE" smtClean="0"/>
              <a:t>‹#›</a:t>
            </a:fld>
            <a:endParaRPr lang="en-IE"/>
          </a:p>
        </p:txBody>
      </p:sp>
    </p:spTree>
    <p:extLst>
      <p:ext uri="{BB962C8B-B14F-4D97-AF65-F5344CB8AC3E}">
        <p14:creationId xmlns:p14="http://schemas.microsoft.com/office/powerpoint/2010/main" val="1180239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91DA1-F033-4B38-9296-C057CE9EE9D5}" type="datetimeFigureOut">
              <a:rPr lang="en-IE" smtClean="0"/>
              <a:t>05/03/2024</a:t>
            </a:fld>
            <a:endParaRPr lang="en-IE"/>
          </a:p>
        </p:txBody>
      </p:sp>
      <p:sp>
        <p:nvSpPr>
          <p:cNvPr id="5" name="Footer Placeholder 4"/>
          <p:cNvSpPr>
            <a:spLocks noGrp="1"/>
          </p:cNvSpPr>
          <p:nvPr>
            <p:ph type="ftr" sz="quarter" idx="11"/>
          </p:nvPr>
        </p:nvSpPr>
        <p:spPr/>
        <p:txBody>
          <a:bodyPr/>
          <a:lstStyle/>
          <a:p>
            <a:endParaRPr lang="en-I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CC8B4F-AED3-4FBF-A92F-1EDCBBD513A3}" type="slidenum">
              <a:rPr lang="en-IE" smtClean="0"/>
              <a:t>‹#›</a:t>
            </a:fld>
            <a:endParaRPr lang="en-IE"/>
          </a:p>
        </p:txBody>
      </p:sp>
    </p:spTree>
    <p:extLst>
      <p:ext uri="{BB962C8B-B14F-4D97-AF65-F5344CB8AC3E}">
        <p14:creationId xmlns:p14="http://schemas.microsoft.com/office/powerpoint/2010/main" val="3247218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991DA1-F033-4B38-9296-C057CE9EE9D5}" type="datetimeFigureOut">
              <a:rPr lang="en-IE" smtClean="0"/>
              <a:t>05/03/2024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5CC8B4F-AED3-4FBF-A92F-1EDCBBD513A3}" type="slidenum">
              <a:rPr lang="en-IE" smtClean="0"/>
              <a:t>‹#›</a:t>
            </a:fld>
            <a:endParaRPr lang="en-IE"/>
          </a:p>
        </p:txBody>
      </p:sp>
    </p:spTree>
    <p:extLst>
      <p:ext uri="{BB962C8B-B14F-4D97-AF65-F5344CB8AC3E}">
        <p14:creationId xmlns:p14="http://schemas.microsoft.com/office/powerpoint/2010/main" val="1161567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991DA1-F033-4B38-9296-C057CE9EE9D5}" type="datetimeFigureOut">
              <a:rPr lang="en-IE" smtClean="0"/>
              <a:t>05/03/2024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D5CC8B4F-AED3-4FBF-A92F-1EDCBBD513A3}" type="slidenum">
              <a:rPr lang="en-IE" smtClean="0"/>
              <a:t>‹#›</a:t>
            </a:fld>
            <a:endParaRPr lang="en-IE"/>
          </a:p>
        </p:txBody>
      </p:sp>
    </p:spTree>
    <p:extLst>
      <p:ext uri="{BB962C8B-B14F-4D97-AF65-F5344CB8AC3E}">
        <p14:creationId xmlns:p14="http://schemas.microsoft.com/office/powerpoint/2010/main" val="196893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991DA1-F033-4B38-9296-C057CE9EE9D5}" type="datetimeFigureOut">
              <a:rPr lang="en-IE" smtClean="0"/>
              <a:t>05/03/2024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D5CC8B4F-AED3-4FBF-A92F-1EDCBBD513A3}" type="slidenum">
              <a:rPr lang="en-IE" smtClean="0"/>
              <a:t>‹#›</a:t>
            </a:fld>
            <a:endParaRPr lang="en-IE"/>
          </a:p>
        </p:txBody>
      </p:sp>
    </p:spTree>
    <p:extLst>
      <p:ext uri="{BB962C8B-B14F-4D97-AF65-F5344CB8AC3E}">
        <p14:creationId xmlns:p14="http://schemas.microsoft.com/office/powerpoint/2010/main" val="427099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991DA1-F033-4B38-9296-C057CE9EE9D5}" type="datetimeFigureOut">
              <a:rPr lang="en-IE" smtClean="0"/>
              <a:t>05/03/2024</a:t>
            </a:fld>
            <a:endParaRPr lang="en-IE"/>
          </a:p>
        </p:txBody>
      </p:sp>
      <p:sp>
        <p:nvSpPr>
          <p:cNvPr id="3" name="Footer Placeholder 2"/>
          <p:cNvSpPr>
            <a:spLocks noGrp="1"/>
          </p:cNvSpPr>
          <p:nvPr>
            <p:ph type="ftr" sz="quarter" idx="11"/>
          </p:nvPr>
        </p:nvSpPr>
        <p:spPr/>
        <p:txBody>
          <a:bodyPr/>
          <a:lstStyle/>
          <a:p>
            <a:endParaRPr lang="en-IE"/>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CC8B4F-AED3-4FBF-A92F-1EDCBBD513A3}" type="slidenum">
              <a:rPr lang="en-IE" smtClean="0"/>
              <a:t>‹#›</a:t>
            </a:fld>
            <a:endParaRPr lang="en-IE"/>
          </a:p>
        </p:txBody>
      </p:sp>
    </p:spTree>
    <p:extLst>
      <p:ext uri="{BB962C8B-B14F-4D97-AF65-F5344CB8AC3E}">
        <p14:creationId xmlns:p14="http://schemas.microsoft.com/office/powerpoint/2010/main" val="3136658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991DA1-F033-4B38-9296-C057CE9EE9D5}" type="datetimeFigureOut">
              <a:rPr lang="en-IE" smtClean="0"/>
              <a:t>05/03/2024</a:t>
            </a:fld>
            <a:endParaRPr lang="en-IE"/>
          </a:p>
        </p:txBody>
      </p:sp>
      <p:sp>
        <p:nvSpPr>
          <p:cNvPr id="6" name="Footer Placeholder 5"/>
          <p:cNvSpPr>
            <a:spLocks noGrp="1"/>
          </p:cNvSpPr>
          <p:nvPr>
            <p:ph type="ftr" sz="quarter" idx="11"/>
          </p:nvPr>
        </p:nvSpPr>
        <p:spPr/>
        <p:txBody>
          <a:bodyPr/>
          <a:lstStyle/>
          <a:p>
            <a:endParaRPr lang="en-I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CC8B4F-AED3-4FBF-A92F-1EDCBBD513A3}" type="slidenum">
              <a:rPr lang="en-IE" smtClean="0"/>
              <a:t>‹#›</a:t>
            </a:fld>
            <a:endParaRPr lang="en-IE"/>
          </a:p>
        </p:txBody>
      </p:sp>
    </p:spTree>
    <p:extLst>
      <p:ext uri="{BB962C8B-B14F-4D97-AF65-F5344CB8AC3E}">
        <p14:creationId xmlns:p14="http://schemas.microsoft.com/office/powerpoint/2010/main" val="3000655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991DA1-F033-4B38-9296-C057CE9EE9D5}" type="datetimeFigureOut">
              <a:rPr lang="en-IE" smtClean="0"/>
              <a:t>05/03/2024</a:t>
            </a:fld>
            <a:endParaRPr lang="en-IE"/>
          </a:p>
        </p:txBody>
      </p:sp>
      <p:sp>
        <p:nvSpPr>
          <p:cNvPr id="6" name="Footer Placeholder 5"/>
          <p:cNvSpPr>
            <a:spLocks noGrp="1"/>
          </p:cNvSpPr>
          <p:nvPr>
            <p:ph type="ftr" sz="quarter" idx="11"/>
          </p:nvPr>
        </p:nvSpPr>
        <p:spPr/>
        <p:txBody>
          <a:bodyPr/>
          <a:lstStyle/>
          <a:p>
            <a:endParaRPr lang="en-I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CC8B4F-AED3-4FBF-A92F-1EDCBBD513A3}" type="slidenum">
              <a:rPr lang="en-IE" smtClean="0"/>
              <a:t>‹#›</a:t>
            </a:fld>
            <a:endParaRPr lang="en-IE"/>
          </a:p>
        </p:txBody>
      </p:sp>
    </p:spTree>
    <p:extLst>
      <p:ext uri="{BB962C8B-B14F-4D97-AF65-F5344CB8AC3E}">
        <p14:creationId xmlns:p14="http://schemas.microsoft.com/office/powerpoint/2010/main" val="1662673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C991DA1-F033-4B38-9296-C057CE9EE9D5}" type="datetimeFigureOut">
              <a:rPr lang="en-IE" smtClean="0"/>
              <a:t>05/03/2024</a:t>
            </a:fld>
            <a:endParaRPr lang="en-IE"/>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E"/>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CC8B4F-AED3-4FBF-A92F-1EDCBBD513A3}" type="slidenum">
              <a:rPr lang="en-IE" smtClean="0"/>
              <a:t>‹#›</a:t>
            </a:fld>
            <a:endParaRPr lang="en-IE"/>
          </a:p>
        </p:txBody>
      </p:sp>
    </p:spTree>
    <p:extLst>
      <p:ext uri="{BB962C8B-B14F-4D97-AF65-F5344CB8AC3E}">
        <p14:creationId xmlns:p14="http://schemas.microsoft.com/office/powerpoint/2010/main" val="36274180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94B72-5056-2927-FE80-E73777E2C58A}"/>
              </a:ext>
            </a:extLst>
          </p:cNvPr>
          <p:cNvSpPr>
            <a:spLocks noGrp="1"/>
          </p:cNvSpPr>
          <p:nvPr>
            <p:ph type="ctrTitle"/>
          </p:nvPr>
        </p:nvSpPr>
        <p:spPr/>
        <p:txBody>
          <a:bodyPr/>
          <a:lstStyle/>
          <a:p>
            <a:r>
              <a:rPr lang="en-IN" dirty="0"/>
              <a:t>Future Planning</a:t>
            </a:r>
            <a:endParaRPr lang="en-IE" dirty="0"/>
          </a:p>
        </p:txBody>
      </p:sp>
      <p:sp>
        <p:nvSpPr>
          <p:cNvPr id="3" name="Subtitle 2">
            <a:extLst>
              <a:ext uri="{FF2B5EF4-FFF2-40B4-BE49-F238E27FC236}">
                <a16:creationId xmlns:a16="http://schemas.microsoft.com/office/drawing/2014/main" id="{E1DB27E7-5456-5814-51BB-23AC64570401}"/>
              </a:ext>
            </a:extLst>
          </p:cNvPr>
          <p:cNvSpPr>
            <a:spLocks noGrp="1"/>
          </p:cNvSpPr>
          <p:nvPr>
            <p:ph type="subTitle" idx="1"/>
          </p:nvPr>
        </p:nvSpPr>
        <p:spPr/>
        <p:txBody>
          <a:bodyPr/>
          <a:lstStyle/>
          <a:p>
            <a:r>
              <a:rPr lang="en-US" dirty="0"/>
              <a:t>Introduction to GUI and API Development</a:t>
            </a:r>
            <a:endParaRPr lang="en-IE" dirty="0"/>
          </a:p>
        </p:txBody>
      </p:sp>
    </p:spTree>
    <p:extLst>
      <p:ext uri="{BB962C8B-B14F-4D97-AF65-F5344CB8AC3E}">
        <p14:creationId xmlns:p14="http://schemas.microsoft.com/office/powerpoint/2010/main" val="1023913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8A76-ABDD-761D-9C79-49A19B2170BC}"/>
              </a:ext>
            </a:extLst>
          </p:cNvPr>
          <p:cNvSpPr>
            <a:spLocks noGrp="1"/>
          </p:cNvSpPr>
          <p:nvPr>
            <p:ph type="title"/>
          </p:nvPr>
        </p:nvSpPr>
        <p:spPr/>
        <p:txBody>
          <a:bodyPr/>
          <a:lstStyle/>
          <a:p>
            <a:r>
              <a:rPr lang="en-IN" dirty="0"/>
              <a:t>Key Aspects</a:t>
            </a:r>
            <a:endParaRPr lang="en-IE" dirty="0"/>
          </a:p>
        </p:txBody>
      </p:sp>
      <p:sp>
        <p:nvSpPr>
          <p:cNvPr id="3" name="Content Placeholder 2">
            <a:extLst>
              <a:ext uri="{FF2B5EF4-FFF2-40B4-BE49-F238E27FC236}">
                <a16:creationId xmlns:a16="http://schemas.microsoft.com/office/drawing/2014/main" id="{9ECBC1F9-F4B9-A671-2A06-F85AAD4DF2E0}"/>
              </a:ext>
            </a:extLst>
          </p:cNvPr>
          <p:cNvSpPr>
            <a:spLocks noGrp="1"/>
          </p:cNvSpPr>
          <p:nvPr>
            <p:ph idx="1"/>
          </p:nvPr>
        </p:nvSpPr>
        <p:spPr>
          <a:xfrm>
            <a:off x="1154954" y="2603500"/>
            <a:ext cx="9685499" cy="3905584"/>
          </a:xfrm>
        </p:spPr>
        <p:txBody>
          <a:bodyPr>
            <a:normAutofit fontScale="92500" lnSpcReduction="20000"/>
          </a:bodyPr>
          <a:lstStyle/>
          <a:p>
            <a:r>
              <a:rPr lang="en-IE" sz="1900" b="1" dirty="0"/>
              <a:t>Week: 6-9:</a:t>
            </a:r>
            <a:r>
              <a:rPr lang="en-IE" sz="1900" dirty="0"/>
              <a:t> Graphical User Interface (GUI) Development</a:t>
            </a:r>
          </a:p>
          <a:p>
            <a:pPr lvl="1"/>
            <a:r>
              <a:rPr lang="en-IE" sz="1700" dirty="0"/>
              <a:t>Choosing GUI Framework</a:t>
            </a:r>
          </a:p>
          <a:p>
            <a:pPr lvl="1"/>
            <a:r>
              <a:rPr lang="en-US" sz="1700" dirty="0"/>
              <a:t>Pillow for Image Adjustment and Cropping</a:t>
            </a:r>
          </a:p>
          <a:p>
            <a:pPr lvl="1"/>
            <a:r>
              <a:rPr lang="en-IE" sz="1700" dirty="0">
                <a:solidFill>
                  <a:schemeClr val="tx1"/>
                </a:solidFill>
              </a:rPr>
              <a:t>Data Display in Tables</a:t>
            </a:r>
          </a:p>
          <a:p>
            <a:pPr marL="457200" lvl="1" indent="0">
              <a:buNone/>
            </a:pPr>
            <a:endParaRPr lang="en-US" sz="1700" dirty="0"/>
          </a:p>
          <a:p>
            <a:r>
              <a:rPr lang="en-IE" sz="1900" b="1" dirty="0"/>
              <a:t>Week 10–12: </a:t>
            </a:r>
            <a:r>
              <a:rPr lang="en-IE" sz="1900" dirty="0"/>
              <a:t>API Development</a:t>
            </a:r>
          </a:p>
          <a:p>
            <a:pPr lvl="1"/>
            <a:r>
              <a:rPr lang="en-IE" sz="1700" dirty="0"/>
              <a:t>Framework Selection</a:t>
            </a:r>
          </a:p>
          <a:p>
            <a:pPr marL="457200" lvl="1" indent="0">
              <a:buNone/>
            </a:pPr>
            <a:endParaRPr lang="en-IE" sz="1700" dirty="0"/>
          </a:p>
          <a:p>
            <a:r>
              <a:rPr lang="en-IE" sz="1900" b="1" dirty="0"/>
              <a:t>Week 13: </a:t>
            </a:r>
            <a:r>
              <a:rPr lang="en-IE" sz="1900" dirty="0"/>
              <a:t>Integration and testing</a:t>
            </a:r>
          </a:p>
          <a:p>
            <a:pPr marL="0" indent="0">
              <a:buNone/>
            </a:pPr>
            <a:endParaRPr lang="en-IE" sz="1900" dirty="0"/>
          </a:p>
          <a:p>
            <a:r>
              <a:rPr lang="en-IE" sz="1900" b="1" dirty="0"/>
              <a:t>Week 14: </a:t>
            </a:r>
            <a:r>
              <a:rPr lang="en-IE" sz="1900" dirty="0"/>
              <a:t>Documentation</a:t>
            </a:r>
          </a:p>
          <a:p>
            <a:pPr lvl="1"/>
            <a:endParaRPr lang="en-US" dirty="0"/>
          </a:p>
          <a:p>
            <a:endParaRPr lang="en-IE" dirty="0"/>
          </a:p>
        </p:txBody>
      </p:sp>
    </p:spTree>
    <p:extLst>
      <p:ext uri="{BB962C8B-B14F-4D97-AF65-F5344CB8AC3E}">
        <p14:creationId xmlns:p14="http://schemas.microsoft.com/office/powerpoint/2010/main" val="3004805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5D4A15D-C852-47D7-A7E3-7F8FEE9FCA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6" name="Rectangle 55">
              <a:extLst>
                <a:ext uri="{FF2B5EF4-FFF2-40B4-BE49-F238E27FC236}">
                  <a16:creationId xmlns:a16="http://schemas.microsoft.com/office/drawing/2014/main" id="{C06AA6A2-9E5B-46E6-82B0-8FC1CA723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E"/>
            </a:p>
          </p:txBody>
        </p:sp>
        <p:sp>
          <p:nvSpPr>
            <p:cNvPr id="57" name="Oval 56">
              <a:extLst>
                <a:ext uri="{FF2B5EF4-FFF2-40B4-BE49-F238E27FC236}">
                  <a16:creationId xmlns:a16="http://schemas.microsoft.com/office/drawing/2014/main" id="{11E7C01A-5F5B-4E17-B91B-26FA9ADB5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12" name="Oval 11">
              <a:extLst>
                <a:ext uri="{FF2B5EF4-FFF2-40B4-BE49-F238E27FC236}">
                  <a16:creationId xmlns:a16="http://schemas.microsoft.com/office/drawing/2014/main" id="{71DA43BF-6FE1-458D-A112-1687677B0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58" name="Oval 57">
              <a:extLst>
                <a:ext uri="{FF2B5EF4-FFF2-40B4-BE49-F238E27FC236}">
                  <a16:creationId xmlns:a16="http://schemas.microsoft.com/office/drawing/2014/main" id="{FAA5FF03-83FF-43B9-B66B-5FD05A958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14" name="Oval 13">
              <a:extLst>
                <a:ext uri="{FF2B5EF4-FFF2-40B4-BE49-F238E27FC236}">
                  <a16:creationId xmlns:a16="http://schemas.microsoft.com/office/drawing/2014/main" id="{BC4D7AA7-0424-4C72-AE55-4B413DD4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59" name="Oval 58">
              <a:extLst>
                <a:ext uri="{FF2B5EF4-FFF2-40B4-BE49-F238E27FC236}">
                  <a16:creationId xmlns:a16="http://schemas.microsoft.com/office/drawing/2014/main" id="{BC2D80F1-5DC4-4396-B0E1-C774E82E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16" name="Freeform 5">
              <a:extLst>
                <a:ext uri="{FF2B5EF4-FFF2-40B4-BE49-F238E27FC236}">
                  <a16:creationId xmlns:a16="http://schemas.microsoft.com/office/drawing/2014/main" id="{48171057-920A-4188-A18E-97D710A35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E"/>
            </a:p>
          </p:txBody>
        </p:sp>
        <p:sp>
          <p:nvSpPr>
            <p:cNvPr id="60" name="Freeform 5">
              <a:extLst>
                <a:ext uri="{FF2B5EF4-FFF2-40B4-BE49-F238E27FC236}">
                  <a16:creationId xmlns:a16="http://schemas.microsoft.com/office/drawing/2014/main" id="{1C871B74-1D69-47F0-A28D-8F3454779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E"/>
            </a:p>
          </p:txBody>
        </p:sp>
        <p:sp>
          <p:nvSpPr>
            <p:cNvPr id="18" name="Freeform 5">
              <a:extLst>
                <a:ext uri="{FF2B5EF4-FFF2-40B4-BE49-F238E27FC236}">
                  <a16:creationId xmlns:a16="http://schemas.microsoft.com/office/drawing/2014/main" id="{63001BDC-368C-49CC-9F3F-EAF38A0A49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E"/>
            </a:p>
          </p:txBody>
        </p:sp>
      </p:grpSp>
      <p:sp>
        <p:nvSpPr>
          <p:cNvPr id="20" name="Rectangle 19">
            <a:extLst>
              <a:ext uri="{FF2B5EF4-FFF2-40B4-BE49-F238E27FC236}">
                <a16:creationId xmlns:a16="http://schemas.microsoft.com/office/drawing/2014/main" id="{6288FC2F-B192-42B2-90BE-517E1039B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grpSp>
        <p:nvGrpSpPr>
          <p:cNvPr id="22" name="Group 21">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3" name="Rectangle 22">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E"/>
            </a:p>
          </p:txBody>
        </p:sp>
        <p:sp>
          <p:nvSpPr>
            <p:cNvPr id="24" name="Oval 23">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25" name="Oval 24">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26" name="Rectangle 25">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27"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E"/>
            </a:p>
          </p:txBody>
        </p:sp>
        <p:sp>
          <p:nvSpPr>
            <p:cNvPr id="28"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E"/>
            </a:p>
          </p:txBody>
        </p:sp>
        <p:sp>
          <p:nvSpPr>
            <p:cNvPr id="29"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E"/>
            </a:p>
          </p:txBody>
        </p:sp>
      </p:grpSp>
      <p:sp>
        <p:nvSpPr>
          <p:cNvPr id="2" name="Title 1">
            <a:extLst>
              <a:ext uri="{FF2B5EF4-FFF2-40B4-BE49-F238E27FC236}">
                <a16:creationId xmlns:a16="http://schemas.microsoft.com/office/drawing/2014/main" id="{D06E19DF-09B0-0646-262A-C3E2ADACF7A6}"/>
              </a:ext>
            </a:extLst>
          </p:cNvPr>
          <p:cNvSpPr>
            <a:spLocks noGrp="1"/>
          </p:cNvSpPr>
          <p:nvPr>
            <p:ph type="title"/>
          </p:nvPr>
        </p:nvSpPr>
        <p:spPr>
          <a:xfrm>
            <a:off x="1154955" y="973667"/>
            <a:ext cx="2942210" cy="4833745"/>
          </a:xfrm>
        </p:spPr>
        <p:txBody>
          <a:bodyPr vert="horz" lIns="91440" tIns="45720" rIns="91440" bIns="45720" rtlCol="0" anchor="ctr">
            <a:normAutofit/>
          </a:bodyPr>
          <a:lstStyle/>
          <a:p>
            <a:r>
              <a:rPr lang="en-US" sz="3100" dirty="0">
                <a:solidFill>
                  <a:srgbClr val="EBEBEB"/>
                </a:solidFill>
              </a:rPr>
              <a:t>Graphical User Interface (GUI) Development</a:t>
            </a:r>
          </a:p>
        </p:txBody>
      </p:sp>
      <p:sp>
        <p:nvSpPr>
          <p:cNvPr id="31" name="Rectangle 30">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graphicFrame>
        <p:nvGraphicFramePr>
          <p:cNvPr id="4" name="Content Placeholder 3">
            <a:extLst>
              <a:ext uri="{FF2B5EF4-FFF2-40B4-BE49-F238E27FC236}">
                <a16:creationId xmlns:a16="http://schemas.microsoft.com/office/drawing/2014/main" id="{373F1F6A-B797-BDBA-E4F6-07D93F27C9D1}"/>
              </a:ext>
            </a:extLst>
          </p:cNvPr>
          <p:cNvGraphicFramePr>
            <a:graphicFrameLocks noGrp="1"/>
          </p:cNvGraphicFramePr>
          <p:nvPr>
            <p:ph idx="4294967295"/>
            <p:extLst>
              <p:ext uri="{D42A27DB-BD31-4B8C-83A1-F6EECF244321}">
                <p14:modId xmlns:p14="http://schemas.microsoft.com/office/powerpoint/2010/main" val="1027230142"/>
              </p:ext>
            </p:extLst>
          </p:nvPr>
        </p:nvGraphicFramePr>
        <p:xfrm>
          <a:off x="5019462" y="1556814"/>
          <a:ext cx="6713032" cy="4326660"/>
        </p:xfrm>
        <a:graphic>
          <a:graphicData uri="http://schemas.openxmlformats.org/drawingml/2006/table">
            <a:tbl>
              <a:tblPr firstRow="1" bandRow="1">
                <a:tableStyleId>{5C22544A-7EE6-4342-B048-85BDC9FD1C3A}</a:tableStyleId>
              </a:tblPr>
              <a:tblGrid>
                <a:gridCol w="2052515">
                  <a:extLst>
                    <a:ext uri="{9D8B030D-6E8A-4147-A177-3AD203B41FA5}">
                      <a16:colId xmlns:a16="http://schemas.microsoft.com/office/drawing/2014/main" val="2815636566"/>
                    </a:ext>
                  </a:extLst>
                </a:gridCol>
                <a:gridCol w="2302484">
                  <a:extLst>
                    <a:ext uri="{9D8B030D-6E8A-4147-A177-3AD203B41FA5}">
                      <a16:colId xmlns:a16="http://schemas.microsoft.com/office/drawing/2014/main" val="3604798475"/>
                    </a:ext>
                  </a:extLst>
                </a:gridCol>
                <a:gridCol w="2358033">
                  <a:extLst>
                    <a:ext uri="{9D8B030D-6E8A-4147-A177-3AD203B41FA5}">
                      <a16:colId xmlns:a16="http://schemas.microsoft.com/office/drawing/2014/main" val="3226342568"/>
                    </a:ext>
                  </a:extLst>
                </a:gridCol>
              </a:tblGrid>
              <a:tr h="418858">
                <a:tc>
                  <a:txBody>
                    <a:bodyPr/>
                    <a:lstStyle/>
                    <a:p>
                      <a:pPr algn="l"/>
                      <a:r>
                        <a:rPr lang="en-IN" sz="1900"/>
                        <a:t>Feature</a:t>
                      </a:r>
                      <a:endParaRPr lang="en-IE" sz="1900"/>
                    </a:p>
                  </a:txBody>
                  <a:tcPr marL="95195" marR="95195" marT="47597" marB="47597"/>
                </a:tc>
                <a:tc>
                  <a:txBody>
                    <a:bodyPr/>
                    <a:lstStyle/>
                    <a:p>
                      <a:pPr algn="l"/>
                      <a:r>
                        <a:rPr lang="en-IN" sz="1900" dirty="0"/>
                        <a:t>Tkinter</a:t>
                      </a:r>
                      <a:endParaRPr lang="en-IE" sz="1900" dirty="0"/>
                    </a:p>
                  </a:txBody>
                  <a:tcPr marL="95195" marR="95195" marT="47597" marB="47597"/>
                </a:tc>
                <a:tc>
                  <a:txBody>
                    <a:bodyPr/>
                    <a:lstStyle/>
                    <a:p>
                      <a:pPr algn="l"/>
                      <a:r>
                        <a:rPr lang="en-IN" sz="1900"/>
                        <a:t>PyQt</a:t>
                      </a:r>
                      <a:endParaRPr lang="en-IE" sz="1900"/>
                    </a:p>
                  </a:txBody>
                  <a:tcPr marL="95195" marR="95195" marT="47597" marB="47597"/>
                </a:tc>
                <a:extLst>
                  <a:ext uri="{0D108BD9-81ED-4DB2-BD59-A6C34878D82A}">
                    <a16:rowId xmlns:a16="http://schemas.microsoft.com/office/drawing/2014/main" val="344377254"/>
                  </a:ext>
                </a:extLst>
              </a:tr>
              <a:tr h="704442">
                <a:tc>
                  <a:txBody>
                    <a:bodyPr/>
                    <a:lstStyle/>
                    <a:p>
                      <a:pPr algn="l"/>
                      <a:r>
                        <a:rPr lang="en-IE" sz="1900"/>
                        <a:t>Learning Curve</a:t>
                      </a:r>
                    </a:p>
                  </a:txBody>
                  <a:tcPr marL="95195" marR="95195" marT="47597" marB="47597"/>
                </a:tc>
                <a:tc>
                  <a:txBody>
                    <a:bodyPr/>
                    <a:lstStyle/>
                    <a:p>
                      <a:pPr algn="l"/>
                      <a:r>
                        <a:rPr lang="en-IE" sz="1900"/>
                        <a:t>Beginner-friendly, simple API</a:t>
                      </a:r>
                    </a:p>
                  </a:txBody>
                  <a:tcPr marL="95195" marR="95195" marT="47597" marB="47597"/>
                </a:tc>
                <a:tc>
                  <a:txBody>
                    <a:bodyPr/>
                    <a:lstStyle/>
                    <a:p>
                      <a:pPr algn="l"/>
                      <a:r>
                        <a:rPr lang="en-US" sz="1900"/>
                        <a:t>Moderate learning curve for beginners</a:t>
                      </a:r>
                      <a:endParaRPr lang="en-IE" sz="1900"/>
                    </a:p>
                  </a:txBody>
                  <a:tcPr marL="95195" marR="95195" marT="47597" marB="47597"/>
                </a:tc>
                <a:extLst>
                  <a:ext uri="{0D108BD9-81ED-4DB2-BD59-A6C34878D82A}">
                    <a16:rowId xmlns:a16="http://schemas.microsoft.com/office/drawing/2014/main" val="4028502513"/>
                  </a:ext>
                </a:extLst>
              </a:tr>
              <a:tr h="704442">
                <a:tc>
                  <a:txBody>
                    <a:bodyPr/>
                    <a:lstStyle/>
                    <a:p>
                      <a:pPr algn="l"/>
                      <a:r>
                        <a:rPr lang="en-IE" sz="1900"/>
                        <a:t>Advanced Features</a:t>
                      </a:r>
                    </a:p>
                  </a:txBody>
                  <a:tcPr marL="95195" marR="95195" marT="47597" marB="47597"/>
                </a:tc>
                <a:tc>
                  <a:txBody>
                    <a:bodyPr/>
                    <a:lstStyle/>
                    <a:p>
                      <a:pPr algn="l"/>
                      <a:r>
                        <a:rPr lang="en-IE" sz="1900"/>
                        <a:t>Limited advanced features</a:t>
                      </a:r>
                    </a:p>
                  </a:txBody>
                  <a:tcPr marL="95195" marR="95195" marT="47597" marB="47597"/>
                </a:tc>
                <a:tc>
                  <a:txBody>
                    <a:bodyPr/>
                    <a:lstStyle/>
                    <a:p>
                      <a:pPr algn="l"/>
                      <a:r>
                        <a:rPr lang="en-US" sz="1900"/>
                        <a:t>Advanced features, Qt Designer, etc.</a:t>
                      </a:r>
                    </a:p>
                  </a:txBody>
                  <a:tcPr marL="95195" marR="95195" marT="47597" marB="47597"/>
                </a:tc>
                <a:extLst>
                  <a:ext uri="{0D108BD9-81ED-4DB2-BD59-A6C34878D82A}">
                    <a16:rowId xmlns:a16="http://schemas.microsoft.com/office/drawing/2014/main" val="3959748499"/>
                  </a:ext>
                </a:extLst>
              </a:tr>
              <a:tr h="990027">
                <a:tc>
                  <a:txBody>
                    <a:bodyPr/>
                    <a:lstStyle/>
                    <a:p>
                      <a:pPr algn="l"/>
                      <a:r>
                        <a:rPr lang="en-IE" sz="1900"/>
                        <a:t>Documentation</a:t>
                      </a:r>
                    </a:p>
                  </a:txBody>
                  <a:tcPr marL="95195" marR="95195" marT="47597" marB="47597"/>
                </a:tc>
                <a:tc>
                  <a:txBody>
                    <a:bodyPr/>
                    <a:lstStyle/>
                    <a:p>
                      <a:pPr algn="l"/>
                      <a:r>
                        <a:rPr lang="en-IE" sz="1900"/>
                        <a:t>Good documentation</a:t>
                      </a:r>
                    </a:p>
                  </a:txBody>
                  <a:tcPr marL="95195" marR="95195" marT="47597" marB="47597"/>
                </a:tc>
                <a:tc>
                  <a:txBody>
                    <a:bodyPr/>
                    <a:lstStyle/>
                    <a:p>
                      <a:pPr algn="l"/>
                      <a:r>
                        <a:rPr lang="en-IE" sz="1900"/>
                        <a:t>Extensive documentation and examples</a:t>
                      </a:r>
                    </a:p>
                  </a:txBody>
                  <a:tcPr marL="95195" marR="95195" marT="47597" marB="47597"/>
                </a:tc>
                <a:extLst>
                  <a:ext uri="{0D108BD9-81ED-4DB2-BD59-A6C34878D82A}">
                    <a16:rowId xmlns:a16="http://schemas.microsoft.com/office/drawing/2014/main" val="2117587408"/>
                  </a:ext>
                </a:extLst>
              </a:tr>
              <a:tr h="990027">
                <a:tc>
                  <a:txBody>
                    <a:bodyPr/>
                    <a:lstStyle/>
                    <a:p>
                      <a:pPr algn="l"/>
                      <a:r>
                        <a:rPr lang="en-IE" sz="1900"/>
                        <a:t>Look and Feel</a:t>
                      </a:r>
                    </a:p>
                  </a:txBody>
                  <a:tcPr marL="95195" marR="95195" marT="47597" marB="47597"/>
                </a:tc>
                <a:tc>
                  <a:txBody>
                    <a:bodyPr/>
                    <a:lstStyle/>
                    <a:p>
                      <a:pPr algn="l"/>
                      <a:r>
                        <a:rPr lang="en-US" sz="1900"/>
                        <a:t>Native look and feel (OS-dependent)</a:t>
                      </a:r>
                      <a:endParaRPr lang="en-IE" sz="1900"/>
                    </a:p>
                  </a:txBody>
                  <a:tcPr marL="95195" marR="95195" marT="47597" marB="47597"/>
                </a:tc>
                <a:tc>
                  <a:txBody>
                    <a:bodyPr/>
                    <a:lstStyle/>
                    <a:p>
                      <a:pPr algn="l"/>
                      <a:r>
                        <a:rPr lang="en-US" sz="1900" dirty="0"/>
                        <a:t>Native look and feel with style options</a:t>
                      </a:r>
                      <a:endParaRPr lang="en-IE" sz="1900" dirty="0"/>
                    </a:p>
                  </a:txBody>
                  <a:tcPr marL="95195" marR="95195" marT="47597" marB="47597"/>
                </a:tc>
                <a:extLst>
                  <a:ext uri="{0D108BD9-81ED-4DB2-BD59-A6C34878D82A}">
                    <a16:rowId xmlns:a16="http://schemas.microsoft.com/office/drawing/2014/main" val="2675292251"/>
                  </a:ext>
                </a:extLst>
              </a:tr>
            </a:tbl>
          </a:graphicData>
        </a:graphic>
      </p:graphicFrame>
      <p:sp>
        <p:nvSpPr>
          <p:cNvPr id="55" name="TextBox 54">
            <a:extLst>
              <a:ext uri="{FF2B5EF4-FFF2-40B4-BE49-F238E27FC236}">
                <a16:creationId xmlns:a16="http://schemas.microsoft.com/office/drawing/2014/main" id="{3A31E321-B9C5-F372-DD86-18B3DA148424}"/>
              </a:ext>
            </a:extLst>
          </p:cNvPr>
          <p:cNvSpPr txBox="1"/>
          <p:nvPr/>
        </p:nvSpPr>
        <p:spPr>
          <a:xfrm>
            <a:off x="5019462" y="970710"/>
            <a:ext cx="6096000" cy="400110"/>
          </a:xfrm>
          <a:prstGeom prst="rect">
            <a:avLst/>
          </a:prstGeom>
          <a:noFill/>
        </p:spPr>
        <p:txBody>
          <a:bodyPr wrap="square">
            <a:spAutoFit/>
          </a:bodyPr>
          <a:lstStyle/>
          <a:p>
            <a:r>
              <a:rPr lang="en-IE" sz="2000" dirty="0"/>
              <a:t>Choosing GUI Framework</a:t>
            </a:r>
          </a:p>
        </p:txBody>
      </p:sp>
    </p:spTree>
    <p:extLst>
      <p:ext uri="{BB962C8B-B14F-4D97-AF65-F5344CB8AC3E}">
        <p14:creationId xmlns:p14="http://schemas.microsoft.com/office/powerpoint/2010/main" val="109041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F9C998-2926-8E5D-E007-5CB8908962ED}"/>
            </a:ext>
          </a:extLst>
        </p:cNvPr>
        <p:cNvGrpSpPr/>
        <p:nvPr/>
      </p:nvGrpSpPr>
      <p:grpSpPr>
        <a:xfrm>
          <a:off x="0" y="0"/>
          <a:ext cx="0" cy="0"/>
          <a:chOff x="0" y="0"/>
          <a:chExt cx="0" cy="0"/>
        </a:xfrm>
      </p:grpSpPr>
      <p:grpSp>
        <p:nvGrpSpPr>
          <p:cNvPr id="17" name="Group 16">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E"/>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E"/>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E"/>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E"/>
            </a:p>
          </p:txBody>
        </p:sp>
      </p:grpSp>
      <p:sp>
        <p:nvSpPr>
          <p:cNvPr id="2" name="Title 1">
            <a:extLst>
              <a:ext uri="{FF2B5EF4-FFF2-40B4-BE49-F238E27FC236}">
                <a16:creationId xmlns:a16="http://schemas.microsoft.com/office/drawing/2014/main" id="{04BCF388-587B-9B81-C79A-397E2EAC628F}"/>
              </a:ext>
            </a:extLst>
          </p:cNvPr>
          <p:cNvSpPr>
            <a:spLocks noGrp="1"/>
          </p:cNvSpPr>
          <p:nvPr>
            <p:ph type="title"/>
          </p:nvPr>
        </p:nvSpPr>
        <p:spPr>
          <a:xfrm>
            <a:off x="1154955" y="973667"/>
            <a:ext cx="2942210" cy="4833745"/>
          </a:xfrm>
        </p:spPr>
        <p:txBody>
          <a:bodyPr>
            <a:normAutofit/>
          </a:bodyPr>
          <a:lstStyle/>
          <a:p>
            <a:r>
              <a:rPr lang="en-US" dirty="0">
                <a:solidFill>
                  <a:srgbClr val="EBEBEB"/>
                </a:solidFill>
              </a:rPr>
              <a:t>Pillow for Image Adjustment and Cropping</a:t>
            </a:r>
            <a:endParaRPr lang="en-IE" dirty="0">
              <a:solidFill>
                <a:srgbClr val="EBEBEB"/>
              </a:solidFill>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graphicFrame>
        <p:nvGraphicFramePr>
          <p:cNvPr id="5" name="Content Placeholder 2">
            <a:extLst>
              <a:ext uri="{FF2B5EF4-FFF2-40B4-BE49-F238E27FC236}">
                <a16:creationId xmlns:a16="http://schemas.microsoft.com/office/drawing/2014/main" id="{ED28CBAD-2EBC-AA6B-A6EC-C25195721741}"/>
              </a:ext>
            </a:extLst>
          </p:cNvPr>
          <p:cNvGraphicFramePr>
            <a:graphicFrameLocks noGrp="1"/>
          </p:cNvGraphicFramePr>
          <p:nvPr>
            <p:ph idx="1"/>
            <p:extLst>
              <p:ext uri="{D42A27DB-BD31-4B8C-83A1-F6EECF244321}">
                <p14:modId xmlns:p14="http://schemas.microsoft.com/office/powerpoint/2010/main" val="3438594763"/>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8941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E36010-F023-3274-D91E-5903966CB27B}"/>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grpSp>
        <p:nvGrpSpPr>
          <p:cNvPr id="25" name="Group 24">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6" name="Rectangle 25">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E"/>
            </a:p>
          </p:txBody>
        </p:sp>
        <p:sp>
          <p:nvSpPr>
            <p:cNvPr id="27"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IE"/>
            </a:p>
          </p:txBody>
        </p:sp>
      </p:grpSp>
      <p:sp>
        <p:nvSpPr>
          <p:cNvPr id="2" name="Title 1">
            <a:extLst>
              <a:ext uri="{FF2B5EF4-FFF2-40B4-BE49-F238E27FC236}">
                <a16:creationId xmlns:a16="http://schemas.microsoft.com/office/drawing/2014/main" id="{761543CF-1251-AA3F-B468-107C1967B34A}"/>
              </a:ext>
            </a:extLst>
          </p:cNvPr>
          <p:cNvSpPr>
            <a:spLocks noGrp="1"/>
          </p:cNvSpPr>
          <p:nvPr>
            <p:ph type="title"/>
          </p:nvPr>
        </p:nvSpPr>
        <p:spPr>
          <a:xfrm>
            <a:off x="1000372" y="1209957"/>
            <a:ext cx="2825670" cy="4438087"/>
          </a:xfrm>
        </p:spPr>
        <p:txBody>
          <a:bodyPr anchor="ctr">
            <a:normAutofit/>
          </a:bodyPr>
          <a:lstStyle/>
          <a:p>
            <a:pPr algn="r"/>
            <a:r>
              <a:rPr lang="en-IE" sz="3200" dirty="0">
                <a:solidFill>
                  <a:schemeClr val="tx1"/>
                </a:solidFill>
              </a:rPr>
              <a:t>Data Display in Tables</a:t>
            </a:r>
          </a:p>
        </p:txBody>
      </p:sp>
      <p:cxnSp>
        <p:nvCxnSpPr>
          <p:cNvPr id="33" name="Straight Connector 32">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EEB84DF-CB08-F5A5-3A37-85D563CD4FED}"/>
              </a:ext>
            </a:extLst>
          </p:cNvPr>
          <p:cNvSpPr>
            <a:spLocks noGrp="1"/>
          </p:cNvSpPr>
          <p:nvPr>
            <p:ph idx="1"/>
          </p:nvPr>
        </p:nvSpPr>
        <p:spPr>
          <a:xfrm>
            <a:off x="4493798" y="703848"/>
            <a:ext cx="6326600" cy="5369292"/>
          </a:xfrm>
        </p:spPr>
        <p:txBody>
          <a:bodyPr anchor="ctr">
            <a:normAutofit/>
          </a:bodyPr>
          <a:lstStyle/>
          <a:p>
            <a:pPr>
              <a:lnSpc>
                <a:spcPct val="90000"/>
              </a:lnSpc>
            </a:pPr>
            <a:r>
              <a:rPr lang="en-US" sz="1400" b="1" dirty="0">
                <a:solidFill>
                  <a:schemeClr val="tx1"/>
                </a:solidFill>
              </a:rPr>
              <a:t>Introduction to Tkinter's Treeview:</a:t>
            </a:r>
          </a:p>
          <a:p>
            <a:pPr lvl="1">
              <a:lnSpc>
                <a:spcPct val="90000"/>
              </a:lnSpc>
            </a:pPr>
            <a:r>
              <a:rPr lang="en-US" sz="1400" dirty="0">
                <a:solidFill>
                  <a:schemeClr val="tx1"/>
                </a:solidFill>
              </a:rPr>
              <a:t>Tkinter is a Python library for creating graphical user interfaces, and Treeview is a widget used for displaying hierarchical data in a table format.</a:t>
            </a:r>
          </a:p>
          <a:p>
            <a:pPr>
              <a:lnSpc>
                <a:spcPct val="90000"/>
              </a:lnSpc>
            </a:pPr>
            <a:r>
              <a:rPr lang="en-US" sz="1400" b="1" dirty="0">
                <a:solidFill>
                  <a:schemeClr val="tx1"/>
                </a:solidFill>
              </a:rPr>
              <a:t>Benefits of Treeview for Data Display:</a:t>
            </a:r>
          </a:p>
          <a:p>
            <a:pPr lvl="1">
              <a:lnSpc>
                <a:spcPct val="90000"/>
              </a:lnSpc>
            </a:pPr>
            <a:r>
              <a:rPr lang="en-US" sz="1400" dirty="0">
                <a:solidFill>
                  <a:schemeClr val="tx1"/>
                </a:solidFill>
              </a:rPr>
              <a:t>Tkinter's Treeview provides an interactive and visually appealing way to present complex data, allowing users to easily navigate and comprehend nutritional information.</a:t>
            </a:r>
          </a:p>
          <a:p>
            <a:pPr>
              <a:lnSpc>
                <a:spcPct val="90000"/>
              </a:lnSpc>
            </a:pPr>
            <a:r>
              <a:rPr lang="en-US" sz="1400" b="1" dirty="0">
                <a:solidFill>
                  <a:schemeClr val="tx1"/>
                </a:solidFill>
              </a:rPr>
              <a:t>Structured Nutritional Label Data:</a:t>
            </a:r>
          </a:p>
          <a:p>
            <a:pPr lvl="1">
              <a:lnSpc>
                <a:spcPct val="90000"/>
              </a:lnSpc>
            </a:pPr>
            <a:r>
              <a:rPr lang="en-US" sz="1400" dirty="0">
                <a:solidFill>
                  <a:schemeClr val="tx1"/>
                </a:solidFill>
              </a:rPr>
              <a:t>The data for the nutritional labels is organized in a structured format, including values for different nutrients and their corresponding confidence scores.</a:t>
            </a:r>
          </a:p>
          <a:p>
            <a:pPr>
              <a:lnSpc>
                <a:spcPct val="90000"/>
              </a:lnSpc>
            </a:pPr>
            <a:r>
              <a:rPr lang="en-US" sz="1400" b="1" dirty="0">
                <a:solidFill>
                  <a:schemeClr val="tx1"/>
                </a:solidFill>
              </a:rPr>
              <a:t>Editable Values for User Interaction:</a:t>
            </a:r>
          </a:p>
          <a:p>
            <a:pPr lvl="1">
              <a:lnSpc>
                <a:spcPct val="90000"/>
              </a:lnSpc>
            </a:pPr>
            <a:r>
              <a:rPr lang="en-US" sz="1400" dirty="0">
                <a:solidFill>
                  <a:schemeClr val="tx1"/>
                </a:solidFill>
              </a:rPr>
              <a:t>The implementation includes features that enable users to make changes to the displayed values or nutrient information directly within the table.</a:t>
            </a:r>
          </a:p>
          <a:p>
            <a:pPr>
              <a:lnSpc>
                <a:spcPct val="90000"/>
              </a:lnSpc>
            </a:pPr>
            <a:r>
              <a:rPr lang="en-US" sz="1400" b="1" dirty="0">
                <a:solidFill>
                  <a:schemeClr val="tx1"/>
                </a:solidFill>
              </a:rPr>
              <a:t>Enhancing User Experience:</a:t>
            </a:r>
          </a:p>
          <a:p>
            <a:pPr lvl="1">
              <a:lnSpc>
                <a:spcPct val="90000"/>
              </a:lnSpc>
            </a:pPr>
            <a:r>
              <a:rPr lang="en-US" sz="1400" dirty="0">
                <a:solidFill>
                  <a:schemeClr val="tx1"/>
                </a:solidFill>
              </a:rPr>
              <a:t>Through Tkinter's Treeview, the user experience is improved by offering a user-friendly interface for viewing, editing, and updating nutritional label data efficiently.</a:t>
            </a:r>
            <a:endParaRPr lang="en-IE" sz="1400" dirty="0">
              <a:solidFill>
                <a:schemeClr val="tx1"/>
              </a:solidFill>
            </a:endParaRPr>
          </a:p>
        </p:txBody>
      </p:sp>
    </p:spTree>
    <p:extLst>
      <p:ext uri="{BB962C8B-B14F-4D97-AF65-F5344CB8AC3E}">
        <p14:creationId xmlns:p14="http://schemas.microsoft.com/office/powerpoint/2010/main" val="255566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98A31-F507-0FC1-53F9-80D29C50AC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C92D23-1A7C-2358-72A8-233B05A2831E}"/>
              </a:ext>
            </a:extLst>
          </p:cNvPr>
          <p:cNvSpPr>
            <a:spLocks noGrp="1"/>
          </p:cNvSpPr>
          <p:nvPr>
            <p:ph type="title"/>
          </p:nvPr>
        </p:nvSpPr>
        <p:spPr>
          <a:xfrm>
            <a:off x="1154954" y="613611"/>
            <a:ext cx="8761413" cy="1293394"/>
          </a:xfrm>
        </p:spPr>
        <p:txBody>
          <a:bodyPr/>
          <a:lstStyle/>
          <a:p>
            <a:r>
              <a:rPr lang="en-IE" dirty="0"/>
              <a:t>API Development</a:t>
            </a:r>
          </a:p>
        </p:txBody>
      </p:sp>
      <p:sp>
        <p:nvSpPr>
          <p:cNvPr id="3" name="Content Placeholder 2">
            <a:extLst>
              <a:ext uri="{FF2B5EF4-FFF2-40B4-BE49-F238E27FC236}">
                <a16:creationId xmlns:a16="http://schemas.microsoft.com/office/drawing/2014/main" id="{D9F06E30-6EEC-FD89-3395-43AB4872793E}"/>
              </a:ext>
            </a:extLst>
          </p:cNvPr>
          <p:cNvSpPr>
            <a:spLocks noGrp="1"/>
          </p:cNvSpPr>
          <p:nvPr>
            <p:ph idx="1"/>
          </p:nvPr>
        </p:nvSpPr>
        <p:spPr>
          <a:xfrm>
            <a:off x="505326" y="2418347"/>
            <a:ext cx="11207416" cy="4174958"/>
          </a:xfrm>
        </p:spPr>
        <p:txBody>
          <a:bodyPr/>
          <a:lstStyle/>
          <a:p>
            <a:r>
              <a:rPr lang="en-US" dirty="0"/>
              <a:t>The process of creating an API for an application involves understanding the app’s core functionality, researching suitable APIs, and selecting the most appropriate one based on factors like integration ease, reliability, and performance.</a:t>
            </a:r>
          </a:p>
          <a:p>
            <a:pPr marL="0" indent="0">
              <a:buNone/>
            </a:pPr>
            <a:endParaRPr lang="en-US" dirty="0"/>
          </a:p>
          <a:p>
            <a:r>
              <a:rPr lang="en-US" dirty="0"/>
              <a:t>Key aspects of API development include defining </a:t>
            </a:r>
            <a:r>
              <a:rPr lang="en-US" b="1" dirty="0"/>
              <a:t>endpoints, setting request/response formats</a:t>
            </a:r>
            <a:r>
              <a:rPr lang="en-US" dirty="0"/>
              <a:t>, and implementing </a:t>
            </a:r>
            <a:r>
              <a:rPr lang="en-US" b="1" dirty="0"/>
              <a:t>server-side logic</a:t>
            </a:r>
            <a:r>
              <a:rPr lang="en-US" dirty="0"/>
              <a:t>. Endpoints facilitate client-server communication, while request/response formats ensure data is mutually understood. Server-side logic involves creating functions to handle requests and generate responses.</a:t>
            </a:r>
            <a:endParaRPr lang="en-IE" dirty="0"/>
          </a:p>
        </p:txBody>
      </p:sp>
    </p:spTree>
    <p:extLst>
      <p:ext uri="{BB962C8B-B14F-4D97-AF65-F5344CB8AC3E}">
        <p14:creationId xmlns:p14="http://schemas.microsoft.com/office/powerpoint/2010/main" val="213357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75C333-535B-6326-380E-2BFFE26F4230}"/>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E"/>
            </a:p>
          </p:txBody>
        </p:sp>
        <p:sp>
          <p:nvSpPr>
            <p:cNvPr id="15" name="Oval 14">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16" name="Oval 15">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17" name="Rectangle 16">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18"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E"/>
            </a:p>
          </p:txBody>
        </p:sp>
        <p:sp>
          <p:nvSpPr>
            <p:cNvPr id="19"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E"/>
            </a:p>
          </p:txBody>
        </p:sp>
        <p:sp>
          <p:nvSpPr>
            <p:cNvPr id="20"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E"/>
            </a:p>
          </p:txBody>
        </p:sp>
      </p:grpSp>
      <p:sp>
        <p:nvSpPr>
          <p:cNvPr id="2" name="Title 1">
            <a:extLst>
              <a:ext uri="{FF2B5EF4-FFF2-40B4-BE49-F238E27FC236}">
                <a16:creationId xmlns:a16="http://schemas.microsoft.com/office/drawing/2014/main" id="{145B40AC-E997-80A2-7B5D-D3F3C6D6C754}"/>
              </a:ext>
            </a:extLst>
          </p:cNvPr>
          <p:cNvSpPr>
            <a:spLocks noGrp="1"/>
          </p:cNvSpPr>
          <p:nvPr>
            <p:ph type="title"/>
          </p:nvPr>
        </p:nvSpPr>
        <p:spPr>
          <a:xfrm>
            <a:off x="1154955" y="973667"/>
            <a:ext cx="2942210" cy="4833745"/>
          </a:xfrm>
        </p:spPr>
        <p:txBody>
          <a:bodyPr>
            <a:normAutofit/>
          </a:bodyPr>
          <a:lstStyle/>
          <a:p>
            <a:r>
              <a:rPr lang="en-IE">
                <a:solidFill>
                  <a:srgbClr val="EBEBEB"/>
                </a:solidFill>
              </a:rPr>
              <a:t>Framework Selection</a:t>
            </a:r>
          </a:p>
        </p:txBody>
      </p:sp>
      <p:sp>
        <p:nvSpPr>
          <p:cNvPr id="22" name="Rectangle 21">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graphicFrame>
        <p:nvGraphicFramePr>
          <p:cNvPr id="8" name="Content Placeholder 7">
            <a:extLst>
              <a:ext uri="{FF2B5EF4-FFF2-40B4-BE49-F238E27FC236}">
                <a16:creationId xmlns:a16="http://schemas.microsoft.com/office/drawing/2014/main" id="{818D8038-49D7-0732-2860-0CE3AA9B2D28}"/>
              </a:ext>
            </a:extLst>
          </p:cNvPr>
          <p:cNvGraphicFramePr>
            <a:graphicFrameLocks noGrp="1"/>
          </p:cNvGraphicFramePr>
          <p:nvPr>
            <p:ph idx="1"/>
            <p:extLst>
              <p:ext uri="{D42A27DB-BD31-4B8C-83A1-F6EECF244321}">
                <p14:modId xmlns:p14="http://schemas.microsoft.com/office/powerpoint/2010/main" val="3744469724"/>
              </p:ext>
            </p:extLst>
          </p:nvPr>
        </p:nvGraphicFramePr>
        <p:xfrm>
          <a:off x="5041231" y="1623410"/>
          <a:ext cx="6727433" cy="4184003"/>
        </p:xfrm>
        <a:graphic>
          <a:graphicData uri="http://schemas.openxmlformats.org/drawingml/2006/table">
            <a:tbl>
              <a:tblPr firstRow="1" bandRow="1">
                <a:tableStyleId>{5C22544A-7EE6-4342-B048-85BDC9FD1C3A}</a:tableStyleId>
              </a:tblPr>
              <a:tblGrid>
                <a:gridCol w="2053682">
                  <a:extLst>
                    <a:ext uri="{9D8B030D-6E8A-4147-A177-3AD203B41FA5}">
                      <a16:colId xmlns:a16="http://schemas.microsoft.com/office/drawing/2014/main" val="1161098928"/>
                    </a:ext>
                  </a:extLst>
                </a:gridCol>
                <a:gridCol w="2326387">
                  <a:extLst>
                    <a:ext uri="{9D8B030D-6E8A-4147-A177-3AD203B41FA5}">
                      <a16:colId xmlns:a16="http://schemas.microsoft.com/office/drawing/2014/main" val="995447090"/>
                    </a:ext>
                  </a:extLst>
                </a:gridCol>
                <a:gridCol w="2347364">
                  <a:extLst>
                    <a:ext uri="{9D8B030D-6E8A-4147-A177-3AD203B41FA5}">
                      <a16:colId xmlns:a16="http://schemas.microsoft.com/office/drawing/2014/main" val="3754006533"/>
                    </a:ext>
                  </a:extLst>
                </a:gridCol>
              </a:tblGrid>
              <a:tr h="365270">
                <a:tc>
                  <a:txBody>
                    <a:bodyPr/>
                    <a:lstStyle/>
                    <a:p>
                      <a:pPr fontAlgn="b"/>
                      <a:r>
                        <a:rPr lang="en-IE" sz="1400" b="1">
                          <a:effectLst/>
                        </a:rPr>
                        <a:t>Feature</a:t>
                      </a:r>
                    </a:p>
                  </a:txBody>
                  <a:tcPr marL="71745" marR="71745" marT="35872" marB="35872" anchor="b"/>
                </a:tc>
                <a:tc>
                  <a:txBody>
                    <a:bodyPr/>
                    <a:lstStyle/>
                    <a:p>
                      <a:pPr fontAlgn="b"/>
                      <a:r>
                        <a:rPr lang="en-IE" sz="1400" b="1">
                          <a:effectLst/>
                        </a:rPr>
                        <a:t>Flask</a:t>
                      </a:r>
                    </a:p>
                  </a:txBody>
                  <a:tcPr marL="71745" marR="71745" marT="35872" marB="35872" anchor="b"/>
                </a:tc>
                <a:tc>
                  <a:txBody>
                    <a:bodyPr/>
                    <a:lstStyle/>
                    <a:p>
                      <a:pPr fontAlgn="b"/>
                      <a:r>
                        <a:rPr lang="en-IE" sz="1400" b="1">
                          <a:effectLst/>
                        </a:rPr>
                        <a:t>Django</a:t>
                      </a:r>
                    </a:p>
                  </a:txBody>
                  <a:tcPr marL="71745" marR="71745" marT="35872" marB="35872" anchor="b"/>
                </a:tc>
                <a:extLst>
                  <a:ext uri="{0D108BD9-81ED-4DB2-BD59-A6C34878D82A}">
                    <a16:rowId xmlns:a16="http://schemas.microsoft.com/office/drawing/2014/main" val="214871295"/>
                  </a:ext>
                </a:extLst>
              </a:tr>
              <a:tr h="365270">
                <a:tc>
                  <a:txBody>
                    <a:bodyPr/>
                    <a:lstStyle/>
                    <a:p>
                      <a:pPr fontAlgn="base"/>
                      <a:r>
                        <a:rPr lang="en-IE" sz="1400" b="1">
                          <a:effectLst/>
                        </a:rPr>
                        <a:t>Framework Type</a:t>
                      </a:r>
                      <a:endParaRPr lang="en-IE" sz="1400">
                        <a:effectLst/>
                      </a:endParaRPr>
                    </a:p>
                  </a:txBody>
                  <a:tcPr marL="71745" marR="71745" marT="35872" marB="35872" anchor="ctr"/>
                </a:tc>
                <a:tc>
                  <a:txBody>
                    <a:bodyPr/>
                    <a:lstStyle/>
                    <a:p>
                      <a:pPr fontAlgn="base"/>
                      <a:r>
                        <a:rPr lang="en-IE" sz="1400">
                          <a:effectLst/>
                        </a:rPr>
                        <a:t>Micro-framework</a:t>
                      </a:r>
                    </a:p>
                  </a:txBody>
                  <a:tcPr marL="71745" marR="71745" marT="35872" marB="35872" anchor="ctr"/>
                </a:tc>
                <a:tc>
                  <a:txBody>
                    <a:bodyPr/>
                    <a:lstStyle/>
                    <a:p>
                      <a:pPr fontAlgn="base"/>
                      <a:r>
                        <a:rPr lang="en-IE" sz="1400">
                          <a:effectLst/>
                        </a:rPr>
                        <a:t>Full-stack framework</a:t>
                      </a:r>
                    </a:p>
                  </a:txBody>
                  <a:tcPr marL="71745" marR="71745" marT="35872" marB="35872" anchor="ctr"/>
                </a:tc>
                <a:extLst>
                  <a:ext uri="{0D108BD9-81ED-4DB2-BD59-A6C34878D82A}">
                    <a16:rowId xmlns:a16="http://schemas.microsoft.com/office/drawing/2014/main" val="4106404130"/>
                  </a:ext>
                </a:extLst>
              </a:tr>
              <a:tr h="863365">
                <a:tc>
                  <a:txBody>
                    <a:bodyPr/>
                    <a:lstStyle/>
                    <a:p>
                      <a:pPr fontAlgn="base"/>
                      <a:r>
                        <a:rPr lang="en-IE" sz="1400" b="1">
                          <a:effectLst/>
                        </a:rPr>
                        <a:t>ORM (Object-Relational Mapping)</a:t>
                      </a:r>
                      <a:endParaRPr lang="en-IE" sz="1400">
                        <a:effectLst/>
                      </a:endParaRPr>
                    </a:p>
                  </a:txBody>
                  <a:tcPr marL="71745" marR="71745" marT="35872" marB="35872" anchor="ctr"/>
                </a:tc>
                <a:tc>
                  <a:txBody>
                    <a:bodyPr/>
                    <a:lstStyle/>
                    <a:p>
                      <a:pPr fontAlgn="base"/>
                      <a:r>
                        <a:rPr lang="en-US" sz="1400" dirty="0">
                          <a:effectLst/>
                        </a:rPr>
                        <a:t>No built-in ORM, but can be integrated with </a:t>
                      </a:r>
                      <a:r>
                        <a:rPr lang="en-US" sz="1400" dirty="0" err="1">
                          <a:effectLst/>
                        </a:rPr>
                        <a:t>SQLAlchemy</a:t>
                      </a:r>
                      <a:r>
                        <a:rPr lang="en-US" sz="1400" dirty="0">
                          <a:effectLst/>
                        </a:rPr>
                        <a:t>.</a:t>
                      </a:r>
                    </a:p>
                  </a:txBody>
                  <a:tcPr marL="71745" marR="71745" marT="35872" marB="35872" anchor="ctr"/>
                </a:tc>
                <a:tc>
                  <a:txBody>
                    <a:bodyPr/>
                    <a:lstStyle/>
                    <a:p>
                      <a:pPr fontAlgn="base"/>
                      <a:r>
                        <a:rPr lang="en-US" sz="1400">
                          <a:effectLst/>
                        </a:rPr>
                        <a:t>Comes with built-in ORM (Django ORM).</a:t>
                      </a:r>
                    </a:p>
                  </a:txBody>
                  <a:tcPr marL="71745" marR="71745" marT="35872" marB="35872" anchor="ctr"/>
                </a:tc>
                <a:extLst>
                  <a:ext uri="{0D108BD9-81ED-4DB2-BD59-A6C34878D82A}">
                    <a16:rowId xmlns:a16="http://schemas.microsoft.com/office/drawing/2014/main" val="721288622"/>
                  </a:ext>
                </a:extLst>
              </a:tr>
              <a:tr h="614319">
                <a:tc>
                  <a:txBody>
                    <a:bodyPr/>
                    <a:lstStyle/>
                    <a:p>
                      <a:pPr fontAlgn="base"/>
                      <a:r>
                        <a:rPr lang="en-IE" sz="1400" b="1">
                          <a:effectLst/>
                        </a:rPr>
                        <a:t>Admin Interface</a:t>
                      </a:r>
                      <a:endParaRPr lang="en-IE" sz="1400">
                        <a:effectLst/>
                      </a:endParaRPr>
                    </a:p>
                  </a:txBody>
                  <a:tcPr marL="71745" marR="71745" marT="35872" marB="35872" anchor="ctr"/>
                </a:tc>
                <a:tc>
                  <a:txBody>
                    <a:bodyPr/>
                    <a:lstStyle/>
                    <a:p>
                      <a:pPr fontAlgn="base"/>
                      <a:r>
                        <a:rPr lang="en-IE" sz="1400">
                          <a:effectLst/>
                        </a:rPr>
                        <a:t>No built-in admin interface.</a:t>
                      </a:r>
                    </a:p>
                  </a:txBody>
                  <a:tcPr marL="71745" marR="71745" marT="35872" marB="35872" anchor="ctr"/>
                </a:tc>
                <a:tc>
                  <a:txBody>
                    <a:bodyPr/>
                    <a:lstStyle/>
                    <a:p>
                      <a:pPr fontAlgn="base"/>
                      <a:r>
                        <a:rPr lang="en-US" sz="1400">
                          <a:effectLst/>
                        </a:rPr>
                        <a:t>Comes with a powerful built-in admin interface.</a:t>
                      </a:r>
                    </a:p>
                  </a:txBody>
                  <a:tcPr marL="71745" marR="71745" marT="35872" marB="35872" anchor="ctr"/>
                </a:tc>
                <a:extLst>
                  <a:ext uri="{0D108BD9-81ED-4DB2-BD59-A6C34878D82A}">
                    <a16:rowId xmlns:a16="http://schemas.microsoft.com/office/drawing/2014/main" val="4080015115"/>
                  </a:ext>
                </a:extLst>
              </a:tr>
              <a:tr h="863365">
                <a:tc>
                  <a:txBody>
                    <a:bodyPr/>
                    <a:lstStyle/>
                    <a:p>
                      <a:pPr fontAlgn="base"/>
                      <a:r>
                        <a:rPr lang="en-IE" sz="1400" b="1">
                          <a:effectLst/>
                        </a:rPr>
                        <a:t>Learning Curve</a:t>
                      </a:r>
                      <a:endParaRPr lang="en-IE" sz="1400">
                        <a:effectLst/>
                      </a:endParaRPr>
                    </a:p>
                  </a:txBody>
                  <a:tcPr marL="71745" marR="71745" marT="35872" marB="35872" anchor="ctr"/>
                </a:tc>
                <a:tc>
                  <a:txBody>
                    <a:bodyPr/>
                    <a:lstStyle/>
                    <a:p>
                      <a:pPr fontAlgn="base"/>
                      <a:r>
                        <a:rPr lang="en-US" sz="1400">
                          <a:effectLst/>
                        </a:rPr>
                        <a:t>Easier to learn and get started.</a:t>
                      </a:r>
                    </a:p>
                  </a:txBody>
                  <a:tcPr marL="71745" marR="71745" marT="35872" marB="35872" anchor="ctr"/>
                </a:tc>
                <a:tc>
                  <a:txBody>
                    <a:bodyPr/>
                    <a:lstStyle/>
                    <a:p>
                      <a:pPr fontAlgn="base"/>
                      <a:r>
                        <a:rPr lang="en-US" sz="1400">
                          <a:effectLst/>
                        </a:rPr>
                        <a:t>Steeper learning curve due to its feature richness.</a:t>
                      </a:r>
                    </a:p>
                  </a:txBody>
                  <a:tcPr marL="71745" marR="71745" marT="35872" marB="35872" anchor="ctr"/>
                </a:tc>
                <a:extLst>
                  <a:ext uri="{0D108BD9-81ED-4DB2-BD59-A6C34878D82A}">
                    <a16:rowId xmlns:a16="http://schemas.microsoft.com/office/drawing/2014/main" val="2747009545"/>
                  </a:ext>
                </a:extLst>
              </a:tr>
              <a:tr h="1112414">
                <a:tc>
                  <a:txBody>
                    <a:bodyPr/>
                    <a:lstStyle/>
                    <a:p>
                      <a:pPr fontAlgn="base"/>
                      <a:r>
                        <a:rPr lang="en-IE" sz="1400" b="1">
                          <a:effectLst/>
                        </a:rPr>
                        <a:t>Use Cases</a:t>
                      </a:r>
                      <a:endParaRPr lang="en-IE" sz="1400">
                        <a:effectLst/>
                      </a:endParaRPr>
                    </a:p>
                  </a:txBody>
                  <a:tcPr marL="71745" marR="71745" marT="35872" marB="35872" anchor="ctr"/>
                </a:tc>
                <a:tc>
                  <a:txBody>
                    <a:bodyPr/>
                    <a:lstStyle/>
                    <a:p>
                      <a:pPr fontAlgn="base"/>
                      <a:r>
                        <a:rPr lang="en-US" sz="1400" dirty="0">
                          <a:effectLst/>
                        </a:rPr>
                        <a:t>Suitable for small to medium-sized projects.</a:t>
                      </a:r>
                    </a:p>
                  </a:txBody>
                  <a:tcPr marL="71745" marR="71745" marT="35872" marB="35872" anchor="ctr"/>
                </a:tc>
                <a:tc>
                  <a:txBody>
                    <a:bodyPr/>
                    <a:lstStyle/>
                    <a:p>
                      <a:pPr fontAlgn="base"/>
                      <a:r>
                        <a:rPr lang="en-US" sz="1400" dirty="0">
                          <a:effectLst/>
                        </a:rPr>
                        <a:t>Ideal for large-scale applications and projects with many built-in features.</a:t>
                      </a:r>
                    </a:p>
                  </a:txBody>
                  <a:tcPr marL="71745" marR="71745" marT="35872" marB="35872" anchor="ctr"/>
                </a:tc>
                <a:extLst>
                  <a:ext uri="{0D108BD9-81ED-4DB2-BD59-A6C34878D82A}">
                    <a16:rowId xmlns:a16="http://schemas.microsoft.com/office/drawing/2014/main" val="3311451331"/>
                  </a:ext>
                </a:extLst>
              </a:tr>
            </a:tbl>
          </a:graphicData>
        </a:graphic>
      </p:graphicFrame>
    </p:spTree>
    <p:extLst>
      <p:ext uri="{BB962C8B-B14F-4D97-AF65-F5344CB8AC3E}">
        <p14:creationId xmlns:p14="http://schemas.microsoft.com/office/powerpoint/2010/main" val="537403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1D1E1-E450-8EA0-D45E-E5E6471C3E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01FCB5-0FEA-AFDE-BDB0-0FACAF99F161}"/>
              </a:ext>
            </a:extLst>
          </p:cNvPr>
          <p:cNvSpPr>
            <a:spLocks noGrp="1"/>
          </p:cNvSpPr>
          <p:nvPr>
            <p:ph type="title"/>
          </p:nvPr>
        </p:nvSpPr>
        <p:spPr>
          <a:xfrm>
            <a:off x="1154954" y="613611"/>
            <a:ext cx="8761413" cy="1293394"/>
          </a:xfrm>
        </p:spPr>
        <p:txBody>
          <a:bodyPr/>
          <a:lstStyle/>
          <a:p>
            <a:r>
              <a:rPr lang="en-IE" dirty="0"/>
              <a:t>Integration and Testing</a:t>
            </a:r>
          </a:p>
        </p:txBody>
      </p:sp>
      <p:sp>
        <p:nvSpPr>
          <p:cNvPr id="3" name="Content Placeholder 2">
            <a:extLst>
              <a:ext uri="{FF2B5EF4-FFF2-40B4-BE49-F238E27FC236}">
                <a16:creationId xmlns:a16="http://schemas.microsoft.com/office/drawing/2014/main" id="{C21DE197-175E-F9DA-9653-21C0DFB5EBFD}"/>
              </a:ext>
            </a:extLst>
          </p:cNvPr>
          <p:cNvSpPr>
            <a:spLocks noGrp="1"/>
          </p:cNvSpPr>
          <p:nvPr>
            <p:ph idx="1"/>
          </p:nvPr>
        </p:nvSpPr>
        <p:spPr>
          <a:xfrm>
            <a:off x="505326" y="2418347"/>
            <a:ext cx="11207416" cy="4174958"/>
          </a:xfrm>
        </p:spPr>
        <p:txBody>
          <a:bodyPr>
            <a:normAutofit/>
          </a:bodyPr>
          <a:lstStyle/>
          <a:p>
            <a:r>
              <a:rPr lang="en-IE" sz="2000" b="1" dirty="0"/>
              <a:t>Integration with application:</a:t>
            </a:r>
          </a:p>
          <a:p>
            <a:pPr lvl="1"/>
            <a:r>
              <a:rPr lang="en-IE" sz="1800" dirty="0"/>
              <a:t>Integrating the API with the android application and test the outcomes.</a:t>
            </a:r>
          </a:p>
          <a:p>
            <a:pPr marL="457200" lvl="1" indent="0">
              <a:buNone/>
            </a:pPr>
            <a:endParaRPr lang="en-IE" sz="1800" dirty="0"/>
          </a:p>
          <a:p>
            <a:r>
              <a:rPr lang="en-IE" sz="2000" b="1" dirty="0"/>
              <a:t>Thorough Component Testing:</a:t>
            </a:r>
          </a:p>
          <a:p>
            <a:pPr lvl="1"/>
            <a:r>
              <a:rPr lang="en-IE" sz="1800" dirty="0"/>
              <a:t>Independent testing for both GUI and API components.</a:t>
            </a:r>
          </a:p>
          <a:p>
            <a:pPr marL="0" indent="0">
              <a:buNone/>
            </a:pPr>
            <a:endParaRPr lang="en-IE" sz="2000" dirty="0"/>
          </a:p>
          <a:p>
            <a:r>
              <a:rPr lang="en-IE" sz="2000" b="1" dirty="0"/>
              <a:t>Continuous Improvement:</a:t>
            </a:r>
          </a:p>
          <a:p>
            <a:pPr lvl="1"/>
            <a:r>
              <a:rPr lang="en-IE" sz="1800" dirty="0"/>
              <a:t>Making necessary adjustments based on the testing outcomes to enhance overall functionality and to improve user experience.</a:t>
            </a:r>
          </a:p>
        </p:txBody>
      </p:sp>
    </p:spTree>
    <p:extLst>
      <p:ext uri="{BB962C8B-B14F-4D97-AF65-F5344CB8AC3E}">
        <p14:creationId xmlns:p14="http://schemas.microsoft.com/office/powerpoint/2010/main" val="3631369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DBB4B-FF3C-6852-68FE-9596651CF6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D24E85-EC8C-3C28-86BD-D5BA419755A9}"/>
              </a:ext>
            </a:extLst>
          </p:cNvPr>
          <p:cNvSpPr>
            <a:spLocks noGrp="1"/>
          </p:cNvSpPr>
          <p:nvPr>
            <p:ph type="title"/>
          </p:nvPr>
        </p:nvSpPr>
        <p:spPr>
          <a:xfrm>
            <a:off x="1154954" y="613611"/>
            <a:ext cx="8761413" cy="1293394"/>
          </a:xfrm>
        </p:spPr>
        <p:txBody>
          <a:bodyPr/>
          <a:lstStyle/>
          <a:p>
            <a:r>
              <a:rPr lang="en-IE" dirty="0"/>
              <a:t>Documentation</a:t>
            </a:r>
          </a:p>
        </p:txBody>
      </p:sp>
      <p:sp>
        <p:nvSpPr>
          <p:cNvPr id="3" name="Content Placeholder 2">
            <a:extLst>
              <a:ext uri="{FF2B5EF4-FFF2-40B4-BE49-F238E27FC236}">
                <a16:creationId xmlns:a16="http://schemas.microsoft.com/office/drawing/2014/main" id="{E30650A2-4F87-35E7-929E-F0E2D01D69D4}"/>
              </a:ext>
            </a:extLst>
          </p:cNvPr>
          <p:cNvSpPr>
            <a:spLocks noGrp="1"/>
          </p:cNvSpPr>
          <p:nvPr>
            <p:ph idx="1"/>
          </p:nvPr>
        </p:nvSpPr>
        <p:spPr>
          <a:xfrm>
            <a:off x="505326" y="2418347"/>
            <a:ext cx="11207416" cy="4174958"/>
          </a:xfrm>
        </p:spPr>
        <p:txBody>
          <a:bodyPr/>
          <a:lstStyle/>
          <a:p>
            <a:r>
              <a:rPr lang="en-IN" b="1" dirty="0"/>
              <a:t>Detailed README/User Guide:</a:t>
            </a:r>
          </a:p>
          <a:p>
            <a:pPr lvl="1"/>
            <a:r>
              <a:rPr lang="en-IN" dirty="0"/>
              <a:t>Basic information about the project including the content of the software.</a:t>
            </a:r>
          </a:p>
          <a:p>
            <a:pPr lvl="1"/>
            <a:r>
              <a:rPr lang="en-IN" dirty="0"/>
              <a:t>Step-by-step instruction on how to use the application.</a:t>
            </a:r>
          </a:p>
          <a:p>
            <a:pPr marL="457200" lvl="1" indent="0">
              <a:buNone/>
            </a:pPr>
            <a:endParaRPr lang="en-IN" dirty="0"/>
          </a:p>
          <a:p>
            <a:r>
              <a:rPr lang="en-US" b="1" dirty="0"/>
              <a:t>Coverage of Documentation:</a:t>
            </a:r>
          </a:p>
          <a:p>
            <a:pPr lvl="1"/>
            <a:r>
              <a:rPr lang="en-US" dirty="0"/>
              <a:t>Finishing up the final document for the research.</a:t>
            </a:r>
          </a:p>
          <a:p>
            <a:pPr lvl="1"/>
            <a:r>
              <a:rPr lang="en-US" dirty="0"/>
              <a:t>Future development for the project.</a:t>
            </a:r>
          </a:p>
          <a:p>
            <a:pPr lvl="1"/>
            <a:endParaRPr lang="en-US" b="1" dirty="0"/>
          </a:p>
          <a:p>
            <a:pPr lvl="1"/>
            <a:endParaRPr lang="en-US" b="1" dirty="0"/>
          </a:p>
        </p:txBody>
      </p:sp>
    </p:spTree>
    <p:extLst>
      <p:ext uri="{BB962C8B-B14F-4D97-AF65-F5344CB8AC3E}">
        <p14:creationId xmlns:p14="http://schemas.microsoft.com/office/powerpoint/2010/main" val="38662839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233</TotalTime>
  <Words>633</Words>
  <Application>Microsoft Office PowerPoint</Application>
  <PresentationFormat>Widescreen</PresentationFormat>
  <Paragraphs>89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Future Planning</vt:lpstr>
      <vt:lpstr>Key Aspects</vt:lpstr>
      <vt:lpstr>Graphical User Interface (GUI) Development</vt:lpstr>
      <vt:lpstr>Pillow for Image Adjustment and Cropping</vt:lpstr>
      <vt:lpstr>Data Display in Tables</vt:lpstr>
      <vt:lpstr>API Development</vt:lpstr>
      <vt:lpstr>Framework Selection</vt:lpstr>
      <vt:lpstr>Integration and Testing</vt:lpstr>
      <vt:lpstr>Documentation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Planning</dc:title>
  <dc:creator>Divyanshu -</dc:creator>
  <cp:lastModifiedBy>Divyanshu -</cp:lastModifiedBy>
  <cp:revision>9</cp:revision>
  <dcterms:created xsi:type="dcterms:W3CDTF">2024-03-05T12:20:13Z</dcterms:created>
  <dcterms:modified xsi:type="dcterms:W3CDTF">2024-03-05T16:56:43Z</dcterms:modified>
</cp:coreProperties>
</file>