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80973-37A6-4E67-8D3D-2B54671A86DE}" v="285" dt="2024-08-02T06:08:26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1993" y="2281992"/>
            <a:ext cx="5760846" cy="2310312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  <a:cs typeface="Calibri Light"/>
              </a:rPr>
              <a:t>SKYTRAX BRITISH AIRWAYS REVIEW ANALYSIS</a:t>
            </a:r>
            <a:endParaRPr lang="en-GB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cs typeface="Calibri Light"/>
              </a:rPr>
              <a:t>Results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411557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cs typeface="Calibri"/>
              </a:rPr>
              <a:t>Sentiment &amp; polarity</a:t>
            </a:r>
            <a:endParaRPr lang="en-GB" sz="2400" dirty="0">
              <a:cs typeface="Calibri"/>
            </a:endParaRPr>
          </a:p>
          <a:p>
            <a:r>
              <a:rPr lang="en-GB" sz="2000" dirty="0">
                <a:ea typeface="+mn-lt"/>
                <a:cs typeface="+mn-lt"/>
              </a:rPr>
              <a:t>The following chart displays the sentiment observed from 1,000 reviews.</a:t>
            </a:r>
          </a:p>
          <a:p>
            <a:endParaRPr lang="en-GB" sz="2000" dirty="0">
              <a:ea typeface="+mn-lt"/>
              <a:cs typeface="+mn-lt"/>
            </a:endParaRPr>
          </a:p>
        </p:txBody>
      </p:sp>
      <p:pic>
        <p:nvPicPr>
          <p:cNvPr id="4" name="Picture 3" descr="A bar graph with red and green squares&#10;&#10;Description automatically generated">
            <a:extLst>
              <a:ext uri="{FF2B5EF4-FFF2-40B4-BE49-F238E27FC236}">
                <a16:creationId xmlns:a16="http://schemas.microsoft.com/office/drawing/2014/main" id="{12EF0B9E-D0F7-6365-8EC7-62CC4C29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40" y="3670629"/>
            <a:ext cx="4390485" cy="2943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EB4C5-F20F-435A-AE28-5D4971ECC3A7}"/>
              </a:ext>
            </a:extLst>
          </p:cNvPr>
          <p:cNvSpPr txBox="1"/>
          <p:nvPr/>
        </p:nvSpPr>
        <p:spPr>
          <a:xfrm>
            <a:off x="5545895" y="3877573"/>
            <a:ext cx="12534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>
                <a:solidFill>
                  <a:schemeClr val="accent6"/>
                </a:solidFill>
                <a:cs typeface="Calibri"/>
              </a:rPr>
              <a:t>POSITIVE</a:t>
            </a:r>
          </a:p>
          <a:p>
            <a:pPr algn="ctr"/>
            <a:r>
              <a:rPr lang="en-GB" b="1" dirty="0">
                <a:solidFill>
                  <a:schemeClr val="accent6"/>
                </a:solidFill>
                <a:cs typeface="Calibri"/>
              </a:rPr>
              <a:t>62%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1E1F4-324F-B2D4-6BC7-EABF13B16919}"/>
              </a:ext>
            </a:extLst>
          </p:cNvPr>
          <p:cNvSpPr txBox="1"/>
          <p:nvPr/>
        </p:nvSpPr>
        <p:spPr>
          <a:xfrm>
            <a:off x="5545931" y="5855494"/>
            <a:ext cx="12549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Segoe UI"/>
              </a:rPr>
              <a:t>NEGATIVE​</a:t>
            </a:r>
            <a:endParaRPr lang="en-US"/>
          </a:p>
          <a:p>
            <a:pPr algn="ctr"/>
            <a:r>
              <a:rPr lang="en-GB" b="1">
                <a:solidFill>
                  <a:srgbClr val="C00000"/>
                </a:solidFill>
                <a:cs typeface="Segoe UI"/>
              </a:rPr>
              <a:t>37%​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D65BA-8FB4-3C8D-9983-BDFBE575E857}"/>
              </a:ext>
            </a:extLst>
          </p:cNvPr>
          <p:cNvSpPr txBox="1"/>
          <p:nvPr/>
        </p:nvSpPr>
        <p:spPr>
          <a:xfrm>
            <a:off x="5545931" y="4819650"/>
            <a:ext cx="1135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49000"/>
                    <a:lumOff val="51000"/>
                  </a:schemeClr>
                </a:solidFill>
                <a:cs typeface="Segoe UI"/>
              </a:rPr>
              <a:t>NEUTRAL​</a:t>
            </a:r>
            <a:r>
              <a:rPr lang="en-US" dirty="0">
                <a:solidFill>
                  <a:schemeClr val="tx1">
                    <a:lumMod val="49000"/>
                    <a:lumOff val="51000"/>
                  </a:schemeClr>
                </a:solidFill>
                <a:cs typeface="Segoe UI"/>
              </a:rPr>
              <a:t>​</a:t>
            </a:r>
          </a:p>
          <a:p>
            <a:pPr algn="ctr"/>
            <a:r>
              <a:rPr lang="en-GB" b="1" dirty="0">
                <a:solidFill>
                  <a:schemeClr val="tx1">
                    <a:lumMod val="49000"/>
                    <a:lumOff val="51000"/>
                  </a:schemeClr>
                </a:solidFill>
                <a:cs typeface="Segoe UI"/>
              </a:rPr>
              <a:t>1%​</a:t>
            </a:r>
            <a:r>
              <a:rPr lang="en-US" dirty="0">
                <a:solidFill>
                  <a:schemeClr val="tx1">
                    <a:lumMod val="49000"/>
                    <a:lumOff val="51000"/>
                  </a:schemeClr>
                </a:solidFill>
                <a:cs typeface="Segoe UI"/>
              </a:rPr>
              <a:t>​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83506F-A57C-8972-9792-180A34C1ACC6}"/>
              </a:ext>
            </a:extLst>
          </p:cNvPr>
          <p:cNvCxnSpPr/>
          <p:nvPr/>
        </p:nvCxnSpPr>
        <p:spPr>
          <a:xfrm>
            <a:off x="6853237" y="2055018"/>
            <a:ext cx="21430" cy="445055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4C617FA-BEAF-755E-DAC9-CF7B92264617}"/>
              </a:ext>
            </a:extLst>
          </p:cNvPr>
          <p:cNvSpPr txBox="1">
            <a:spLocks/>
          </p:cNvSpPr>
          <p:nvPr/>
        </p:nvSpPr>
        <p:spPr>
          <a:xfrm>
            <a:off x="7332510" y="2214962"/>
            <a:ext cx="4115573" cy="4281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cs typeface="Calibri"/>
              </a:rPr>
              <a:t>Frequent Keywords</a:t>
            </a:r>
          </a:p>
          <a:p>
            <a:r>
              <a:rPr lang="en-GB" sz="2000" dirty="0">
                <a:ea typeface="+mn-lt"/>
                <a:cs typeface="+mn-lt"/>
              </a:rPr>
              <a:t>The following chart presents the top 5 most frequently occurring positive and negative keywords.</a:t>
            </a:r>
          </a:p>
          <a:p>
            <a:endParaRPr lang="en-GB" sz="2000" dirty="0">
              <a:ea typeface="+mn-lt"/>
              <a:cs typeface="+mn-lt"/>
            </a:endParaRPr>
          </a:p>
        </p:txBody>
      </p:sp>
      <p:pic>
        <p:nvPicPr>
          <p:cNvPr id="28" name="Picture 27" descr="A graph of a positive and negative keywords&#10;&#10;Description automatically generated">
            <a:extLst>
              <a:ext uri="{FF2B5EF4-FFF2-40B4-BE49-F238E27FC236}">
                <a16:creationId xmlns:a16="http://schemas.microsoft.com/office/drawing/2014/main" id="{D3C96986-DF34-8258-0E5A-8CDF1CC8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38" y="3643311"/>
            <a:ext cx="4568384" cy="30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SKYTRAX BRITISH AIRWAYS REVIEW ANALYSIS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83</cp:revision>
  <dcterms:created xsi:type="dcterms:W3CDTF">2022-12-06T11:13:27Z</dcterms:created>
  <dcterms:modified xsi:type="dcterms:W3CDTF">2024-08-02T06:09:10Z</dcterms:modified>
</cp:coreProperties>
</file>