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7" r:id="rId2"/>
    <p:sldId id="275" r:id="rId3"/>
    <p:sldId id="259" r:id="rId4"/>
    <p:sldId id="260" r:id="rId5"/>
    <p:sldId id="261" r:id="rId6"/>
    <p:sldId id="262" r:id="rId7"/>
    <p:sldId id="263" r:id="rId8"/>
    <p:sldId id="264" r:id="rId9"/>
    <p:sldId id="265" r:id="rId10"/>
    <p:sldId id="267" r:id="rId11"/>
    <p:sldId id="266" r:id="rId12"/>
    <p:sldId id="274" r:id="rId13"/>
    <p:sldId id="27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varScale="1">
        <p:scale>
          <a:sx n="72" d="100"/>
          <a:sy n="72" d="100"/>
        </p:scale>
        <p:origin x="43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84DA70-C731-4C70-880D-CCD4705E623C}" type="datetime1">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2A279-0833-481D-8C56-F67FD0AC6C50}" type="datetime1">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9"/>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7DA83-5663-4C9C-B9AA-0B40A3DAFF81}" type="datetime1">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12800" y="1600203"/>
            <a:ext cx="7213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1D723-8F53-4F53-90B0-1982A396982E}" type="datetime1">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AAC38D-0552-4C82-B593-E6124DFADBE2}" type="datetime1">
              <a:rPr lang="en-US" smtClean="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F0F1C-5577-4ACB-BB62-DF8F3C494C7E}" type="datetime1">
              <a:rPr lang="en-US" smtClean="0"/>
              <a:pPr/>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5B394-D9F9-4F0C-B15D-605F45CB9E9F}" type="datetime1">
              <a:rPr lang="en-US" smtClean="0"/>
              <a:pPr/>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pPr/>
              <a:t>12/15/2022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pPr/>
              <a:t>12/15/2022</a:t>
            </a:fld>
            <a:endParaRPr lang="en-US" dirty="0"/>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www.ijeat.org/wp-content/uploads/papers/v9i1s3/A10421291S319.pdf" TargetMode="External"/><Relationship Id="rId7" Type="http://schemas.openxmlformats.org/officeDocument/2006/relationships/hyperlink" Target="https://www.irjet.net/archives/V8/i4/IRJET-V8I4278.pdf" TargetMode="External"/><Relationship Id="rId2" Type="http://schemas.openxmlformats.org/officeDocument/2006/relationships/hyperlink" Target="https://www.temjournal.com/content/81/TEMJournalFebruary2019_113_118.pdf" TargetMode="External"/><Relationship Id="rId1" Type="http://schemas.openxmlformats.org/officeDocument/2006/relationships/slideLayout" Target="../slideLayouts/slideLayout12.xml"/><Relationship Id="rId6" Type="http://schemas.openxmlformats.org/officeDocument/2006/relationships/hyperlink" Target="https://youtu.be/p_tpQSY1aTs" TargetMode="External"/><Relationship Id="rId5" Type="http://schemas.openxmlformats.org/officeDocument/2006/relationships/hyperlink" Target="http://ripublication.com/irph/ijict_spl/ijictv4n7spl_17.pdf" TargetMode="External"/><Relationship Id="rId4" Type="http://schemas.openxmlformats.org/officeDocument/2006/relationships/hyperlink" Target="https://www.ijcaonline.org/archives/volume167/number9/noor-2017-ijca-914373.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131785" y="1492370"/>
            <a:ext cx="10058400" cy="798069"/>
          </a:xfrm>
        </p:spPr>
        <p:txBody>
          <a:bodyPr anchor="b">
            <a:normAutofit/>
          </a:bodyPr>
          <a:lstStyle/>
          <a:p>
            <a:r>
              <a:rPr lang="en-US" b="1" dirty="0">
                <a:latin typeface="Cambria" pitchFamily="18" charset="0"/>
                <a:ea typeface="Cambria" pitchFamily="18" charset="0"/>
              </a:rPr>
              <a:t>CAR PRICE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sz="half" idx="1"/>
          </p:nvPr>
        </p:nvSpPr>
        <p:spPr>
          <a:xfrm>
            <a:off x="719091" y="3719745"/>
            <a:ext cx="5930284" cy="2148396"/>
          </a:xfrm>
        </p:spPr>
        <p:txBody>
          <a:bodyPr>
            <a:normAutofit/>
          </a:bodyPr>
          <a:lstStyle/>
          <a:p>
            <a:pPr>
              <a:buNone/>
            </a:pPr>
            <a:r>
              <a:rPr lang="en-US" sz="2000" b="1" dirty="0">
                <a:latin typeface="Cambria" pitchFamily="18" charset="0"/>
                <a:ea typeface="Cambria" pitchFamily="18" charset="0"/>
              </a:rPr>
              <a:t>      </a:t>
            </a:r>
            <a:r>
              <a:rPr lang="en-US" sz="2000" dirty="0">
                <a:latin typeface="Cambria" pitchFamily="18" charset="0"/>
                <a:ea typeface="Cambria" pitchFamily="18" charset="0"/>
              </a:rPr>
              <a:t>MINI PROJECT BY:</a:t>
            </a:r>
          </a:p>
          <a:p>
            <a:r>
              <a:rPr lang="en-US" sz="2000" dirty="0">
                <a:latin typeface="Cambria" pitchFamily="18" charset="0"/>
                <a:ea typeface="Cambria" pitchFamily="18" charset="0"/>
              </a:rPr>
              <a:t>Divyanshu Mishra  (1900540100068)</a:t>
            </a:r>
          </a:p>
        </p:txBody>
      </p:sp>
      <p:sp>
        <p:nvSpPr>
          <p:cNvPr id="5" name="TextBox 4"/>
          <p:cNvSpPr txBox="1"/>
          <p:nvPr/>
        </p:nvSpPr>
        <p:spPr>
          <a:xfrm>
            <a:off x="-603682" y="5966956"/>
            <a:ext cx="9644585" cy="707886"/>
          </a:xfrm>
          <a:prstGeom prst="rect">
            <a:avLst/>
          </a:prstGeom>
          <a:noFill/>
        </p:spPr>
        <p:txBody>
          <a:bodyPr wrap="square" rtlCol="0">
            <a:spAutoFit/>
          </a:bodyPr>
          <a:lstStyle/>
          <a:p>
            <a:pPr marL="1714500" lvl="3" indent="-342900">
              <a:buFont typeface="Arial" panose="020B0604020202020204" pitchFamily="34" charset="0"/>
              <a:buChar char="•"/>
            </a:pPr>
            <a:r>
              <a:rPr lang="en-IN" sz="2000" dirty="0" err="1">
                <a:latin typeface="Cambria" pitchFamily="18" charset="0"/>
                <a:ea typeface="Cambria" pitchFamily="18" charset="0"/>
              </a:rPr>
              <a:t>Dr.</a:t>
            </a:r>
            <a:r>
              <a:rPr lang="en-IN" sz="2000" dirty="0">
                <a:latin typeface="Cambria" pitchFamily="18" charset="0"/>
                <a:ea typeface="Cambria" pitchFamily="18" charset="0"/>
              </a:rPr>
              <a:t> Diwakar </a:t>
            </a:r>
            <a:r>
              <a:rPr lang="en-IN" sz="2000" dirty="0" err="1">
                <a:latin typeface="Cambria" pitchFamily="18" charset="0"/>
                <a:ea typeface="Cambria" pitchFamily="18" charset="0"/>
              </a:rPr>
              <a:t>Yagyasen</a:t>
            </a:r>
            <a:endParaRPr lang="en-IN" sz="2000" dirty="0">
              <a:latin typeface="Cambria" pitchFamily="18" charset="0"/>
              <a:ea typeface="Cambria" pitchFamily="18" charset="0"/>
            </a:endParaRPr>
          </a:p>
          <a:p>
            <a:pPr lvl="3"/>
            <a:r>
              <a:rPr lang="en-IN" sz="2000" dirty="0">
                <a:latin typeface="Cambria" pitchFamily="18" charset="0"/>
                <a:ea typeface="Cambria" pitchFamily="18" charset="0"/>
              </a:rPr>
              <a:t>       (Assistant Professor)</a:t>
            </a:r>
            <a:r>
              <a:rPr lang="en-IN" sz="2000" b="1" dirty="0">
                <a:latin typeface="Cambria" pitchFamily="18" charset="0"/>
                <a:ea typeface="Cambria" pitchFamily="18" charset="0"/>
              </a:rPr>
              <a:t>  </a:t>
            </a:r>
            <a:endParaRPr lang="en-US" sz="2000" b="1" dirty="0">
              <a:latin typeface="Cambria" pitchFamily="18" charset="0"/>
              <a:ea typeface="Cambria" pitchFamily="18" charset="0"/>
            </a:endParaRPr>
          </a:p>
        </p:txBody>
      </p:sp>
      <p:pic>
        <p:nvPicPr>
          <p:cNvPr id="7" name="Picture 6" descr="surprise-heard-of-a-sony-car.jpg"/>
          <p:cNvPicPr>
            <a:picLocks noChangeAspect="1"/>
          </p:cNvPicPr>
          <p:nvPr/>
        </p:nvPicPr>
        <p:blipFill>
          <a:blip r:embed="rId2"/>
          <a:stretch>
            <a:fillRect/>
          </a:stretch>
        </p:blipFill>
        <p:spPr>
          <a:xfrm>
            <a:off x="6988629" y="2498269"/>
            <a:ext cx="3566160" cy="2439491"/>
          </a:xfrm>
          <a:prstGeom prst="rect">
            <a:avLst/>
          </a:prstGeom>
        </p:spPr>
      </p:pic>
      <p:pic>
        <p:nvPicPr>
          <p:cNvPr id="9" name="Picture 8">
            <a:extLst>
              <a:ext uri="{FF2B5EF4-FFF2-40B4-BE49-F238E27FC236}">
                <a16:creationId xmlns:a16="http://schemas.microsoft.com/office/drawing/2014/main" id="{D95A1BD1-95A5-5331-A7E9-A26FCA8EB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780" y="159500"/>
            <a:ext cx="8895424" cy="1323975"/>
          </a:xfrm>
          <a:prstGeom prst="rect">
            <a:avLst/>
          </a:prstGeom>
        </p:spPr>
      </p:pic>
      <p:sp>
        <p:nvSpPr>
          <p:cNvPr id="10" name="TextBox 9">
            <a:extLst>
              <a:ext uri="{FF2B5EF4-FFF2-40B4-BE49-F238E27FC236}">
                <a16:creationId xmlns:a16="http://schemas.microsoft.com/office/drawing/2014/main" id="{C5CAF6F5-C50E-7213-ACDF-DD8417B0AD07}"/>
              </a:ext>
            </a:extLst>
          </p:cNvPr>
          <p:cNvSpPr txBox="1"/>
          <p:nvPr/>
        </p:nvSpPr>
        <p:spPr>
          <a:xfrm>
            <a:off x="1131785" y="5668086"/>
            <a:ext cx="2339384" cy="400110"/>
          </a:xfrm>
          <a:prstGeom prst="rect">
            <a:avLst/>
          </a:prstGeom>
          <a:noFill/>
        </p:spPr>
        <p:txBody>
          <a:bodyPr wrap="square" rtlCol="0">
            <a:spAutoFit/>
          </a:bodyPr>
          <a:lstStyle/>
          <a:p>
            <a:r>
              <a:rPr lang="en-US" sz="2000" dirty="0"/>
              <a:t>SUBMITTED</a:t>
            </a:r>
            <a:r>
              <a:rPr lang="en-US" dirty="0"/>
              <a:t> TO:</a:t>
            </a:r>
            <a:endParaRPr lang="en-IN" dirty="0"/>
          </a:p>
        </p:txBody>
      </p:sp>
    </p:spTree>
    <p:extLst>
      <p:ext uri="{BB962C8B-B14F-4D97-AF65-F5344CB8AC3E}">
        <p14:creationId xmlns:p14="http://schemas.microsoft.com/office/powerpoint/2010/main" val="4043737824"/>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0E64-F2CC-4890-AC31-64E8F8883CDB}"/>
              </a:ext>
            </a:extLst>
          </p:cNvPr>
          <p:cNvSpPr>
            <a:spLocks noGrp="1"/>
          </p:cNvSpPr>
          <p:nvPr>
            <p:ph type="title"/>
          </p:nvPr>
        </p:nvSpPr>
        <p:spPr>
          <a:xfrm>
            <a:off x="1200258" y="499029"/>
            <a:ext cx="10058400" cy="942122"/>
          </a:xfrm>
        </p:spPr>
        <p:txBody>
          <a:bodyPr/>
          <a:lstStyle/>
          <a:p>
            <a:r>
              <a:rPr lang="en-US" b="1" dirty="0">
                <a:latin typeface="Cambria" pitchFamily="18" charset="0"/>
                <a:ea typeface="Cambria" pitchFamily="18" charset="0"/>
              </a:rPr>
              <a:t>SCOPE</a:t>
            </a:r>
            <a:endParaRPr lang="en-IN" b="1"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id="{8B8C710E-D1A8-4826-BDDF-D3EE3E6A7F4F}"/>
              </a:ext>
            </a:extLst>
          </p:cNvPr>
          <p:cNvSpPr>
            <a:spLocks noGrp="1"/>
          </p:cNvSpPr>
          <p:nvPr>
            <p:ph idx="1"/>
          </p:nvPr>
        </p:nvSpPr>
        <p:spPr>
          <a:xfrm>
            <a:off x="592347" y="1410421"/>
            <a:ext cx="10972800" cy="4525963"/>
          </a:xfrm>
        </p:spPr>
        <p:txBody>
          <a:bodyPr>
            <a:noAutofit/>
          </a:bodyPr>
          <a:lstStyle/>
          <a:p>
            <a:pPr algn="just">
              <a:lnSpc>
                <a:spcPct val="100000"/>
              </a:lnSpc>
              <a:spcAft>
                <a:spcPts val="800"/>
              </a:spcAft>
            </a:pPr>
            <a:r>
              <a:rPr lang="en-US" sz="2400" dirty="0">
                <a:latin typeface="Cambria" panose="02040503050406030204" pitchFamily="18" charset="0"/>
                <a:ea typeface="Cambria" panose="02040503050406030204" pitchFamily="18" charset="0"/>
                <a:cs typeface="Mangal" panose="02040503050203030202" pitchFamily="18" charset="0"/>
              </a:rPr>
              <a:t>As we can see the car is important in are day to day life ,are scope of project is to predict the price of old cars depends upon its condition(km travelled ,fuel  type etc )</a:t>
            </a:r>
          </a:p>
          <a:p>
            <a:pPr algn="just">
              <a:lnSpc>
                <a:spcPct val="100000"/>
              </a:lnSpc>
              <a:spcAft>
                <a:spcPts val="800"/>
              </a:spcAft>
            </a:pPr>
            <a:r>
              <a:rPr lang="en-US" sz="2400" dirty="0">
                <a:latin typeface="Cambria" panose="02040503050406030204" pitchFamily="18" charset="0"/>
                <a:ea typeface="Cambria" panose="02040503050406030204" pitchFamily="18" charset="0"/>
                <a:cs typeface="Mangal" panose="02040503050203030202" pitchFamily="18" charset="0"/>
              </a:rPr>
              <a:t>It predict the price of the car based on data it have been learn ,Not always it predict perfect sometimes little difference is there in actual price and predict price </a:t>
            </a:r>
          </a:p>
          <a:p>
            <a:pPr algn="just">
              <a:lnSpc>
                <a:spcPct val="100000"/>
              </a:lnSpc>
              <a:spcAft>
                <a:spcPts val="800"/>
              </a:spcAft>
            </a:pPr>
            <a:r>
              <a:rPr lang="en-US" sz="2400" dirty="0">
                <a:effectLst/>
                <a:latin typeface="Cambria" panose="02040503050406030204" pitchFamily="18" charset="0"/>
                <a:ea typeface="Cambria" panose="02040503050406030204" pitchFamily="18" charset="0"/>
                <a:cs typeface="Mangal" panose="02040503050203030202" pitchFamily="18" charset="0"/>
              </a:rPr>
              <a:t> Many times Dealer cheats the customer sell them with high price ,It</a:t>
            </a:r>
            <a:r>
              <a:rPr lang="en-US" sz="2400" dirty="0">
                <a:latin typeface="Cambria" panose="02040503050406030204" pitchFamily="18" charset="0"/>
                <a:ea typeface="Cambria" panose="02040503050406030204" pitchFamily="18" charset="0"/>
                <a:cs typeface="Mangal" panose="02040503050203030202" pitchFamily="18" charset="0"/>
              </a:rPr>
              <a:t>s main Focus is to help both individual and Dealer they can  buy or sell as  better price</a:t>
            </a:r>
            <a:endParaRPr lang="en-IN" sz="2400" dirty="0">
              <a:effectLst/>
              <a:latin typeface="Cambria" panose="02040503050406030204" pitchFamily="18" charset="0"/>
              <a:ea typeface="Cambria" panose="02040503050406030204" pitchFamily="18" charset="0"/>
              <a:cs typeface="Mangal" panose="02040503050203030202" pitchFamily="18" charset="0"/>
            </a:endParaRPr>
          </a:p>
          <a:p>
            <a:pPr marL="0" indent="0">
              <a:lnSpc>
                <a:spcPct val="100000"/>
              </a:lnSpc>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87081145"/>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7BDF-AA9A-4F86-B43A-6D27FDA5DFEA}"/>
              </a:ext>
            </a:extLst>
          </p:cNvPr>
          <p:cNvSpPr>
            <a:spLocks noGrp="1"/>
          </p:cNvSpPr>
          <p:nvPr>
            <p:ph type="title"/>
          </p:nvPr>
        </p:nvSpPr>
        <p:spPr/>
        <p:txBody>
          <a:bodyPr>
            <a:normAutofit fontScale="90000"/>
          </a:bodyPr>
          <a:lstStyle/>
          <a:p>
            <a:r>
              <a:rPr lang="en-US" b="1" dirty="0">
                <a:latin typeface="Cambria" pitchFamily="18" charset="0"/>
                <a:ea typeface="Cambria" pitchFamily="18" charset="0"/>
              </a:rPr>
              <a:t>HARDWARE &amp; SOFTWARE REQUIREMENTS</a:t>
            </a:r>
            <a:endParaRPr lang="en-IN" b="1"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id="{AAD117C8-032B-4208-837B-B1FE69233A09}"/>
              </a:ext>
            </a:extLst>
          </p:cNvPr>
          <p:cNvSpPr>
            <a:spLocks noGrp="1"/>
          </p:cNvSpPr>
          <p:nvPr>
            <p:ph idx="1"/>
          </p:nvPr>
        </p:nvSpPr>
        <p:spPr>
          <a:xfrm>
            <a:off x="1097280" y="1905001"/>
            <a:ext cx="10058400" cy="3964092"/>
          </a:xfrm>
        </p:spPr>
        <p:txBody>
          <a:bodyPr>
            <a:normAutofit/>
          </a:bodyPr>
          <a:lstStyle/>
          <a:p>
            <a:pPr marL="314325" indent="-342900">
              <a:spcBef>
                <a:spcPts val="1245"/>
              </a:spcBef>
              <a:spcAft>
                <a:spcPts val="0"/>
              </a:spcAft>
              <a:buNone/>
              <a:tabLst>
                <a:tab pos="200660" algn="l"/>
              </a:tabLst>
            </a:pPr>
            <a:r>
              <a:rPr lang="en-US" sz="2000" spc="-25" dirty="0">
                <a:latin typeface="Cambria" panose="02040503050406030204" pitchFamily="18" charset="0"/>
                <a:ea typeface="Cambria" panose="02040503050406030204" pitchFamily="18" charset="0"/>
                <a:cs typeface="Cambria" panose="02040503050406030204" pitchFamily="18" charset="0"/>
              </a:rPr>
              <a:t>HARDWARE USED :</a:t>
            </a:r>
          </a:p>
          <a:p>
            <a:pPr marL="314325" indent="-342900">
              <a:spcBef>
                <a:spcPts val="1245"/>
              </a:spcBef>
              <a:spcAft>
                <a:spcPts val="0"/>
              </a:spcAft>
              <a:buNone/>
              <a:tabLst>
                <a:tab pos="200660" algn="l"/>
              </a:tabLst>
            </a:pPr>
            <a:r>
              <a:rPr lang="en-IN" sz="2000" spc="-25" dirty="0">
                <a:latin typeface="Cambria" panose="02040503050406030204" pitchFamily="18" charset="0"/>
                <a:ea typeface="Cambria" panose="02040503050406030204" pitchFamily="18" charset="0"/>
                <a:cs typeface="Cambria" panose="02040503050406030204" pitchFamily="18" charset="0"/>
              </a:rPr>
              <a:t>1.6 GHz or faster processor</a:t>
            </a:r>
            <a:endParaRPr lang="en-US" sz="2000" spc="-25" dirty="0">
              <a:latin typeface="Cambria" panose="02040503050406030204" pitchFamily="18" charset="0"/>
              <a:ea typeface="Cambria" panose="02040503050406030204" pitchFamily="18" charset="0"/>
              <a:cs typeface="Cambria" panose="02040503050406030204" pitchFamily="18" charset="0"/>
            </a:endParaRPr>
          </a:p>
          <a:p>
            <a:pPr marL="314325" indent="-342900">
              <a:spcBef>
                <a:spcPts val="1245"/>
              </a:spcBef>
              <a:spcAft>
                <a:spcPts val="0"/>
              </a:spcAft>
              <a:buNone/>
              <a:tabLst>
                <a:tab pos="200660" algn="l"/>
              </a:tabLst>
            </a:pPr>
            <a:r>
              <a:rPr lang="en-IN" sz="2000" spc="-15" dirty="0">
                <a:effectLst/>
                <a:latin typeface="Cambria" panose="02040503050406030204" pitchFamily="18" charset="0"/>
                <a:ea typeface="Cambria" panose="02040503050406030204" pitchFamily="18" charset="0"/>
                <a:cs typeface="Cambria" panose="02040503050406030204" pitchFamily="18" charset="0"/>
              </a:rPr>
              <a:t>Minimum 1 GB of RAM</a:t>
            </a:r>
          </a:p>
          <a:p>
            <a:pPr marL="314325" indent="-342900">
              <a:spcBef>
                <a:spcPts val="1245"/>
              </a:spcBef>
              <a:spcAft>
                <a:spcPts val="0"/>
              </a:spcAft>
              <a:buNone/>
              <a:tabLst>
                <a:tab pos="200660" algn="l"/>
              </a:tabLst>
            </a:pPr>
            <a:r>
              <a:rPr lang="en-IN" sz="2000" spc="-15" dirty="0">
                <a:latin typeface="Cambria" panose="02040503050406030204" pitchFamily="18" charset="0"/>
                <a:ea typeface="Cambria" panose="02040503050406030204" pitchFamily="18" charset="0"/>
                <a:cs typeface="Cambria" panose="02040503050406030204" pitchFamily="18" charset="0"/>
              </a:rPr>
              <a:t>Minimum 400 MB of free disk space</a:t>
            </a:r>
            <a:endParaRPr lang="en-US" sz="2000" spc="-15" dirty="0">
              <a:effectLst/>
              <a:latin typeface="Cambria" panose="02040503050406030204" pitchFamily="18" charset="0"/>
              <a:ea typeface="Cambria" panose="02040503050406030204" pitchFamily="18" charset="0"/>
              <a:cs typeface="Cambria" panose="02040503050406030204" pitchFamily="18" charset="0"/>
            </a:endParaRPr>
          </a:p>
          <a:p>
            <a:pPr marL="314325" indent="-342900">
              <a:spcBef>
                <a:spcPts val="1245"/>
              </a:spcBef>
              <a:spcAft>
                <a:spcPts val="0"/>
              </a:spcAft>
              <a:buNone/>
              <a:tabLst>
                <a:tab pos="200660" algn="l"/>
              </a:tabLst>
            </a:pPr>
            <a:r>
              <a:rPr lang="en-IN" sz="2000" spc="-25" dirty="0">
                <a:latin typeface="Cambria" panose="02040503050406030204" pitchFamily="18" charset="0"/>
                <a:ea typeface="Cambria" panose="02040503050406030204" pitchFamily="18" charset="0"/>
                <a:cs typeface="Cambria" panose="02040503050406030204" pitchFamily="18" charset="0"/>
              </a:rPr>
              <a:t>SOFTWARE USED :</a:t>
            </a:r>
          </a:p>
          <a:p>
            <a:pPr marL="314325" indent="-342900">
              <a:spcBef>
                <a:spcPts val="1245"/>
              </a:spcBef>
              <a:spcAft>
                <a:spcPts val="0"/>
              </a:spcAft>
              <a:buNone/>
              <a:tabLst>
                <a:tab pos="200660" algn="l"/>
              </a:tabLst>
            </a:pPr>
            <a:r>
              <a:rPr lang="en-IN" sz="2000" spc="-25" dirty="0">
                <a:effectLst/>
                <a:latin typeface="Cambria" panose="02040503050406030204" pitchFamily="18" charset="0"/>
                <a:ea typeface="Cambria" panose="02040503050406030204" pitchFamily="18" charset="0"/>
                <a:cs typeface="Cambria" panose="02040503050406030204" pitchFamily="18" charset="0"/>
              </a:rPr>
              <a:t>Python, </a:t>
            </a:r>
            <a:r>
              <a:rPr lang="en-IN" sz="2000" spc="-25" dirty="0" err="1">
                <a:effectLst/>
                <a:latin typeface="Cambria" panose="02040503050406030204" pitchFamily="18" charset="0"/>
                <a:ea typeface="Cambria" panose="02040503050406030204" pitchFamily="18" charset="0"/>
                <a:cs typeface="Cambria" panose="02040503050406030204" pitchFamily="18" charset="0"/>
              </a:rPr>
              <a:t>Jupyter</a:t>
            </a:r>
            <a:r>
              <a:rPr lang="en-IN" sz="2000" spc="-25" dirty="0">
                <a:effectLst/>
                <a:latin typeface="Cambria" panose="02040503050406030204" pitchFamily="18" charset="0"/>
                <a:ea typeface="Cambria" panose="02040503050406030204" pitchFamily="18" charset="0"/>
                <a:cs typeface="Cambria" panose="02040503050406030204" pitchFamily="18" charset="0"/>
              </a:rPr>
              <a:t> Notebook,  HTML, CSS, , Flask</a:t>
            </a:r>
            <a:endParaRPr lang="en-US" sz="2000" spc="-25" dirty="0">
              <a:effectLst/>
              <a:latin typeface="Cambria" panose="02040503050406030204" pitchFamily="18" charset="0"/>
              <a:ea typeface="Cambria" panose="02040503050406030204" pitchFamily="18" charset="0"/>
              <a:cs typeface="Cambria" panose="02040503050406030204" pitchFamily="18" charset="0"/>
            </a:endParaRPr>
          </a:p>
          <a:p>
            <a:pPr>
              <a:spcBef>
                <a:spcPts val="20"/>
              </a:spcBef>
              <a:buNone/>
            </a:pPr>
            <a:r>
              <a:rPr lang="en-US" sz="2000" dirty="0">
                <a:effectLst/>
                <a:latin typeface="Cambria" panose="02040503050406030204" pitchFamily="18" charset="0"/>
                <a:ea typeface="Cambria" panose="02040503050406030204" pitchFamily="18" charset="0"/>
                <a:cs typeface="Cambria" panose="02040503050406030204" pitchFamily="18" charset="0"/>
              </a:rPr>
              <a:t> </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a:buNone/>
            </a:pPr>
            <a:endParaRPr lang="en-IN" sz="2000" dirty="0"/>
          </a:p>
        </p:txBody>
      </p:sp>
      <p:sp>
        <p:nvSpPr>
          <p:cNvPr id="15362" name="AutoShape 2" descr="Jupyter, logo Free Icon of Vector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Jupyter, logo Free Icon of Vector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Jupyter, logo Free Icon of Vector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8" name="Picture 8" descr="Jupyter Notebook Best Practices for Data Science - KDnuggets"/>
          <p:cNvPicPr>
            <a:picLocks noChangeAspect="1" noChangeArrowheads="1"/>
          </p:cNvPicPr>
          <p:nvPr/>
        </p:nvPicPr>
        <p:blipFill>
          <a:blip r:embed="rId2"/>
          <a:srcRect/>
          <a:stretch>
            <a:fillRect/>
          </a:stretch>
        </p:blipFill>
        <p:spPr bwMode="auto">
          <a:xfrm>
            <a:off x="8342046" y="1298992"/>
            <a:ext cx="3272731" cy="1368000"/>
          </a:xfrm>
          <a:prstGeom prst="rect">
            <a:avLst/>
          </a:prstGeom>
          <a:noFill/>
        </p:spPr>
      </p:pic>
      <p:sp>
        <p:nvSpPr>
          <p:cNvPr id="15370" name="AutoShape 10" descr="Free icon &quot;Bootstrap ic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4" name="AutoShape 14" descr="File:Python-logo-notext.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6" name="AutoShape 16" descr="Python language logo Icons PNG - Free PNG and Icons Download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0" name="AutoShape 20" descr="Python language logo PNG ic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82" name="Picture 22" descr="Python and Performance Lunch 'n Learn - Cornell"/>
          <p:cNvPicPr>
            <a:picLocks noChangeAspect="1" noChangeArrowheads="1"/>
          </p:cNvPicPr>
          <p:nvPr/>
        </p:nvPicPr>
        <p:blipFill>
          <a:blip r:embed="rId3"/>
          <a:srcRect l="29360" t="19842" r="27280" b="21337"/>
          <a:stretch>
            <a:fillRect/>
          </a:stretch>
        </p:blipFill>
        <p:spPr bwMode="auto">
          <a:xfrm>
            <a:off x="7530862" y="2846718"/>
            <a:ext cx="1069675" cy="1086929"/>
          </a:xfrm>
          <a:prstGeom prst="rect">
            <a:avLst/>
          </a:prstGeom>
          <a:noFill/>
        </p:spPr>
      </p:pic>
      <p:sp>
        <p:nvSpPr>
          <p:cNvPr id="4098" name="AutoShape 2" descr="Set three icons - html css javascript Royalty Free V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0" name="Picture 4" descr="Set of Three Icons - HTML, CSS, JavaScript Editorial Photo - Illustration  of development, accessibility: 151541191"/>
          <p:cNvPicPr>
            <a:picLocks noChangeAspect="1" noChangeArrowheads="1"/>
          </p:cNvPicPr>
          <p:nvPr/>
        </p:nvPicPr>
        <p:blipFill>
          <a:blip r:embed="rId4"/>
          <a:srcRect t="25910" r="32258"/>
          <a:stretch>
            <a:fillRect/>
          </a:stretch>
        </p:blipFill>
        <p:spPr bwMode="auto">
          <a:xfrm>
            <a:off x="8704354" y="5167223"/>
            <a:ext cx="2509987" cy="910357"/>
          </a:xfrm>
          <a:prstGeom prst="rect">
            <a:avLst/>
          </a:prstGeom>
          <a:noFill/>
        </p:spPr>
      </p:pic>
      <p:sp>
        <p:nvSpPr>
          <p:cNvPr id="4102" name="AutoShape 6" descr="Machine Learning Icons - Download Free Vector Icons | Noun Pro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Machine Learning Icon in Two Color Design. Red and Black Style Elements  from Machine Learning Icons Collection. Creative Stock Vector -  Illustration of machine, black: 14465946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6" name="AutoShape 10" descr="Machine Learning Icon in Two Color Design. Red and Black Style Elements  from Machine Learning Icons Collection. Creative Stock Vector -  Illustration of machine, black: 14465946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8" name="Picture 12" descr="15,015 Machine Learning Icon Stock Vector Illustration and Royalty Free Machine  Learning Icon Clipart"/>
          <p:cNvPicPr>
            <a:picLocks noChangeAspect="1" noChangeArrowheads="1"/>
          </p:cNvPicPr>
          <p:nvPr/>
        </p:nvPicPr>
        <p:blipFill>
          <a:blip r:embed="rId5"/>
          <a:srcRect/>
          <a:stretch>
            <a:fillRect/>
          </a:stretch>
        </p:blipFill>
        <p:spPr bwMode="auto">
          <a:xfrm>
            <a:off x="9228345" y="2598692"/>
            <a:ext cx="2143125" cy="2143125"/>
          </a:xfrm>
          <a:prstGeom prst="rect">
            <a:avLst/>
          </a:prstGeom>
          <a:noFill/>
        </p:spPr>
      </p:pic>
    </p:spTree>
    <p:extLst>
      <p:ext uri="{BB962C8B-B14F-4D97-AF65-F5344CB8AC3E}">
        <p14:creationId xmlns:p14="http://schemas.microsoft.com/office/powerpoint/2010/main" val="2119328201"/>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RESULT</a:t>
            </a:r>
          </a:p>
        </p:txBody>
      </p:sp>
      <p:pic>
        <p:nvPicPr>
          <p:cNvPr id="5" name="Picture 4" descr="Screenshot (35).png"/>
          <p:cNvPicPr>
            <a:picLocks noChangeAspect="1"/>
          </p:cNvPicPr>
          <p:nvPr/>
        </p:nvPicPr>
        <p:blipFill>
          <a:blip r:embed="rId2"/>
          <a:stretch>
            <a:fillRect/>
          </a:stretch>
        </p:blipFill>
        <p:spPr>
          <a:xfrm>
            <a:off x="2103120" y="1417638"/>
            <a:ext cx="8294914" cy="4811671"/>
          </a:xfrm>
          <a:prstGeom prst="rect">
            <a:avLst/>
          </a:prstGeom>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EB4B-C101-4E82-B128-FD39B59E9B8A}"/>
              </a:ext>
            </a:extLst>
          </p:cNvPr>
          <p:cNvSpPr>
            <a:spLocks noGrp="1"/>
          </p:cNvSpPr>
          <p:nvPr>
            <p:ph type="title"/>
          </p:nvPr>
        </p:nvSpPr>
        <p:spPr/>
        <p:txBody>
          <a:bodyPr>
            <a:normAutofit/>
          </a:bodyPr>
          <a:lstStyle/>
          <a:p>
            <a:r>
              <a:rPr lang="en-US" b="1" dirty="0">
                <a:latin typeface="Cambria" panose="02040503050406030204" pitchFamily="18" charset="0"/>
                <a:ea typeface="Cambria" panose="02040503050406030204" pitchFamily="18" charset="0"/>
              </a:rPr>
              <a:t>CONCLUSION</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E974A50-7687-4132-ACF1-6478C127CC69}"/>
              </a:ext>
            </a:extLst>
          </p:cNvPr>
          <p:cNvSpPr>
            <a:spLocks noGrp="1"/>
          </p:cNvSpPr>
          <p:nvPr>
            <p:ph idx="1"/>
          </p:nvPr>
        </p:nvSpPr>
        <p:spPr/>
        <p:txBody>
          <a:bodyPr>
            <a:normAutofit fontScale="92500" lnSpcReduction="10000"/>
          </a:bodyPr>
          <a:lstStyle/>
          <a:p>
            <a:pPr>
              <a:lnSpc>
                <a:spcPct val="100000"/>
              </a:lnSpc>
              <a:spcAft>
                <a:spcPts val="800"/>
              </a:spcAft>
            </a:pPr>
            <a:r>
              <a:rPr lang="en-US" sz="26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Our Project </a:t>
            </a:r>
            <a:r>
              <a:rPr lang="en-US" sz="2600" dirty="0">
                <a:latin typeface="Cambria" panose="02040503050406030204" pitchFamily="18" charset="0"/>
                <a:ea typeface="Cambria" panose="02040503050406030204" pitchFamily="18" charset="0"/>
                <a:cs typeface="Mangal" panose="02040503050203030202" pitchFamily="18" charset="0"/>
              </a:rPr>
              <a:t>CAR PRICES PREDICTION </a:t>
            </a:r>
            <a:r>
              <a:rPr lang="en-US" sz="26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system help the </a:t>
            </a:r>
            <a:r>
              <a:rPr lang="en-US" sz="2600" dirty="0">
                <a:latin typeface="Cambria" panose="02040503050406030204" pitchFamily="18" charset="0"/>
                <a:ea typeface="Cambria" panose="02040503050406030204" pitchFamily="18" charset="0"/>
                <a:cs typeface="Mangal" panose="02040503050203030202" pitchFamily="18" charset="0"/>
              </a:rPr>
              <a:t>Dealer and customer</a:t>
            </a:r>
            <a:r>
              <a:rPr lang="en-US" sz="26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 regarding the </a:t>
            </a:r>
            <a:r>
              <a:rPr lang="en-US" sz="2600" dirty="0">
                <a:latin typeface="Cambria" panose="02040503050406030204" pitchFamily="18" charset="0"/>
                <a:ea typeface="Cambria" panose="02040503050406030204" pitchFamily="18" charset="0"/>
                <a:cs typeface="Mangal" panose="02040503050203030202" pitchFamily="18" charset="0"/>
              </a:rPr>
              <a:t>car </a:t>
            </a:r>
            <a:r>
              <a:rPr lang="en-US" sz="26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rates. The requirements of the system have been gathered from the rates recorded in the past.</a:t>
            </a:r>
            <a:endParaRPr lang="en-IN" sz="2600" dirty="0">
              <a:solidFill>
                <a:schemeClr val="tx1"/>
              </a:solidFill>
              <a:effectLst/>
              <a:latin typeface="Cambria" panose="02040503050406030204" pitchFamily="18" charset="0"/>
              <a:ea typeface="Cambria" panose="02040503050406030204" pitchFamily="18" charset="0"/>
              <a:cs typeface="Mangal" panose="02040503050203030202" pitchFamily="18" charset="0"/>
            </a:endParaRPr>
          </a:p>
          <a:p>
            <a:pPr>
              <a:lnSpc>
                <a:spcPct val="100000"/>
              </a:lnSpc>
              <a:spcAft>
                <a:spcPts val="800"/>
              </a:spcAft>
            </a:pPr>
            <a:r>
              <a:rPr lang="en-US" sz="26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Following are the benefits of the proposed system:</a:t>
            </a:r>
            <a:endParaRPr lang="en-IN" sz="2600" dirty="0">
              <a:solidFill>
                <a:schemeClr val="tx1"/>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00000"/>
              </a:lnSpc>
              <a:buFont typeface="Wingdings" panose="05000000000000000000" pitchFamily="2" charset="2"/>
              <a:buChar char=""/>
            </a:pPr>
            <a:r>
              <a:rPr lang="en-US" sz="26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Making it convenient for the </a:t>
            </a:r>
            <a:r>
              <a:rPr lang="en-US" sz="2600" dirty="0">
                <a:latin typeface="Cambria" panose="02040503050406030204" pitchFamily="18" charset="0"/>
                <a:ea typeface="Cambria" panose="02040503050406030204" pitchFamily="18" charset="0"/>
                <a:cs typeface="Mangal" panose="02040503050203030202" pitchFamily="18" charset="0"/>
              </a:rPr>
              <a:t>users(Dealer and customer</a:t>
            </a:r>
            <a:r>
              <a:rPr lang="en-US" sz="26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 )to select good cars at their budget prices.</a:t>
            </a:r>
            <a:endParaRPr lang="en-IN" sz="2600" dirty="0">
              <a:solidFill>
                <a:schemeClr val="tx1"/>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00000"/>
              </a:lnSpc>
              <a:spcAft>
                <a:spcPts val="800"/>
              </a:spcAft>
              <a:buFont typeface="Wingdings" panose="05000000000000000000" pitchFamily="2" charset="2"/>
              <a:buChar char=""/>
            </a:pPr>
            <a:r>
              <a:rPr lang="en-US" sz="26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Reducing time in prediction of prices.</a:t>
            </a:r>
            <a:endParaRPr lang="en-IN" sz="2600" dirty="0">
              <a:solidFill>
                <a:schemeClr val="tx1"/>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00000"/>
              </a:lnSpc>
              <a:spcAft>
                <a:spcPts val="800"/>
              </a:spcAft>
              <a:buFont typeface="Wingdings" panose="05000000000000000000" pitchFamily="2" charset="2"/>
              <a:buChar char=""/>
            </a:pPr>
            <a:r>
              <a:rPr lang="en-IN" sz="26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It will reduce the complexity of the manual system.</a:t>
            </a:r>
            <a:r>
              <a:rPr lang="en-IN" sz="2600" kern="12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 </a:t>
            </a:r>
            <a:endParaRPr lang="en-IN" sz="2600" dirty="0">
              <a:solidFill>
                <a:schemeClr val="tx1"/>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00000"/>
              </a:lnSpc>
              <a:spcAft>
                <a:spcPts val="800"/>
              </a:spcAft>
              <a:buFont typeface="Wingdings" panose="05000000000000000000" pitchFamily="2" charset="2"/>
              <a:buChar char=""/>
            </a:pPr>
            <a:r>
              <a:rPr lang="en-IN" sz="26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In conclusion, from proper analysis and assessment of the designed system it can be safely concluded that the system is an simple and usable.</a:t>
            </a:r>
          </a:p>
          <a:p>
            <a:pPr marL="0" lvl="0" indent="0">
              <a:lnSpc>
                <a:spcPct val="100000"/>
              </a:lnSpc>
              <a:spcAft>
                <a:spcPts val="800"/>
              </a:spcAft>
              <a:buNone/>
            </a:pPr>
            <a:endParaRPr lang="en-IN" sz="2600" dirty="0">
              <a:solidFill>
                <a:schemeClr val="tx1"/>
              </a:solidFill>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251119779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FERENCES"/>
          <p:cNvSpPr txBox="1">
            <a:spLocks noGrp="1"/>
          </p:cNvSpPr>
          <p:nvPr>
            <p:ph type="title"/>
          </p:nvPr>
        </p:nvSpPr>
        <p:spPr>
          <a:prstGeom prst="rect">
            <a:avLst/>
          </a:prstGeom>
        </p:spPr>
        <p:txBody>
          <a:bodyPr/>
          <a:lstStyle/>
          <a:p>
            <a:r>
              <a:t>REFERENCES</a:t>
            </a:r>
          </a:p>
        </p:txBody>
      </p:sp>
      <p:sp>
        <p:nvSpPr>
          <p:cNvPr id="139" name="1)https://www.temjournal.com/content/81/TEMJournalFebruary2019_113_118.pdf…"/>
          <p:cNvSpPr txBox="1">
            <a:spLocks noGrp="1"/>
          </p:cNvSpPr>
          <p:nvPr>
            <p:ph type="body" sz="half" idx="1"/>
          </p:nvPr>
        </p:nvSpPr>
        <p:spPr>
          <a:xfrm>
            <a:off x="1939723" y="1350005"/>
            <a:ext cx="7213601" cy="4525964"/>
          </a:xfrm>
          <a:prstGeom prst="rect">
            <a:avLst/>
          </a:prstGeom>
        </p:spPr>
        <p:txBody>
          <a:bodyPr>
            <a:normAutofit/>
          </a:bodyPr>
          <a:lstStyle/>
          <a:p>
            <a:pPr marL="277749" indent="-277749" defTabSz="740663">
              <a:spcBef>
                <a:spcPts val="500"/>
              </a:spcBef>
              <a:defRPr sz="2268"/>
            </a:pPr>
            <a:r>
              <a:t>1)</a:t>
            </a:r>
            <a:r>
              <a:rPr u="sng">
                <a:solidFill>
                  <a:srgbClr val="0000FF"/>
                </a:solidFill>
                <a:uFill>
                  <a:solidFill>
                    <a:srgbClr val="0000FF"/>
                  </a:solidFill>
                </a:uFill>
                <a:hlinkClick r:id="rId2"/>
              </a:rPr>
              <a:t>https://www.temjournal.com/content/81/TEMJournalFebruary2019_113_118.pdf</a:t>
            </a:r>
          </a:p>
          <a:p>
            <a:pPr marL="277749" indent="-277749" defTabSz="740663">
              <a:spcBef>
                <a:spcPts val="500"/>
              </a:spcBef>
              <a:defRPr sz="2268"/>
            </a:pPr>
            <a:r>
              <a:t>2)</a:t>
            </a:r>
            <a:r>
              <a:rPr u="sng">
                <a:solidFill>
                  <a:srgbClr val="0000FF"/>
                </a:solidFill>
                <a:uFill>
                  <a:solidFill>
                    <a:srgbClr val="0000FF"/>
                  </a:solidFill>
                </a:uFill>
                <a:hlinkClick r:id="rId3"/>
              </a:rPr>
              <a:t>https://www.ijeat.org/wp-content/uploads/papers/v9i1s3/A10421291S319.pdf</a:t>
            </a:r>
          </a:p>
          <a:p>
            <a:pPr marL="277749" indent="-277749" defTabSz="740663">
              <a:spcBef>
                <a:spcPts val="500"/>
              </a:spcBef>
              <a:defRPr sz="2268"/>
            </a:pPr>
            <a:r>
              <a:t>3)</a:t>
            </a:r>
            <a:r>
              <a:rPr u="sng">
                <a:solidFill>
                  <a:srgbClr val="0000FF"/>
                </a:solidFill>
                <a:uFill>
                  <a:solidFill>
                    <a:srgbClr val="0000FF"/>
                  </a:solidFill>
                </a:uFill>
                <a:hlinkClick r:id="rId4"/>
              </a:rPr>
              <a:t>https://www.ijcaonline.org/archives/volume167/number9/noor-2017-ijca-914373.pdf</a:t>
            </a:r>
          </a:p>
          <a:p>
            <a:pPr marL="277749" indent="-277749" defTabSz="740663">
              <a:spcBef>
                <a:spcPts val="500"/>
              </a:spcBef>
              <a:defRPr sz="2268"/>
            </a:pPr>
            <a:r>
              <a:t>4)</a:t>
            </a:r>
            <a:r>
              <a:rPr u="sng">
                <a:solidFill>
                  <a:srgbClr val="0000FF"/>
                </a:solidFill>
                <a:uFill>
                  <a:solidFill>
                    <a:srgbClr val="0000FF"/>
                  </a:solidFill>
                </a:uFill>
                <a:hlinkClick r:id="rId5"/>
              </a:rPr>
              <a:t>http://ripublication.com/irph/ijict_spl/ijictv4n7spl_17.pdf</a:t>
            </a:r>
          </a:p>
          <a:p>
            <a:pPr marL="277749" indent="-277749" defTabSz="740663">
              <a:spcBef>
                <a:spcPts val="500"/>
              </a:spcBef>
              <a:defRPr sz="2268"/>
            </a:pPr>
            <a:r>
              <a:t>5) </a:t>
            </a:r>
            <a:r>
              <a:rPr u="sng">
                <a:solidFill>
                  <a:srgbClr val="0000FF"/>
                </a:solidFill>
                <a:uFill>
                  <a:solidFill>
                    <a:srgbClr val="0000FF"/>
                  </a:solidFill>
                </a:uFill>
                <a:hlinkClick r:id="rId6"/>
              </a:rPr>
              <a:t>https://youtu.be/p_tpQSY1aTs</a:t>
            </a:r>
          </a:p>
          <a:p>
            <a:pPr marL="277749" indent="-277749" defTabSz="740663">
              <a:spcBef>
                <a:spcPts val="500"/>
              </a:spcBef>
              <a:defRPr sz="2268"/>
            </a:pPr>
            <a:r>
              <a:t>6)</a:t>
            </a:r>
            <a:r>
              <a:rPr u="sng">
                <a:solidFill>
                  <a:srgbClr val="0000FF"/>
                </a:solidFill>
                <a:uFill>
                  <a:solidFill>
                    <a:srgbClr val="0000FF"/>
                  </a:solidFill>
                </a:uFill>
                <a:hlinkClick r:id="rId7"/>
              </a:rPr>
              <a:t>https://www.irjet.net/archives/V8/i4/IRJET-V8I4278.pdf</a:t>
            </a:r>
            <a:endParaRPr sz="972"/>
          </a:p>
        </p:txBody>
      </p:sp>
      <p:pic>
        <p:nvPicPr>
          <p:cNvPr id="4" name="Picture 4" descr="Reference Projects Food and Agriculture"/>
          <p:cNvPicPr>
            <a:picLocks noChangeAspect="1" noChangeArrowheads="1"/>
          </p:cNvPicPr>
          <p:nvPr/>
        </p:nvPicPr>
        <p:blipFill>
          <a:blip r:embed="rId8"/>
          <a:srcRect l="18339"/>
          <a:stretch>
            <a:fillRect/>
          </a:stretch>
        </p:blipFill>
        <p:spPr bwMode="auto">
          <a:xfrm>
            <a:off x="9479280" y="5105717"/>
            <a:ext cx="2496820" cy="1495426"/>
          </a:xfrm>
          <a:prstGeom prst="rect">
            <a:avLst/>
          </a:prstGeom>
          <a:noFill/>
        </p:spPr>
      </p:pic>
    </p:spTree>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AE2DC8-B7D0-91C0-4577-8CB8A3DA5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39" y="0"/>
            <a:ext cx="9432227" cy="6695416"/>
          </a:xfrm>
          <a:prstGeom prst="rect">
            <a:avLst/>
          </a:prstGeom>
        </p:spPr>
      </p:pic>
    </p:spTree>
    <p:extLst>
      <p:ext uri="{BB962C8B-B14F-4D97-AF65-F5344CB8AC3E}">
        <p14:creationId xmlns:p14="http://schemas.microsoft.com/office/powerpoint/2010/main" val="276181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303F-4A73-4A0A-8B34-84156F7B3FCA}"/>
              </a:ext>
            </a:extLst>
          </p:cNvPr>
          <p:cNvSpPr>
            <a:spLocks noGrp="1"/>
          </p:cNvSpPr>
          <p:nvPr>
            <p:ph type="title"/>
          </p:nvPr>
        </p:nvSpPr>
        <p:spPr>
          <a:xfrm>
            <a:off x="2472267" y="414067"/>
            <a:ext cx="6300798" cy="401608"/>
          </a:xfrm>
        </p:spPr>
        <p:txBody>
          <a:bodyPr anchor="b">
            <a:normAutofit fontScale="90000"/>
          </a:bodyPr>
          <a:lstStyle/>
          <a:p>
            <a:r>
              <a:rPr lang="en-US" b="1" dirty="0">
                <a:latin typeface="Cambria" pitchFamily="18" charset="0"/>
                <a:ea typeface="Cambria" pitchFamily="18" charset="0"/>
              </a:rPr>
              <a:t>             </a:t>
            </a:r>
            <a:r>
              <a:rPr lang="en-US" sz="3200" b="1" dirty="0">
                <a:latin typeface="Cambria" pitchFamily="18" charset="0"/>
                <a:ea typeface="Cambria" pitchFamily="18" charset="0"/>
              </a:rPr>
              <a:t>TABLE OF CONTENTS</a:t>
            </a:r>
            <a:endParaRPr lang="en-IN" sz="3200" b="1" dirty="0">
              <a:latin typeface="Cambria" pitchFamily="18" charset="0"/>
              <a:ea typeface="Cambria" pitchFamily="18" charset="0"/>
            </a:endParaRPr>
          </a:p>
        </p:txBody>
      </p:sp>
      <p:sp>
        <p:nvSpPr>
          <p:cNvPr id="11" name="Content Placeholder 2">
            <a:extLst>
              <a:ext uri="{FF2B5EF4-FFF2-40B4-BE49-F238E27FC236}">
                <a16:creationId xmlns:a16="http://schemas.microsoft.com/office/drawing/2014/main" id="{29D2634F-640F-421B-B355-1B95DDFA6DEF}"/>
              </a:ext>
            </a:extLst>
          </p:cNvPr>
          <p:cNvSpPr>
            <a:spLocks noGrp="1"/>
          </p:cNvSpPr>
          <p:nvPr>
            <p:ph idx="1"/>
          </p:nvPr>
        </p:nvSpPr>
        <p:spPr>
          <a:xfrm>
            <a:off x="1384664" y="1632858"/>
            <a:ext cx="8543108" cy="4663440"/>
          </a:xfrm>
        </p:spPr>
        <p:txBody>
          <a:bodyPr>
            <a:normAutofit/>
          </a:bodyPr>
          <a:lstStyle/>
          <a:p>
            <a:pPr marL="457200" indent="-457200">
              <a:buNone/>
            </a:pPr>
            <a:r>
              <a:rPr lang="en-US" sz="2000" b="1" dirty="0">
                <a:latin typeface="Cambria" pitchFamily="18" charset="0"/>
                <a:ea typeface="Cambria" pitchFamily="18" charset="0"/>
              </a:rPr>
              <a:t>1) INTRODUCTION</a:t>
            </a:r>
          </a:p>
          <a:p>
            <a:pPr>
              <a:buNone/>
            </a:pPr>
            <a:r>
              <a:rPr lang="en-US" sz="2000" b="1" dirty="0">
                <a:latin typeface="Cambria" pitchFamily="18" charset="0"/>
                <a:ea typeface="Cambria" pitchFamily="18" charset="0"/>
              </a:rPr>
              <a:t>2) AIM AND OBJECTIVE</a:t>
            </a:r>
          </a:p>
          <a:p>
            <a:pPr>
              <a:buNone/>
            </a:pPr>
            <a:r>
              <a:rPr lang="en-US" sz="2000" b="1" dirty="0">
                <a:latin typeface="Cambria" pitchFamily="18" charset="0"/>
                <a:ea typeface="Cambria" pitchFamily="18" charset="0"/>
              </a:rPr>
              <a:t>3) PROBLEM STATEMENT</a:t>
            </a:r>
          </a:p>
          <a:p>
            <a:pPr>
              <a:buNone/>
            </a:pPr>
            <a:r>
              <a:rPr lang="en-US" sz="2000" b="1" dirty="0">
                <a:latin typeface="Cambria" pitchFamily="18" charset="0"/>
                <a:ea typeface="Cambria" pitchFamily="18" charset="0"/>
              </a:rPr>
              <a:t>4) LITERATURE REVIEW</a:t>
            </a:r>
          </a:p>
          <a:p>
            <a:pPr>
              <a:buNone/>
            </a:pPr>
            <a:r>
              <a:rPr lang="en-US" sz="2000" b="1" dirty="0">
                <a:latin typeface="Cambria" pitchFamily="18" charset="0"/>
                <a:ea typeface="Cambria" pitchFamily="18" charset="0"/>
              </a:rPr>
              <a:t>5) METHODOLOGY</a:t>
            </a:r>
          </a:p>
          <a:p>
            <a:pPr>
              <a:buNone/>
            </a:pPr>
            <a:r>
              <a:rPr lang="en-US" sz="2000" b="1" dirty="0">
                <a:latin typeface="Cambria" pitchFamily="18" charset="0"/>
                <a:ea typeface="Cambria" pitchFamily="18" charset="0"/>
              </a:rPr>
              <a:t>6) SCOPE</a:t>
            </a:r>
          </a:p>
          <a:p>
            <a:pPr>
              <a:buNone/>
            </a:pPr>
            <a:r>
              <a:rPr lang="en-US" sz="2000" b="1" dirty="0">
                <a:latin typeface="Cambria" pitchFamily="18" charset="0"/>
                <a:ea typeface="Cambria" pitchFamily="18" charset="0"/>
              </a:rPr>
              <a:t>7) HARDWARE &amp; SOFTWARE REQUIREMENTS</a:t>
            </a:r>
          </a:p>
          <a:p>
            <a:pPr>
              <a:buNone/>
            </a:pPr>
            <a:r>
              <a:rPr lang="en-US" sz="2000" b="1" dirty="0">
                <a:latin typeface="Cambria" pitchFamily="18" charset="0"/>
                <a:ea typeface="Cambria" pitchFamily="18" charset="0"/>
              </a:rPr>
              <a:t>8) RESULT</a:t>
            </a:r>
          </a:p>
          <a:p>
            <a:pPr>
              <a:buNone/>
            </a:pPr>
            <a:r>
              <a:rPr lang="en-IN" sz="2000" b="1" dirty="0">
                <a:latin typeface="Cambria" pitchFamily="18" charset="0"/>
                <a:ea typeface="Cambria" pitchFamily="18" charset="0"/>
              </a:rPr>
              <a:t>9) CONCLUSION</a:t>
            </a:r>
          </a:p>
          <a:p>
            <a:pPr>
              <a:buNone/>
            </a:pPr>
            <a:r>
              <a:rPr lang="en-IN" sz="2000" b="1" dirty="0">
                <a:latin typeface="Cambria" pitchFamily="18" charset="0"/>
                <a:ea typeface="Cambria" pitchFamily="18" charset="0"/>
              </a:rPr>
              <a:t>10) REFERENCES</a:t>
            </a:r>
          </a:p>
        </p:txBody>
      </p:sp>
      <p:sp>
        <p:nvSpPr>
          <p:cNvPr id="23554" name="AutoShape 2" descr="Airplane Vector Art, Icons, and Graphics for Free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Airplane Vector Art, Icons, and Graphics for Free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3685165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6C84-6C48-4256-B191-4F75E190C99A}"/>
              </a:ext>
            </a:extLst>
          </p:cNvPr>
          <p:cNvSpPr>
            <a:spLocks noGrp="1"/>
          </p:cNvSpPr>
          <p:nvPr>
            <p:ph type="title"/>
          </p:nvPr>
        </p:nvSpPr>
        <p:spPr>
          <a:xfrm>
            <a:off x="1210627" y="572353"/>
            <a:ext cx="10058400" cy="922437"/>
          </a:xfrm>
        </p:spPr>
        <p:txBody>
          <a:bodyPr/>
          <a:lstStyle/>
          <a:p>
            <a:r>
              <a:rPr lang="en-US" b="1" dirty="0">
                <a:latin typeface="Cambria" pitchFamily="18" charset="0"/>
                <a:ea typeface="Cambria" pitchFamily="18" charset="0"/>
              </a:rPr>
              <a:t>INTRODUCTION</a:t>
            </a:r>
            <a:endParaRPr lang="en-IN" b="1"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id="{AD8D2D3B-9E17-4075-9B13-6422297A6821}"/>
              </a:ext>
            </a:extLst>
          </p:cNvPr>
          <p:cNvSpPr>
            <a:spLocks noGrp="1"/>
          </p:cNvSpPr>
          <p:nvPr>
            <p:ph idx="1"/>
          </p:nvPr>
        </p:nvSpPr>
        <p:spPr>
          <a:xfrm>
            <a:off x="809897" y="1591257"/>
            <a:ext cx="10285095" cy="4333081"/>
          </a:xfrm>
        </p:spPr>
        <p:txBody>
          <a:bodyPr>
            <a:noAutofit/>
          </a:bodyPr>
          <a:lstStyle/>
          <a:p>
            <a:pPr lvl="1">
              <a:buFont typeface="Arial" panose="020B0604020202020204" pitchFamily="34" charset="0"/>
              <a:buChar char="•"/>
            </a:pPr>
            <a:r>
              <a:rPr lang="en-US" sz="2000" dirty="0"/>
              <a:t>Car price prediction is somehow interesting and popular problem. As per information that was gotten from the Agency  , 921.456 vehicles were registered in 2014 from which 84% of them are cars for personal usage . </a:t>
            </a:r>
          </a:p>
          <a:p>
            <a:pPr lvl="1">
              <a:buFont typeface="Arial" panose="020B0604020202020204" pitchFamily="34" charset="0"/>
              <a:buChar char="•"/>
            </a:pPr>
            <a:r>
              <a:rPr lang="en-US" sz="2000" dirty="0"/>
              <a:t>This number is increased by 2.7% since 2013 and it is likely that this trend will continue, and the number of cars will increase in future. This adds additional significance to the problem of the car price prediction.</a:t>
            </a:r>
          </a:p>
          <a:p>
            <a:pPr lvl="1">
              <a:buFont typeface="Arial" panose="020B0604020202020204" pitchFamily="34" charset="0"/>
              <a:buChar char="•"/>
            </a:pPr>
            <a:r>
              <a:rPr lang="en-US" sz="2000" dirty="0"/>
              <a:t> Accurate car price prediction involves expert knowledge, because price usually depends on many distinctive features and factors.</a:t>
            </a:r>
          </a:p>
          <a:p>
            <a:pPr lvl="1">
              <a:buFont typeface="Arial" panose="020B0604020202020204" pitchFamily="34" charset="0"/>
              <a:buChar char="•"/>
            </a:pPr>
            <a:r>
              <a:rPr lang="en-US" sz="2000" dirty="0"/>
              <a:t> Typically, most significant ones are brand and model, year, horsepower and mileage. The fuel type used in the car as well as fuel consumption per mile highly affect price of a car due to a frequent changes in the price of a fuel. </a:t>
            </a:r>
          </a:p>
        </p:txBody>
      </p:sp>
    </p:spTree>
    <p:extLst>
      <p:ext uri="{BB962C8B-B14F-4D97-AF65-F5344CB8AC3E}">
        <p14:creationId xmlns:p14="http://schemas.microsoft.com/office/powerpoint/2010/main" val="3810575980"/>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07FA-6D6F-4FA0-9427-57149C6AC517}"/>
              </a:ext>
            </a:extLst>
          </p:cNvPr>
          <p:cNvSpPr>
            <a:spLocks noGrp="1"/>
          </p:cNvSpPr>
          <p:nvPr>
            <p:ph type="title"/>
          </p:nvPr>
        </p:nvSpPr>
        <p:spPr>
          <a:xfrm>
            <a:off x="2865695" y="436777"/>
            <a:ext cx="7503256" cy="1146171"/>
          </a:xfrm>
        </p:spPr>
        <p:txBody>
          <a:bodyPr/>
          <a:lstStyle/>
          <a:p>
            <a:r>
              <a:rPr lang="en-US" b="1" dirty="0">
                <a:latin typeface="Cambria" pitchFamily="18" charset="0"/>
                <a:ea typeface="Cambria" pitchFamily="18" charset="0"/>
              </a:rPr>
              <a:t>AIM &amp; OBJECTIVE</a:t>
            </a:r>
            <a:endParaRPr lang="en-IN" b="1"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id="{4CA64942-8B5A-465A-BDB0-43A8A5A32908}"/>
              </a:ext>
            </a:extLst>
          </p:cNvPr>
          <p:cNvSpPr>
            <a:spLocks noGrp="1"/>
          </p:cNvSpPr>
          <p:nvPr>
            <p:ph idx="1"/>
          </p:nvPr>
        </p:nvSpPr>
        <p:spPr>
          <a:xfrm>
            <a:off x="1097280" y="1895475"/>
            <a:ext cx="10058400" cy="4333875"/>
          </a:xfrm>
        </p:spPr>
        <p:txBody>
          <a:bodyPr>
            <a:noAutofit/>
          </a:bodyPr>
          <a:lstStyle/>
          <a:p>
            <a:pPr lvl="1">
              <a:buFont typeface="Arial" panose="020B0604020202020204" pitchFamily="34" charset="0"/>
              <a:buChar char="•"/>
            </a:pPr>
            <a:r>
              <a:rPr lang="en-US" sz="2000" dirty="0">
                <a:latin typeface="Cambria" panose="02040503050406030204" pitchFamily="18" charset="0"/>
                <a:ea typeface="Cambria" panose="02040503050406030204" pitchFamily="18" charset="0"/>
              </a:rPr>
              <a:t>This project aims to develop an application which will predict the Car prices for various data using machine learning model. </a:t>
            </a:r>
          </a:p>
          <a:p>
            <a:pPr lvl="1">
              <a:buFont typeface="Arial" panose="020B0604020202020204" pitchFamily="34" charset="0"/>
              <a:buChar char="•"/>
            </a:pPr>
            <a:r>
              <a:rPr lang="en-US" sz="2000" dirty="0">
                <a:latin typeface="Cambria" panose="02040503050406030204" pitchFamily="18" charset="0"/>
                <a:ea typeface="Cambria" panose="02040503050406030204" pitchFamily="18" charset="0"/>
              </a:rPr>
              <a:t>The user will get the predicted values and with that he can decide which car to buy.</a:t>
            </a:r>
          </a:p>
          <a:p>
            <a:pPr lvl="1">
              <a:buFont typeface="Arial" panose="020B0604020202020204" pitchFamily="34" charset="0"/>
              <a:buChar char="•"/>
            </a:pPr>
            <a:r>
              <a:rPr lang="en-US" sz="2000" dirty="0">
                <a:latin typeface="Cambria" panose="02040503050406030204" pitchFamily="18" charset="0"/>
                <a:ea typeface="Cambria" panose="02040503050406030204" pitchFamily="18" charset="0"/>
              </a:rPr>
              <a:t>In the current day scenario car is very important in  day today  travel and almost everyone’s needs it.</a:t>
            </a:r>
          </a:p>
          <a:p>
            <a:pPr lvl="1">
              <a:buFont typeface="Arial" panose="020B0604020202020204" pitchFamily="34" charset="0"/>
              <a:buChar char="•"/>
            </a:pPr>
            <a:r>
              <a:rPr lang="en-US" sz="2000" dirty="0">
                <a:latin typeface="Cambria" panose="02040503050406030204" pitchFamily="18" charset="0"/>
                <a:ea typeface="Cambria" panose="02040503050406030204" pitchFamily="18" charset="0"/>
              </a:rPr>
              <a:t>But there are also many people who wants to buy a car but they can not buy because of financial issue so car price prediction can help them to find a used car according to their data and what they can afford. </a:t>
            </a:r>
          </a:p>
          <a:p>
            <a:pPr lvl="1">
              <a:buFont typeface="Arial" panose="020B0604020202020204" pitchFamily="34" charset="0"/>
              <a:buChar char="•"/>
            </a:pPr>
            <a:r>
              <a:rPr lang="en-US" sz="2000" dirty="0">
                <a:latin typeface="Cambria" panose="02040503050406030204" pitchFamily="18" charset="0"/>
                <a:ea typeface="Cambria" panose="02040503050406030204" pitchFamily="18" charset="0"/>
              </a:rPr>
              <a:t>The proposed system can help save money of several customers by providing them the information of car price according to their uses.</a:t>
            </a:r>
            <a:endParaRPr lang="en-IN" sz="2000" dirty="0">
              <a:latin typeface="Cambria" panose="02040503050406030204" pitchFamily="18" charset="0"/>
              <a:ea typeface="Cambria" panose="02040503050406030204" pitchFamily="18" charset="0"/>
            </a:endParaRPr>
          </a:p>
        </p:txBody>
      </p:sp>
      <p:pic>
        <p:nvPicPr>
          <p:cNvPr id="5" name="Picture 4" descr="images.jpg"/>
          <p:cNvPicPr>
            <a:picLocks noChangeAspect="1"/>
          </p:cNvPicPr>
          <p:nvPr/>
        </p:nvPicPr>
        <p:blipFill>
          <a:blip r:embed="rId2"/>
          <a:stretch>
            <a:fillRect/>
          </a:stretch>
        </p:blipFill>
        <p:spPr>
          <a:xfrm>
            <a:off x="97654" y="307728"/>
            <a:ext cx="3004457" cy="1104341"/>
          </a:xfrm>
          <a:prstGeom prst="rect">
            <a:avLst/>
          </a:prstGeom>
        </p:spPr>
      </p:pic>
    </p:spTree>
    <p:extLst>
      <p:ext uri="{BB962C8B-B14F-4D97-AF65-F5344CB8AC3E}">
        <p14:creationId xmlns:p14="http://schemas.microsoft.com/office/powerpoint/2010/main" val="308258288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88CD-55F4-4ABD-8362-C07EBBE85BE3}"/>
              </a:ext>
            </a:extLst>
          </p:cNvPr>
          <p:cNvSpPr>
            <a:spLocks noGrp="1"/>
          </p:cNvSpPr>
          <p:nvPr>
            <p:ph type="title"/>
          </p:nvPr>
        </p:nvSpPr>
        <p:spPr>
          <a:xfrm>
            <a:off x="1519975" y="338362"/>
            <a:ext cx="10058400" cy="1361222"/>
          </a:xfrm>
        </p:spPr>
        <p:txBody>
          <a:bodyPr/>
          <a:lstStyle/>
          <a:p>
            <a:r>
              <a:rPr lang="en-US" b="1" dirty="0">
                <a:latin typeface="Cambria" pitchFamily="18" charset="0"/>
                <a:ea typeface="Cambria" pitchFamily="18" charset="0"/>
              </a:rPr>
              <a:t>PROBLEM STATEMENT</a:t>
            </a:r>
            <a:endParaRPr lang="en-IN" b="1"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id="{B932EB09-FAC5-4F93-A113-A62578267364}"/>
              </a:ext>
            </a:extLst>
          </p:cNvPr>
          <p:cNvSpPr>
            <a:spLocks noGrp="1"/>
          </p:cNvSpPr>
          <p:nvPr>
            <p:ph idx="1"/>
          </p:nvPr>
        </p:nvSpPr>
        <p:spPr>
          <a:xfrm>
            <a:off x="609600" y="2070340"/>
            <a:ext cx="10972800" cy="2717320"/>
          </a:xfrm>
        </p:spPr>
        <p:txBody>
          <a:bodyPr>
            <a:noAutofit/>
          </a:bodyPr>
          <a:lstStyle/>
          <a:p>
            <a:pPr algn="just">
              <a:lnSpc>
                <a:spcPct val="107000"/>
              </a:lnSpc>
              <a:spcAft>
                <a:spcPts val="800"/>
              </a:spcAf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      </a:t>
            </a:r>
            <a:r>
              <a:rPr lang="en-US" sz="2000" dirty="0">
                <a:latin typeface="Cambria" pitchFamily="18" charset="0"/>
                <a:ea typeface="Cambria" pitchFamily="18" charset="0"/>
              </a:rPr>
              <a:t>Car Price Predictor is used to Predict the price of the car , that we have to sell the car, in our project we have to select the company then model , Year of purchase , Type of Fuel ,How much km that the car has travelled.</a:t>
            </a:r>
          </a:p>
          <a:p>
            <a:pPr algn="just">
              <a:lnSpc>
                <a:spcPct val="107000"/>
              </a:lnSpc>
              <a:spcAft>
                <a:spcPts val="800"/>
              </a:spcAft>
              <a:buNone/>
            </a:pPr>
            <a:r>
              <a:rPr lang="en-US" sz="2000" dirty="0"/>
              <a:t>     </a:t>
            </a:r>
            <a:r>
              <a:rPr lang="en-US" sz="2000" dirty="0">
                <a:latin typeface="Cambria" pitchFamily="18" charset="0"/>
                <a:ea typeface="Cambria" pitchFamily="18" charset="0"/>
              </a:rPr>
              <a:t>It will help the people to predict the price of the car , easy to sell it.</a:t>
            </a:r>
          </a:p>
          <a:p>
            <a:pPr algn="just">
              <a:lnSpc>
                <a:spcPct val="107000"/>
              </a:lnSpc>
              <a:spcAft>
                <a:spcPts val="800"/>
              </a:spcAft>
              <a:buNone/>
            </a:pPr>
            <a:r>
              <a:rPr lang="en-US" sz="2000" dirty="0">
                <a:latin typeface="Cambria" pitchFamily="18" charset="0"/>
                <a:ea typeface="Cambria" pitchFamily="18" charset="0"/>
              </a:rPr>
              <a:t>     </a:t>
            </a:r>
            <a:r>
              <a:rPr lang="en-IN" sz="2000" dirty="0">
                <a:effectLst/>
                <a:latin typeface="Cambria" panose="02040503050406030204" pitchFamily="18" charset="0"/>
                <a:ea typeface="Cambria" panose="02040503050406030204" pitchFamily="18" charset="0"/>
                <a:cs typeface="Times New Roman" panose="02020603050405020304" pitchFamily="18" charset="0"/>
              </a:rPr>
              <a:t> </a:t>
            </a:r>
            <a:r>
              <a:rPr lang="en-IN" sz="2000" dirty="0">
                <a:latin typeface="Cambria" panose="02040503050406030204" pitchFamily="18" charset="0"/>
                <a:ea typeface="Cambria" panose="02040503050406030204" pitchFamily="18" charset="0"/>
                <a:cs typeface="Times New Roman" panose="02020603050405020304" pitchFamily="18" charset="0"/>
              </a:rPr>
              <a:t>We have t</a:t>
            </a:r>
            <a:r>
              <a:rPr lang="en-IN" sz="2000" dirty="0">
                <a:effectLst/>
                <a:latin typeface="Cambria" panose="02040503050406030204" pitchFamily="18" charset="0"/>
                <a:ea typeface="Cambria" panose="02040503050406030204" pitchFamily="18" charset="0"/>
                <a:cs typeface="Times New Roman" panose="02020603050405020304" pitchFamily="18" charset="0"/>
              </a:rPr>
              <a:t>o create a user-friendly model where:</a:t>
            </a:r>
          </a:p>
          <a:p>
            <a:pPr marL="1001268" lvl="2" indent="-400050" algn="just">
              <a:lnSpc>
                <a:spcPct val="107000"/>
              </a:lnSpc>
              <a:spcAft>
                <a:spcPts val="800"/>
              </a:spcAft>
              <a:buFont typeface="+mj-lt"/>
              <a:buAutoNum type="romanLcPeriod"/>
            </a:pPr>
            <a:r>
              <a:rPr lang="en-IN" sz="2000" dirty="0">
                <a:effectLst/>
                <a:latin typeface="Cambria" panose="02040503050406030204" pitchFamily="18" charset="0"/>
                <a:ea typeface="Cambria" panose="02040503050406030204" pitchFamily="18" charset="0"/>
                <a:cs typeface="Times New Roman" panose="02020603050405020304" pitchFamily="18" charset="0"/>
              </a:rPr>
              <a:t>A traveller should be able to access the module to get the future price prediction of individual cars. </a:t>
            </a:r>
            <a:endParaRPr lang="en-IN" sz="2000" dirty="0">
              <a:latin typeface="Cambria" panose="02040503050406030204" pitchFamily="18" charset="0"/>
              <a:ea typeface="Cambria" panose="02040503050406030204" pitchFamily="18" charset="0"/>
              <a:cs typeface="Times New Roman" panose="02020603050405020304" pitchFamily="18" charset="0"/>
            </a:endParaRPr>
          </a:p>
          <a:p>
            <a:pPr marL="1001268" lvl="2" indent="-400050" algn="just">
              <a:lnSpc>
                <a:spcPct val="107000"/>
              </a:lnSpc>
              <a:spcAft>
                <a:spcPts val="800"/>
              </a:spcAft>
              <a:buFont typeface="+mj-lt"/>
              <a:buAutoNum type="romanLcPeriod"/>
            </a:pPr>
            <a:r>
              <a:rPr lang="en-IN" sz="2000" dirty="0">
                <a:effectLst/>
                <a:latin typeface="Cambria" panose="02040503050406030204" pitchFamily="18" charset="0"/>
                <a:ea typeface="Cambria" panose="02040503050406030204" pitchFamily="18" charset="0"/>
                <a:cs typeface="Times New Roman" panose="02020603050405020304" pitchFamily="18" charset="0"/>
              </a:rPr>
              <a:t>The prediction will help a traveller to decide a specific </a:t>
            </a:r>
            <a:r>
              <a:rPr lang="en-IN" sz="2000" dirty="0">
                <a:latin typeface="Cambria" panose="02040503050406030204" pitchFamily="18" charset="0"/>
                <a:ea typeface="Cambria" panose="02040503050406030204" pitchFamily="18" charset="0"/>
                <a:cs typeface="Times New Roman" panose="02020603050405020304" pitchFamily="18" charset="0"/>
              </a:rPr>
              <a:t>car</a:t>
            </a:r>
            <a:r>
              <a:rPr lang="en-IN" sz="2000" dirty="0">
                <a:effectLst/>
                <a:latin typeface="Cambria" panose="02040503050406030204" pitchFamily="18" charset="0"/>
                <a:ea typeface="Cambria" panose="02040503050406030204" pitchFamily="18" charset="0"/>
                <a:cs typeface="Times New Roman" panose="02020603050405020304" pitchFamily="18" charset="0"/>
              </a:rPr>
              <a:t> as per his/her budget.</a:t>
            </a:r>
          </a:p>
          <a:p>
            <a:pPr>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1996004"/>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79BC-8E86-493F-8D7E-4B50CADF9454}"/>
              </a:ext>
            </a:extLst>
          </p:cNvPr>
          <p:cNvSpPr>
            <a:spLocks noGrp="1"/>
          </p:cNvSpPr>
          <p:nvPr>
            <p:ph type="title"/>
          </p:nvPr>
        </p:nvSpPr>
        <p:spPr>
          <a:xfrm>
            <a:off x="1097280" y="286604"/>
            <a:ext cx="10058400" cy="1208822"/>
          </a:xfrm>
        </p:spPr>
        <p:txBody>
          <a:bodyPr/>
          <a:lstStyle/>
          <a:p>
            <a:r>
              <a:rPr lang="en-US" b="1" dirty="0">
                <a:latin typeface="Cambria" pitchFamily="18" charset="0"/>
                <a:ea typeface="Cambria" pitchFamily="18" charset="0"/>
              </a:rPr>
              <a:t>LITERATURE REVIEW</a:t>
            </a:r>
            <a:endParaRPr lang="en-IN" b="1" dirty="0">
              <a:latin typeface="Cambria" pitchFamily="18" charset="0"/>
              <a:ea typeface="Cambria" pitchFamily="18" charset="0"/>
            </a:endParaRPr>
          </a:p>
        </p:txBody>
      </p:sp>
      <p:graphicFrame>
        <p:nvGraphicFramePr>
          <p:cNvPr id="4" name="Table 4">
            <a:extLst>
              <a:ext uri="{FF2B5EF4-FFF2-40B4-BE49-F238E27FC236}">
                <a16:creationId xmlns:a16="http://schemas.microsoft.com/office/drawing/2014/main" id="{8C8CA8C5-D1D8-4BF1-B839-05150B8B2924}"/>
              </a:ext>
            </a:extLst>
          </p:cNvPr>
          <p:cNvGraphicFramePr>
            <a:graphicFrameLocks noGrp="1"/>
          </p:cNvGraphicFramePr>
          <p:nvPr>
            <p:ph idx="1"/>
            <p:extLst>
              <p:ext uri="{D42A27DB-BD31-4B8C-83A1-F6EECF244321}">
                <p14:modId xmlns:p14="http://schemas.microsoft.com/office/powerpoint/2010/main" val="796089687"/>
              </p:ext>
            </p:extLst>
          </p:nvPr>
        </p:nvGraphicFramePr>
        <p:xfrm>
          <a:off x="1097280" y="1631949"/>
          <a:ext cx="10058400" cy="4862196"/>
        </p:xfrm>
        <a:graphic>
          <a:graphicData uri="http://schemas.openxmlformats.org/drawingml/2006/table">
            <a:tbl>
              <a:tblPr firstRow="1" bandRow="1">
                <a:tableStyleId>{073A0DAA-6AF3-43AB-8588-CEC1D06C72B9}</a:tableStyleId>
              </a:tblPr>
              <a:tblGrid>
                <a:gridCol w="4990011">
                  <a:extLst>
                    <a:ext uri="{9D8B030D-6E8A-4147-A177-3AD203B41FA5}">
                      <a16:colId xmlns:a16="http://schemas.microsoft.com/office/drawing/2014/main" val="1825307553"/>
                    </a:ext>
                  </a:extLst>
                </a:gridCol>
                <a:gridCol w="5068389">
                  <a:extLst>
                    <a:ext uri="{9D8B030D-6E8A-4147-A177-3AD203B41FA5}">
                      <a16:colId xmlns:a16="http://schemas.microsoft.com/office/drawing/2014/main" val="3589455372"/>
                    </a:ext>
                  </a:extLst>
                </a:gridCol>
              </a:tblGrid>
              <a:tr h="473076">
                <a:tc>
                  <a:txBody>
                    <a:bodyPr/>
                    <a:lstStyle/>
                    <a:p>
                      <a:pPr algn="ctr"/>
                      <a:r>
                        <a:rPr lang="en-US" sz="1800" dirty="0">
                          <a:latin typeface="Cambria" pitchFamily="18" charset="0"/>
                          <a:ea typeface="Cambria" pitchFamily="18" charset="0"/>
                        </a:rPr>
                        <a:t>RESEARCH PAPER/ SOURCES</a:t>
                      </a:r>
                      <a:endParaRPr lang="en-IN" sz="1800" dirty="0">
                        <a:latin typeface="Cambria" pitchFamily="18" charset="0"/>
                        <a:ea typeface="Cambria" pitchFamily="18" charset="0"/>
                      </a:endParaRPr>
                    </a:p>
                  </a:txBody>
                  <a:tcPr/>
                </a:tc>
                <a:tc>
                  <a:txBody>
                    <a:bodyPr/>
                    <a:lstStyle/>
                    <a:p>
                      <a:pPr algn="ctr"/>
                      <a:r>
                        <a:rPr lang="en-US" sz="1800" dirty="0">
                          <a:latin typeface="Cambria" pitchFamily="18" charset="0"/>
                          <a:ea typeface="Cambria" pitchFamily="18" charset="0"/>
                        </a:rPr>
                        <a:t>DESCRIPTION</a:t>
                      </a:r>
                      <a:endParaRPr lang="en-IN" sz="1800" dirty="0">
                        <a:latin typeface="Cambria" pitchFamily="18" charset="0"/>
                        <a:ea typeface="Cambria" pitchFamily="18" charset="0"/>
                      </a:endParaRPr>
                    </a:p>
                  </a:txBody>
                  <a:tcPr/>
                </a:tc>
                <a:extLst>
                  <a:ext uri="{0D108BD9-81ED-4DB2-BD59-A6C34878D82A}">
                    <a16:rowId xmlns:a16="http://schemas.microsoft.com/office/drawing/2014/main" val="1120841929"/>
                  </a:ext>
                </a:extLst>
              </a:tr>
              <a:tr h="904081">
                <a:tc>
                  <a:txBody>
                    <a:bodyPr/>
                    <a:lstStyle/>
                    <a:p>
                      <a:pPr algn="ctr">
                        <a:lnSpc>
                          <a:spcPct val="100000"/>
                        </a:lnSpc>
                        <a:spcAft>
                          <a:spcPts val="800"/>
                        </a:spcAft>
                      </a:pPr>
                      <a:r>
                        <a:rPr lang="en-US" sz="1800" kern="1200" dirty="0">
                          <a:solidFill>
                            <a:schemeClr val="dk1"/>
                          </a:solidFill>
                          <a:latin typeface="+mn-lt"/>
                          <a:ea typeface="+mn-ea"/>
                          <a:cs typeface="+mn-cs"/>
                        </a:rPr>
                        <a:t>Author-(</a:t>
                      </a:r>
                      <a:r>
                        <a:rPr lang="en-US" sz="1800" kern="1200" dirty="0" err="1">
                          <a:solidFill>
                            <a:schemeClr val="dk1"/>
                          </a:solidFill>
                          <a:latin typeface="+mn-lt"/>
                          <a:ea typeface="+mn-ea"/>
                          <a:cs typeface="+mn-cs"/>
                        </a:rPr>
                        <a:t>Eneis</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Gegic</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Becir</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Isakovic</a:t>
                      </a:r>
                      <a:r>
                        <a:rPr lang="en-US" sz="1800" kern="1200" dirty="0">
                          <a:solidFill>
                            <a:schemeClr val="dk1"/>
                          </a:solidFill>
                          <a:latin typeface="+mn-lt"/>
                          <a:ea typeface="+mn-ea"/>
                          <a:cs typeface="+mn-cs"/>
                        </a:rPr>
                        <a:t>, Dino </a:t>
                      </a:r>
                      <a:r>
                        <a:rPr lang="en-US" sz="1800" kern="1200" dirty="0" err="1">
                          <a:solidFill>
                            <a:schemeClr val="dk1"/>
                          </a:solidFill>
                          <a:latin typeface="+mn-lt"/>
                          <a:ea typeface="+mn-ea"/>
                          <a:cs typeface="+mn-cs"/>
                        </a:rPr>
                        <a:t>Keco</a:t>
                      </a:r>
                      <a:r>
                        <a:rPr lang="en-US" sz="1800" kern="1200" dirty="0">
                          <a:solidFill>
                            <a:schemeClr val="dk1"/>
                          </a:solidFill>
                          <a:latin typeface="+mn-lt"/>
                          <a:ea typeface="+mn-ea"/>
                          <a:cs typeface="+mn-cs"/>
                        </a:rPr>
                        <a:t>)</a:t>
                      </a:r>
                      <a:endParaRPr lang="en-IN" sz="1800" dirty="0">
                        <a:solidFill>
                          <a:schemeClr val="tx1"/>
                        </a:solidFill>
                        <a:effectLst/>
                        <a:latin typeface="Cambria" pitchFamily="18" charset="0"/>
                        <a:ea typeface="Cambria" pitchFamily="18" charset="0"/>
                        <a:cs typeface="Mangal" panose="02040503050203030202" pitchFamily="18" charset="0"/>
                      </a:endParaRPr>
                    </a:p>
                  </a:txBody>
                  <a:tcPr marL="68580" marR="68580" marT="0" marB="0"/>
                </a:tc>
                <a:tc>
                  <a:txBody>
                    <a:bodyPr/>
                    <a:lstStyle/>
                    <a:p>
                      <a:pPr algn="ctr">
                        <a:lnSpc>
                          <a:spcPct val="100000"/>
                        </a:lnSpc>
                        <a:spcAft>
                          <a:spcPts val="800"/>
                        </a:spcAft>
                      </a:pPr>
                      <a:r>
                        <a:rPr lang="en-IN" sz="1800" dirty="0">
                          <a:effectLst/>
                          <a:latin typeface="Cambria" pitchFamily="18" charset="0"/>
                          <a:ea typeface="Cambria" pitchFamily="18" charset="0"/>
                        </a:rPr>
                        <a:t> </a:t>
                      </a:r>
                      <a:r>
                        <a:rPr lang="en-US" sz="1800" b="1" kern="1200" dirty="0">
                          <a:solidFill>
                            <a:schemeClr val="dk1"/>
                          </a:solidFill>
                          <a:latin typeface="+mn-lt"/>
                          <a:ea typeface="+mn-ea"/>
                          <a:cs typeface="+mn-cs"/>
                        </a:rPr>
                        <a:t>A car price prediction has been a high interest research area, as it requires noticeable effort and knowledge of the field expert. Considerable number of distinct attributes are examined for there liable and accurate prediction. To build a model for predicting the price of used cars in Bosnia and Herzegovina, we applied three machine learning techniques (Artificial Neural Network, Support Vector Machine and Random Forest).</a:t>
                      </a:r>
                      <a:endParaRPr lang="en-IN" sz="1800" dirty="0">
                        <a:solidFill>
                          <a:schemeClr val="bg1"/>
                        </a:solidFill>
                        <a:effectLst/>
                        <a:latin typeface="Cambria" pitchFamily="18" charset="0"/>
                        <a:ea typeface="Cambria" pitchFamily="18" charset="0"/>
                        <a:cs typeface="Mangal" panose="02040503050203030202" pitchFamily="18" charset="0"/>
                      </a:endParaRPr>
                    </a:p>
                  </a:txBody>
                  <a:tcPr marL="68580" marR="68580" marT="0" marB="0"/>
                </a:tc>
                <a:extLst>
                  <a:ext uri="{0D108BD9-81ED-4DB2-BD59-A6C34878D82A}">
                    <a16:rowId xmlns:a16="http://schemas.microsoft.com/office/drawing/2014/main" val="2239560215"/>
                  </a:ext>
                </a:extLst>
              </a:tr>
              <a:tr h="9040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Author-(</a:t>
                      </a:r>
                      <a:r>
                        <a:rPr lang="en-US" sz="1800" kern="1200" dirty="0" err="1">
                          <a:solidFill>
                            <a:schemeClr val="dk1"/>
                          </a:solidFill>
                          <a:latin typeface="+mn-lt"/>
                          <a:ea typeface="+mn-ea"/>
                          <a:cs typeface="+mn-cs"/>
                        </a:rPr>
                        <a:t>Pattabirman</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Venkatasubbu,Mukkesh</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Ganesh</a:t>
                      </a:r>
                      <a:r>
                        <a:rPr lang="en-US" sz="1800" kern="1200" dirty="0">
                          <a:solidFill>
                            <a:schemeClr val="dk1"/>
                          </a:solidFill>
                          <a:latin typeface="+mn-lt"/>
                          <a:ea typeface="+mn-ea"/>
                          <a:cs typeface="+mn-cs"/>
                        </a:rPr>
                        <a:t>)</a:t>
                      </a:r>
                      <a:endParaRPr lang="en-IN" sz="1800" b="1" dirty="0">
                        <a:solidFill>
                          <a:schemeClr val="tx1"/>
                        </a:solidFill>
                        <a:latin typeface="Cambria" pitchFamily="18" charset="0"/>
                        <a:ea typeface="Cambria" pitchFamily="18" charset="0"/>
                      </a:endParaRPr>
                    </a:p>
                  </a:txBody>
                  <a:tcPr/>
                </a:tc>
                <a:tc>
                  <a:txBody>
                    <a:bodyPr/>
                    <a:lstStyle/>
                    <a:p>
                      <a:r>
                        <a:rPr lang="en-US" sz="1800" b="1" kern="1200" dirty="0">
                          <a:solidFill>
                            <a:schemeClr val="dk1"/>
                          </a:solidFill>
                          <a:latin typeface="+mn-lt"/>
                          <a:ea typeface="+mn-ea"/>
                          <a:cs typeface="+mn-cs"/>
                        </a:rPr>
                        <a:t>The production of cars has been steadily increasing</a:t>
                      </a:r>
                      <a:endParaRPr lang="en-US" sz="1800" kern="1200" dirty="0">
                        <a:solidFill>
                          <a:schemeClr val="dk1"/>
                        </a:solidFill>
                        <a:latin typeface="+mn-lt"/>
                        <a:ea typeface="+mn-ea"/>
                        <a:cs typeface="+mn-cs"/>
                      </a:endParaRPr>
                    </a:p>
                    <a:p>
                      <a:r>
                        <a:rPr lang="en-US" sz="1800" b="1" kern="1200" dirty="0">
                          <a:solidFill>
                            <a:schemeClr val="dk1"/>
                          </a:solidFill>
                          <a:latin typeface="+mn-lt"/>
                          <a:ea typeface="+mn-ea"/>
                          <a:cs typeface="+mn-cs"/>
                        </a:rPr>
                        <a:t>in the past decade, with over 70 million passenger cars being</a:t>
                      </a:r>
                      <a:endParaRPr lang="en-US" sz="1800" kern="1200" dirty="0">
                        <a:solidFill>
                          <a:schemeClr val="dk1"/>
                        </a:solidFill>
                        <a:latin typeface="+mn-lt"/>
                        <a:ea typeface="+mn-ea"/>
                        <a:cs typeface="+mn-cs"/>
                      </a:endParaRPr>
                    </a:p>
                    <a:p>
                      <a:r>
                        <a:rPr lang="en-US" sz="1800" b="1" kern="1200" dirty="0">
                          <a:solidFill>
                            <a:schemeClr val="dk1"/>
                          </a:solidFill>
                          <a:latin typeface="+mn-lt"/>
                          <a:ea typeface="+mn-ea"/>
                          <a:cs typeface="+mn-cs"/>
                        </a:rPr>
                        <a:t>produced in the year 2016. This has given rise to the used car</a:t>
                      </a:r>
                      <a:endParaRPr lang="en-US" sz="1800" kern="1200" dirty="0">
                        <a:solidFill>
                          <a:schemeClr val="dk1"/>
                        </a:solidFill>
                        <a:latin typeface="+mn-lt"/>
                        <a:ea typeface="+mn-ea"/>
                        <a:cs typeface="+mn-cs"/>
                      </a:endParaRPr>
                    </a:p>
                    <a:p>
                      <a:r>
                        <a:rPr lang="en-US" sz="1800" b="1" kern="1200" dirty="0">
                          <a:solidFill>
                            <a:schemeClr val="dk1"/>
                          </a:solidFill>
                          <a:latin typeface="+mn-lt"/>
                          <a:ea typeface="+mn-ea"/>
                          <a:cs typeface="+mn-cs"/>
                        </a:rPr>
                        <a:t>market, which on its own has become a booming industry. </a:t>
                      </a:r>
                      <a:endParaRPr lang="en-IN" sz="1800" dirty="0">
                        <a:solidFill>
                          <a:schemeClr val="bg1"/>
                        </a:solidFill>
                        <a:effectLst/>
                        <a:latin typeface="Cambria" pitchFamily="18" charset="0"/>
                        <a:ea typeface="Cambria" pitchFamily="18" charset="0"/>
                        <a:cs typeface="Mangal" panose="02040503050203030202" pitchFamily="18" charset="0"/>
                      </a:endParaRPr>
                    </a:p>
                  </a:txBody>
                  <a:tcPr marL="68580" marR="68580" marT="0" marB="0"/>
                </a:tc>
                <a:extLst>
                  <a:ext uri="{0D108BD9-81ED-4DB2-BD59-A6C34878D82A}">
                    <a16:rowId xmlns:a16="http://schemas.microsoft.com/office/drawing/2014/main" val="3223667098"/>
                  </a:ext>
                </a:extLst>
              </a:tr>
            </a:tbl>
          </a:graphicData>
        </a:graphic>
      </p:graphicFrame>
    </p:spTree>
    <p:extLst>
      <p:ext uri="{BB962C8B-B14F-4D97-AF65-F5344CB8AC3E}">
        <p14:creationId xmlns:p14="http://schemas.microsoft.com/office/powerpoint/2010/main" val="2918334732"/>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D807632-A803-487E-912A-C5CC208504B7}"/>
              </a:ext>
            </a:extLst>
          </p:cNvPr>
          <p:cNvGraphicFramePr>
            <a:graphicFrameLocks noGrp="1"/>
          </p:cNvGraphicFramePr>
          <p:nvPr>
            <p:ph idx="1"/>
            <p:extLst>
              <p:ext uri="{D42A27DB-BD31-4B8C-83A1-F6EECF244321}">
                <p14:modId xmlns:p14="http://schemas.microsoft.com/office/powerpoint/2010/main" val="61590336"/>
              </p:ext>
            </p:extLst>
          </p:nvPr>
        </p:nvGraphicFramePr>
        <p:xfrm>
          <a:off x="819508" y="1017917"/>
          <a:ext cx="10317194" cy="5117605"/>
        </p:xfrm>
        <a:graphic>
          <a:graphicData uri="http://schemas.openxmlformats.org/drawingml/2006/table">
            <a:tbl>
              <a:tblPr firstRow="1" bandRow="1">
                <a:tableStyleId>{073A0DAA-6AF3-43AB-8588-CEC1D06C72B9}</a:tableStyleId>
              </a:tblPr>
              <a:tblGrid>
                <a:gridCol w="5158597">
                  <a:extLst>
                    <a:ext uri="{9D8B030D-6E8A-4147-A177-3AD203B41FA5}">
                      <a16:colId xmlns:a16="http://schemas.microsoft.com/office/drawing/2014/main" val="4255274722"/>
                    </a:ext>
                  </a:extLst>
                </a:gridCol>
                <a:gridCol w="5158597">
                  <a:extLst>
                    <a:ext uri="{9D8B030D-6E8A-4147-A177-3AD203B41FA5}">
                      <a16:colId xmlns:a16="http://schemas.microsoft.com/office/drawing/2014/main" val="164587515"/>
                    </a:ext>
                  </a:extLst>
                </a:gridCol>
              </a:tblGrid>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Cambria" pitchFamily="18" charset="0"/>
                          <a:ea typeface="Cambria" pitchFamily="18" charset="0"/>
                        </a:rPr>
                        <a:t>RESEARCH PAPER/ SOURCES</a:t>
                      </a:r>
                      <a:endParaRPr lang="en-IN" sz="1800" dirty="0">
                        <a:latin typeface="Cambria" pitchFamily="18" charset="0"/>
                        <a:ea typeface="Cambria"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Cambria" pitchFamily="18" charset="0"/>
                          <a:ea typeface="Cambria" pitchFamily="18" charset="0"/>
                        </a:rPr>
                        <a:t>DESCRIPTION</a:t>
                      </a:r>
                      <a:endParaRPr lang="en-IN" sz="1800" dirty="0">
                        <a:latin typeface="Cambria" pitchFamily="18" charset="0"/>
                        <a:ea typeface="Cambria" pitchFamily="18" charset="0"/>
                      </a:endParaRPr>
                    </a:p>
                  </a:txBody>
                  <a:tcPr/>
                </a:tc>
                <a:extLst>
                  <a:ext uri="{0D108BD9-81ED-4DB2-BD59-A6C34878D82A}">
                    <a16:rowId xmlns:a16="http://schemas.microsoft.com/office/drawing/2014/main" val="2695498033"/>
                  </a:ext>
                </a:extLst>
              </a:tr>
              <a:tr h="1972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Author-(</a:t>
                      </a:r>
                      <a:r>
                        <a:rPr lang="en-US" sz="1800" kern="1200" dirty="0" err="1">
                          <a:solidFill>
                            <a:schemeClr val="dk1"/>
                          </a:solidFill>
                          <a:latin typeface="+mn-lt"/>
                          <a:ea typeface="+mn-ea"/>
                          <a:cs typeface="+mn-cs"/>
                        </a:rPr>
                        <a:t>Kanwal</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noor,Sadaqat</a:t>
                      </a:r>
                      <a:r>
                        <a:rPr lang="en-US" sz="1800" kern="1200" dirty="0">
                          <a:solidFill>
                            <a:schemeClr val="dk1"/>
                          </a:solidFill>
                          <a:latin typeface="+mn-lt"/>
                          <a:ea typeface="+mn-ea"/>
                          <a:cs typeface="+mn-cs"/>
                        </a:rPr>
                        <a:t> Jan)</a:t>
                      </a:r>
                      <a:endParaRPr lang="en-US" sz="1800" u="sng" kern="1200" dirty="0">
                        <a:solidFill>
                          <a:schemeClr val="dk1"/>
                        </a:solidFill>
                        <a:latin typeface="+mn-lt"/>
                        <a:ea typeface="+mn-ea"/>
                        <a:cs typeface="+mn-cs"/>
                      </a:endParaRPr>
                    </a:p>
                  </a:txBody>
                  <a:tcPr/>
                </a:tc>
                <a:tc>
                  <a:txBody>
                    <a:bodyPr/>
                    <a:lstStyle/>
                    <a:p>
                      <a:r>
                        <a:rPr lang="en-US" sz="1800" b="1" kern="1200" dirty="0">
                          <a:solidFill>
                            <a:schemeClr val="dk1"/>
                          </a:solidFill>
                          <a:latin typeface="+mn-lt"/>
                          <a:ea typeface="+mn-ea"/>
                          <a:cs typeface="+mn-cs"/>
                        </a:rPr>
                        <a:t>This paper presents a vehicle price prediction system by using</a:t>
                      </a:r>
                      <a:r>
                        <a:rPr lang="en-US" sz="1800" b="1" kern="1200" baseline="0" dirty="0">
                          <a:solidFill>
                            <a:schemeClr val="dk1"/>
                          </a:solidFill>
                          <a:latin typeface="+mn-lt"/>
                          <a:ea typeface="+mn-ea"/>
                          <a:cs typeface="+mn-cs"/>
                        </a:rPr>
                        <a:t>  </a:t>
                      </a:r>
                      <a:r>
                        <a:rPr lang="en-US" sz="1800" b="1" kern="1200" dirty="0">
                          <a:solidFill>
                            <a:schemeClr val="dk1"/>
                          </a:solidFill>
                          <a:latin typeface="+mn-lt"/>
                          <a:ea typeface="+mn-ea"/>
                          <a:cs typeface="+mn-cs"/>
                        </a:rPr>
                        <a:t>the supervised machine learning technique. The research uses</a:t>
                      </a:r>
                      <a:r>
                        <a:rPr lang="en-US" sz="1800" b="1" kern="1200" baseline="0" dirty="0">
                          <a:solidFill>
                            <a:schemeClr val="dk1"/>
                          </a:solidFill>
                          <a:latin typeface="+mn-lt"/>
                          <a:ea typeface="+mn-ea"/>
                          <a:cs typeface="+mn-cs"/>
                        </a:rPr>
                        <a:t>  </a:t>
                      </a:r>
                      <a:r>
                        <a:rPr lang="en-US" sz="1800" b="1" kern="1200" dirty="0">
                          <a:solidFill>
                            <a:schemeClr val="dk1"/>
                          </a:solidFill>
                          <a:latin typeface="+mn-lt"/>
                          <a:ea typeface="+mn-ea"/>
                          <a:cs typeface="+mn-cs"/>
                        </a:rPr>
                        <a:t>multiple linear regression as the machine learning prediction</a:t>
                      </a:r>
                      <a:r>
                        <a:rPr lang="en-US" sz="1800" b="1" kern="1200" baseline="0" dirty="0">
                          <a:solidFill>
                            <a:schemeClr val="dk1"/>
                          </a:solidFill>
                          <a:latin typeface="+mn-lt"/>
                          <a:ea typeface="+mn-ea"/>
                          <a:cs typeface="+mn-cs"/>
                        </a:rPr>
                        <a:t> </a:t>
                      </a:r>
                      <a:r>
                        <a:rPr lang="en-US" sz="1800" b="1" kern="1200" dirty="0">
                          <a:solidFill>
                            <a:schemeClr val="dk1"/>
                          </a:solidFill>
                          <a:latin typeface="+mn-lt"/>
                          <a:ea typeface="+mn-ea"/>
                          <a:cs typeface="+mn-cs"/>
                        </a:rPr>
                        <a:t>method which offered 98% prediction precision. Using</a:t>
                      </a:r>
                      <a:r>
                        <a:rPr lang="en-US" sz="1800" b="1" kern="1200" baseline="0" dirty="0">
                          <a:solidFill>
                            <a:schemeClr val="dk1"/>
                          </a:solidFill>
                          <a:latin typeface="+mn-lt"/>
                          <a:ea typeface="+mn-ea"/>
                          <a:cs typeface="+mn-cs"/>
                        </a:rPr>
                        <a:t> </a:t>
                      </a:r>
                      <a:r>
                        <a:rPr lang="en-US" sz="1800" b="1" kern="1200" dirty="0">
                          <a:solidFill>
                            <a:schemeClr val="dk1"/>
                          </a:solidFill>
                          <a:latin typeface="+mn-lt"/>
                          <a:ea typeface="+mn-ea"/>
                          <a:cs typeface="+mn-cs"/>
                        </a:rPr>
                        <a:t>multiple linear regression, there are multiple independent</a:t>
                      </a:r>
                      <a:endParaRPr lang="en-US" sz="1800" kern="1200" dirty="0">
                        <a:solidFill>
                          <a:schemeClr val="dk1"/>
                        </a:solidFill>
                        <a:latin typeface="+mn-lt"/>
                        <a:ea typeface="+mn-ea"/>
                        <a:cs typeface="+mn-cs"/>
                      </a:endParaRPr>
                    </a:p>
                    <a:p>
                      <a:r>
                        <a:rPr lang="en-US" sz="1800" b="1" kern="1200" dirty="0">
                          <a:solidFill>
                            <a:schemeClr val="dk1"/>
                          </a:solidFill>
                          <a:latin typeface="+mn-lt"/>
                          <a:ea typeface="+mn-ea"/>
                          <a:cs typeface="+mn-cs"/>
                        </a:rPr>
                        <a:t>variables but one and only one dependent variable whose</a:t>
                      </a:r>
                      <a:r>
                        <a:rPr lang="en-US" sz="1800" b="1" kern="1200" baseline="0" dirty="0">
                          <a:solidFill>
                            <a:schemeClr val="dk1"/>
                          </a:solidFill>
                          <a:latin typeface="+mn-lt"/>
                          <a:ea typeface="+mn-ea"/>
                          <a:cs typeface="+mn-cs"/>
                        </a:rPr>
                        <a:t> </a:t>
                      </a:r>
                      <a:r>
                        <a:rPr lang="en-US" sz="1800" b="1" kern="1200" dirty="0">
                          <a:solidFill>
                            <a:schemeClr val="dk1"/>
                          </a:solidFill>
                          <a:latin typeface="+mn-lt"/>
                          <a:ea typeface="+mn-ea"/>
                          <a:cs typeface="+mn-cs"/>
                        </a:rPr>
                        <a:t>actual and predicted values are compared to find precision of</a:t>
                      </a:r>
                      <a:r>
                        <a:rPr lang="en-US" sz="1800" b="1" kern="1200" baseline="0" dirty="0">
                          <a:solidFill>
                            <a:schemeClr val="dk1"/>
                          </a:solidFill>
                          <a:latin typeface="+mn-lt"/>
                          <a:ea typeface="+mn-ea"/>
                          <a:cs typeface="+mn-cs"/>
                        </a:rPr>
                        <a:t> </a:t>
                      </a:r>
                      <a:r>
                        <a:rPr lang="en-US" sz="1800" b="1" kern="1200" dirty="0">
                          <a:solidFill>
                            <a:schemeClr val="dk1"/>
                          </a:solidFill>
                          <a:latin typeface="+mn-lt"/>
                          <a:ea typeface="+mn-ea"/>
                          <a:cs typeface="+mn-cs"/>
                        </a:rPr>
                        <a:t>results. </a:t>
                      </a:r>
                      <a:endParaRPr lang="en-IN" sz="1800" dirty="0">
                        <a:solidFill>
                          <a:schemeClr val="bg1"/>
                        </a:solidFill>
                        <a:effectLst/>
                        <a:latin typeface="Cambria" pitchFamily="18" charset="0"/>
                        <a:ea typeface="Cambria" pitchFamily="18" charset="0"/>
                        <a:cs typeface="Mangal" panose="02040503050203030202" pitchFamily="18" charset="0"/>
                      </a:endParaRPr>
                    </a:p>
                  </a:txBody>
                  <a:tcPr marL="68580" marR="68580" marT="0" marB="0"/>
                </a:tc>
                <a:extLst>
                  <a:ext uri="{0D108BD9-81ED-4DB2-BD59-A6C34878D82A}">
                    <a16:rowId xmlns:a16="http://schemas.microsoft.com/office/drawing/2014/main" val="3347702430"/>
                  </a:ext>
                </a:extLst>
              </a:tr>
              <a:tr h="22829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Author-  (</a:t>
                      </a:r>
                      <a:r>
                        <a:rPr lang="en-US" sz="1800" kern="1200" dirty="0" err="1">
                          <a:solidFill>
                            <a:schemeClr val="dk1"/>
                          </a:solidFill>
                          <a:latin typeface="+mn-lt"/>
                          <a:ea typeface="+mn-ea"/>
                          <a:cs typeface="+mn-cs"/>
                        </a:rPr>
                        <a:t>Sameerchand</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Pudaruth</a:t>
                      </a:r>
                      <a:r>
                        <a:rPr lang="en-US" sz="1800" kern="1200" dirty="0">
                          <a:solidFill>
                            <a:schemeClr val="dk1"/>
                          </a:solidFill>
                          <a:latin typeface="+mn-lt"/>
                          <a:ea typeface="+mn-ea"/>
                          <a:cs typeface="+mn-cs"/>
                        </a:rPr>
                        <a:t>)</a:t>
                      </a:r>
                      <a:endParaRPr lang="en-US" sz="1800" u="sng" kern="1200" dirty="0">
                        <a:solidFill>
                          <a:schemeClr val="dk1"/>
                        </a:solidFill>
                        <a:latin typeface="+mn-lt"/>
                        <a:ea typeface="+mn-ea"/>
                        <a:cs typeface="+mn-cs"/>
                      </a:endParaRPr>
                    </a:p>
                  </a:txBody>
                  <a:tcPr/>
                </a:tc>
                <a:tc>
                  <a:txBody>
                    <a:bodyPr/>
                    <a:lstStyle/>
                    <a:p>
                      <a:r>
                        <a:rPr lang="en-US" sz="1800" b="1" kern="1200" dirty="0">
                          <a:solidFill>
                            <a:schemeClr val="dk1"/>
                          </a:solidFill>
                          <a:latin typeface="+mn-lt"/>
                          <a:ea typeface="+mn-ea"/>
                          <a:cs typeface="+mn-cs"/>
                        </a:rPr>
                        <a:t>In this paper, we investigate the application of supervised machine learning techniques to predict the price of used cars in Mauritius. The predictions are based on historical data collected from daily newspapers. Different techniques like multiple linear regression analysis, k-nearest </a:t>
                      </a:r>
                      <a:r>
                        <a:rPr lang="en-US" sz="1800" b="1" kern="1200" dirty="0" err="1">
                          <a:solidFill>
                            <a:schemeClr val="dk1"/>
                          </a:solidFill>
                          <a:latin typeface="+mn-lt"/>
                          <a:ea typeface="+mn-ea"/>
                          <a:cs typeface="+mn-cs"/>
                        </a:rPr>
                        <a:t>neighbours</a:t>
                      </a:r>
                      <a:r>
                        <a:rPr lang="en-US" sz="1800" b="1" kern="1200" dirty="0">
                          <a:solidFill>
                            <a:schemeClr val="dk1"/>
                          </a:solidFill>
                          <a:latin typeface="+mn-lt"/>
                          <a:ea typeface="+mn-ea"/>
                          <a:cs typeface="+mn-cs"/>
                        </a:rPr>
                        <a:t>, naïve </a:t>
                      </a:r>
                      <a:r>
                        <a:rPr lang="en-US" sz="1800" b="1" kern="1200" dirty="0" err="1">
                          <a:solidFill>
                            <a:schemeClr val="dk1"/>
                          </a:solidFill>
                          <a:latin typeface="+mn-lt"/>
                          <a:ea typeface="+mn-ea"/>
                          <a:cs typeface="+mn-cs"/>
                        </a:rPr>
                        <a:t>bayes</a:t>
                      </a:r>
                      <a:r>
                        <a:rPr lang="en-US" sz="1800" b="1" kern="1200" dirty="0">
                          <a:solidFill>
                            <a:schemeClr val="dk1"/>
                          </a:solidFill>
                          <a:latin typeface="+mn-lt"/>
                          <a:ea typeface="+mn-ea"/>
                          <a:cs typeface="+mn-cs"/>
                        </a:rPr>
                        <a:t> and</a:t>
                      </a:r>
                      <a:r>
                        <a:rPr lang="en-US" sz="1800" b="1" kern="1200" baseline="0" dirty="0">
                          <a:solidFill>
                            <a:schemeClr val="dk1"/>
                          </a:solidFill>
                          <a:latin typeface="+mn-lt"/>
                          <a:ea typeface="+mn-ea"/>
                          <a:cs typeface="+mn-cs"/>
                        </a:rPr>
                        <a:t> </a:t>
                      </a:r>
                      <a:r>
                        <a:rPr lang="en-US" sz="1800" b="1" kern="1200" dirty="0">
                          <a:solidFill>
                            <a:schemeClr val="dk1"/>
                          </a:solidFill>
                          <a:latin typeface="+mn-lt"/>
                          <a:ea typeface="+mn-ea"/>
                          <a:cs typeface="+mn-cs"/>
                        </a:rPr>
                        <a:t>decision trees have been used to make the predictions.</a:t>
                      </a:r>
                      <a:endParaRPr lang="en-IN" sz="1800" dirty="0">
                        <a:solidFill>
                          <a:schemeClr val="bg1"/>
                        </a:solidFill>
                        <a:effectLst/>
                        <a:latin typeface="Cambria" pitchFamily="18" charset="0"/>
                        <a:ea typeface="Cambria" pitchFamily="18" charset="0"/>
                        <a:cs typeface="Mangal" panose="02040503050203030202" pitchFamily="18" charset="0"/>
                      </a:endParaRPr>
                    </a:p>
                  </a:txBody>
                  <a:tcPr marL="68580" marR="68580" marT="0" marB="0"/>
                </a:tc>
                <a:extLst>
                  <a:ext uri="{0D108BD9-81ED-4DB2-BD59-A6C34878D82A}">
                    <a16:rowId xmlns:a16="http://schemas.microsoft.com/office/drawing/2014/main" val="842900367"/>
                  </a:ext>
                </a:extLst>
              </a:tr>
            </a:tbl>
          </a:graphicData>
        </a:graphic>
      </p:graphicFrame>
    </p:spTree>
    <p:extLst>
      <p:ext uri="{BB962C8B-B14F-4D97-AF65-F5344CB8AC3E}">
        <p14:creationId xmlns:p14="http://schemas.microsoft.com/office/powerpoint/2010/main" val="47099175"/>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2DBB-15C0-452A-813C-2593367DA41A}"/>
              </a:ext>
            </a:extLst>
          </p:cNvPr>
          <p:cNvSpPr>
            <a:spLocks noGrp="1"/>
          </p:cNvSpPr>
          <p:nvPr>
            <p:ph type="title"/>
          </p:nvPr>
        </p:nvSpPr>
        <p:spPr>
          <a:xfrm>
            <a:off x="609600" y="274638"/>
            <a:ext cx="10972800" cy="596630"/>
          </a:xfrm>
        </p:spPr>
        <p:txBody>
          <a:bodyPr>
            <a:normAutofit/>
          </a:bodyPr>
          <a:lstStyle/>
          <a:p>
            <a:r>
              <a:rPr lang="en-US" sz="3200" b="1" dirty="0">
                <a:latin typeface="Cambria" pitchFamily="18" charset="0"/>
                <a:ea typeface="Cambria" pitchFamily="18" charset="0"/>
              </a:rPr>
              <a:t>METHODOLOGY</a:t>
            </a:r>
            <a:endParaRPr lang="en-IN" sz="3200" b="1" dirty="0">
              <a:latin typeface="Cambria" pitchFamily="18" charset="0"/>
              <a:ea typeface="Cambria" pitchFamily="18" charset="0"/>
            </a:endParaRPr>
          </a:p>
        </p:txBody>
      </p:sp>
      <p:pic>
        <p:nvPicPr>
          <p:cNvPr id="4" name="Content Placeholder 3" descr="new diagram.PNG"/>
          <p:cNvPicPr>
            <a:picLocks noGrp="1" noChangeAspect="1"/>
          </p:cNvPicPr>
          <p:nvPr>
            <p:ph idx="1"/>
          </p:nvPr>
        </p:nvPicPr>
        <p:blipFill>
          <a:blip r:embed="rId2"/>
          <a:stretch>
            <a:fillRect/>
          </a:stretch>
        </p:blipFill>
        <p:spPr>
          <a:xfrm>
            <a:off x="3609847" y="1602465"/>
            <a:ext cx="4972306" cy="4521432"/>
          </a:xfrm>
        </p:spPr>
      </p:pic>
      <p:pic>
        <p:nvPicPr>
          <p:cNvPr id="5122" name="Picture 2" descr="Methodologies"/>
          <p:cNvPicPr>
            <a:picLocks noChangeAspect="1" noChangeArrowheads="1"/>
          </p:cNvPicPr>
          <p:nvPr/>
        </p:nvPicPr>
        <p:blipFill>
          <a:blip r:embed="rId3"/>
          <a:srcRect/>
          <a:stretch>
            <a:fillRect/>
          </a:stretch>
        </p:blipFill>
        <p:spPr bwMode="auto">
          <a:xfrm>
            <a:off x="685975" y="3408275"/>
            <a:ext cx="3445494" cy="2988000"/>
          </a:xfrm>
          <a:prstGeom prst="rect">
            <a:avLst/>
          </a:prstGeom>
          <a:noFill/>
        </p:spPr>
      </p:pic>
    </p:spTree>
    <p:extLst>
      <p:ext uri="{BB962C8B-B14F-4D97-AF65-F5344CB8AC3E}">
        <p14:creationId xmlns:p14="http://schemas.microsoft.com/office/powerpoint/2010/main" val="3860524587"/>
      </p:ext>
    </p:extLst>
  </p:cSld>
  <p:clrMapOvr>
    <a:masterClrMapping/>
  </p:clrMapOvr>
  <p:transition>
    <p:wipe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1569</TotalTime>
  <Words>1104</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Wingdings</vt:lpstr>
      <vt:lpstr>Office Theme</vt:lpstr>
      <vt:lpstr>CAR PRICE PREDICTION</vt:lpstr>
      <vt:lpstr>PowerPoint Presentation</vt:lpstr>
      <vt:lpstr>             TABLE OF CONTENTS</vt:lpstr>
      <vt:lpstr>INTRODUCTION</vt:lpstr>
      <vt:lpstr>AIM &amp; OBJECTIVE</vt:lpstr>
      <vt:lpstr>PROBLEM STATEMENT</vt:lpstr>
      <vt:lpstr>LITERATURE REVIEW</vt:lpstr>
      <vt:lpstr>PowerPoint Presentation</vt:lpstr>
      <vt:lpstr>METHODOLOGY</vt:lpstr>
      <vt:lpstr>SCOPE</vt:lpstr>
      <vt:lpstr>HARDWARE &amp; SOFTWARE REQUIREMENTS</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FARE PREDICTOR</dc:title>
  <dc:creator>Fahad Khan</dc:creator>
  <cp:lastModifiedBy>Divyanshu Mishra</cp:lastModifiedBy>
  <cp:revision>97</cp:revision>
  <dcterms:created xsi:type="dcterms:W3CDTF">2021-08-25T12:08:22Z</dcterms:created>
  <dcterms:modified xsi:type="dcterms:W3CDTF">2022-12-15T09:55:55Z</dcterms:modified>
</cp:coreProperties>
</file>