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Roboto Condensed"/>
      <p:regular r:id="rId33"/>
      <p:bold r:id="rId34"/>
      <p:italic r:id="rId35"/>
      <p:boldItalic r:id="rId36"/>
    </p:embeddedFont>
    <p:embeddedFont>
      <p:font typeface="Fira Sans Extra Condense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RobotoCondensed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Condensed-italic.fntdata"/><Relationship Id="rId12" Type="http://schemas.openxmlformats.org/officeDocument/2006/relationships/slide" Target="slides/slide8.xml"/><Relationship Id="rId34" Type="http://schemas.openxmlformats.org/officeDocument/2006/relationships/font" Target="fonts/RobotoCondensed-bold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-regular.fntdata"/><Relationship Id="rId14" Type="http://schemas.openxmlformats.org/officeDocument/2006/relationships/slide" Target="slides/slide10.xml"/><Relationship Id="rId36" Type="http://schemas.openxmlformats.org/officeDocument/2006/relationships/font" Target="fonts/RobotoCondensed-boldItalic.fntdata"/><Relationship Id="rId17" Type="http://schemas.openxmlformats.org/officeDocument/2006/relationships/slide" Target="slides/slide13.xml"/><Relationship Id="rId39" Type="http://schemas.openxmlformats.org/officeDocument/2006/relationships/font" Target="fonts/FiraSansExtraCondensed-italic.fntdata"/><Relationship Id="rId16" Type="http://schemas.openxmlformats.org/officeDocument/2006/relationships/slide" Target="slides/slide12.xml"/><Relationship Id="rId38" Type="http://schemas.openxmlformats.org/officeDocument/2006/relationships/font" Target="fonts/FiraSansExtraCondense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b81db8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b81db8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b767a67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b767a67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b767a67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b767a67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b6c8cb26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b6c8cb26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b81db81f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b81db81f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b81db81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b81db81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b1345f36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b1345f36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b767a67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b767a67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b6c8cb26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b6c8cb26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b6c8cb26d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b6c8cb26d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b6c8cb26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b6c8cb26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b6c8cb26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b6c8cb26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b588cce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b588cce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b1345f36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b1345f36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b1345f36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b1345f36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7676a17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7676a17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b3ed8e5e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b3ed8e5e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1345f3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1345f3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1345f3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1345f3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36b3ac661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36b3ac661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b1345f36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b1345f36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c16b4de5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c16b4de5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at Style Infographics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b="1" sz="3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hyperlink" Target="https://bit.ly/3aVeWd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5007000" y="517850"/>
            <a:ext cx="3030300" cy="14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HardFork</a:t>
            </a:r>
            <a:endParaRPr/>
          </a:p>
        </p:txBody>
      </p:sp>
      <p:grpSp>
        <p:nvGrpSpPr>
          <p:cNvPr id="53" name="Google Shape;53;p13"/>
          <p:cNvGrpSpPr/>
          <p:nvPr/>
        </p:nvGrpSpPr>
        <p:grpSpPr>
          <a:xfrm>
            <a:off x="-2609895" y="7"/>
            <a:ext cx="8675662" cy="4494740"/>
            <a:chOff x="497576" y="1258552"/>
            <a:chExt cx="5699049" cy="2952598"/>
          </a:xfrm>
        </p:grpSpPr>
        <p:sp>
          <p:nvSpPr>
            <p:cNvPr id="54" name="Google Shape;54;p13"/>
            <p:cNvSpPr/>
            <p:nvPr/>
          </p:nvSpPr>
          <p:spPr>
            <a:xfrm>
              <a:off x="2712069" y="1258552"/>
              <a:ext cx="3484555" cy="737999"/>
            </a:xfrm>
            <a:custGeom>
              <a:rect b="b" l="l" r="r" t="t"/>
              <a:pathLst>
                <a:path extrusionOk="0" h="7357" w="34737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74273" y="1258552"/>
              <a:ext cx="3429785" cy="1475797"/>
            </a:xfrm>
            <a:custGeom>
              <a:rect b="b" l="l" r="r" t="t"/>
              <a:pathLst>
                <a:path extrusionOk="0" h="14712" w="34191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35373" y="1258552"/>
              <a:ext cx="3376118" cy="2214699"/>
            </a:xfrm>
            <a:custGeom>
              <a:rect b="b" l="l" r="r" t="t"/>
              <a:pathLst>
                <a:path extrusionOk="0" h="22078" w="33656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7576" y="1258552"/>
              <a:ext cx="3321347" cy="2952598"/>
            </a:xfrm>
            <a:custGeom>
              <a:rect b="b" l="l" r="r" t="t"/>
              <a:pathLst>
                <a:path extrusionOk="0" h="29434" w="3311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3"/>
          <p:cNvSpPr txBox="1"/>
          <p:nvPr>
            <p:ph type="ctrTitle"/>
          </p:nvPr>
        </p:nvSpPr>
        <p:spPr>
          <a:xfrm>
            <a:off x="5007000" y="1840574"/>
            <a:ext cx="3030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FORGE</a:t>
            </a:r>
            <a:endParaRPr b="0" sz="2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5007000" y="2424675"/>
            <a:ext cx="4058100" cy="26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12428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Mohd Anas </a:t>
            </a:r>
            <a:r>
              <a:rPr b="0"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b="0"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+916265692813</a:t>
            </a:r>
            <a:endParaRPr b="0" sz="15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12428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Gauhar Ayub Khan  </a:t>
            </a:r>
            <a:r>
              <a:rPr b="0" lang="en" sz="15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b="0" lang="en" sz="15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918949320519</a:t>
            </a:r>
            <a:endParaRPr b="0" sz="15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12428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Syed Kamran Ahmed</a:t>
            </a:r>
            <a:endParaRPr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+919973214649</a:t>
            </a:r>
            <a:endParaRPr b="0" sz="15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12428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Arifa Nafees</a:t>
            </a:r>
            <a:endParaRPr sz="20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0" lang="en" sz="150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+918279603198</a:t>
            </a:r>
            <a:endParaRPr b="0" sz="150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1701625" y="53275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Progress</a:t>
            </a:r>
            <a:endParaRPr/>
          </a:p>
        </p:txBody>
      </p:sp>
      <p:sp>
        <p:nvSpPr>
          <p:cNvPr id="309" name="Google Shape;309;p22"/>
          <p:cNvSpPr txBox="1"/>
          <p:nvPr>
            <p:ph type="title"/>
          </p:nvPr>
        </p:nvSpPr>
        <p:spPr>
          <a:xfrm>
            <a:off x="669925" y="678500"/>
            <a:ext cx="78576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0" name="Google Shape;310;p22"/>
          <p:cNvGrpSpPr/>
          <p:nvPr/>
        </p:nvGrpSpPr>
        <p:grpSpPr>
          <a:xfrm>
            <a:off x="740492" y="600458"/>
            <a:ext cx="4061161" cy="686654"/>
            <a:chOff x="-1043130" y="1111057"/>
            <a:chExt cx="2822603" cy="1362678"/>
          </a:xfrm>
        </p:grpSpPr>
        <p:grpSp>
          <p:nvGrpSpPr>
            <p:cNvPr id="311" name="Google Shape;311;p22"/>
            <p:cNvGrpSpPr/>
            <p:nvPr/>
          </p:nvGrpSpPr>
          <p:grpSpPr>
            <a:xfrm>
              <a:off x="-1043130" y="1618358"/>
              <a:ext cx="2822603" cy="855377"/>
              <a:chOff x="-1043130" y="1618358"/>
              <a:chExt cx="2822603" cy="855377"/>
            </a:xfrm>
          </p:grpSpPr>
          <p:sp>
            <p:nvSpPr>
              <p:cNvPr id="312" name="Google Shape;312;p22"/>
              <p:cNvSpPr/>
              <p:nvPr/>
            </p:nvSpPr>
            <p:spPr>
              <a:xfrm>
                <a:off x="-1043130" y="1618358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>
                <a:off x="-862499" y="1697576"/>
                <a:ext cx="2641972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314" name="Google Shape;314;p22"/>
            <p:cNvSpPr txBox="1"/>
            <p:nvPr/>
          </p:nvSpPr>
          <p:spPr>
            <a:xfrm>
              <a:off x="-590168" y="1614049"/>
              <a:ext cx="20973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Completed the project</a:t>
              </a:r>
              <a:endParaRPr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6" name="Google Shape;316;p22"/>
          <p:cNvGrpSpPr/>
          <p:nvPr/>
        </p:nvGrpSpPr>
        <p:grpSpPr>
          <a:xfrm>
            <a:off x="740512" y="2227486"/>
            <a:ext cx="3388817" cy="686654"/>
            <a:chOff x="-1043130" y="1111057"/>
            <a:chExt cx="2822603" cy="1362678"/>
          </a:xfrm>
        </p:grpSpPr>
        <p:grpSp>
          <p:nvGrpSpPr>
            <p:cNvPr id="317" name="Google Shape;317;p22"/>
            <p:cNvGrpSpPr/>
            <p:nvPr/>
          </p:nvGrpSpPr>
          <p:grpSpPr>
            <a:xfrm>
              <a:off x="-1043130" y="1618358"/>
              <a:ext cx="2822603" cy="855377"/>
              <a:chOff x="-1043130" y="1618358"/>
              <a:chExt cx="2822603" cy="855377"/>
            </a:xfrm>
          </p:grpSpPr>
          <p:sp>
            <p:nvSpPr>
              <p:cNvPr id="318" name="Google Shape;318;p22"/>
              <p:cNvSpPr/>
              <p:nvPr/>
            </p:nvSpPr>
            <p:spPr>
              <a:xfrm>
                <a:off x="-1043130" y="1618358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2"/>
              <p:cNvSpPr/>
              <p:nvPr/>
            </p:nvSpPr>
            <p:spPr>
              <a:xfrm>
                <a:off x="-862499" y="1697576"/>
                <a:ext cx="2641972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320" name="Google Shape;320;p22"/>
            <p:cNvSpPr txBox="1"/>
            <p:nvPr/>
          </p:nvSpPr>
          <p:spPr>
            <a:xfrm>
              <a:off x="-590168" y="1614049"/>
              <a:ext cx="20973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Proper Error Messages</a:t>
              </a:r>
              <a:endParaRPr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321;p22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22" name="Google Shape;322;p22"/>
          <p:cNvSpPr/>
          <p:nvPr/>
        </p:nvSpPr>
        <p:spPr>
          <a:xfrm>
            <a:off x="959401" y="1395875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23" name="Google Shape;323;p22"/>
          <p:cNvSpPr/>
          <p:nvPr/>
        </p:nvSpPr>
        <p:spPr>
          <a:xfrm>
            <a:off x="959400" y="1822234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24" name="Google Shape;324;p22"/>
          <p:cNvSpPr/>
          <p:nvPr/>
        </p:nvSpPr>
        <p:spPr>
          <a:xfrm>
            <a:off x="959400" y="3031776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25" name="Google Shape;325;p22"/>
          <p:cNvSpPr/>
          <p:nvPr/>
        </p:nvSpPr>
        <p:spPr>
          <a:xfrm>
            <a:off x="959400" y="3592094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26" name="Google Shape;326;p22"/>
          <p:cNvSpPr txBox="1"/>
          <p:nvPr/>
        </p:nvSpPr>
        <p:spPr>
          <a:xfrm>
            <a:off x="710673" y="1233967"/>
            <a:ext cx="813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Planned methods like </a:t>
            </a:r>
            <a:r>
              <a:rPr b="1" i="1" lang="en" sz="160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buyProduct</a:t>
            </a:r>
            <a:r>
              <a:rPr lang="en" sz="160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1" lang="en" sz="160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RegisterSeller</a:t>
            </a:r>
            <a:r>
              <a:rPr lang="en" sz="160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were implemented</a:t>
            </a:r>
            <a:endParaRPr/>
          </a:p>
        </p:txBody>
      </p:sp>
      <p:sp>
        <p:nvSpPr>
          <p:cNvPr id="327" name="Google Shape;327;p22"/>
          <p:cNvSpPr txBox="1"/>
          <p:nvPr/>
        </p:nvSpPr>
        <p:spPr>
          <a:xfrm>
            <a:off x="1145974" y="1659798"/>
            <a:ext cx="683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Now the project provides a 100% effective way to check the authenticity and prevent the selling of counterfeit products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1132516" y="2883296"/>
            <a:ext cx="736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Whenever a product which is already sold is again being scanned by the consumer, the message indicating product as sold is rendered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1145966" y="3436395"/>
            <a:ext cx="736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If product key never existed then again a proper message is displayed according to that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3"/>
          <p:cNvPicPr preferRelativeResize="0"/>
          <p:nvPr/>
        </p:nvPicPr>
        <p:blipFill rotWithShape="1">
          <a:blip r:embed="rId3">
            <a:alphaModFix/>
          </a:blip>
          <a:srcRect b="3119" l="0" r="0" t="0"/>
          <a:stretch/>
        </p:blipFill>
        <p:spPr>
          <a:xfrm>
            <a:off x="2573450" y="273775"/>
            <a:ext cx="6386976" cy="45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3"/>
          <p:cNvSpPr txBox="1"/>
          <p:nvPr/>
        </p:nvSpPr>
        <p:spPr>
          <a:xfrm>
            <a:off x="-48700" y="580500"/>
            <a:ext cx="257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Home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Dashboard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Verify Product Form</a:t>
            </a:r>
            <a:endParaRPr b="1" sz="1800"/>
          </a:p>
        </p:txBody>
      </p:sp>
      <p:sp>
        <p:nvSpPr>
          <p:cNvPr id="336" name="Google Shape;336;p23"/>
          <p:cNvSpPr txBox="1"/>
          <p:nvPr/>
        </p:nvSpPr>
        <p:spPr>
          <a:xfrm>
            <a:off x="220550" y="2822750"/>
            <a:ext cx="205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Video Url :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https://bit.ly/3aVeWdt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71" y="0"/>
            <a:ext cx="808805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500" y="152400"/>
            <a:ext cx="612042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5"/>
          <p:cNvSpPr txBox="1"/>
          <p:nvPr/>
        </p:nvSpPr>
        <p:spPr>
          <a:xfrm>
            <a:off x="277475" y="1582625"/>
            <a:ext cx="243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Product Info and Seller Info after scanning the product</a:t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08158"/>
            <a:ext cx="8991603" cy="432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84" y="0"/>
            <a:ext cx="82502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525" y="152400"/>
            <a:ext cx="6598952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8"/>
          <p:cNvSpPr txBox="1"/>
          <p:nvPr/>
        </p:nvSpPr>
        <p:spPr>
          <a:xfrm>
            <a:off x="277475" y="1794575"/>
            <a:ext cx="18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Enter Secret Key to </a:t>
            </a:r>
            <a:r>
              <a:rPr b="1" lang="en" sz="1600"/>
              <a:t>purchase</a:t>
            </a:r>
            <a:r>
              <a:rPr b="1" lang="en" sz="1600"/>
              <a:t> the product</a:t>
            </a:r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700" y="296738"/>
            <a:ext cx="6499299" cy="455002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9"/>
          <p:cNvSpPr txBox="1"/>
          <p:nvPr/>
        </p:nvSpPr>
        <p:spPr>
          <a:xfrm>
            <a:off x="0" y="857250"/>
            <a:ext cx="2553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Transaction Depicting GSN, so that user do </a:t>
            </a:r>
            <a:r>
              <a:rPr b="1" lang="en" sz="1800">
                <a:solidFill>
                  <a:srgbClr val="FF0000"/>
                </a:solidFill>
              </a:rPr>
              <a:t>NOT</a:t>
            </a:r>
            <a:r>
              <a:rPr b="1" lang="en" sz="1800"/>
              <a:t> have to pay transactional gas fees</a:t>
            </a:r>
            <a:endParaRPr b="1" sz="1800"/>
          </a:p>
        </p:txBody>
      </p:sp>
      <p:sp>
        <p:nvSpPr>
          <p:cNvPr id="370" name="Google Shape;370;p29"/>
          <p:cNvSpPr/>
          <p:nvPr/>
        </p:nvSpPr>
        <p:spPr>
          <a:xfrm>
            <a:off x="8608975" y="1605075"/>
            <a:ext cx="437700" cy="20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/>
        </p:nvSpPr>
        <p:spPr>
          <a:xfrm>
            <a:off x="310800" y="3249300"/>
            <a:ext cx="292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Price of 1 matic = 0.05$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Avg. Transaction cost = 0.0005$ Matic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Price/Txn =0.05*0.0005$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6" name="Google Shape;376;p30"/>
          <p:cNvPicPr preferRelativeResize="0"/>
          <p:nvPr/>
        </p:nvPicPr>
        <p:blipFill rotWithShape="1">
          <a:blip r:embed="rId3">
            <a:alphaModFix/>
          </a:blip>
          <a:srcRect b="2505" l="0" r="0" t="0"/>
          <a:stretch/>
        </p:blipFill>
        <p:spPr>
          <a:xfrm>
            <a:off x="3384600" y="213000"/>
            <a:ext cx="5259549" cy="47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0"/>
          <p:cNvSpPr txBox="1"/>
          <p:nvPr/>
        </p:nvSpPr>
        <p:spPr>
          <a:xfrm>
            <a:off x="693100" y="401275"/>
            <a:ext cx="22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Add Product Form</a:t>
            </a:r>
            <a:endParaRPr b="1" sz="1800"/>
          </a:p>
        </p:txBody>
      </p:sp>
      <p:sp>
        <p:nvSpPr>
          <p:cNvPr id="378" name="Google Shape;378;p30"/>
          <p:cNvSpPr txBox="1"/>
          <p:nvPr/>
        </p:nvSpPr>
        <p:spPr>
          <a:xfrm>
            <a:off x="391550" y="1230550"/>
            <a:ext cx="224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Only the account with “</a:t>
            </a:r>
            <a:r>
              <a:rPr b="1" lang="en">
                <a:solidFill>
                  <a:srgbClr val="FF0000"/>
                </a:solidFill>
              </a:rPr>
              <a:t>owner</a:t>
            </a:r>
            <a:r>
              <a:rPr b="1" lang="en"/>
              <a:t>” privileges can add product to the chain.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1"/>
          <p:cNvPicPr preferRelativeResize="0"/>
          <p:nvPr/>
        </p:nvPicPr>
        <p:blipFill rotWithShape="1">
          <a:blip r:embed="rId3">
            <a:alphaModFix/>
          </a:blip>
          <a:srcRect b="3623" l="0" r="0" t="0"/>
          <a:stretch/>
        </p:blipFill>
        <p:spPr>
          <a:xfrm>
            <a:off x="2580750" y="113050"/>
            <a:ext cx="6189152" cy="493152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1"/>
          <p:cNvSpPr txBox="1"/>
          <p:nvPr/>
        </p:nvSpPr>
        <p:spPr>
          <a:xfrm>
            <a:off x="277475" y="651575"/>
            <a:ext cx="1879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Success Message after addition of product.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Qr code embedding the product ID.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Project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592608" cy="1800765"/>
            <a:chOff x="4938567" y="2483686"/>
            <a:chExt cx="3592608" cy="180076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Techstack Involved</a:t>
              </a:r>
              <a:endParaRPr b="1" sz="17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94175" y="349557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Solidity, React, Web3.js, Truffle, Portis, Matic, Infura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rect b="b" l="l" r="r" t="t"/>
              <a:pathLst>
                <a:path extrusionOk="0" h="4541" w="3867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rect b="b" l="l" r="r" t="t"/>
              <a:pathLst>
                <a:path extrusionOk="0" h="5691" w="4393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rect b="b" l="l" r="r" t="t"/>
              <a:pathLst>
                <a:path extrusionOk="0" h="12407" w="7287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205075"/>
            <a:ext cx="4325880" cy="1124822"/>
            <a:chOff x="612825" y="3205075"/>
            <a:chExt cx="4325880" cy="1124822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205075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Relevance to the Theme</a:t>
              </a:r>
              <a:endParaRPr b="1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12825" y="349817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Portis Challenge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rect b="b" l="l" r="r" t="t"/>
              <a:pathLst>
                <a:path extrusionOk="0" h="4412" w="5652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rect b="b" l="l" r="r" t="t"/>
              <a:pathLst>
                <a:path extrusionOk="0" h="3847" w="4522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rect b="b" l="l" r="r" t="t"/>
              <a:pathLst>
                <a:path extrusionOk="0" h="7297" w="12838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825" y="1240200"/>
            <a:ext cx="3592590" cy="1976915"/>
            <a:chOff x="612825" y="1240200"/>
            <a:chExt cx="3592590" cy="1976915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12825" y="1533300"/>
              <a:ext cx="25407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Counterfeiting and selling of goods/products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rect b="b" l="l" r="r" t="t"/>
              <a:pathLst>
                <a:path extrusionOk="0" h="5612" w="4402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rect b="b" l="l" r="r" t="t"/>
              <a:pathLst>
                <a:path extrusionOk="0" h="4542" w="3877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rect b="b" l="l" r="r" t="t"/>
              <a:pathLst>
                <a:path extrusionOk="0" h="12437" w="7337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rect b="b" l="l" r="r" t="t"/>
            <a:pathLst>
              <a:path extrusionOk="0" h="1498" w="1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325824" cy="1246220"/>
            <a:chOff x="4205276" y="1237600"/>
            <a:chExt cx="4325824" cy="124622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 to the Solution</a:t>
              </a:r>
              <a:endParaRPr b="1" sz="1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283075" y="1530700"/>
              <a:ext cx="2177100" cy="9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</a:rPr>
                <a:t>We are proposing a decentralized app so that the consumers </a:t>
              </a:r>
              <a:r>
                <a:rPr lang="en" sz="1100">
                  <a:solidFill>
                    <a:schemeClr val="accent6"/>
                  </a:solidFill>
                </a:rPr>
                <a:t>don't have</a:t>
              </a:r>
              <a:r>
                <a:rPr lang="en" sz="1100">
                  <a:solidFill>
                    <a:schemeClr val="accent6"/>
                  </a:solidFill>
                </a:rPr>
                <a:t> to rely on the word of mouth of the seller but the product itself.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rect b="b" l="l" r="r" t="t"/>
              <a:pathLst>
                <a:path extrusionOk="0" h="3887" w="4561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rect b="b" l="l" r="r" t="t"/>
              <a:pathLst>
                <a:path extrusionOk="0" h="4383" w="5572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rect b="b" l="l" r="r" t="t"/>
              <a:pathLst>
                <a:path extrusionOk="0" h="7327" w="12788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2"/>
          <p:cNvPicPr preferRelativeResize="0"/>
          <p:nvPr/>
        </p:nvPicPr>
        <p:blipFill rotWithShape="1">
          <a:blip r:embed="rId3">
            <a:alphaModFix/>
          </a:blip>
          <a:srcRect b="2419" l="0" r="0" t="0"/>
          <a:stretch/>
        </p:blipFill>
        <p:spPr>
          <a:xfrm>
            <a:off x="2662650" y="62150"/>
            <a:ext cx="5807702" cy="5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2"/>
          <p:cNvSpPr txBox="1"/>
          <p:nvPr/>
        </p:nvSpPr>
        <p:spPr>
          <a:xfrm>
            <a:off x="277475" y="422975"/>
            <a:ext cx="1879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Product List showing all the products owned by seller/owner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Clicking on any product will give its details and a qr code embedding product Id.</a:t>
            </a:r>
            <a:endParaRPr b="1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3"/>
          <p:cNvPicPr preferRelativeResize="0"/>
          <p:nvPr/>
        </p:nvPicPr>
        <p:blipFill rotWithShape="1">
          <a:blip r:embed="rId3">
            <a:alphaModFix/>
          </a:blip>
          <a:srcRect b="2477" l="0" r="2629" t="0"/>
          <a:stretch/>
        </p:blipFill>
        <p:spPr>
          <a:xfrm>
            <a:off x="2679650" y="71875"/>
            <a:ext cx="6464349" cy="495857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3"/>
          <p:cNvSpPr txBox="1"/>
          <p:nvPr/>
        </p:nvSpPr>
        <p:spPr>
          <a:xfrm>
            <a:off x="277475" y="422975"/>
            <a:ext cx="2289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Product Info Page displayed after clicking on product list item.</a:t>
            </a:r>
            <a:endParaRPr b="1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625" y="152400"/>
            <a:ext cx="612009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4"/>
          <p:cNvSpPr txBox="1"/>
          <p:nvPr/>
        </p:nvSpPr>
        <p:spPr>
          <a:xfrm>
            <a:off x="277475" y="422975"/>
            <a:ext cx="2246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Register Seller Form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Any Consumer can register as a seller and then can sell products to other sellers</a:t>
            </a:r>
            <a:endParaRPr b="1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/>
          <p:nvPr/>
        </p:nvSpPr>
        <p:spPr>
          <a:xfrm>
            <a:off x="2631325" y="1733000"/>
            <a:ext cx="472721" cy="2717040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2015056" y="2362873"/>
            <a:ext cx="472721" cy="2087084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"/>
          <p:cNvSpPr/>
          <p:nvPr/>
        </p:nvSpPr>
        <p:spPr>
          <a:xfrm>
            <a:off x="1396676" y="2926927"/>
            <a:ext cx="472721" cy="1522951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"/>
          <p:cNvSpPr/>
          <p:nvPr/>
        </p:nvSpPr>
        <p:spPr>
          <a:xfrm>
            <a:off x="778275" y="3376701"/>
            <a:ext cx="472721" cy="1073240"/>
          </a:xfrm>
          <a:custGeom>
            <a:rect b="b" l="l" r="r" t="t"/>
            <a:pathLst>
              <a:path extrusionOk="0" h="102850" w="17952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5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Learning Curve</a:t>
            </a:r>
            <a:endParaRPr/>
          </a:p>
        </p:txBody>
      </p:sp>
      <p:sp>
        <p:nvSpPr>
          <p:cNvPr id="412" name="Google Shape;412;p35"/>
          <p:cNvSpPr txBox="1"/>
          <p:nvPr/>
        </p:nvSpPr>
        <p:spPr>
          <a:xfrm>
            <a:off x="630500" y="879950"/>
            <a:ext cx="5980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These are the main things that we learnt</a:t>
            </a:r>
            <a:endParaRPr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777900" y="4182975"/>
            <a:ext cx="473100" cy="472725"/>
          </a:xfrm>
          <a:custGeom>
            <a:rect b="b" l="l" r="r" t="t"/>
            <a:pathLst>
              <a:path extrusionOk="0" h="18909" w="18924">
                <a:moveTo>
                  <a:pt x="9462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62" y="18908"/>
                </a:cubicBezTo>
                <a:cubicBezTo>
                  <a:pt x="14688" y="18908"/>
                  <a:pt x="18924" y="14672"/>
                  <a:pt x="18924" y="9462"/>
                </a:cubicBezTo>
                <a:cubicBezTo>
                  <a:pt x="18924" y="4237"/>
                  <a:pt x="14688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840425" y="4245850"/>
            <a:ext cx="349950" cy="349950"/>
          </a:xfrm>
          <a:custGeom>
            <a:rect b="b" l="l" r="r" t="t"/>
            <a:pathLst>
              <a:path extrusionOk="0" h="13998" w="13998">
                <a:moveTo>
                  <a:pt x="7007" y="1"/>
                </a:moveTo>
                <a:cubicBezTo>
                  <a:pt x="3129" y="1"/>
                  <a:pt x="0" y="3129"/>
                  <a:pt x="0" y="6991"/>
                </a:cubicBezTo>
                <a:cubicBezTo>
                  <a:pt x="0" y="10854"/>
                  <a:pt x="3129" y="13998"/>
                  <a:pt x="7007" y="13998"/>
                </a:cubicBezTo>
                <a:cubicBezTo>
                  <a:pt x="10869" y="13998"/>
                  <a:pt x="13997" y="10854"/>
                  <a:pt x="13997" y="6991"/>
                </a:cubicBezTo>
                <a:cubicBezTo>
                  <a:pt x="13997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914125" y="4317700"/>
            <a:ext cx="198050" cy="198000"/>
          </a:xfrm>
          <a:custGeom>
            <a:rect b="b" l="l" r="r" t="t"/>
            <a:pathLst>
              <a:path extrusionOk="0" fill="none" h="7920" w="7922">
                <a:moveTo>
                  <a:pt x="7921" y="3968"/>
                </a:moveTo>
                <a:cubicBezTo>
                  <a:pt x="7921" y="6153"/>
                  <a:pt x="6155" y="7920"/>
                  <a:pt x="3969" y="7920"/>
                </a:cubicBezTo>
                <a:cubicBezTo>
                  <a:pt x="1783" y="7920"/>
                  <a:pt x="1" y="6153"/>
                  <a:pt x="1" y="3968"/>
                </a:cubicBezTo>
                <a:cubicBezTo>
                  <a:pt x="1" y="1782"/>
                  <a:pt x="1783" y="1"/>
                  <a:pt x="3969" y="1"/>
                </a:cubicBezTo>
                <a:cubicBezTo>
                  <a:pt x="6155" y="1"/>
                  <a:pt x="7921" y="1782"/>
                  <a:pt x="7921" y="3968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965775" y="4369350"/>
            <a:ext cx="94750" cy="94700"/>
          </a:xfrm>
          <a:custGeom>
            <a:rect b="b" l="l" r="r" t="t"/>
            <a:pathLst>
              <a:path extrusionOk="0" fill="none" h="3788" w="3790">
                <a:moveTo>
                  <a:pt x="1903" y="3788"/>
                </a:moveTo>
                <a:cubicBezTo>
                  <a:pt x="855" y="3788"/>
                  <a:pt x="1" y="2935"/>
                  <a:pt x="1" y="1902"/>
                </a:cubicBezTo>
                <a:cubicBezTo>
                  <a:pt x="1" y="854"/>
                  <a:pt x="855" y="1"/>
                  <a:pt x="1903" y="1"/>
                </a:cubicBezTo>
                <a:cubicBezTo>
                  <a:pt x="2935" y="1"/>
                  <a:pt x="3789" y="854"/>
                  <a:pt x="3789" y="1902"/>
                </a:cubicBezTo>
                <a:cubicBezTo>
                  <a:pt x="3789" y="2935"/>
                  <a:pt x="2935" y="3788"/>
                  <a:pt x="1903" y="3788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1013325" y="4322550"/>
            <a:ext cx="94350" cy="94350"/>
          </a:xfrm>
          <a:custGeom>
            <a:rect b="b" l="l" r="r" t="t"/>
            <a:pathLst>
              <a:path extrusionOk="0" fill="none" h="3774" w="3774">
                <a:moveTo>
                  <a:pt x="1" y="3774"/>
                </a:moveTo>
                <a:lnTo>
                  <a:pt x="3773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1396575" y="4182975"/>
            <a:ext cx="472725" cy="472725"/>
          </a:xfrm>
          <a:custGeom>
            <a:rect b="b" l="l" r="r" t="t"/>
            <a:pathLst>
              <a:path extrusionOk="0" h="18909" w="18909">
                <a:moveTo>
                  <a:pt x="9447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1459075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6993" y="1"/>
                </a:moveTo>
                <a:cubicBezTo>
                  <a:pt x="3130" y="1"/>
                  <a:pt x="1" y="3129"/>
                  <a:pt x="1" y="6991"/>
                </a:cubicBezTo>
                <a:cubicBezTo>
                  <a:pt x="1" y="10854"/>
                  <a:pt x="3130" y="13998"/>
                  <a:pt x="6993" y="13998"/>
                </a:cubicBezTo>
                <a:cubicBezTo>
                  <a:pt x="10855" y="13998"/>
                  <a:pt x="13999" y="10854"/>
                  <a:pt x="13999" y="6991"/>
                </a:cubicBezTo>
                <a:cubicBezTo>
                  <a:pt x="13999" y="3129"/>
                  <a:pt x="10855" y="1"/>
                  <a:pt x="6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1598700" y="4351000"/>
            <a:ext cx="72975" cy="73025"/>
          </a:xfrm>
          <a:custGeom>
            <a:rect b="b" l="l" r="r" t="t"/>
            <a:pathLst>
              <a:path extrusionOk="0" fill="none" h="2921" w="2919">
                <a:moveTo>
                  <a:pt x="2919" y="1454"/>
                </a:moveTo>
                <a:cubicBezTo>
                  <a:pt x="2919" y="2262"/>
                  <a:pt x="2260" y="2921"/>
                  <a:pt x="1467" y="2921"/>
                </a:cubicBezTo>
                <a:cubicBezTo>
                  <a:pt x="659" y="2921"/>
                  <a:pt x="0" y="2262"/>
                  <a:pt x="0" y="1454"/>
                </a:cubicBezTo>
                <a:cubicBezTo>
                  <a:pt x="0" y="659"/>
                  <a:pt x="659" y="1"/>
                  <a:pt x="1467" y="1"/>
                </a:cubicBezTo>
                <a:cubicBezTo>
                  <a:pt x="2260" y="1"/>
                  <a:pt x="2919" y="659"/>
                  <a:pt x="2919" y="1454"/>
                </a:cubicBezTo>
                <a:close/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1564625" y="4440475"/>
            <a:ext cx="138900" cy="62150"/>
          </a:xfrm>
          <a:custGeom>
            <a:rect b="b" l="l" r="r" t="t"/>
            <a:pathLst>
              <a:path extrusionOk="0" fill="none" h="2486" w="5556">
                <a:moveTo>
                  <a:pt x="0" y="2470"/>
                </a:moveTo>
                <a:lnTo>
                  <a:pt x="449" y="1497"/>
                </a:lnTo>
                <a:cubicBezTo>
                  <a:pt x="854" y="614"/>
                  <a:pt x="1753" y="0"/>
                  <a:pt x="2785" y="0"/>
                </a:cubicBezTo>
                <a:cubicBezTo>
                  <a:pt x="3803" y="0"/>
                  <a:pt x="4687" y="599"/>
                  <a:pt x="5090" y="1452"/>
                </a:cubicBezTo>
                <a:lnTo>
                  <a:pt x="5555" y="2486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1527200" y="4315075"/>
            <a:ext cx="213750" cy="213750"/>
          </a:xfrm>
          <a:custGeom>
            <a:rect b="b" l="l" r="r" t="t"/>
            <a:pathLst>
              <a:path extrusionOk="0" fill="none" h="8550" w="8550">
                <a:moveTo>
                  <a:pt x="8549" y="4268"/>
                </a:moveTo>
                <a:cubicBezTo>
                  <a:pt x="8549" y="6633"/>
                  <a:pt x="6633" y="8550"/>
                  <a:pt x="4268" y="8550"/>
                </a:cubicBezTo>
                <a:cubicBezTo>
                  <a:pt x="1902" y="8550"/>
                  <a:pt x="0" y="6633"/>
                  <a:pt x="0" y="4268"/>
                </a:cubicBezTo>
                <a:cubicBezTo>
                  <a:pt x="0" y="1917"/>
                  <a:pt x="1902" y="1"/>
                  <a:pt x="4268" y="1"/>
                </a:cubicBezTo>
                <a:cubicBezTo>
                  <a:pt x="6633" y="1"/>
                  <a:pt x="8549" y="1917"/>
                  <a:pt x="8549" y="4268"/>
                </a:cubicBezTo>
                <a:close/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1634625" y="4442325"/>
            <a:ext cx="25" cy="84250"/>
          </a:xfrm>
          <a:custGeom>
            <a:rect b="b" l="l" r="r" t="t"/>
            <a:pathLst>
              <a:path extrusionOk="0" fill="none" h="3370" w="1">
                <a:moveTo>
                  <a:pt x="0" y="3370"/>
                </a:moveTo>
                <a:lnTo>
                  <a:pt x="0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2014875" y="4182975"/>
            <a:ext cx="473125" cy="472725"/>
          </a:xfrm>
          <a:custGeom>
            <a:rect b="b" l="l" r="r" t="t"/>
            <a:pathLst>
              <a:path extrusionOk="0" h="18909" w="18925">
                <a:moveTo>
                  <a:pt x="9462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62" y="18908"/>
                </a:cubicBezTo>
                <a:cubicBezTo>
                  <a:pt x="14687" y="18908"/>
                  <a:pt x="18924" y="14672"/>
                  <a:pt x="18924" y="9462"/>
                </a:cubicBezTo>
                <a:cubicBezTo>
                  <a:pt x="18924" y="4237"/>
                  <a:pt x="14687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2077375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7007" y="1"/>
                </a:moveTo>
                <a:cubicBezTo>
                  <a:pt x="3130" y="1"/>
                  <a:pt x="0" y="3129"/>
                  <a:pt x="0" y="6991"/>
                </a:cubicBezTo>
                <a:cubicBezTo>
                  <a:pt x="0" y="10854"/>
                  <a:pt x="3130" y="13998"/>
                  <a:pt x="7007" y="13998"/>
                </a:cubicBezTo>
                <a:cubicBezTo>
                  <a:pt x="10869" y="13998"/>
                  <a:pt x="13999" y="10854"/>
                  <a:pt x="13999" y="6991"/>
                </a:cubicBezTo>
                <a:cubicBezTo>
                  <a:pt x="13999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2169075" y="4330050"/>
            <a:ext cx="173300" cy="173325"/>
          </a:xfrm>
          <a:custGeom>
            <a:rect b="b" l="l" r="r" t="t"/>
            <a:pathLst>
              <a:path extrusionOk="0" fill="none" h="6933" w="6932">
                <a:moveTo>
                  <a:pt x="6932" y="3474"/>
                </a:moveTo>
                <a:cubicBezTo>
                  <a:pt x="6932" y="5390"/>
                  <a:pt x="5375" y="6932"/>
                  <a:pt x="3459" y="6932"/>
                </a:cubicBezTo>
                <a:cubicBezTo>
                  <a:pt x="1542" y="6932"/>
                  <a:pt x="1" y="5390"/>
                  <a:pt x="1" y="3474"/>
                </a:cubicBezTo>
                <a:cubicBezTo>
                  <a:pt x="1" y="1557"/>
                  <a:pt x="1542" y="0"/>
                  <a:pt x="3459" y="0"/>
                </a:cubicBezTo>
                <a:cubicBezTo>
                  <a:pt x="5375" y="0"/>
                  <a:pt x="6932" y="1557"/>
                  <a:pt x="6932" y="3474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/>
          <p:nvPr/>
        </p:nvSpPr>
        <p:spPr>
          <a:xfrm>
            <a:off x="2205375" y="4366725"/>
            <a:ext cx="100325" cy="100325"/>
          </a:xfrm>
          <a:custGeom>
            <a:rect b="b" l="l" r="r" t="t"/>
            <a:pathLst>
              <a:path extrusionOk="0" fill="none" h="4013" w="4013">
                <a:moveTo>
                  <a:pt x="2007" y="4013"/>
                </a:moveTo>
                <a:cubicBezTo>
                  <a:pt x="899" y="4013"/>
                  <a:pt x="0" y="3114"/>
                  <a:pt x="0" y="2007"/>
                </a:cubicBezTo>
                <a:cubicBezTo>
                  <a:pt x="0" y="899"/>
                  <a:pt x="899" y="1"/>
                  <a:pt x="2007" y="1"/>
                </a:cubicBezTo>
                <a:cubicBezTo>
                  <a:pt x="3114" y="1"/>
                  <a:pt x="4013" y="899"/>
                  <a:pt x="4013" y="2007"/>
                </a:cubicBezTo>
                <a:cubicBezTo>
                  <a:pt x="4013" y="3114"/>
                  <a:pt x="3114" y="4013"/>
                  <a:pt x="2007" y="4013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5"/>
          <p:cNvSpPr/>
          <p:nvPr/>
        </p:nvSpPr>
        <p:spPr>
          <a:xfrm>
            <a:off x="2157850" y="4480500"/>
            <a:ext cx="34075" cy="34100"/>
          </a:xfrm>
          <a:custGeom>
            <a:rect b="b" l="l" r="r" t="t"/>
            <a:pathLst>
              <a:path extrusionOk="0" fill="none" h="1364" w="1363">
                <a:moveTo>
                  <a:pt x="1" y="1364"/>
                </a:moveTo>
                <a:lnTo>
                  <a:pt x="1363" y="1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"/>
          <p:cNvSpPr/>
          <p:nvPr/>
        </p:nvSpPr>
        <p:spPr>
          <a:xfrm>
            <a:off x="2633550" y="4182975"/>
            <a:ext cx="472750" cy="472725"/>
          </a:xfrm>
          <a:custGeom>
            <a:rect b="b" l="l" r="r" t="t"/>
            <a:pathLst>
              <a:path extrusionOk="0" h="18909" w="18910">
                <a:moveTo>
                  <a:pt x="9447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"/>
          <p:cNvSpPr/>
          <p:nvPr/>
        </p:nvSpPr>
        <p:spPr>
          <a:xfrm>
            <a:off x="2696050" y="4245850"/>
            <a:ext cx="349975" cy="349950"/>
          </a:xfrm>
          <a:custGeom>
            <a:rect b="b" l="l" r="r" t="t"/>
            <a:pathLst>
              <a:path extrusionOk="0" h="13998" w="13999">
                <a:moveTo>
                  <a:pt x="6992" y="1"/>
                </a:moveTo>
                <a:cubicBezTo>
                  <a:pt x="3129" y="1"/>
                  <a:pt x="1" y="3129"/>
                  <a:pt x="1" y="6991"/>
                </a:cubicBezTo>
                <a:cubicBezTo>
                  <a:pt x="1" y="10854"/>
                  <a:pt x="3129" y="13998"/>
                  <a:pt x="6992" y="13998"/>
                </a:cubicBezTo>
                <a:cubicBezTo>
                  <a:pt x="10854" y="13998"/>
                  <a:pt x="13998" y="10854"/>
                  <a:pt x="13998" y="6991"/>
                </a:cubicBezTo>
                <a:cubicBezTo>
                  <a:pt x="13998" y="3129"/>
                  <a:pt x="10854" y="1"/>
                  <a:pt x="6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>
            <a:off x="2781400" y="4322950"/>
            <a:ext cx="192750" cy="192400"/>
          </a:xfrm>
          <a:custGeom>
            <a:rect b="b" l="l" r="r" t="t"/>
            <a:pathLst>
              <a:path extrusionOk="0" fill="none" h="7696" w="7710">
                <a:moveTo>
                  <a:pt x="7710" y="3847"/>
                </a:moveTo>
                <a:cubicBezTo>
                  <a:pt x="7710" y="5973"/>
                  <a:pt x="5989" y="7696"/>
                  <a:pt x="3863" y="7696"/>
                </a:cubicBezTo>
                <a:cubicBezTo>
                  <a:pt x="1737" y="7696"/>
                  <a:pt x="0" y="5973"/>
                  <a:pt x="0" y="3847"/>
                </a:cubicBezTo>
                <a:cubicBezTo>
                  <a:pt x="0" y="1722"/>
                  <a:pt x="1737" y="1"/>
                  <a:pt x="3863" y="1"/>
                </a:cubicBezTo>
                <a:cubicBezTo>
                  <a:pt x="5989" y="1"/>
                  <a:pt x="7710" y="1722"/>
                  <a:pt x="7710" y="3847"/>
                </a:cubicBezTo>
                <a:close/>
              </a:path>
            </a:pathLst>
          </a:custGeom>
          <a:noFill/>
          <a:ln cap="flat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5"/>
          <p:cNvSpPr/>
          <p:nvPr/>
        </p:nvSpPr>
        <p:spPr>
          <a:xfrm>
            <a:off x="2877950" y="4419125"/>
            <a:ext cx="48300" cy="42700"/>
          </a:xfrm>
          <a:custGeom>
            <a:rect b="b" l="l" r="r" t="t"/>
            <a:pathLst>
              <a:path extrusionOk="0" fill="none" h="1708" w="1932">
                <a:moveTo>
                  <a:pt x="1" y="0"/>
                </a:moveTo>
                <a:lnTo>
                  <a:pt x="1931" y="1707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5"/>
          <p:cNvSpPr/>
          <p:nvPr/>
        </p:nvSpPr>
        <p:spPr>
          <a:xfrm>
            <a:off x="2877575" y="4373100"/>
            <a:ext cx="25" cy="46450"/>
          </a:xfrm>
          <a:custGeom>
            <a:rect b="b" l="l" r="r" t="t"/>
            <a:pathLst>
              <a:path extrusionOk="0" fill="none" h="1858" w="1">
                <a:moveTo>
                  <a:pt x="0" y="1"/>
                </a:moveTo>
                <a:lnTo>
                  <a:pt x="0" y="1857"/>
                </a:lnTo>
              </a:path>
            </a:pathLst>
          </a:custGeom>
          <a:noFill/>
          <a:ln cap="rnd" cmpd="sng" w="11225">
            <a:solidFill>
              <a:srgbClr val="FFFFFF"/>
            </a:solidFill>
            <a:prstDash val="solid"/>
            <a:miter lim="119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5"/>
          <p:cNvSpPr/>
          <p:nvPr/>
        </p:nvSpPr>
        <p:spPr>
          <a:xfrm>
            <a:off x="457200" y="1020400"/>
            <a:ext cx="173305" cy="173258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 txBox="1"/>
          <p:nvPr/>
        </p:nvSpPr>
        <p:spPr>
          <a:xfrm>
            <a:off x="777913" y="29504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6" name="Google Shape;436;p35"/>
          <p:cNvSpPr txBox="1"/>
          <p:nvPr/>
        </p:nvSpPr>
        <p:spPr>
          <a:xfrm>
            <a:off x="1398388" y="250062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7" name="Google Shape;437;p35"/>
          <p:cNvSpPr txBox="1"/>
          <p:nvPr/>
        </p:nvSpPr>
        <p:spPr>
          <a:xfrm>
            <a:off x="2019163" y="193657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8" name="Google Shape;438;p35"/>
          <p:cNvSpPr txBox="1"/>
          <p:nvPr/>
        </p:nvSpPr>
        <p:spPr>
          <a:xfrm>
            <a:off x="2631125" y="13067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9" name="Google Shape;439;p35"/>
          <p:cNvGrpSpPr/>
          <p:nvPr/>
        </p:nvGrpSpPr>
        <p:grpSpPr>
          <a:xfrm>
            <a:off x="3428375" y="1624373"/>
            <a:ext cx="5226000" cy="717337"/>
            <a:chOff x="3428375" y="1535538"/>
            <a:chExt cx="5226000" cy="717337"/>
          </a:xfrm>
        </p:grpSpPr>
        <p:sp>
          <p:nvSpPr>
            <p:cNvPr id="440" name="Google Shape;440;p35"/>
            <p:cNvSpPr txBox="1"/>
            <p:nvPr/>
          </p:nvSpPr>
          <p:spPr>
            <a:xfrm>
              <a:off x="3428375" y="153553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1" name="Google Shape;441;p35"/>
            <p:cNvSpPr txBox="1"/>
            <p:nvPr/>
          </p:nvSpPr>
          <p:spPr>
            <a:xfrm>
              <a:off x="3428375" y="179927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learnt about decentralized networks and blockchain by studying about </a:t>
              </a: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Ethereum</a:t>
              </a: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" name="Google Shape;442;p35"/>
            <p:cNvSpPr txBox="1"/>
            <p:nvPr/>
          </p:nvSpPr>
          <p:spPr>
            <a:xfrm>
              <a:off x="3703700" y="153555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Decentralization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3428375" y="2387998"/>
            <a:ext cx="5226000" cy="717337"/>
            <a:chOff x="3428375" y="2299163"/>
            <a:chExt cx="5226000" cy="717337"/>
          </a:xfrm>
        </p:grpSpPr>
        <p:sp>
          <p:nvSpPr>
            <p:cNvPr id="444" name="Google Shape;444;p35"/>
            <p:cNvSpPr txBox="1"/>
            <p:nvPr/>
          </p:nvSpPr>
          <p:spPr>
            <a:xfrm>
              <a:off x="3428375" y="229916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5" name="Google Shape;445;p35"/>
            <p:cNvSpPr txBox="1"/>
            <p:nvPr/>
          </p:nvSpPr>
          <p:spPr>
            <a:xfrm>
              <a:off x="3428375" y="256290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Solidity is used to create smart contracts on ethereum, we learnt this so we can create our own decentralize app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35"/>
            <p:cNvSpPr txBox="1"/>
            <p:nvPr/>
          </p:nvSpPr>
          <p:spPr>
            <a:xfrm>
              <a:off x="3703700" y="229917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Solidity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7" name="Google Shape;447;p35"/>
          <p:cNvGrpSpPr/>
          <p:nvPr/>
        </p:nvGrpSpPr>
        <p:grpSpPr>
          <a:xfrm>
            <a:off x="3428375" y="3151623"/>
            <a:ext cx="5226000" cy="717337"/>
            <a:chOff x="3428375" y="3062788"/>
            <a:chExt cx="5226000" cy="717337"/>
          </a:xfrm>
        </p:grpSpPr>
        <p:sp>
          <p:nvSpPr>
            <p:cNvPr id="448" name="Google Shape;448;p35"/>
            <p:cNvSpPr txBox="1"/>
            <p:nvPr/>
          </p:nvSpPr>
          <p:spPr>
            <a:xfrm>
              <a:off x="3428375" y="306278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35"/>
            <p:cNvSpPr txBox="1"/>
            <p:nvPr/>
          </p:nvSpPr>
          <p:spPr>
            <a:xfrm>
              <a:off x="3428375" y="332652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created the frontend of our app using React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0" name="Google Shape;450;p35"/>
            <p:cNvSpPr txBox="1"/>
            <p:nvPr/>
          </p:nvSpPr>
          <p:spPr>
            <a:xfrm>
              <a:off x="3703700" y="306280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React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1" name="Google Shape;451;p35"/>
          <p:cNvGrpSpPr/>
          <p:nvPr/>
        </p:nvGrpSpPr>
        <p:grpSpPr>
          <a:xfrm>
            <a:off x="3428375" y="3764229"/>
            <a:ext cx="5226000" cy="717337"/>
            <a:chOff x="3428375" y="3826413"/>
            <a:chExt cx="5226000" cy="717337"/>
          </a:xfrm>
        </p:grpSpPr>
        <p:sp>
          <p:nvSpPr>
            <p:cNvPr id="452" name="Google Shape;452;p35"/>
            <p:cNvSpPr txBox="1"/>
            <p:nvPr/>
          </p:nvSpPr>
          <p:spPr>
            <a:xfrm>
              <a:off x="3428375" y="382641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3" name="Google Shape;453;p35"/>
            <p:cNvSpPr txBox="1"/>
            <p:nvPr/>
          </p:nvSpPr>
          <p:spPr>
            <a:xfrm>
              <a:off x="3428375" y="409015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By coming together for a project, we have enhanced our skills of teamwork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4" name="Google Shape;454;p35"/>
            <p:cNvSpPr txBox="1"/>
            <p:nvPr/>
          </p:nvSpPr>
          <p:spPr>
            <a:xfrm>
              <a:off x="3703700" y="382642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Teamwork</a:t>
              </a:r>
              <a:endParaRPr b="1" sz="17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About Team</a:t>
            </a:r>
            <a:endParaRPr/>
          </a:p>
        </p:txBody>
      </p:sp>
      <p:grpSp>
        <p:nvGrpSpPr>
          <p:cNvPr id="460" name="Google Shape;460;p36"/>
          <p:cNvGrpSpPr/>
          <p:nvPr/>
        </p:nvGrpSpPr>
        <p:grpSpPr>
          <a:xfrm>
            <a:off x="913474" y="2974280"/>
            <a:ext cx="3512936" cy="1617875"/>
            <a:chOff x="913474" y="2974280"/>
            <a:chExt cx="3512936" cy="1617875"/>
          </a:xfrm>
        </p:grpSpPr>
        <p:sp>
          <p:nvSpPr>
            <p:cNvPr id="461" name="Google Shape;461;p36"/>
            <p:cNvSpPr/>
            <p:nvPr/>
          </p:nvSpPr>
          <p:spPr>
            <a:xfrm>
              <a:off x="1368736" y="3114857"/>
              <a:ext cx="3057674" cy="1477299"/>
            </a:xfrm>
            <a:custGeom>
              <a:rect b="b" l="l" r="r" t="t"/>
              <a:pathLst>
                <a:path extrusionOk="0" h="14891" w="30821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913475" y="2974280"/>
              <a:ext cx="766080" cy="1477299"/>
            </a:xfrm>
            <a:custGeom>
              <a:rect b="b" l="l" r="r" t="t"/>
              <a:pathLst>
                <a:path extrusionOk="0" h="14891" w="7722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368736" y="4451475"/>
              <a:ext cx="310817" cy="140676"/>
            </a:xfrm>
            <a:custGeom>
              <a:rect b="b" l="l" r="r" t="t"/>
              <a:pathLst>
                <a:path extrusionOk="0" h="1418" w="3133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5" name="Google Shape;465;p36"/>
            <p:cNvSpPr txBox="1"/>
            <p:nvPr/>
          </p:nvSpPr>
          <p:spPr>
            <a:xfrm>
              <a:off x="1845325" y="3699049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Full stack developer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117299" y="3670098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Syed Kamran Ahmed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8" name="Google Shape;468;p36"/>
          <p:cNvGrpSpPr/>
          <p:nvPr/>
        </p:nvGrpSpPr>
        <p:grpSpPr>
          <a:xfrm>
            <a:off x="4716380" y="2974280"/>
            <a:ext cx="3514027" cy="1617875"/>
            <a:chOff x="4716380" y="2974280"/>
            <a:chExt cx="3514027" cy="1617875"/>
          </a:xfrm>
        </p:grpSpPr>
        <p:sp>
          <p:nvSpPr>
            <p:cNvPr id="469" name="Google Shape;469;p36"/>
            <p:cNvSpPr/>
            <p:nvPr/>
          </p:nvSpPr>
          <p:spPr>
            <a:xfrm>
              <a:off x="5171741" y="3114857"/>
              <a:ext cx="3058666" cy="1477299"/>
            </a:xfrm>
            <a:custGeom>
              <a:rect b="b" l="l" r="r" t="t"/>
              <a:pathLst>
                <a:path extrusionOk="0" h="14891" w="30831">
                  <a:moveTo>
                    <a:pt x="3133" y="1"/>
                  </a:moveTo>
                  <a:lnTo>
                    <a:pt x="3133" y="13473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4716380" y="2974280"/>
              <a:ext cx="766279" cy="1477299"/>
            </a:xfrm>
            <a:custGeom>
              <a:rect b="b" l="l" r="r" t="t"/>
              <a:pathLst>
                <a:path extrusionOk="0" h="14891" w="7724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171741" y="4451475"/>
              <a:ext cx="310916" cy="140676"/>
            </a:xfrm>
            <a:custGeom>
              <a:rect b="b" l="l" r="r" t="t"/>
              <a:pathLst>
                <a:path extrusionOk="0" h="1418" w="3134">
                  <a:moveTo>
                    <a:pt x="1" y="0"/>
                  </a:moveTo>
                  <a:lnTo>
                    <a:pt x="1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 txBox="1"/>
            <p:nvPr/>
          </p:nvSpPr>
          <p:spPr>
            <a:xfrm>
              <a:off x="5642750" y="3699049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Frontend and react developer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Google Shape;473;p36"/>
            <p:cNvSpPr txBox="1"/>
            <p:nvPr/>
          </p:nvSpPr>
          <p:spPr>
            <a:xfrm>
              <a:off x="5642750" y="3336792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Arifa Nafees</a:t>
              </a:r>
              <a:endParaRPr b="1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4" name="Google Shape;474;p36"/>
            <p:cNvSpPr txBox="1"/>
            <p:nvPr/>
          </p:nvSpPr>
          <p:spPr>
            <a:xfrm>
              <a:off x="4716399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4920224" y="3670098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6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477" name="Google Shape;477;p36"/>
            <p:cNvSpPr/>
            <p:nvPr/>
          </p:nvSpPr>
          <p:spPr>
            <a:xfrm>
              <a:off x="1368736" y="1253234"/>
              <a:ext cx="3057674" cy="1477299"/>
            </a:xfrm>
            <a:custGeom>
              <a:rect b="b" l="l" r="r" t="t"/>
              <a:pathLst>
                <a:path extrusionOk="0" h="14891" w="30821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913475" y="1113550"/>
              <a:ext cx="766080" cy="1477299"/>
            </a:xfrm>
            <a:custGeom>
              <a:rect b="b" l="l" r="r" t="t"/>
              <a:pathLst>
                <a:path extrusionOk="0" h="14891" w="7722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368736" y="2590745"/>
              <a:ext cx="310817" cy="139783"/>
            </a:xfrm>
            <a:custGeom>
              <a:rect b="b" l="l" r="r" t="t"/>
              <a:pathLst>
                <a:path extrusionOk="0" h="1409" w="3133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1" name="Google Shape;481;p36"/>
            <p:cNvSpPr txBox="1"/>
            <p:nvPr/>
          </p:nvSpPr>
          <p:spPr>
            <a:xfrm>
              <a:off x="184530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Leader, Full stack and blockchain developer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36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Mohd Anas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117299" y="1804321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6"/>
          <p:cNvGrpSpPr/>
          <p:nvPr/>
        </p:nvGrpSpPr>
        <p:grpSpPr>
          <a:xfrm>
            <a:off x="4716380" y="1113550"/>
            <a:ext cx="3514027" cy="1616983"/>
            <a:chOff x="4716380" y="1113550"/>
            <a:chExt cx="3514027" cy="1616983"/>
          </a:xfrm>
        </p:grpSpPr>
        <p:sp>
          <p:nvSpPr>
            <p:cNvPr id="485" name="Google Shape;485;p36"/>
            <p:cNvSpPr/>
            <p:nvPr/>
          </p:nvSpPr>
          <p:spPr>
            <a:xfrm>
              <a:off x="4716380" y="1113550"/>
              <a:ext cx="766279" cy="1477299"/>
            </a:xfrm>
            <a:custGeom>
              <a:rect b="b" l="l" r="r" t="t"/>
              <a:pathLst>
                <a:path extrusionOk="0" h="14891" w="7724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5171741" y="1253234"/>
              <a:ext cx="3058666" cy="1477299"/>
            </a:xfrm>
            <a:custGeom>
              <a:rect b="b" l="l" r="r" t="t"/>
              <a:pathLst>
                <a:path extrusionOk="0" h="14891" w="30831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5171741" y="2590745"/>
              <a:ext cx="310916" cy="139783"/>
            </a:xfrm>
            <a:custGeom>
              <a:rect b="b" l="l" r="r" t="t"/>
              <a:pathLst>
                <a:path extrusionOk="0" h="1409" w="3134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Full Stack and blockchain developer</a:t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0" name="Google Shape;490;p36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Gauhar Ayub Khan</a:t>
              </a:r>
              <a:endParaRPr b="1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4920224" y="1804321"/>
              <a:ext cx="361547" cy="26350"/>
            </a:xfrm>
            <a:custGeom>
              <a:rect b="b" l="l" r="r" t="t"/>
              <a:pathLst>
                <a:path extrusionOk="0" h="230" w="2539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748838" y="3571550"/>
            <a:ext cx="3499957" cy="822243"/>
          </a:xfrm>
          <a:custGeom>
            <a:rect b="b" l="l" r="r" t="t"/>
            <a:pathLst>
              <a:path extrusionOk="0" h="6555" w="27902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464096" y="2985944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464112" y="2926625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Truffle</a:t>
            </a:r>
            <a:endParaRPr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49534" y="3687080"/>
            <a:ext cx="1299282" cy="1017047"/>
          </a:xfrm>
          <a:custGeom>
            <a:rect b="b" l="l" r="r" t="t"/>
            <a:pathLst>
              <a:path extrusionOk="0" h="8108" w="10358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748838" y="4084597"/>
            <a:ext cx="2200801" cy="619536"/>
          </a:xfrm>
          <a:custGeom>
            <a:rect b="b" l="l" r="r" t="t"/>
            <a:pathLst>
              <a:path extrusionOk="0" h="4939" w="17545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499872" y="2872675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Framework for compilation and deployment of smart contracts..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33334" y="2869383"/>
            <a:ext cx="3500083" cy="774702"/>
          </a:xfrm>
          <a:custGeom>
            <a:rect b="b" l="l" r="r" t="t"/>
            <a:pathLst>
              <a:path extrusionOk="0" h="6176" w="27903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33334" y="3334889"/>
            <a:ext cx="2200926" cy="619536"/>
          </a:xfrm>
          <a:custGeom>
            <a:rect b="b" l="l" r="r" t="t"/>
            <a:pathLst>
              <a:path extrusionOk="0" h="4939" w="17546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464096" y="2307519"/>
            <a:ext cx="12920" cy="348967"/>
          </a:xfrm>
          <a:custGeom>
            <a:rect b="b" l="l" r="r" t="t"/>
            <a:pathLst>
              <a:path extrusionOk="0" h="2782" w="103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464112" y="2223079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Web3.js</a:t>
            </a:r>
            <a:endParaRPr sz="1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734156" y="2937246"/>
            <a:ext cx="1299282" cy="1017173"/>
          </a:xfrm>
          <a:custGeom>
            <a:rect b="b" l="l" r="r" t="t"/>
            <a:pathLst>
              <a:path extrusionOk="0" h="8109" w="10358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99870" y="2174488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Library which provides abstraction from json RPC and hex data.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48838" y="2070879"/>
            <a:ext cx="3499957" cy="822243"/>
          </a:xfrm>
          <a:custGeom>
            <a:rect b="b" l="l" r="r" t="t"/>
            <a:pathLst>
              <a:path extrusionOk="0" h="6555" w="27902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435796" y="1643865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4435787" y="1526083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React.js</a:t>
            </a:r>
            <a:endParaRPr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949534" y="2186409"/>
            <a:ext cx="1299282" cy="1017047"/>
          </a:xfrm>
          <a:custGeom>
            <a:rect b="b" l="l" r="r" t="t"/>
            <a:pathLst>
              <a:path extrusionOk="0" h="8108" w="10358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48838" y="2583926"/>
            <a:ext cx="2200801" cy="619536"/>
          </a:xfrm>
          <a:custGeom>
            <a:rect b="b" l="l" r="r" t="t"/>
            <a:pathLst>
              <a:path extrusionOk="0" h="4939" w="17545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5499868" y="1576825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Framework for developing responsive UI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Details of Technology Stack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33334" y="1133179"/>
            <a:ext cx="3500083" cy="1017047"/>
          </a:xfrm>
          <a:custGeom>
            <a:rect b="b" l="l" r="r" t="t"/>
            <a:pathLst>
              <a:path extrusionOk="0" h="8108" w="27903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435796" y="926267"/>
            <a:ext cx="12920" cy="348967"/>
          </a:xfrm>
          <a:custGeom>
            <a:rect b="b" l="l" r="r" t="t"/>
            <a:pathLst>
              <a:path extrusionOk="0" h="2782" w="103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4435787" y="877650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Solidity</a:t>
            </a:r>
            <a:endParaRPr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34156" y="1443641"/>
            <a:ext cx="1299282" cy="1015793"/>
          </a:xfrm>
          <a:custGeom>
            <a:rect b="b" l="l" r="r" t="t"/>
            <a:pathLst>
              <a:path extrusionOk="0" h="8098" w="10358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33334" y="1841159"/>
            <a:ext cx="2200926" cy="618281"/>
          </a:xfrm>
          <a:custGeom>
            <a:rect b="b" l="l" r="r" t="t"/>
            <a:pathLst>
              <a:path extrusionOk="0" h="4929" w="17546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499870" y="82630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Programming 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used for creating smart contracts for ethereum blockchain.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499872" y="352270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Non-custodial wallet for performing transactions on blockchain.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4464100" y="3554675"/>
            <a:ext cx="106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Portis</a:t>
            </a:r>
            <a:endParaRPr sz="1200"/>
          </a:p>
        </p:txBody>
      </p:sp>
      <p:sp>
        <p:nvSpPr>
          <p:cNvPr id="134" name="Google Shape;134;p15"/>
          <p:cNvSpPr/>
          <p:nvPr/>
        </p:nvSpPr>
        <p:spPr>
          <a:xfrm>
            <a:off x="4464096" y="3664369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4464100" y="4236150"/>
            <a:ext cx="106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Matic</a:t>
            </a:r>
            <a:endParaRPr sz="1200"/>
          </a:p>
        </p:txBody>
      </p:sp>
      <p:sp>
        <p:nvSpPr>
          <p:cNvPr id="136" name="Google Shape;136;p15"/>
          <p:cNvSpPr txBox="1"/>
          <p:nvPr/>
        </p:nvSpPr>
        <p:spPr>
          <a:xfrm>
            <a:off x="5499870" y="4092288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Matic Network is a blockchain scalability platform which provides cheap 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and instant transaction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4464096" y="4292519"/>
            <a:ext cx="12920" cy="348967"/>
          </a:xfrm>
          <a:custGeom>
            <a:rect b="b" l="l" r="r" t="t"/>
            <a:pathLst>
              <a:path extrusionOk="0" h="2782" w="103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1722775" y="205700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Description of the Solution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285931" y="1388300"/>
            <a:ext cx="469200" cy="4464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4337396" y="1388300"/>
            <a:ext cx="469200" cy="4464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388875" y="1388300"/>
            <a:ext cx="469200" cy="4464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4206900" y="946488"/>
            <a:ext cx="73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Seller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7142075" y="961700"/>
            <a:ext cx="104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Consumer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1163131" y="946500"/>
            <a:ext cx="73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Owner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25" y="2868575"/>
            <a:ext cx="730200" cy="7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463350" y="2818025"/>
            <a:ext cx="2035500" cy="8313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8933" r="0" t="9861"/>
          <a:stretch/>
        </p:blipFill>
        <p:spPr>
          <a:xfrm>
            <a:off x="1525100" y="2921975"/>
            <a:ext cx="629804" cy="6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569100" y="2146738"/>
            <a:ext cx="182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Only o</a:t>
            </a:r>
            <a:r>
              <a:rPr b="1" lang="en" sz="1200"/>
              <a:t>wner can add the new product</a:t>
            </a:r>
            <a:endParaRPr b="1" sz="1200"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5">
            <a:alphaModFix/>
          </a:blip>
          <a:srcRect b="5141" l="36418" r="33937" t="0"/>
          <a:stretch/>
        </p:blipFill>
        <p:spPr>
          <a:xfrm>
            <a:off x="7233900" y="2851100"/>
            <a:ext cx="863338" cy="155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234750" y="3763475"/>
            <a:ext cx="226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Product having two keys, one visible one hidden.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All keys will be unique</a:t>
            </a:r>
            <a:endParaRPr b="1" sz="1200"/>
          </a:p>
        </p:txBody>
      </p:sp>
      <p:sp>
        <p:nvSpPr>
          <p:cNvPr id="155" name="Google Shape;155;p16"/>
          <p:cNvSpPr txBox="1"/>
          <p:nvPr/>
        </p:nvSpPr>
        <p:spPr>
          <a:xfrm>
            <a:off x="6308950" y="2119700"/>
            <a:ext cx="273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b="1" lang="en" sz="1200">
                <a:solidFill>
                  <a:schemeClr val="accent6"/>
                </a:solidFill>
              </a:rPr>
              <a:t>V</a:t>
            </a:r>
            <a:r>
              <a:rPr b="1" lang="en" sz="1200">
                <a:solidFill>
                  <a:schemeClr val="accent6"/>
                </a:solidFill>
              </a:rPr>
              <a:t>isible key</a:t>
            </a:r>
            <a:r>
              <a:rPr b="1" lang="en" sz="1200">
                <a:solidFill>
                  <a:schemeClr val="accent6"/>
                </a:solidFill>
              </a:rPr>
              <a:t> to get details</a:t>
            </a:r>
            <a:endParaRPr b="1" sz="1200"/>
          </a:p>
        </p:txBody>
      </p:sp>
      <p:sp>
        <p:nvSpPr>
          <p:cNvPr id="156" name="Google Shape;156;p16"/>
          <p:cNvSpPr txBox="1"/>
          <p:nvPr/>
        </p:nvSpPr>
        <p:spPr>
          <a:xfrm>
            <a:off x="6308950" y="2346225"/>
            <a:ext cx="273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b="1" lang="en" sz="1200">
                <a:solidFill>
                  <a:schemeClr val="accent6"/>
                </a:solidFill>
              </a:rPr>
              <a:t>Hidden key mark as sold</a:t>
            </a:r>
            <a:endParaRPr b="1" sz="1000"/>
          </a:p>
        </p:txBody>
      </p:sp>
      <p:sp>
        <p:nvSpPr>
          <p:cNvPr id="157" name="Google Shape;157;p16"/>
          <p:cNvSpPr txBox="1"/>
          <p:nvPr/>
        </p:nvSpPr>
        <p:spPr>
          <a:xfrm>
            <a:off x="3246600" y="2117625"/>
            <a:ext cx="297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b="1" lang="en" sz="1200">
                <a:solidFill>
                  <a:schemeClr val="accent6"/>
                </a:solidFill>
              </a:rPr>
              <a:t>Sells products to consumers or other registered sellers</a:t>
            </a:r>
            <a:endParaRPr b="1" sz="1000"/>
          </a:p>
        </p:txBody>
      </p:sp>
      <p:cxnSp>
        <p:nvCxnSpPr>
          <p:cNvPr id="158" name="Google Shape;158;p16"/>
          <p:cNvCxnSpPr/>
          <p:nvPr/>
        </p:nvCxnSpPr>
        <p:spPr>
          <a:xfrm>
            <a:off x="3154475" y="2159950"/>
            <a:ext cx="16800" cy="2601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/>
          <p:nvPr/>
        </p:nvCxnSpPr>
        <p:spPr>
          <a:xfrm>
            <a:off x="6308950" y="2141425"/>
            <a:ext cx="33900" cy="2673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 txBox="1"/>
          <p:nvPr/>
        </p:nvSpPr>
        <p:spPr>
          <a:xfrm>
            <a:off x="3246600" y="2634475"/>
            <a:ext cx="2934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b="1" lang="en" sz="1200">
                <a:solidFill>
                  <a:schemeClr val="accent6"/>
                </a:solidFill>
              </a:rPr>
              <a:t>If a seller buys 5 products then he will be able to sell only 5 not more than that (in case it creates copy) making other copies useless</a:t>
            </a:r>
            <a:endParaRPr b="1" sz="1000"/>
          </a:p>
        </p:txBody>
      </p:sp>
      <p:sp>
        <p:nvSpPr>
          <p:cNvPr id="161" name="Google Shape;161;p16"/>
          <p:cNvSpPr txBox="1"/>
          <p:nvPr/>
        </p:nvSpPr>
        <p:spPr>
          <a:xfrm>
            <a:off x="6308825" y="4403625"/>
            <a:ext cx="273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b="1" lang="en" sz="1200">
                <a:solidFill>
                  <a:schemeClr val="accent6"/>
                </a:solidFill>
              </a:rPr>
              <a:t>Hidden key can only be scanned once</a:t>
            </a:r>
            <a:endParaRPr b="1" sz="1000"/>
          </a:p>
        </p:txBody>
      </p:sp>
      <p:cxnSp>
        <p:nvCxnSpPr>
          <p:cNvPr id="162" name="Google Shape;162;p16"/>
          <p:cNvCxnSpPr>
            <a:endCxn id="144" idx="2"/>
          </p:cNvCxnSpPr>
          <p:nvPr/>
        </p:nvCxnSpPr>
        <p:spPr>
          <a:xfrm>
            <a:off x="1754996" y="1611500"/>
            <a:ext cx="2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endCxn id="145" idx="2"/>
          </p:cNvCxnSpPr>
          <p:nvPr/>
        </p:nvCxnSpPr>
        <p:spPr>
          <a:xfrm>
            <a:off x="4806475" y="1611500"/>
            <a:ext cx="2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" name="Google Shape;164;p16"/>
          <p:cNvCxnSpPr>
            <a:stCxn id="143" idx="5"/>
            <a:endCxn id="145" idx="3"/>
          </p:cNvCxnSpPr>
          <p:nvPr/>
        </p:nvCxnSpPr>
        <p:spPr>
          <a:xfrm flipH="1" rot="-5400000">
            <a:off x="4571669" y="-1115924"/>
            <a:ext cx="600" cy="5771100"/>
          </a:xfrm>
          <a:prstGeom prst="curvedConnector3">
            <a:avLst>
              <a:gd fmla="val 2884562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5" name="Google Shape;165;p16"/>
          <p:cNvSpPr txBox="1"/>
          <p:nvPr/>
        </p:nvSpPr>
        <p:spPr>
          <a:xfrm>
            <a:off x="2657225" y="1262150"/>
            <a:ext cx="6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Sell</a:t>
            </a:r>
            <a:endParaRPr b="1"/>
          </a:p>
        </p:txBody>
      </p:sp>
      <p:sp>
        <p:nvSpPr>
          <p:cNvPr id="166" name="Google Shape;166;p16"/>
          <p:cNvSpPr txBox="1"/>
          <p:nvPr/>
        </p:nvSpPr>
        <p:spPr>
          <a:xfrm>
            <a:off x="5857625" y="1262150"/>
            <a:ext cx="6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Buy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674900" y="241500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Novelty of the Solution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690118" y="1121876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3" name="Google Shape;173;p17"/>
          <p:cNvSpPr txBox="1"/>
          <p:nvPr/>
        </p:nvSpPr>
        <p:spPr>
          <a:xfrm>
            <a:off x="916500" y="1380167"/>
            <a:ext cx="6970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Existing solution can help in checking the authenticity of the product only after the customer has bought the product.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699001" y="1558551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5" name="Google Shape;175;p17"/>
          <p:cNvSpPr txBox="1"/>
          <p:nvPr/>
        </p:nvSpPr>
        <p:spPr>
          <a:xfrm>
            <a:off x="916500" y="979967"/>
            <a:ext cx="69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supply chain based solution to tackle the problem of product counterfeiting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891450" y="2007492"/>
            <a:ext cx="6970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ur system is completely decentralized so there is no need to trust the word of mouth of the seller but the product itself.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892425" y="3461791"/>
            <a:ext cx="6970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In the case of pharmaceutical and food products, the implications are not just monetary but related to health hazards as well.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908408" y="2734646"/>
            <a:ext cx="6970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Counterfeits result in major financial losses, not only to manufacturers, but they also reduce the general welfare due to missed tax revenue.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690126" y="2169138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0" name="Google Shape;180;p17"/>
          <p:cNvSpPr/>
          <p:nvPr/>
        </p:nvSpPr>
        <p:spPr>
          <a:xfrm>
            <a:off x="690135" y="2885838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81" name="Google Shape;181;p17"/>
          <p:cNvSpPr/>
          <p:nvPr/>
        </p:nvSpPr>
        <p:spPr>
          <a:xfrm>
            <a:off x="690118" y="3605500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Growth Plan of the Product</a:t>
            </a:r>
            <a:endParaRPr/>
          </a:p>
        </p:txBody>
      </p:sp>
      <p:grpSp>
        <p:nvGrpSpPr>
          <p:cNvPr id="187" name="Google Shape;187;p18"/>
          <p:cNvGrpSpPr/>
          <p:nvPr/>
        </p:nvGrpSpPr>
        <p:grpSpPr>
          <a:xfrm>
            <a:off x="552650" y="1218092"/>
            <a:ext cx="8038699" cy="773611"/>
            <a:chOff x="552650" y="1173675"/>
            <a:chExt cx="8038699" cy="773611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552651" y="1173675"/>
              <a:ext cx="8038698" cy="773611"/>
              <a:chOff x="552651" y="1173675"/>
              <a:chExt cx="8038698" cy="773611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4591976" y="1185375"/>
                <a:ext cx="3999373" cy="760150"/>
              </a:xfrm>
              <a:custGeom>
                <a:rect b="b" l="l" r="r" t="t"/>
                <a:pathLst>
                  <a:path extrusionOk="0" h="8199" w="30018">
                    <a:moveTo>
                      <a:pt x="0" y="0"/>
                    </a:moveTo>
                    <a:lnTo>
                      <a:pt x="0" y="20"/>
                    </a:lnTo>
                    <a:lnTo>
                      <a:pt x="793" y="20"/>
                    </a:lnTo>
                    <a:cubicBezTo>
                      <a:pt x="1061" y="20"/>
                      <a:pt x="1309" y="119"/>
                      <a:pt x="1498" y="298"/>
                    </a:cubicBezTo>
                    <a:cubicBezTo>
                      <a:pt x="1537" y="337"/>
                      <a:pt x="1577" y="377"/>
                      <a:pt x="1616" y="426"/>
                    </a:cubicBezTo>
                    <a:lnTo>
                      <a:pt x="3936" y="3499"/>
                    </a:lnTo>
                    <a:cubicBezTo>
                      <a:pt x="4214" y="3866"/>
                      <a:pt x="4214" y="4372"/>
                      <a:pt x="3936" y="4739"/>
                    </a:cubicBezTo>
                    <a:lnTo>
                      <a:pt x="1616" y="7812"/>
                    </a:lnTo>
                    <a:cubicBezTo>
                      <a:pt x="1597" y="7841"/>
                      <a:pt x="1567" y="7871"/>
                      <a:pt x="1547" y="7901"/>
                    </a:cubicBezTo>
                    <a:cubicBezTo>
                      <a:pt x="1537" y="7911"/>
                      <a:pt x="1527" y="7911"/>
                      <a:pt x="1517" y="7921"/>
                    </a:cubicBezTo>
                    <a:lnTo>
                      <a:pt x="1467" y="7971"/>
                    </a:lnTo>
                    <a:cubicBezTo>
                      <a:pt x="1458" y="7980"/>
                      <a:pt x="1448" y="7990"/>
                      <a:pt x="1428" y="8000"/>
                    </a:cubicBezTo>
                    <a:cubicBezTo>
                      <a:pt x="1418" y="8010"/>
                      <a:pt x="1408" y="8020"/>
                      <a:pt x="1388" y="8030"/>
                    </a:cubicBezTo>
                    <a:cubicBezTo>
                      <a:pt x="1368" y="8040"/>
                      <a:pt x="1359" y="8059"/>
                      <a:pt x="1339" y="8070"/>
                    </a:cubicBezTo>
                    <a:cubicBezTo>
                      <a:pt x="1329" y="8070"/>
                      <a:pt x="1329" y="8070"/>
                      <a:pt x="1319" y="8079"/>
                    </a:cubicBezTo>
                    <a:cubicBezTo>
                      <a:pt x="1249" y="8119"/>
                      <a:pt x="1170" y="8158"/>
                      <a:pt x="1081" y="8178"/>
                    </a:cubicBezTo>
                    <a:cubicBezTo>
                      <a:pt x="1051" y="8189"/>
                      <a:pt x="1022" y="8198"/>
                      <a:pt x="992" y="8198"/>
                    </a:cubicBezTo>
                    <a:lnTo>
                      <a:pt x="28550" y="8198"/>
                    </a:lnTo>
                    <a:cubicBezTo>
                      <a:pt x="29363" y="8198"/>
                      <a:pt x="30017" y="7544"/>
                      <a:pt x="30017" y="6731"/>
                    </a:cubicBezTo>
                    <a:lnTo>
                      <a:pt x="30017" y="1468"/>
                    </a:lnTo>
                    <a:cubicBezTo>
                      <a:pt x="30017" y="655"/>
                      <a:pt x="29363" y="0"/>
                      <a:pt x="285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278401" y="1187229"/>
                <a:ext cx="2932867" cy="760057"/>
              </a:xfrm>
              <a:custGeom>
                <a:rect b="b" l="l" r="r" t="t"/>
                <a:pathLst>
                  <a:path extrusionOk="0" h="8198" w="31634">
                    <a:moveTo>
                      <a:pt x="27718" y="1913"/>
                    </a:moveTo>
                    <a:cubicBezTo>
                      <a:pt x="28918" y="1913"/>
                      <a:pt x="29889" y="2885"/>
                      <a:pt x="29889" y="4084"/>
                    </a:cubicBezTo>
                    <a:cubicBezTo>
                      <a:pt x="29889" y="5274"/>
                      <a:pt x="28918" y="6245"/>
                      <a:pt x="27718" y="6245"/>
                    </a:cubicBezTo>
                    <a:cubicBezTo>
                      <a:pt x="26528" y="6245"/>
                      <a:pt x="25557" y="5274"/>
                      <a:pt x="25557" y="4084"/>
                    </a:cubicBezTo>
                    <a:cubicBezTo>
                      <a:pt x="25557" y="2885"/>
                      <a:pt x="26528" y="1913"/>
                      <a:pt x="27718" y="191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1"/>
                    </a:cubicBezTo>
                    <a:lnTo>
                      <a:pt x="1" y="7177"/>
                    </a:lnTo>
                    <a:cubicBezTo>
                      <a:pt x="1" y="7742"/>
                      <a:pt x="457" y="8198"/>
                      <a:pt x="1022" y="8198"/>
                    </a:cubicBezTo>
                    <a:lnTo>
                      <a:pt x="28213" y="8198"/>
                    </a:lnTo>
                    <a:cubicBezTo>
                      <a:pt x="28283" y="8198"/>
                      <a:pt x="28343" y="8198"/>
                      <a:pt x="28412" y="8178"/>
                    </a:cubicBezTo>
                    <a:cubicBezTo>
                      <a:pt x="28442" y="8178"/>
                      <a:pt x="28471" y="8169"/>
                      <a:pt x="28501" y="8158"/>
                    </a:cubicBezTo>
                    <a:cubicBezTo>
                      <a:pt x="28590" y="8138"/>
                      <a:pt x="28669" y="8099"/>
                      <a:pt x="28739" y="8059"/>
                    </a:cubicBezTo>
                    <a:cubicBezTo>
                      <a:pt x="28749" y="8050"/>
                      <a:pt x="28749" y="8050"/>
                      <a:pt x="28759" y="8050"/>
                    </a:cubicBezTo>
                    <a:cubicBezTo>
                      <a:pt x="28779" y="8039"/>
                      <a:pt x="28788" y="8020"/>
                      <a:pt x="28808" y="8010"/>
                    </a:cubicBezTo>
                    <a:cubicBezTo>
                      <a:pt x="28828" y="8000"/>
                      <a:pt x="28838" y="7990"/>
                      <a:pt x="28848" y="7980"/>
                    </a:cubicBezTo>
                    <a:cubicBezTo>
                      <a:pt x="28868" y="7970"/>
                      <a:pt x="28878" y="7960"/>
                      <a:pt x="28887" y="7951"/>
                    </a:cubicBezTo>
                    <a:lnTo>
                      <a:pt x="28937" y="7901"/>
                    </a:lnTo>
                    <a:cubicBezTo>
                      <a:pt x="28947" y="7891"/>
                      <a:pt x="28957" y="7891"/>
                      <a:pt x="28967" y="7881"/>
                    </a:cubicBezTo>
                    <a:cubicBezTo>
                      <a:pt x="28987" y="7851"/>
                      <a:pt x="29017" y="7821"/>
                      <a:pt x="29036" y="7792"/>
                    </a:cubicBezTo>
                    <a:lnTo>
                      <a:pt x="31356" y="4719"/>
                    </a:lnTo>
                    <a:cubicBezTo>
                      <a:pt x="31634" y="4352"/>
                      <a:pt x="31634" y="3846"/>
                      <a:pt x="31356" y="3479"/>
                    </a:cubicBezTo>
                    <a:lnTo>
                      <a:pt x="29036" y="406"/>
                    </a:lnTo>
                    <a:cubicBezTo>
                      <a:pt x="28997" y="357"/>
                      <a:pt x="28957" y="317"/>
                      <a:pt x="28918" y="278"/>
                    </a:cubicBezTo>
                    <a:cubicBezTo>
                      <a:pt x="28729" y="99"/>
                      <a:pt x="28481" y="0"/>
                      <a:pt x="28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552651" y="11736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18"/>
            <p:cNvSpPr txBox="1"/>
            <p:nvPr/>
          </p:nvSpPr>
          <p:spPr>
            <a:xfrm>
              <a:off x="2532452" y="1317825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1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5216410" y="11853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Initially we will target pharmaceutical and farming sector, however there is no limitation of sector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18"/>
            <p:cNvSpPr txBox="1"/>
            <p:nvPr/>
          </p:nvSpPr>
          <p:spPr>
            <a:xfrm>
              <a:off x="552650" y="12358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b="1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552650" y="2078692"/>
            <a:ext cx="8038697" cy="765961"/>
            <a:chOff x="552650" y="2034275"/>
            <a:chExt cx="8038697" cy="765961"/>
          </a:xfrm>
        </p:grpSpPr>
        <p:grpSp>
          <p:nvGrpSpPr>
            <p:cNvPr id="196" name="Google Shape;196;p18"/>
            <p:cNvGrpSpPr/>
            <p:nvPr/>
          </p:nvGrpSpPr>
          <p:grpSpPr>
            <a:xfrm>
              <a:off x="552651" y="2034275"/>
              <a:ext cx="8038696" cy="765961"/>
              <a:chOff x="552651" y="2034275"/>
              <a:chExt cx="8038696" cy="765961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4697627" y="2039159"/>
                <a:ext cx="3893720" cy="761077"/>
              </a:xfrm>
              <a:custGeom>
                <a:rect b="b" l="l" r="r" t="t"/>
                <a:pathLst>
                  <a:path extrusionOk="0" h="8209" w="29225">
                    <a:moveTo>
                      <a:pt x="0" y="0"/>
                    </a:moveTo>
                    <a:cubicBezTo>
                      <a:pt x="258" y="0"/>
                      <a:pt x="506" y="99"/>
                      <a:pt x="694" y="268"/>
                    </a:cubicBezTo>
                    <a:cubicBezTo>
                      <a:pt x="734" y="308"/>
                      <a:pt x="784" y="357"/>
                      <a:pt x="823" y="407"/>
                    </a:cubicBezTo>
                    <a:lnTo>
                      <a:pt x="3143" y="3490"/>
                    </a:lnTo>
                    <a:cubicBezTo>
                      <a:pt x="3421" y="3857"/>
                      <a:pt x="3421" y="4362"/>
                      <a:pt x="3143" y="4719"/>
                    </a:cubicBezTo>
                    <a:lnTo>
                      <a:pt x="823" y="7802"/>
                    </a:lnTo>
                    <a:cubicBezTo>
                      <a:pt x="625" y="8060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45"/>
                      <a:pt x="29224" y="6732"/>
                    </a:cubicBezTo>
                    <a:lnTo>
                      <a:pt x="29224" y="1478"/>
                    </a:lnTo>
                    <a:cubicBezTo>
                      <a:pt x="29224" y="66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2278401" y="2039158"/>
                <a:ext cx="2932867" cy="761077"/>
              </a:xfrm>
              <a:custGeom>
                <a:rect b="b" l="l" r="r" t="t"/>
                <a:pathLst>
                  <a:path extrusionOk="0" h="8209" w="31634">
                    <a:moveTo>
                      <a:pt x="27718" y="1943"/>
                    </a:moveTo>
                    <a:cubicBezTo>
                      <a:pt x="28918" y="1943"/>
                      <a:pt x="29889" y="2905"/>
                      <a:pt x="29889" y="4104"/>
                    </a:cubicBezTo>
                    <a:cubicBezTo>
                      <a:pt x="29889" y="5304"/>
                      <a:pt x="28918" y="6276"/>
                      <a:pt x="27718" y="6276"/>
                    </a:cubicBezTo>
                    <a:cubicBezTo>
                      <a:pt x="26528" y="6276"/>
                      <a:pt x="25557" y="5304"/>
                      <a:pt x="25557" y="4104"/>
                    </a:cubicBezTo>
                    <a:cubicBezTo>
                      <a:pt x="25557" y="290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7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60"/>
                      <a:pt x="29036" y="7802"/>
                    </a:cubicBezTo>
                    <a:lnTo>
                      <a:pt x="31356" y="4719"/>
                    </a:lnTo>
                    <a:cubicBezTo>
                      <a:pt x="31634" y="4362"/>
                      <a:pt x="31634" y="3857"/>
                      <a:pt x="31356" y="3490"/>
                    </a:cubicBezTo>
                    <a:lnTo>
                      <a:pt x="29036" y="407"/>
                    </a:lnTo>
                    <a:cubicBezTo>
                      <a:pt x="28997" y="357"/>
                      <a:pt x="28947" y="308"/>
                      <a:pt x="28907" y="268"/>
                    </a:cubicBezTo>
                    <a:cubicBezTo>
                      <a:pt x="28719" y="99"/>
                      <a:pt x="28471" y="0"/>
                      <a:pt x="28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552651" y="20342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" name="Google Shape;200;p18"/>
            <p:cNvSpPr txBox="1"/>
            <p:nvPr/>
          </p:nvSpPr>
          <p:spPr>
            <a:xfrm>
              <a:off x="2532452" y="216914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2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5216376" y="2040633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</a:rPr>
                <a:t>Future work, with the integration of GSN consumers will not have to pay for gas, making our dapp very accessible</a:t>
              </a:r>
              <a:endParaRPr sz="1200">
                <a:solidFill>
                  <a:schemeClr val="accent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552650" y="209060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5%</a:t>
              </a:r>
              <a:endParaRPr b="1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p18"/>
          <p:cNvGrpSpPr/>
          <p:nvPr/>
        </p:nvGrpSpPr>
        <p:grpSpPr>
          <a:xfrm>
            <a:off x="552650" y="2907570"/>
            <a:ext cx="8038800" cy="761081"/>
            <a:chOff x="552650" y="3747744"/>
            <a:chExt cx="8038800" cy="761081"/>
          </a:xfrm>
        </p:grpSpPr>
        <p:grpSp>
          <p:nvGrpSpPr>
            <p:cNvPr id="204" name="Google Shape;204;p18"/>
            <p:cNvGrpSpPr/>
            <p:nvPr/>
          </p:nvGrpSpPr>
          <p:grpSpPr>
            <a:xfrm>
              <a:off x="552651" y="3747744"/>
              <a:ext cx="8038696" cy="761081"/>
              <a:chOff x="552651" y="3747744"/>
              <a:chExt cx="8038696" cy="761081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4697627" y="3747748"/>
                <a:ext cx="3893720" cy="761077"/>
              </a:xfrm>
              <a:custGeom>
                <a:rect b="b" l="l" r="r" t="t"/>
                <a:pathLst>
                  <a:path extrusionOk="0" h="8209" w="29225">
                    <a:moveTo>
                      <a:pt x="0" y="0"/>
                    </a:moveTo>
                    <a:cubicBezTo>
                      <a:pt x="318" y="0"/>
                      <a:pt x="615" y="148"/>
                      <a:pt x="813" y="397"/>
                    </a:cubicBezTo>
                    <a:cubicBezTo>
                      <a:pt x="813" y="406"/>
                      <a:pt x="823" y="406"/>
                      <a:pt x="823" y="406"/>
                    </a:cubicBezTo>
                    <a:lnTo>
                      <a:pt x="3143" y="3490"/>
                    </a:lnTo>
                    <a:cubicBezTo>
                      <a:pt x="3421" y="3856"/>
                      <a:pt x="3421" y="4362"/>
                      <a:pt x="3143" y="4728"/>
                    </a:cubicBezTo>
                    <a:lnTo>
                      <a:pt x="823" y="7801"/>
                    </a:lnTo>
                    <a:cubicBezTo>
                      <a:pt x="625" y="8059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54"/>
                      <a:pt x="29224" y="6741"/>
                    </a:cubicBezTo>
                    <a:lnTo>
                      <a:pt x="29224" y="1477"/>
                    </a:lnTo>
                    <a:cubicBezTo>
                      <a:pt x="29224" y="664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2278401" y="3747744"/>
                <a:ext cx="2932867" cy="761077"/>
              </a:xfrm>
              <a:custGeom>
                <a:rect b="b" l="l" r="r" t="t"/>
                <a:pathLst>
                  <a:path extrusionOk="0" h="8209" w="31634">
                    <a:moveTo>
                      <a:pt x="27718" y="1943"/>
                    </a:moveTo>
                    <a:cubicBezTo>
                      <a:pt x="28918" y="1943"/>
                      <a:pt x="29889" y="2915"/>
                      <a:pt x="29889" y="4104"/>
                    </a:cubicBezTo>
                    <a:cubicBezTo>
                      <a:pt x="29889" y="5303"/>
                      <a:pt x="28918" y="6275"/>
                      <a:pt x="27718" y="6275"/>
                    </a:cubicBezTo>
                    <a:cubicBezTo>
                      <a:pt x="26528" y="6275"/>
                      <a:pt x="25557" y="5303"/>
                      <a:pt x="25557" y="4104"/>
                    </a:cubicBezTo>
                    <a:cubicBezTo>
                      <a:pt x="25557" y="291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6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59"/>
                      <a:pt x="29036" y="7801"/>
                    </a:cubicBezTo>
                    <a:lnTo>
                      <a:pt x="31356" y="4728"/>
                    </a:lnTo>
                    <a:cubicBezTo>
                      <a:pt x="31634" y="4362"/>
                      <a:pt x="31634" y="3856"/>
                      <a:pt x="31356" y="3490"/>
                    </a:cubicBezTo>
                    <a:lnTo>
                      <a:pt x="29036" y="406"/>
                    </a:lnTo>
                    <a:cubicBezTo>
                      <a:pt x="29036" y="406"/>
                      <a:pt x="29026" y="406"/>
                      <a:pt x="29026" y="397"/>
                    </a:cubicBezTo>
                    <a:cubicBezTo>
                      <a:pt x="28828" y="148"/>
                      <a:pt x="28531" y="0"/>
                      <a:pt x="28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552651" y="3755475"/>
                <a:ext cx="1591200" cy="749400"/>
              </a:xfrm>
              <a:prstGeom prst="roundRect">
                <a:avLst>
                  <a:gd fmla="val 14818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" name="Google Shape;208;p18"/>
            <p:cNvSpPr txBox="1"/>
            <p:nvPr/>
          </p:nvSpPr>
          <p:spPr>
            <a:xfrm>
              <a:off x="2532452" y="388857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3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5216450" y="3755475"/>
              <a:ext cx="33750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In the year 2022 when eth2 will arrive there will be no need to use matic because of cheap and fast transactions and low gas price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552650" y="38059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r>
                <a:rPr b="1"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b="1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Aspects of the Hack</a:t>
            </a:r>
            <a:endParaRPr/>
          </a:p>
        </p:txBody>
      </p:sp>
      <p:grpSp>
        <p:nvGrpSpPr>
          <p:cNvPr id="216" name="Google Shape;216;p19"/>
          <p:cNvGrpSpPr/>
          <p:nvPr/>
        </p:nvGrpSpPr>
        <p:grpSpPr>
          <a:xfrm>
            <a:off x="385306" y="1052522"/>
            <a:ext cx="8027419" cy="855377"/>
            <a:chOff x="385306" y="1052522"/>
            <a:chExt cx="8027419" cy="855377"/>
          </a:xfrm>
        </p:grpSpPr>
        <p:grpSp>
          <p:nvGrpSpPr>
            <p:cNvPr id="217" name="Google Shape;217;p19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18" name="Google Shape;218;p19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9" name="Google Shape;219;p19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rect b="b" l="l" r="r" t="t"/>
                <a:pathLst>
                  <a:path extrusionOk="0" h="2091" w="1201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22" name="Google Shape;222;p19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Impact</a:t>
              </a:r>
              <a:endParaRPr sz="23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9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" name="Google Shape;224;p19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Our project targets the market of counterfeit products, which estimated to be of 1.8 trillion dollars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385306" y="3033399"/>
            <a:ext cx="8027419" cy="876900"/>
            <a:chOff x="385306" y="3033399"/>
            <a:chExt cx="8027419" cy="876900"/>
          </a:xfrm>
        </p:grpSpPr>
        <p:grpSp>
          <p:nvGrpSpPr>
            <p:cNvPr id="226" name="Google Shape;226;p19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27" name="Google Shape;227;p19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8" name="Google Shape;228;p19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rect b="b" l="l" r="r" t="t"/>
                <a:pathLst>
                  <a:path extrusionOk="0" h="6466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rect b="b" l="l" r="r" t="t"/>
                <a:pathLst>
                  <a:path extrusionOk="0" h="2096" w="1201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rect b="b" l="l" r="r" t="t"/>
                <a:pathLst>
                  <a:path extrusionOk="0" h="5285" w="19996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31" name="Google Shape;231;p19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Financial Sustainability</a:t>
              </a:r>
              <a:endParaRPr sz="23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19"/>
            <p:cNvSpPr txBox="1"/>
            <p:nvPr/>
          </p:nvSpPr>
          <p:spPr>
            <a:xfrm>
              <a:off x="4649825" y="3033399"/>
              <a:ext cx="3762900" cy="8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Our app is like make once and use everywhere for different purposes. Any organization can integrate their supply chain management into our web app.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4" name="Google Shape;234;p19"/>
          <p:cNvGrpSpPr/>
          <p:nvPr/>
        </p:nvGrpSpPr>
        <p:grpSpPr>
          <a:xfrm>
            <a:off x="385300" y="1986046"/>
            <a:ext cx="8027581" cy="896904"/>
            <a:chOff x="385300" y="1986046"/>
            <a:chExt cx="8027581" cy="896904"/>
          </a:xfrm>
        </p:grpSpPr>
        <p:grpSp>
          <p:nvGrpSpPr>
            <p:cNvPr id="235" name="Google Shape;235;p19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7" name="Google Shape;237;p19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rect b="b" l="l" r="r" t="t"/>
                <a:pathLst>
                  <a:path extrusionOk="0" h="6474" w="3967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rect b="b" l="l" r="r" t="t"/>
                <a:pathLst>
                  <a:path extrusionOk="0" h="2091" w="121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rect b="b" l="l" r="r" t="t"/>
                <a:pathLst>
                  <a:path extrusionOk="0" h="5275" w="19985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40" name="Google Shape;240;p19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Consumers</a:t>
                </a:r>
                <a:endParaRPr sz="2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41" name="Google Shape;241;p19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2" name="Google Shape;242;p19"/>
            <p:cNvSpPr txBox="1"/>
            <p:nvPr/>
          </p:nvSpPr>
          <p:spPr>
            <a:xfrm>
              <a:off x="385300" y="2028250"/>
              <a:ext cx="3762900" cy="8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Any Consumer can use our product, any sector can use it to provide integrity to their product and prevent the counterfeiting of their product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p19"/>
          <p:cNvGrpSpPr/>
          <p:nvPr/>
        </p:nvGrpSpPr>
        <p:grpSpPr>
          <a:xfrm>
            <a:off x="385300" y="4011558"/>
            <a:ext cx="8027581" cy="904942"/>
            <a:chOff x="385300" y="4011558"/>
            <a:chExt cx="8027581" cy="904942"/>
          </a:xfrm>
        </p:grpSpPr>
        <p:grpSp>
          <p:nvGrpSpPr>
            <p:cNvPr id="244" name="Google Shape;244;p19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45" name="Google Shape;245;p19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6" name="Google Shape;246;p19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rect b="b" l="l" r="r" t="t"/>
                <a:pathLst>
                  <a:path extrusionOk="0" h="6469" w="3967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rect b="b" l="l" r="r" t="t"/>
                <a:pathLst>
                  <a:path extrusionOk="0" h="2093" w="121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rect b="b" l="l" r="r" t="t"/>
                <a:pathLst>
                  <a:path extrusionOk="0" h="5285" w="19985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9" name="Google Shape;249;p19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&gt; Project</a:t>
              </a:r>
              <a:endParaRPr sz="23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" name="Google Shape;250;p19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385300" y="4019500"/>
              <a:ext cx="37629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Any organization can use our project by just printing two qr codes for each product and attaching them to every product. They have to pay nominal </a:t>
              </a: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transaction</a:t>
              </a: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 fee of blockchain.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Social Impact</a:t>
            </a:r>
            <a:endParaRPr/>
          </a:p>
        </p:txBody>
      </p:sp>
      <p:sp>
        <p:nvSpPr>
          <p:cNvPr id="257" name="Google Shape;257;p20"/>
          <p:cNvSpPr txBox="1"/>
          <p:nvPr>
            <p:ph type="title"/>
          </p:nvPr>
        </p:nvSpPr>
        <p:spPr>
          <a:xfrm>
            <a:off x="669925" y="907100"/>
            <a:ext cx="7857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Recently one man was caught for creating fake plasma for covid patients.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However, 5 patients lost their lives already, till the time he was caught.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Such incidents can be stopped using our product.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Every year lakhs of crops are destroyed.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Prime reasons are f</a:t>
            </a: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ake fertilizers, illegal pesticides and adulterated seeds. 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These things cannot be judged by merely looking.</a:t>
            </a:r>
            <a:endParaRPr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8" name="Google Shape;258;p20"/>
          <p:cNvGrpSpPr/>
          <p:nvPr/>
        </p:nvGrpSpPr>
        <p:grpSpPr>
          <a:xfrm>
            <a:off x="740489" y="829087"/>
            <a:ext cx="2664537" cy="686654"/>
            <a:chOff x="-1043130" y="1111057"/>
            <a:chExt cx="2822603" cy="1362678"/>
          </a:xfrm>
        </p:grpSpPr>
        <p:grpSp>
          <p:nvGrpSpPr>
            <p:cNvPr id="259" name="Google Shape;259;p20"/>
            <p:cNvGrpSpPr/>
            <p:nvPr/>
          </p:nvGrpSpPr>
          <p:grpSpPr>
            <a:xfrm>
              <a:off x="-1043130" y="1618358"/>
              <a:ext cx="2822603" cy="855377"/>
              <a:chOff x="-1043130" y="1618358"/>
              <a:chExt cx="2822603" cy="855377"/>
            </a:xfrm>
          </p:grpSpPr>
          <p:sp>
            <p:nvSpPr>
              <p:cNvPr id="260" name="Google Shape;260;p20"/>
              <p:cNvSpPr/>
              <p:nvPr/>
            </p:nvSpPr>
            <p:spPr>
              <a:xfrm>
                <a:off x="-1043130" y="1618358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-862499" y="1697576"/>
                <a:ext cx="2641972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62" name="Google Shape;262;p20"/>
            <p:cNvSpPr txBox="1"/>
            <p:nvPr/>
          </p:nvSpPr>
          <p:spPr>
            <a:xfrm>
              <a:off x="-590168" y="1614049"/>
              <a:ext cx="20973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Save Precious Lives</a:t>
              </a:r>
              <a:endParaRPr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4" name="Google Shape;264;p20"/>
          <p:cNvGrpSpPr/>
          <p:nvPr/>
        </p:nvGrpSpPr>
        <p:grpSpPr>
          <a:xfrm>
            <a:off x="740512" y="2456086"/>
            <a:ext cx="3388817" cy="686654"/>
            <a:chOff x="-1043130" y="1111057"/>
            <a:chExt cx="2822603" cy="1362678"/>
          </a:xfrm>
        </p:grpSpPr>
        <p:grpSp>
          <p:nvGrpSpPr>
            <p:cNvPr id="265" name="Google Shape;265;p20"/>
            <p:cNvGrpSpPr/>
            <p:nvPr/>
          </p:nvGrpSpPr>
          <p:grpSpPr>
            <a:xfrm>
              <a:off x="-1043130" y="1618358"/>
              <a:ext cx="2822603" cy="855377"/>
              <a:chOff x="-1043130" y="1618358"/>
              <a:chExt cx="2822603" cy="855377"/>
            </a:xfrm>
          </p:grpSpPr>
          <p:sp>
            <p:nvSpPr>
              <p:cNvPr id="266" name="Google Shape;266;p20"/>
              <p:cNvSpPr/>
              <p:nvPr/>
            </p:nvSpPr>
            <p:spPr>
              <a:xfrm>
                <a:off x="-1043130" y="1618358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>
                <a:off x="-862499" y="1697576"/>
                <a:ext cx="2641972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68" name="Google Shape;268;p20"/>
            <p:cNvSpPr txBox="1"/>
            <p:nvPr/>
          </p:nvSpPr>
          <p:spPr>
            <a:xfrm>
              <a:off x="-590168" y="1614049"/>
              <a:ext cx="20973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r>
                <a:rPr lang="en" sz="19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Lives of Farmers</a:t>
              </a:r>
              <a:endParaRPr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70" name="Google Shape;270;p20"/>
          <p:cNvSpPr/>
          <p:nvPr/>
        </p:nvSpPr>
        <p:spPr>
          <a:xfrm>
            <a:off x="959401" y="1624475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71" name="Google Shape;271;p20"/>
          <p:cNvSpPr/>
          <p:nvPr/>
        </p:nvSpPr>
        <p:spPr>
          <a:xfrm>
            <a:off x="959401" y="1886516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72" name="Google Shape;272;p20"/>
          <p:cNvSpPr/>
          <p:nvPr/>
        </p:nvSpPr>
        <p:spPr>
          <a:xfrm>
            <a:off x="959400" y="2148551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73" name="Google Shape;273;p20"/>
          <p:cNvSpPr/>
          <p:nvPr/>
        </p:nvSpPr>
        <p:spPr>
          <a:xfrm>
            <a:off x="959400" y="3260376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74" name="Google Shape;274;p20"/>
          <p:cNvSpPr/>
          <p:nvPr/>
        </p:nvSpPr>
        <p:spPr>
          <a:xfrm>
            <a:off x="959400" y="3494376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75" name="Google Shape;275;p20"/>
          <p:cNvSpPr/>
          <p:nvPr/>
        </p:nvSpPr>
        <p:spPr>
          <a:xfrm>
            <a:off x="959400" y="3728376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1701625" y="53275"/>
            <a:ext cx="5794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Progress</a:t>
            </a:r>
            <a:endParaRPr/>
          </a:p>
        </p:txBody>
      </p:sp>
      <p:sp>
        <p:nvSpPr>
          <p:cNvPr id="281" name="Google Shape;281;p21"/>
          <p:cNvSpPr txBox="1"/>
          <p:nvPr>
            <p:ph type="title"/>
          </p:nvPr>
        </p:nvSpPr>
        <p:spPr>
          <a:xfrm>
            <a:off x="669925" y="678500"/>
            <a:ext cx="78576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endParaRPr b="0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2" name="Google Shape;282;p21"/>
          <p:cNvGrpSpPr/>
          <p:nvPr/>
        </p:nvGrpSpPr>
        <p:grpSpPr>
          <a:xfrm>
            <a:off x="740489" y="600487"/>
            <a:ext cx="2664537" cy="686654"/>
            <a:chOff x="-1043130" y="1111057"/>
            <a:chExt cx="2822603" cy="1362678"/>
          </a:xfrm>
        </p:grpSpPr>
        <p:grpSp>
          <p:nvGrpSpPr>
            <p:cNvPr id="283" name="Google Shape;283;p21"/>
            <p:cNvGrpSpPr/>
            <p:nvPr/>
          </p:nvGrpSpPr>
          <p:grpSpPr>
            <a:xfrm>
              <a:off x="-1043130" y="1618358"/>
              <a:ext cx="2822603" cy="855377"/>
              <a:chOff x="-1043130" y="1618358"/>
              <a:chExt cx="2822603" cy="855377"/>
            </a:xfrm>
          </p:grpSpPr>
          <p:sp>
            <p:nvSpPr>
              <p:cNvPr id="284" name="Google Shape;284;p21"/>
              <p:cNvSpPr/>
              <p:nvPr/>
            </p:nvSpPr>
            <p:spPr>
              <a:xfrm>
                <a:off x="-1043130" y="1618358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-862499" y="1697576"/>
                <a:ext cx="2641972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86" name="Google Shape;286;p21"/>
            <p:cNvSpPr txBox="1"/>
            <p:nvPr/>
          </p:nvSpPr>
          <p:spPr>
            <a:xfrm>
              <a:off x="-590168" y="1614049"/>
              <a:ext cx="20973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Integrated GSN</a:t>
              </a:r>
              <a:endParaRPr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7" name="Google Shape;287;p21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8" name="Google Shape;288;p21"/>
          <p:cNvGrpSpPr/>
          <p:nvPr/>
        </p:nvGrpSpPr>
        <p:grpSpPr>
          <a:xfrm>
            <a:off x="740512" y="2227486"/>
            <a:ext cx="3388817" cy="686654"/>
            <a:chOff x="-1043130" y="1111057"/>
            <a:chExt cx="2822603" cy="1362678"/>
          </a:xfrm>
        </p:grpSpPr>
        <p:grpSp>
          <p:nvGrpSpPr>
            <p:cNvPr id="289" name="Google Shape;289;p21"/>
            <p:cNvGrpSpPr/>
            <p:nvPr/>
          </p:nvGrpSpPr>
          <p:grpSpPr>
            <a:xfrm>
              <a:off x="-1043130" y="1618358"/>
              <a:ext cx="2822603" cy="855377"/>
              <a:chOff x="-1043130" y="1618358"/>
              <a:chExt cx="2822603" cy="855377"/>
            </a:xfrm>
          </p:grpSpPr>
          <p:sp>
            <p:nvSpPr>
              <p:cNvPr id="290" name="Google Shape;290;p21"/>
              <p:cNvSpPr/>
              <p:nvPr/>
            </p:nvSpPr>
            <p:spPr>
              <a:xfrm>
                <a:off x="-1043130" y="1618358"/>
                <a:ext cx="524008" cy="855377"/>
              </a:xfrm>
              <a:custGeom>
                <a:rect b="b" l="l" r="r" t="t"/>
                <a:pathLst>
                  <a:path extrusionOk="0" h="6474" w="3966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-862499" y="1697576"/>
                <a:ext cx="2641972" cy="696959"/>
              </a:xfrm>
              <a:custGeom>
                <a:rect b="b" l="l" r="r" t="t"/>
                <a:pathLst>
                  <a:path extrusionOk="0" h="5275" w="19996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92" name="Google Shape;292;p21"/>
            <p:cNvSpPr txBox="1"/>
            <p:nvPr/>
          </p:nvSpPr>
          <p:spPr>
            <a:xfrm>
              <a:off x="-590168" y="1614049"/>
              <a:ext cx="20973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Hash of secret key</a:t>
              </a:r>
              <a:endParaRPr sz="19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21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94" name="Google Shape;294;p21"/>
          <p:cNvSpPr/>
          <p:nvPr/>
        </p:nvSpPr>
        <p:spPr>
          <a:xfrm>
            <a:off x="959401" y="1395875"/>
            <a:ext cx="119177" cy="116392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95" name="Google Shape;295;p21"/>
          <p:cNvSpPr/>
          <p:nvPr/>
        </p:nvSpPr>
        <p:spPr>
          <a:xfrm>
            <a:off x="959400" y="1919951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96" name="Google Shape;296;p21"/>
          <p:cNvSpPr/>
          <p:nvPr/>
        </p:nvSpPr>
        <p:spPr>
          <a:xfrm>
            <a:off x="959400" y="3031776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97" name="Google Shape;297;p21"/>
          <p:cNvSpPr/>
          <p:nvPr/>
        </p:nvSpPr>
        <p:spPr>
          <a:xfrm>
            <a:off x="959400" y="3363494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98" name="Google Shape;298;p21"/>
          <p:cNvSpPr/>
          <p:nvPr/>
        </p:nvSpPr>
        <p:spPr>
          <a:xfrm>
            <a:off x="959400" y="3938951"/>
            <a:ext cx="119177" cy="116374"/>
          </a:xfrm>
          <a:custGeom>
            <a:rect b="b" l="l" r="r" t="t"/>
            <a:pathLst>
              <a:path extrusionOk="0" h="3683" w="3684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99" name="Google Shape;299;p21"/>
          <p:cNvSpPr txBox="1"/>
          <p:nvPr/>
        </p:nvSpPr>
        <p:spPr>
          <a:xfrm>
            <a:off x="710673" y="1233967"/>
            <a:ext cx="813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have integrated GSN, now consumer do not have to pay transaction fees, instead owner can pay their fees</a:t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1145974" y="1775282"/>
            <a:ext cx="683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Matic, Portis and GSN together makes our project very accessible and easy to adapt for a normal user.</a:t>
            </a: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1132516" y="2883296"/>
            <a:ext cx="73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Owner will add the 32 bytes KECCAK256 hash of secret key to the blockchain.</a:t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1145966" y="3207795"/>
            <a:ext cx="736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customer will call the buyProduct method the secret key will be hashed on the blockchain and will be matched against the stored hash</a:t>
            </a:r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1123082" y="3790470"/>
            <a:ext cx="736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Completed the functionality and UI improvements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