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10.svg" ContentType="image/svg+xml"/>
  <Override PartName="/ppt/media/image3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0287000" cy="12852400"/>
  <p:notesSz cx="6858000" cy="9144000"/>
  <p:embeddedFontLst>
    <p:embeddedFont>
      <p:font typeface="Jura Medium" panose="00000600000000000000"/>
      <p:regular r:id="rId14"/>
    </p:embeddedFon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9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1545"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1107974" y="8760215"/>
            <a:ext cx="5295891" cy="2901179"/>
          </a:xfrm>
          <a:custGeom>
            <a:avLst/>
            <a:gdLst/>
            <a:ahLst/>
            <a:cxnLst/>
            <a:rect l="l" t="t" r="r" b="b"/>
            <a:pathLst>
              <a:path w="5295891" h="2901179">
                <a:moveTo>
                  <a:pt x="5295891" y="0"/>
                </a:moveTo>
                <a:lnTo>
                  <a:pt x="0" y="0"/>
                </a:lnTo>
                <a:lnTo>
                  <a:pt x="0" y="2901179"/>
                </a:lnTo>
                <a:lnTo>
                  <a:pt x="5295891" y="2901179"/>
                </a:lnTo>
                <a:lnTo>
                  <a:pt x="52958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472950">
            <a:off x="-229947" y="1909561"/>
            <a:ext cx="9039627" cy="9039627"/>
          </a:xfrm>
          <a:custGeom>
            <a:avLst/>
            <a:gdLst/>
            <a:ahLst/>
            <a:cxnLst/>
            <a:rect l="l" t="t" r="r" b="b"/>
            <a:pathLst>
              <a:path w="9039627" h="9039627">
                <a:moveTo>
                  <a:pt x="0" y="0"/>
                </a:moveTo>
                <a:lnTo>
                  <a:pt x="9039627" y="0"/>
                </a:lnTo>
                <a:lnTo>
                  <a:pt x="9039627" y="9039628"/>
                </a:lnTo>
                <a:lnTo>
                  <a:pt x="0" y="9039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393429">
            <a:off x="6166474" y="10031298"/>
            <a:ext cx="4294188" cy="2098784"/>
          </a:xfrm>
          <a:custGeom>
            <a:avLst/>
            <a:gdLst/>
            <a:ahLst/>
            <a:cxnLst/>
            <a:rect l="l" t="t" r="r" b="b"/>
            <a:pathLst>
              <a:path w="4294188" h="2098784">
                <a:moveTo>
                  <a:pt x="0" y="0"/>
                </a:moveTo>
                <a:lnTo>
                  <a:pt x="4294188" y="0"/>
                </a:lnTo>
                <a:lnTo>
                  <a:pt x="4294188" y="2098785"/>
                </a:lnTo>
                <a:lnTo>
                  <a:pt x="0" y="20987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382" y="-359167"/>
            <a:ext cx="2720219" cy="2775734"/>
          </a:xfrm>
          <a:custGeom>
            <a:avLst/>
            <a:gdLst/>
            <a:ahLst/>
            <a:cxnLst/>
            <a:rect l="l" t="t" r="r" b="b"/>
            <a:pathLst>
              <a:path w="2720219" h="2775734">
                <a:moveTo>
                  <a:pt x="0" y="0"/>
                </a:moveTo>
                <a:lnTo>
                  <a:pt x="2720219" y="0"/>
                </a:lnTo>
                <a:lnTo>
                  <a:pt x="2720219" y="2775734"/>
                </a:lnTo>
                <a:lnTo>
                  <a:pt x="0" y="27757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94999" y="2107818"/>
            <a:ext cx="6663301" cy="6577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0"/>
              </a:lnSpc>
            </a:pPr>
            <a:r>
              <a:rPr lang="en-US" sz="8055" b="1">
                <a:solidFill>
                  <a:srgbClr val="FFFFFF"/>
                </a:solidFill>
                <a:latin typeface="Hagrid Text Bold" panose="00000800000000000000"/>
                <a:ea typeface="Hagrid Text Bold" panose="00000800000000000000"/>
                <a:cs typeface="Hagrid Text Bold" panose="00000800000000000000"/>
                <a:sym typeface="Hagrid Text Bold" panose="00000800000000000000"/>
              </a:rPr>
              <a:t>EDUBOT – COLLEGE ENQUIRY CHATBOT</a:t>
            </a:r>
            <a:endParaRPr lang="en-US" sz="8055" b="1">
              <a:solidFill>
                <a:srgbClr val="FFFFFF"/>
              </a:solidFill>
              <a:latin typeface="Hagrid Text Bold" panose="00000800000000000000"/>
              <a:ea typeface="Hagrid Text Bold" panose="00000800000000000000"/>
              <a:cs typeface="Hagrid Text Bold" panose="00000800000000000000"/>
              <a:sym typeface="Hagrid Text Bold" panose="00000800000000000000"/>
            </a:endParaRPr>
          </a:p>
          <a:p>
            <a:pPr algn="l">
              <a:lnSpc>
                <a:spcPts val="10150"/>
              </a:lnSpc>
            </a:pPr>
          </a:p>
        </p:txBody>
      </p:sp>
      <p:grpSp>
        <p:nvGrpSpPr>
          <p:cNvPr id="8" name="Group 8"/>
          <p:cNvGrpSpPr/>
          <p:nvPr/>
        </p:nvGrpSpPr>
        <p:grpSpPr>
          <a:xfrm rot="-267733">
            <a:off x="3221965" y="7665359"/>
            <a:ext cx="4888426" cy="2040025"/>
            <a:chOff x="0" y="0"/>
            <a:chExt cx="1947679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47679" cy="812800"/>
            </a:xfrm>
            <a:custGeom>
              <a:avLst/>
              <a:gdLst/>
              <a:ahLst/>
              <a:cxnLst/>
              <a:rect l="l" t="t" r="r" b="b"/>
              <a:pathLst>
                <a:path w="1947679" h="812800">
                  <a:moveTo>
                    <a:pt x="973839" y="0"/>
                  </a:moveTo>
                  <a:cubicBezTo>
                    <a:pt x="436003" y="0"/>
                    <a:pt x="0" y="181951"/>
                    <a:pt x="0" y="406400"/>
                  </a:cubicBezTo>
                  <a:cubicBezTo>
                    <a:pt x="0" y="630849"/>
                    <a:pt x="436003" y="812800"/>
                    <a:pt x="973839" y="812800"/>
                  </a:cubicBezTo>
                  <a:cubicBezTo>
                    <a:pt x="1511676" y="812800"/>
                    <a:pt x="1947679" y="630849"/>
                    <a:pt x="1947679" y="406400"/>
                  </a:cubicBezTo>
                  <a:cubicBezTo>
                    <a:pt x="1947679" y="181951"/>
                    <a:pt x="1511676" y="0"/>
                    <a:pt x="973839" y="0"/>
                  </a:cubicBezTo>
                  <a:close/>
                </a:path>
              </a:pathLst>
            </a:custGeom>
            <a:solidFill>
              <a:srgbClr val="1D2663">
                <a:alpha val="70980"/>
              </a:srgbClr>
            </a:solidFill>
            <a:ln w="19050" cap="sq">
              <a:solidFill>
                <a:srgbClr val="F4F4F4">
                  <a:alpha val="70980"/>
                </a:srgbClr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82595" y="19050"/>
              <a:ext cx="1582489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1" name="AutoShape 11"/>
          <p:cNvSpPr/>
          <p:nvPr/>
        </p:nvSpPr>
        <p:spPr>
          <a:xfrm>
            <a:off x="-8077820" y="11600725"/>
            <a:ext cx="9426902" cy="0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201815" y="9445248"/>
            <a:ext cx="4545955" cy="31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Created by: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Divyanshu Singh 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Ashish Ranjan Singh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1545"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412413" y="9455775"/>
            <a:ext cx="4397128" cy="2408822"/>
          </a:xfrm>
          <a:custGeom>
            <a:avLst/>
            <a:gdLst/>
            <a:ahLst/>
            <a:cxnLst/>
            <a:rect l="l" t="t" r="r" b="b"/>
            <a:pathLst>
              <a:path w="4397128" h="2408822">
                <a:moveTo>
                  <a:pt x="4397128" y="0"/>
                </a:moveTo>
                <a:lnTo>
                  <a:pt x="0" y="0"/>
                </a:lnTo>
                <a:lnTo>
                  <a:pt x="0" y="2408822"/>
                </a:lnTo>
                <a:lnTo>
                  <a:pt x="4397128" y="2408822"/>
                </a:lnTo>
                <a:lnTo>
                  <a:pt x="43971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472950">
            <a:off x="391940" y="762598"/>
            <a:ext cx="8854961" cy="7555367"/>
          </a:xfrm>
          <a:custGeom>
            <a:avLst/>
            <a:gdLst/>
            <a:ahLst/>
            <a:cxnLst/>
            <a:rect l="l" t="t" r="r" b="b"/>
            <a:pathLst>
              <a:path w="8854961" h="7555367">
                <a:moveTo>
                  <a:pt x="0" y="0"/>
                </a:moveTo>
                <a:lnTo>
                  <a:pt x="8854961" y="0"/>
                </a:lnTo>
                <a:lnTo>
                  <a:pt x="8854961" y="7555367"/>
                </a:lnTo>
                <a:lnTo>
                  <a:pt x="0" y="7555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0092" t="-36374" r="-32377" b="-42321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7132306" y="11830050"/>
            <a:ext cx="2514297" cy="469271"/>
            <a:chOff x="0" y="0"/>
            <a:chExt cx="662202" cy="1235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2202" cy="123594"/>
            </a:xfrm>
            <a:custGeom>
              <a:avLst/>
              <a:gdLst/>
              <a:ahLst/>
              <a:cxnLst/>
              <a:rect l="l" t="t" r="r" b="b"/>
              <a:pathLst>
                <a:path w="662202" h="123594">
                  <a:moveTo>
                    <a:pt x="0" y="0"/>
                  </a:moveTo>
                  <a:lnTo>
                    <a:pt x="662202" y="0"/>
                  </a:lnTo>
                  <a:lnTo>
                    <a:pt x="662202" y="123594"/>
                  </a:lnTo>
                  <a:lnTo>
                    <a:pt x="0" y="123594"/>
                  </a:lnTo>
                  <a:close/>
                </a:path>
              </a:pathLst>
            </a:custGeom>
            <a:solidFill>
              <a:srgbClr val="1D2DB8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662202" cy="104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7853837" y="218385"/>
            <a:ext cx="2433163" cy="2796739"/>
          </a:xfrm>
          <a:custGeom>
            <a:avLst/>
            <a:gdLst/>
            <a:ahLst/>
            <a:cxnLst/>
            <a:rect l="l" t="t" r="r" b="b"/>
            <a:pathLst>
              <a:path w="2433163" h="2796739">
                <a:moveTo>
                  <a:pt x="2433163" y="0"/>
                </a:moveTo>
                <a:lnTo>
                  <a:pt x="0" y="0"/>
                </a:lnTo>
                <a:lnTo>
                  <a:pt x="0" y="2796739"/>
                </a:lnTo>
                <a:lnTo>
                  <a:pt x="2433163" y="2796739"/>
                </a:lnTo>
                <a:lnTo>
                  <a:pt x="2433163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6420" y="496515"/>
            <a:ext cx="6468525" cy="3596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45"/>
              </a:lnSpc>
            </a:pPr>
            <a:r>
              <a:rPr lang="en-US" sz="5800" b="1">
                <a:solidFill>
                  <a:srgbClr val="FFFFFF"/>
                </a:solidFill>
                <a:latin typeface="Hagrid Text Bold" panose="00000800000000000000"/>
                <a:ea typeface="Hagrid Text Bold" panose="00000800000000000000"/>
                <a:cs typeface="Hagrid Text Bold" panose="00000800000000000000"/>
                <a:sym typeface="Hagrid Text Bold" panose="00000800000000000000"/>
              </a:rPr>
              <a:t>Problem Statement / Objective</a:t>
            </a:r>
            <a:endParaRPr lang="en-US" sz="5800" b="1">
              <a:solidFill>
                <a:srgbClr val="FFFFFF"/>
              </a:solidFill>
              <a:latin typeface="Hagrid Text Bold" panose="00000800000000000000"/>
              <a:ea typeface="Hagrid Text Bold" panose="00000800000000000000"/>
              <a:cs typeface="Hagrid Text Bold" panose="00000800000000000000"/>
              <a:sym typeface="Hagrid Text Bold" panose="00000800000000000000"/>
            </a:endParaRPr>
          </a:p>
          <a:p>
            <a:pPr algn="l">
              <a:lnSpc>
                <a:spcPts val="6845"/>
              </a:lnSpc>
            </a:pPr>
            <a:r>
              <a:rPr lang="en-US" sz="5800" b="1">
                <a:solidFill>
                  <a:srgbClr val="FFFFFF"/>
                </a:solidFill>
                <a:latin typeface="Hagrid Text Bold" panose="00000800000000000000"/>
                <a:ea typeface="Hagrid Text Bold" panose="00000800000000000000"/>
                <a:cs typeface="Hagrid Text Bold" panose="00000800000000000000"/>
                <a:sym typeface="Hagrid Text Bold" panose="00000800000000000000"/>
              </a:rPr>
              <a:t>.</a:t>
            </a:r>
            <a:endParaRPr lang="en-US" sz="5800" b="1">
              <a:solidFill>
                <a:srgbClr val="FFFFFF"/>
              </a:solidFill>
              <a:latin typeface="Hagrid Text Bold" panose="00000800000000000000"/>
              <a:ea typeface="Hagrid Text Bold" panose="00000800000000000000"/>
              <a:cs typeface="Hagrid Text Bold" panose="00000800000000000000"/>
              <a:sym typeface="Hagrid Text Bold" panose="00000800000000000000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8758809" y="11955402"/>
            <a:ext cx="770284" cy="218568"/>
          </a:xfrm>
          <a:custGeom>
            <a:avLst/>
            <a:gdLst/>
            <a:ahLst/>
            <a:cxnLst/>
            <a:rect l="l" t="t" r="r" b="b"/>
            <a:pathLst>
              <a:path w="770284" h="218568">
                <a:moveTo>
                  <a:pt x="0" y="0"/>
                </a:moveTo>
                <a:lnTo>
                  <a:pt x="770284" y="0"/>
                </a:lnTo>
                <a:lnTo>
                  <a:pt x="770284" y="218568"/>
                </a:lnTo>
                <a:lnTo>
                  <a:pt x="0" y="2185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717995" y="11827894"/>
            <a:ext cx="2765488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 spc="219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SWIPE</a:t>
            </a:r>
            <a:endParaRPr lang="en-US" sz="2200" b="1" u="none" strike="noStrike" spc="219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</p:txBody>
      </p:sp>
      <p:grpSp>
        <p:nvGrpSpPr>
          <p:cNvPr id="12" name="Group 12"/>
          <p:cNvGrpSpPr/>
          <p:nvPr/>
        </p:nvGrpSpPr>
        <p:grpSpPr>
          <a:xfrm rot="-267733">
            <a:off x="2742680" y="9381688"/>
            <a:ext cx="1976006" cy="766196"/>
            <a:chOff x="0" y="0"/>
            <a:chExt cx="1947679" cy="7552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47679" cy="755213"/>
            </a:xfrm>
            <a:custGeom>
              <a:avLst/>
              <a:gdLst/>
              <a:ahLst/>
              <a:cxnLst/>
              <a:rect l="l" t="t" r="r" b="b"/>
              <a:pathLst>
                <a:path w="1947679" h="755213">
                  <a:moveTo>
                    <a:pt x="973839" y="0"/>
                  </a:moveTo>
                  <a:cubicBezTo>
                    <a:pt x="436003" y="0"/>
                    <a:pt x="0" y="169060"/>
                    <a:pt x="0" y="377606"/>
                  </a:cubicBezTo>
                  <a:cubicBezTo>
                    <a:pt x="0" y="586152"/>
                    <a:pt x="436003" y="755213"/>
                    <a:pt x="973839" y="755213"/>
                  </a:cubicBezTo>
                  <a:cubicBezTo>
                    <a:pt x="1511676" y="755213"/>
                    <a:pt x="1947679" y="586152"/>
                    <a:pt x="1947679" y="377606"/>
                  </a:cubicBezTo>
                  <a:cubicBezTo>
                    <a:pt x="1947679" y="169060"/>
                    <a:pt x="1511676" y="0"/>
                    <a:pt x="973839" y="0"/>
                  </a:cubicBezTo>
                  <a:close/>
                </a:path>
              </a:pathLst>
            </a:custGeom>
            <a:solidFill>
              <a:srgbClr val="1D2663">
                <a:alpha val="70980"/>
              </a:srgbClr>
            </a:solidFill>
            <a:ln w="19050" cap="sq">
              <a:solidFill>
                <a:srgbClr val="FFDE59">
                  <a:alpha val="70980"/>
                </a:srgbClr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82595" y="13651"/>
              <a:ext cx="1582489" cy="670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28700" y="4592567"/>
            <a:ext cx="8229600" cy="7652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Objective: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To build a college enquiry chatbot that provides quick responses to common student queries using Java and MySQL.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Problem Solved: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Students waste time asking repetitive questions about fees, exams, timetable, etc. EduBot helps automate this process.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1545"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1368440" y="8499749"/>
            <a:ext cx="5632450" cy="3085552"/>
          </a:xfrm>
          <a:custGeom>
            <a:avLst/>
            <a:gdLst/>
            <a:ahLst/>
            <a:cxnLst/>
            <a:rect l="l" t="t" r="r" b="b"/>
            <a:pathLst>
              <a:path w="5632450" h="3085552">
                <a:moveTo>
                  <a:pt x="5632450" y="0"/>
                </a:moveTo>
                <a:lnTo>
                  <a:pt x="0" y="0"/>
                </a:lnTo>
                <a:lnTo>
                  <a:pt x="0" y="3085552"/>
                </a:lnTo>
                <a:lnTo>
                  <a:pt x="5632450" y="3085552"/>
                </a:lnTo>
                <a:lnTo>
                  <a:pt x="56324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472950">
            <a:off x="1612826" y="708562"/>
            <a:ext cx="6737267" cy="8560988"/>
          </a:xfrm>
          <a:custGeom>
            <a:avLst/>
            <a:gdLst/>
            <a:ahLst/>
            <a:cxnLst/>
            <a:rect l="l" t="t" r="r" b="b"/>
            <a:pathLst>
              <a:path w="6737267" h="8560988">
                <a:moveTo>
                  <a:pt x="0" y="0"/>
                </a:moveTo>
                <a:lnTo>
                  <a:pt x="6737268" y="0"/>
                </a:lnTo>
                <a:lnTo>
                  <a:pt x="6737268" y="8560988"/>
                </a:lnTo>
                <a:lnTo>
                  <a:pt x="0" y="8560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9185" t="-25800" r="-51209" b="-31904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8290447" y="275046"/>
            <a:ext cx="1935705" cy="2224949"/>
          </a:xfrm>
          <a:custGeom>
            <a:avLst/>
            <a:gdLst/>
            <a:ahLst/>
            <a:cxnLst/>
            <a:rect l="l" t="t" r="r" b="b"/>
            <a:pathLst>
              <a:path w="1935705" h="2224949">
                <a:moveTo>
                  <a:pt x="1935706" y="0"/>
                </a:moveTo>
                <a:lnTo>
                  <a:pt x="0" y="0"/>
                </a:lnTo>
                <a:lnTo>
                  <a:pt x="0" y="2224949"/>
                </a:lnTo>
                <a:lnTo>
                  <a:pt x="1935706" y="2224949"/>
                </a:lnTo>
                <a:lnTo>
                  <a:pt x="1935706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21577" y="1857375"/>
            <a:ext cx="7264450" cy="158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F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e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a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t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ures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 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of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 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EduB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ot</a:t>
            </a:r>
            <a:endParaRPr lang="en-US" sz="5600" b="1" u="none" strike="noStrike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marL="0" lvl="1" indent="0" algn="l">
              <a:lnSpc>
                <a:spcPts val="616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0" y="3357245"/>
            <a:ext cx="10287000" cy="7652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✓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GUI-b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as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ed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chatb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us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in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g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J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va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Sw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in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g  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✓ Responds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 qu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er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ies like: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  - Wh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 the fee?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  - Wh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is the HOD?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  - Whe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n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is the exam?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✓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Co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nnects to MySQL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u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si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n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g JDBC  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✓ Stores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c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h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h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ry i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n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da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base  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✓ Hand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l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es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"help" and "exit"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c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mmand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 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✓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Error handl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ng u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ing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try-c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tch  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✓ Inpu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va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l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id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tion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to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void cras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h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es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</a:p>
        </p:txBody>
      </p:sp>
      <p:grpSp>
        <p:nvGrpSpPr>
          <p:cNvPr id="8" name="Group 8"/>
          <p:cNvGrpSpPr/>
          <p:nvPr/>
        </p:nvGrpSpPr>
        <p:grpSpPr>
          <a:xfrm rot="0">
            <a:off x="7132306" y="11830050"/>
            <a:ext cx="2514297" cy="469271"/>
            <a:chOff x="0" y="0"/>
            <a:chExt cx="662202" cy="1235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2202" cy="123594"/>
            </a:xfrm>
            <a:custGeom>
              <a:avLst/>
              <a:gdLst/>
              <a:ahLst/>
              <a:cxnLst/>
              <a:rect l="l" t="t" r="r" b="b"/>
              <a:pathLst>
                <a:path w="662202" h="123594">
                  <a:moveTo>
                    <a:pt x="0" y="0"/>
                  </a:moveTo>
                  <a:lnTo>
                    <a:pt x="662202" y="0"/>
                  </a:lnTo>
                  <a:lnTo>
                    <a:pt x="662202" y="123594"/>
                  </a:lnTo>
                  <a:lnTo>
                    <a:pt x="0" y="123594"/>
                  </a:lnTo>
                  <a:close/>
                </a:path>
              </a:pathLst>
            </a:custGeom>
            <a:solidFill>
              <a:srgbClr val="1D2DB8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662202" cy="104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8758809" y="11955402"/>
            <a:ext cx="770284" cy="218568"/>
          </a:xfrm>
          <a:custGeom>
            <a:avLst/>
            <a:gdLst/>
            <a:ahLst/>
            <a:cxnLst/>
            <a:rect l="l" t="t" r="r" b="b"/>
            <a:pathLst>
              <a:path w="770284" h="218568">
                <a:moveTo>
                  <a:pt x="0" y="0"/>
                </a:moveTo>
                <a:lnTo>
                  <a:pt x="770284" y="0"/>
                </a:lnTo>
                <a:lnTo>
                  <a:pt x="770284" y="218568"/>
                </a:lnTo>
                <a:lnTo>
                  <a:pt x="0" y="2185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717995" y="11828325"/>
            <a:ext cx="2765488" cy="38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 spc="219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SWIPE</a:t>
            </a:r>
            <a:endParaRPr lang="en-US" sz="2200" b="1" u="none" strike="noStrike" spc="219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1545"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2072568" y="5764374"/>
            <a:ext cx="9166944" cy="5021808"/>
          </a:xfrm>
          <a:custGeom>
            <a:avLst/>
            <a:gdLst/>
            <a:ahLst/>
            <a:cxnLst/>
            <a:rect l="l" t="t" r="r" b="b"/>
            <a:pathLst>
              <a:path w="9166944" h="5021808">
                <a:moveTo>
                  <a:pt x="9166944" y="0"/>
                </a:moveTo>
                <a:lnTo>
                  <a:pt x="0" y="0"/>
                </a:lnTo>
                <a:lnTo>
                  <a:pt x="0" y="5021808"/>
                </a:lnTo>
                <a:lnTo>
                  <a:pt x="9166944" y="5021808"/>
                </a:lnTo>
                <a:lnTo>
                  <a:pt x="91669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7998995" y="720688"/>
            <a:ext cx="1519628" cy="1746699"/>
          </a:xfrm>
          <a:custGeom>
            <a:avLst/>
            <a:gdLst/>
            <a:ahLst/>
            <a:cxnLst/>
            <a:rect l="l" t="t" r="r" b="b"/>
            <a:pathLst>
              <a:path w="1519628" h="1746699">
                <a:moveTo>
                  <a:pt x="1519628" y="0"/>
                </a:moveTo>
                <a:lnTo>
                  <a:pt x="0" y="0"/>
                </a:lnTo>
                <a:lnTo>
                  <a:pt x="0" y="1746700"/>
                </a:lnTo>
                <a:lnTo>
                  <a:pt x="1519628" y="1746700"/>
                </a:lnTo>
                <a:lnTo>
                  <a:pt x="1519628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10982" y="434528"/>
            <a:ext cx="7172501" cy="2366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T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e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ch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no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log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i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es Used</a:t>
            </a:r>
            <a:endParaRPr lang="en-US" sz="5600" b="1" u="none" strike="noStrike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marL="0" lvl="1" indent="0" algn="l">
              <a:lnSpc>
                <a:spcPts val="6160"/>
              </a:lnSpc>
              <a:spcBef>
                <a:spcPct val="0"/>
              </a:spcBef>
            </a:pPr>
          </a:p>
        </p:txBody>
      </p:sp>
      <p:grpSp>
        <p:nvGrpSpPr>
          <p:cNvPr id="6" name="Group 6"/>
          <p:cNvGrpSpPr/>
          <p:nvPr/>
        </p:nvGrpSpPr>
        <p:grpSpPr>
          <a:xfrm rot="0">
            <a:off x="7132306" y="11830050"/>
            <a:ext cx="2514297" cy="469271"/>
            <a:chOff x="0" y="0"/>
            <a:chExt cx="662202" cy="12359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2202" cy="123594"/>
            </a:xfrm>
            <a:custGeom>
              <a:avLst/>
              <a:gdLst/>
              <a:ahLst/>
              <a:cxnLst/>
              <a:rect l="l" t="t" r="r" b="b"/>
              <a:pathLst>
                <a:path w="662202" h="123594">
                  <a:moveTo>
                    <a:pt x="0" y="0"/>
                  </a:moveTo>
                  <a:lnTo>
                    <a:pt x="662202" y="0"/>
                  </a:lnTo>
                  <a:lnTo>
                    <a:pt x="662202" y="123594"/>
                  </a:lnTo>
                  <a:lnTo>
                    <a:pt x="0" y="123594"/>
                  </a:lnTo>
                  <a:close/>
                </a:path>
              </a:pathLst>
            </a:custGeom>
            <a:solidFill>
              <a:srgbClr val="1D2DB8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19050"/>
              <a:ext cx="662202" cy="104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8758809" y="11955402"/>
            <a:ext cx="770284" cy="218568"/>
          </a:xfrm>
          <a:custGeom>
            <a:avLst/>
            <a:gdLst/>
            <a:ahLst/>
            <a:cxnLst/>
            <a:rect l="l" t="t" r="r" b="b"/>
            <a:pathLst>
              <a:path w="770284" h="218568">
                <a:moveTo>
                  <a:pt x="0" y="0"/>
                </a:moveTo>
                <a:lnTo>
                  <a:pt x="770284" y="0"/>
                </a:lnTo>
                <a:lnTo>
                  <a:pt x="770284" y="218568"/>
                </a:lnTo>
                <a:lnTo>
                  <a:pt x="0" y="218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717995" y="11828325"/>
            <a:ext cx="2765488" cy="38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 spc="219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SWIPE</a:t>
            </a:r>
            <a:endParaRPr lang="en-US" sz="2200" b="1" u="none" strike="noStrike" spc="219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836670"/>
            <a:ext cx="8229600" cy="509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• Java (JDK 17) – Core language  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• Java Swing – GUI design  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• JDBC – Database connectivity  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• MySQL – Backend database  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• IntelliJ IDEA – IDE used  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• GitHub – Version control and submission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1545"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1178804" y="8689384"/>
            <a:ext cx="5387414" cy="2951317"/>
          </a:xfrm>
          <a:custGeom>
            <a:avLst/>
            <a:gdLst/>
            <a:ahLst/>
            <a:cxnLst/>
            <a:rect l="l" t="t" r="r" b="b"/>
            <a:pathLst>
              <a:path w="5387414" h="2951317">
                <a:moveTo>
                  <a:pt x="5387414" y="0"/>
                </a:moveTo>
                <a:lnTo>
                  <a:pt x="0" y="0"/>
                </a:lnTo>
                <a:lnTo>
                  <a:pt x="0" y="2951318"/>
                </a:lnTo>
                <a:lnTo>
                  <a:pt x="5387414" y="2951318"/>
                </a:lnTo>
                <a:lnTo>
                  <a:pt x="53874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4472950">
            <a:off x="907398" y="1262084"/>
            <a:ext cx="8188635" cy="8033742"/>
          </a:xfrm>
          <a:custGeom>
            <a:avLst/>
            <a:gdLst/>
            <a:ahLst/>
            <a:cxnLst/>
            <a:rect l="l" t="t" r="r" b="b"/>
            <a:pathLst>
              <a:path w="8188635" h="8033742">
                <a:moveTo>
                  <a:pt x="0" y="0"/>
                </a:moveTo>
                <a:lnTo>
                  <a:pt x="8188635" y="0"/>
                </a:lnTo>
                <a:lnTo>
                  <a:pt x="8188635" y="8033742"/>
                </a:lnTo>
                <a:lnTo>
                  <a:pt x="0" y="80337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5084" t="-31493" r="-29792" b="-36561"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8483484" y="505833"/>
            <a:ext cx="1769229" cy="2033596"/>
          </a:xfrm>
          <a:custGeom>
            <a:avLst/>
            <a:gdLst/>
            <a:ahLst/>
            <a:cxnLst/>
            <a:rect l="l" t="t" r="r" b="b"/>
            <a:pathLst>
              <a:path w="1769229" h="2033596">
                <a:moveTo>
                  <a:pt x="1769228" y="0"/>
                </a:moveTo>
                <a:lnTo>
                  <a:pt x="0" y="0"/>
                </a:lnTo>
                <a:lnTo>
                  <a:pt x="0" y="2033596"/>
                </a:lnTo>
                <a:lnTo>
                  <a:pt x="1769228" y="2033596"/>
                </a:lnTo>
                <a:lnTo>
                  <a:pt x="1769228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86308" y="553458"/>
            <a:ext cx="7172501" cy="3928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Sys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t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em Arc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hi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te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c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ture /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 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Flowch</a:t>
            </a:r>
            <a:r>
              <a:rPr lang="en-US" sz="5600" b="1" u="none" strike="noStrike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art</a:t>
            </a:r>
            <a:endParaRPr lang="en-US" sz="5600" b="1" u="none" strike="noStrike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l">
              <a:lnSpc>
                <a:spcPts val="6160"/>
              </a:lnSpc>
              <a:spcBef>
                <a:spcPct val="0"/>
              </a:spcBef>
            </a:pPr>
          </a:p>
          <a:p>
            <a:pPr marL="0" lvl="1" indent="0" algn="l">
              <a:lnSpc>
                <a:spcPts val="616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-395730" y="3169838"/>
            <a:ext cx="10287000" cy="38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[Use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r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] → [Ch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b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ot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GUI] → [Ch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b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o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DAO]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→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[M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y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SQL DB]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                        ↑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     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          [DBConn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ec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ion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.j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v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</a:t>
            </a:r>
            <a:r>
              <a:rPr lang="en-US" sz="3600" b="1" u="none" strike="noStrike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]</a:t>
            </a:r>
            <a:endParaRPr lang="en-US" sz="3600" b="1" u="none" strike="noStrike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</a:p>
          <a:p>
            <a:pPr marL="777240" lvl="1" indent="-388620" algn="l">
              <a:lnSpc>
                <a:spcPts val="5040"/>
              </a:lnSpc>
              <a:spcBef>
                <a:spcPct val="0"/>
              </a:spcBef>
              <a:buFont typeface="Arial" panose="020B0604020202020204"/>
              <a:buChar char="•"/>
            </a:pPr>
          </a:p>
        </p:txBody>
      </p:sp>
      <p:grpSp>
        <p:nvGrpSpPr>
          <p:cNvPr id="8" name="Group 8"/>
          <p:cNvGrpSpPr/>
          <p:nvPr/>
        </p:nvGrpSpPr>
        <p:grpSpPr>
          <a:xfrm rot="0">
            <a:off x="7132306" y="11830050"/>
            <a:ext cx="2514297" cy="469271"/>
            <a:chOff x="0" y="0"/>
            <a:chExt cx="662202" cy="12359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2202" cy="123594"/>
            </a:xfrm>
            <a:custGeom>
              <a:avLst/>
              <a:gdLst/>
              <a:ahLst/>
              <a:cxnLst/>
              <a:rect l="l" t="t" r="r" b="b"/>
              <a:pathLst>
                <a:path w="662202" h="123594">
                  <a:moveTo>
                    <a:pt x="0" y="0"/>
                  </a:moveTo>
                  <a:lnTo>
                    <a:pt x="662202" y="0"/>
                  </a:lnTo>
                  <a:lnTo>
                    <a:pt x="662202" y="123594"/>
                  </a:lnTo>
                  <a:lnTo>
                    <a:pt x="0" y="123594"/>
                  </a:lnTo>
                  <a:close/>
                </a:path>
              </a:pathLst>
            </a:custGeom>
            <a:solidFill>
              <a:srgbClr val="1D2DB8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19050"/>
              <a:ext cx="662202" cy="104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8758809" y="11955402"/>
            <a:ext cx="770284" cy="218568"/>
          </a:xfrm>
          <a:custGeom>
            <a:avLst/>
            <a:gdLst/>
            <a:ahLst/>
            <a:cxnLst/>
            <a:rect l="l" t="t" r="r" b="b"/>
            <a:pathLst>
              <a:path w="770284" h="218568">
                <a:moveTo>
                  <a:pt x="0" y="0"/>
                </a:moveTo>
                <a:lnTo>
                  <a:pt x="770284" y="0"/>
                </a:lnTo>
                <a:lnTo>
                  <a:pt x="770284" y="218568"/>
                </a:lnTo>
                <a:lnTo>
                  <a:pt x="0" y="2185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717995" y="11828325"/>
            <a:ext cx="2765488" cy="38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 spc="219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SWIPE</a:t>
            </a:r>
            <a:endParaRPr lang="en-US" sz="2200" b="1" u="none" strike="noStrike" spc="219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2970" y="7120255"/>
            <a:ext cx="8229600" cy="4709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• Inputs go through GUI → DAO → DB</a:t>
            </a:r>
            <a:endParaRPr lang="en-US" sz="560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• Responses are shown in output area</a:t>
            </a:r>
            <a:endParaRPr lang="en-US" sz="560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560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• Chat history saved in DB</a:t>
            </a:r>
            <a:endParaRPr lang="en-US" sz="560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1545"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1038212" y="1815591"/>
            <a:ext cx="7308637" cy="4003796"/>
          </a:xfrm>
          <a:custGeom>
            <a:avLst/>
            <a:gdLst/>
            <a:ahLst/>
            <a:cxnLst/>
            <a:rect l="l" t="t" r="r" b="b"/>
            <a:pathLst>
              <a:path w="7308637" h="4003796">
                <a:moveTo>
                  <a:pt x="7308637" y="0"/>
                </a:moveTo>
                <a:lnTo>
                  <a:pt x="0" y="0"/>
                </a:lnTo>
                <a:lnTo>
                  <a:pt x="0" y="4003796"/>
                </a:lnTo>
                <a:lnTo>
                  <a:pt x="7308637" y="4003796"/>
                </a:lnTo>
                <a:lnTo>
                  <a:pt x="730863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8130100" y="476688"/>
            <a:ext cx="2027702" cy="2330692"/>
          </a:xfrm>
          <a:custGeom>
            <a:avLst/>
            <a:gdLst/>
            <a:ahLst/>
            <a:cxnLst/>
            <a:rect l="l" t="t" r="r" b="b"/>
            <a:pathLst>
              <a:path w="2027702" h="2330692">
                <a:moveTo>
                  <a:pt x="2027702" y="0"/>
                </a:moveTo>
                <a:lnTo>
                  <a:pt x="0" y="0"/>
                </a:lnTo>
                <a:lnTo>
                  <a:pt x="0" y="2330693"/>
                </a:lnTo>
                <a:lnTo>
                  <a:pt x="2027702" y="2330693"/>
                </a:lnTo>
                <a:lnTo>
                  <a:pt x="2027702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03741" y="1159322"/>
            <a:ext cx="5741644" cy="2196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51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Database Schema</a:t>
            </a:r>
            <a:endParaRPr lang="en-US" sz="51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l">
              <a:lnSpc>
                <a:spcPts val="57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521043" y="3599100"/>
            <a:ext cx="10025973" cy="829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Database Name: chatbot_db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Table 1: queries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- id (INT, PRIMARY KEY)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- question (V</a:t>
            </a: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ARCHAR)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- answer (TEXT)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Table 2: chat_history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- </a:t>
            </a: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id (INT, PRIMARY KEY)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- question (TEXT)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- answer (TEXT)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  <a:r>
              <a:rPr lang="en-US" sz="3600" b="1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- timestamp (TIMESTAMP)</a:t>
            </a:r>
            <a:endParaRPr lang="en-US" sz="3600" b="1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  <a:p>
            <a:pPr marL="777240" lvl="1" indent="-388620" algn="l">
              <a:lnSpc>
                <a:spcPts val="5040"/>
              </a:lnSpc>
              <a:buFont typeface="Arial" panose="020B0604020202020204"/>
              <a:buChar char="•"/>
            </a:pPr>
          </a:p>
        </p:txBody>
      </p:sp>
      <p:grpSp>
        <p:nvGrpSpPr>
          <p:cNvPr id="7" name="Group 7"/>
          <p:cNvGrpSpPr/>
          <p:nvPr/>
        </p:nvGrpSpPr>
        <p:grpSpPr>
          <a:xfrm rot="0">
            <a:off x="7132306" y="11830050"/>
            <a:ext cx="2514297" cy="469271"/>
            <a:chOff x="0" y="0"/>
            <a:chExt cx="662202" cy="1235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2202" cy="123594"/>
            </a:xfrm>
            <a:custGeom>
              <a:avLst/>
              <a:gdLst/>
              <a:ahLst/>
              <a:cxnLst/>
              <a:rect l="l" t="t" r="r" b="b"/>
              <a:pathLst>
                <a:path w="662202" h="123594">
                  <a:moveTo>
                    <a:pt x="0" y="0"/>
                  </a:moveTo>
                  <a:lnTo>
                    <a:pt x="662202" y="0"/>
                  </a:lnTo>
                  <a:lnTo>
                    <a:pt x="662202" y="123594"/>
                  </a:lnTo>
                  <a:lnTo>
                    <a:pt x="0" y="123594"/>
                  </a:lnTo>
                  <a:close/>
                </a:path>
              </a:pathLst>
            </a:custGeom>
            <a:solidFill>
              <a:srgbClr val="1D2DB8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662202" cy="1045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800"/>
                </a:lnSpc>
                <a:spcBef>
                  <a:spcPct val="0"/>
                </a:spcBef>
              </a:pPr>
            </a:p>
          </p:txBody>
        </p:sp>
      </p:grpSp>
      <p:sp>
        <p:nvSpPr>
          <p:cNvPr id="10" name="Freeform 10"/>
          <p:cNvSpPr/>
          <p:nvPr/>
        </p:nvSpPr>
        <p:spPr>
          <a:xfrm>
            <a:off x="8758809" y="11955402"/>
            <a:ext cx="770284" cy="218568"/>
          </a:xfrm>
          <a:custGeom>
            <a:avLst/>
            <a:gdLst/>
            <a:ahLst/>
            <a:cxnLst/>
            <a:rect l="l" t="t" r="r" b="b"/>
            <a:pathLst>
              <a:path w="770284" h="218568">
                <a:moveTo>
                  <a:pt x="0" y="0"/>
                </a:moveTo>
                <a:lnTo>
                  <a:pt x="770284" y="0"/>
                </a:lnTo>
                <a:lnTo>
                  <a:pt x="770284" y="218568"/>
                </a:lnTo>
                <a:lnTo>
                  <a:pt x="0" y="218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717995" y="11828325"/>
            <a:ext cx="2765488" cy="381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 spc="219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SWIPE</a:t>
            </a:r>
            <a:endParaRPr lang="en-US" sz="2200" b="1" u="none" strike="noStrike" spc="219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hatbot_output SS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22800"/>
            <a:ext cx="10287000" cy="36061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287000" cy="12858750"/>
          </a:xfrm>
          <a:custGeom>
            <a:avLst/>
            <a:gdLst/>
            <a:ahLst/>
            <a:cxnLst/>
            <a:rect l="l" t="t" r="r" b="b"/>
            <a:pathLst>
              <a:path w="10287000" h="12858750">
                <a:moveTo>
                  <a:pt x="0" y="0"/>
                </a:moveTo>
                <a:lnTo>
                  <a:pt x="10287000" y="0"/>
                </a:lnTo>
                <a:lnTo>
                  <a:pt x="10287000" y="12858750"/>
                </a:lnTo>
                <a:lnTo>
                  <a:pt x="0" y="1285875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91545"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>
            <a:off x="-993508" y="8874680"/>
            <a:ext cx="5147985" cy="2820154"/>
          </a:xfrm>
          <a:custGeom>
            <a:avLst/>
            <a:gdLst/>
            <a:ahLst/>
            <a:cxnLst/>
            <a:rect l="l" t="t" r="r" b="b"/>
            <a:pathLst>
              <a:path w="5147985" h="2820154">
                <a:moveTo>
                  <a:pt x="5147985" y="0"/>
                </a:moveTo>
                <a:lnTo>
                  <a:pt x="0" y="0"/>
                </a:lnTo>
                <a:lnTo>
                  <a:pt x="0" y="2820154"/>
                </a:lnTo>
                <a:lnTo>
                  <a:pt x="5147985" y="2820154"/>
                </a:lnTo>
                <a:lnTo>
                  <a:pt x="514798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318" r="-5367" b="-49"/>
            </a:stretch>
          </a:blipFill>
        </p:spPr>
      </p:sp>
      <p:sp>
        <p:nvSpPr>
          <p:cNvPr id="4" name="Freeform 4"/>
          <p:cNvSpPr/>
          <p:nvPr/>
        </p:nvSpPr>
        <p:spPr>
          <a:xfrm rot="4472950">
            <a:off x="1916780" y="1672902"/>
            <a:ext cx="7392671" cy="6649486"/>
          </a:xfrm>
          <a:custGeom>
            <a:avLst/>
            <a:gdLst/>
            <a:ahLst/>
            <a:cxnLst/>
            <a:rect l="l" t="t" r="r" b="b"/>
            <a:pathLst>
              <a:path w="7392671" h="6649486">
                <a:moveTo>
                  <a:pt x="0" y="0"/>
                </a:moveTo>
                <a:lnTo>
                  <a:pt x="7392671" y="0"/>
                </a:lnTo>
                <a:lnTo>
                  <a:pt x="7392671" y="6649486"/>
                </a:lnTo>
                <a:lnTo>
                  <a:pt x="0" y="6649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780" t="-38469" r="-39848" b="-6457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47505" y="612158"/>
            <a:ext cx="8239495" cy="2771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0"/>
              </a:lnSpc>
            </a:pPr>
            <a:r>
              <a:rPr lang="en-US" sz="6325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Conclusion &amp; Future Scope</a:t>
            </a:r>
            <a:endParaRPr lang="en-US" sz="6325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l">
              <a:lnSpc>
                <a:spcPts val="7210"/>
              </a:lnSpc>
            </a:pPr>
          </a:p>
        </p:txBody>
      </p:sp>
      <p:sp>
        <p:nvSpPr>
          <p:cNvPr id="6" name="Freeform 6"/>
          <p:cNvSpPr/>
          <p:nvPr/>
        </p:nvSpPr>
        <p:spPr>
          <a:xfrm>
            <a:off x="170407" y="309027"/>
            <a:ext cx="1410559" cy="1439346"/>
          </a:xfrm>
          <a:custGeom>
            <a:avLst/>
            <a:gdLst/>
            <a:ahLst/>
            <a:cxnLst/>
            <a:rect l="l" t="t" r="r" b="b"/>
            <a:pathLst>
              <a:path w="1410559" h="1439346">
                <a:moveTo>
                  <a:pt x="0" y="0"/>
                </a:moveTo>
                <a:lnTo>
                  <a:pt x="1410559" y="0"/>
                </a:lnTo>
                <a:lnTo>
                  <a:pt x="1410559" y="1439346"/>
                </a:lnTo>
                <a:lnTo>
                  <a:pt x="0" y="14393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393429">
            <a:off x="7289326" y="11142984"/>
            <a:ext cx="2811521" cy="1374131"/>
          </a:xfrm>
          <a:custGeom>
            <a:avLst/>
            <a:gdLst/>
            <a:ahLst/>
            <a:cxnLst/>
            <a:rect l="l" t="t" r="r" b="b"/>
            <a:pathLst>
              <a:path w="2811521" h="1374131">
                <a:moveTo>
                  <a:pt x="0" y="0"/>
                </a:moveTo>
                <a:lnTo>
                  <a:pt x="2811521" y="0"/>
                </a:lnTo>
                <a:lnTo>
                  <a:pt x="2811521" y="1374132"/>
                </a:lnTo>
                <a:lnTo>
                  <a:pt x="0" y="13741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204031" y="11973578"/>
            <a:ext cx="1050304" cy="325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560"/>
              </a:lnSpc>
              <a:spcBef>
                <a:spcPct val="0"/>
              </a:spcBef>
            </a:pPr>
            <a:r>
              <a:rPr lang="en-US" sz="1830" b="1" u="none" strike="noStrike" spc="182">
                <a:solidFill>
                  <a:srgbClr val="FFFFFF"/>
                </a:solidFill>
                <a:latin typeface="Jura Medium" panose="00000600000000000000"/>
                <a:ea typeface="Jura Medium" panose="00000600000000000000"/>
                <a:cs typeface="Jura Medium" panose="00000600000000000000"/>
                <a:sym typeface="Jura Medium" panose="00000600000000000000"/>
              </a:rPr>
              <a:t>BACK</a:t>
            </a:r>
            <a:endParaRPr lang="en-US" sz="1830" b="1" u="none" strike="noStrike" spc="182">
              <a:solidFill>
                <a:srgbClr val="FFFFFF"/>
              </a:solidFill>
              <a:latin typeface="Jura Medium" panose="00000600000000000000"/>
              <a:ea typeface="Jura Medium" panose="00000600000000000000"/>
              <a:cs typeface="Jura Medium" panose="00000600000000000000"/>
              <a:sym typeface="Jura Medium" panose="000006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0407" y="2774277"/>
            <a:ext cx="9369742" cy="856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3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Conclusion:</a:t>
            </a:r>
            <a:endParaRPr lang="en-US" sz="43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3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EduBot is a lightweight and efficient chatbot for college-related queries. It improves student experience and saves staff time.</a:t>
            </a:r>
            <a:endParaRPr lang="en-US" sz="43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4815"/>
              </a:lnSpc>
              <a:spcBef>
                <a:spcPct val="0"/>
              </a:spcBef>
            </a:pPr>
          </a:p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3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Future Scope:</a:t>
            </a:r>
            <a:endParaRPr lang="en-US" sz="43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3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✓ Add voice-based input  </a:t>
            </a:r>
            <a:endParaRPr lang="en-US" sz="43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3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✓ Deploy as a web-based chatbot  </a:t>
            </a:r>
            <a:endParaRPr lang="en-US" sz="43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3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✓ Add multilingual support  </a:t>
            </a:r>
            <a:endParaRPr lang="en-US" sz="43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4380" b="1">
                <a:solidFill>
                  <a:srgbClr val="FFFFFF"/>
                </a:solidFill>
                <a:latin typeface="Neue Machina Ultra-Bold" panose="00000900000000000000"/>
                <a:ea typeface="Neue Machina Ultra-Bold" panose="00000900000000000000"/>
                <a:cs typeface="Neue Machina Ultra-Bold" panose="00000900000000000000"/>
                <a:sym typeface="Neue Machina Ultra-Bold" panose="00000900000000000000"/>
              </a:rPr>
              <a:t>✓ Integrate with WhatsApp or Telegram</a:t>
            </a:r>
            <a:endParaRPr lang="en-US" sz="4380" b="1">
              <a:solidFill>
                <a:srgbClr val="FFFFFF"/>
              </a:solidFill>
              <a:latin typeface="Neue Machina Ultra-Bold" panose="00000900000000000000"/>
              <a:ea typeface="Neue Machina Ultra-Bold" panose="00000900000000000000"/>
              <a:cs typeface="Neue Machina Ultra-Bold" panose="00000900000000000000"/>
              <a:sym typeface="Neue Machina Ultra-Bold" panose="000009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1670</Words>
  <Application>WPS Presentation</Application>
  <PresentationFormat>On-screen Show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Hagrid Text Bold</vt:lpstr>
      <vt:lpstr>Jura Medium</vt:lpstr>
      <vt:lpstr>Neue Machina Ultra-Bold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Modern Will Open AI Change our life or Replace Us Free Carousel Instagram Post</dc:title>
  <dc:creator/>
  <cp:lastModifiedBy>Divyanshu Singh</cp:lastModifiedBy>
  <cp:revision>2</cp:revision>
  <dcterms:created xsi:type="dcterms:W3CDTF">2006-08-16T00:00:00Z</dcterms:created>
  <dcterms:modified xsi:type="dcterms:W3CDTF">2025-06-10T17:24:54Z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98BCA20718924D01A3E3087CC8979518_12</vt:lpwstr>
  </property>
  <property fmtid="{D5CDD505-2E9C-101B-9397-08002B2CF9AE}" pid="3" name="KSOProductBuildVer">
    <vt:lpwstr>1033-12.2.0.21179</vt:lpwstr>
  </property>
</Properties>
</file>