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88" r:id="rId5"/>
    <p:sldId id="259" r:id="rId6"/>
    <p:sldId id="290" r:id="rId7"/>
    <p:sldId id="289" r:id="rId8"/>
    <p:sldId id="292" r:id="rId9"/>
    <p:sldId id="291" r:id="rId10"/>
    <p:sldId id="260" r:id="rId11"/>
    <p:sldId id="293" r:id="rId12"/>
    <p:sldId id="294" r:id="rId13"/>
    <p:sldId id="295" r:id="rId14"/>
    <p:sldId id="296" r:id="rId15"/>
    <p:sldId id="297" r:id="rId16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8"/>
      <p:bold r:id="rId19"/>
      <p:italic r:id="rId20"/>
      <p:boldItalic r:id="rId21"/>
    </p:embeddedFont>
    <p:embeddedFont>
      <p:font typeface="Fira Sans Extra Condensed" panose="020B0503050000020004" pitchFamily="34" charset="0"/>
      <p:regular r:id="rId22"/>
      <p:bold r:id="rId23"/>
      <p:italic r:id="rId24"/>
      <p:boldItalic r:id="rId25"/>
    </p:embeddedFont>
    <p:embeddedFont>
      <p:font typeface="Fira Sans Extra Condensed Light" panose="020B0403050000020004" pitchFamily="34" charset="0"/>
      <p:regular r:id="rId26"/>
      <p:bold r:id="rId27"/>
      <p:italic r:id="rId28"/>
      <p:boldItalic r:id="rId29"/>
    </p:embeddedFont>
    <p:embeddedFont>
      <p:font typeface="Fira Sans Extra Condensed Medium" panose="020B060402020202020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44360046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44360046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44360046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44360046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862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44360046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44360046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835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44360046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44360046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67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44360046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44360046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83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44360046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44360046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78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4436004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4436004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44360046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44360046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44360046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44360046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83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44360046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44360046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44360046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44360046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982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44360046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44360046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646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44360046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44360046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202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44360046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44360046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18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414000"/>
            <a:ext cx="8229600" cy="14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" y="1702950"/>
            <a:ext cx="822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21450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21450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61">
          <p15:clr>
            <a:srgbClr val="EA4335"/>
          </p15:clr>
        </p15:guide>
        <p15:guide id="4" orient="horz" pos="29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57200" y="350500"/>
            <a:ext cx="8229600" cy="14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Statistics</a:t>
            </a:r>
            <a:endParaRPr dirty="0"/>
          </a:p>
        </p:txBody>
      </p:sp>
      <p:sp>
        <p:nvSpPr>
          <p:cNvPr id="60" name="Google Shape;60;p15"/>
          <p:cNvSpPr/>
          <p:nvPr/>
        </p:nvSpPr>
        <p:spPr>
          <a:xfrm>
            <a:off x="6748010" y="1723021"/>
            <a:ext cx="1938790" cy="3420479"/>
          </a:xfrm>
          <a:custGeom>
            <a:avLst/>
            <a:gdLst/>
            <a:ahLst/>
            <a:cxnLst/>
            <a:rect l="l" t="t" r="r" b="b"/>
            <a:pathLst>
              <a:path w="17335" h="30583" extrusionOk="0">
                <a:moveTo>
                  <a:pt x="8667" y="1"/>
                </a:moveTo>
                <a:lnTo>
                  <a:pt x="1" y="6913"/>
                </a:lnTo>
                <a:lnTo>
                  <a:pt x="3457" y="6913"/>
                </a:lnTo>
                <a:lnTo>
                  <a:pt x="3457" y="30583"/>
                </a:lnTo>
                <a:lnTo>
                  <a:pt x="13878" y="30583"/>
                </a:lnTo>
                <a:lnTo>
                  <a:pt x="13878" y="6913"/>
                </a:lnTo>
                <a:lnTo>
                  <a:pt x="17334" y="6913"/>
                </a:lnTo>
                <a:lnTo>
                  <a:pt x="17080" y="6645"/>
                </a:lnTo>
                <a:lnTo>
                  <a:pt x="14655" y="4689"/>
                </a:lnTo>
                <a:lnTo>
                  <a:pt x="9766" y="845"/>
                </a:lnTo>
                <a:lnTo>
                  <a:pt x="86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457200" y="3276625"/>
            <a:ext cx="1937336" cy="1866875"/>
          </a:xfrm>
          <a:custGeom>
            <a:avLst/>
            <a:gdLst/>
            <a:ahLst/>
            <a:cxnLst/>
            <a:rect l="l" t="t" r="r" b="b"/>
            <a:pathLst>
              <a:path w="17322" h="16692" extrusionOk="0">
                <a:moveTo>
                  <a:pt x="8668" y="1"/>
                </a:moveTo>
                <a:lnTo>
                  <a:pt x="1" y="6913"/>
                </a:lnTo>
                <a:lnTo>
                  <a:pt x="3457" y="6913"/>
                </a:lnTo>
                <a:lnTo>
                  <a:pt x="3457" y="16692"/>
                </a:lnTo>
                <a:lnTo>
                  <a:pt x="13865" y="16692"/>
                </a:lnTo>
                <a:lnTo>
                  <a:pt x="13865" y="6913"/>
                </a:lnTo>
                <a:lnTo>
                  <a:pt x="17321" y="6913"/>
                </a:lnTo>
                <a:lnTo>
                  <a:pt x="17080" y="6645"/>
                </a:lnTo>
                <a:lnTo>
                  <a:pt x="14656" y="4676"/>
                </a:lnTo>
                <a:lnTo>
                  <a:pt x="9753" y="845"/>
                </a:lnTo>
                <a:lnTo>
                  <a:pt x="866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4666670" y="2926111"/>
            <a:ext cx="1937224" cy="2217389"/>
          </a:xfrm>
          <a:custGeom>
            <a:avLst/>
            <a:gdLst/>
            <a:ahLst/>
            <a:cxnLst/>
            <a:rect l="l" t="t" r="r" b="b"/>
            <a:pathLst>
              <a:path w="17321" h="19826" extrusionOk="0">
                <a:moveTo>
                  <a:pt x="8654" y="0"/>
                </a:moveTo>
                <a:lnTo>
                  <a:pt x="1" y="6926"/>
                </a:lnTo>
                <a:lnTo>
                  <a:pt x="3457" y="6926"/>
                </a:lnTo>
                <a:lnTo>
                  <a:pt x="3457" y="19826"/>
                </a:lnTo>
                <a:lnTo>
                  <a:pt x="13865" y="19826"/>
                </a:lnTo>
                <a:lnTo>
                  <a:pt x="13865" y="6926"/>
                </a:lnTo>
                <a:lnTo>
                  <a:pt x="17321" y="6926"/>
                </a:lnTo>
                <a:lnTo>
                  <a:pt x="17080" y="6658"/>
                </a:lnTo>
                <a:lnTo>
                  <a:pt x="14655" y="4689"/>
                </a:lnTo>
                <a:lnTo>
                  <a:pt x="9752" y="844"/>
                </a:lnTo>
                <a:lnTo>
                  <a:pt x="86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2561208" y="2286371"/>
            <a:ext cx="1938790" cy="2857129"/>
          </a:xfrm>
          <a:custGeom>
            <a:avLst/>
            <a:gdLst/>
            <a:ahLst/>
            <a:cxnLst/>
            <a:rect l="l" t="t" r="r" b="b"/>
            <a:pathLst>
              <a:path w="17335" h="25546" extrusionOk="0">
                <a:moveTo>
                  <a:pt x="8667" y="1"/>
                </a:moveTo>
                <a:lnTo>
                  <a:pt x="0" y="6926"/>
                </a:lnTo>
                <a:lnTo>
                  <a:pt x="3456" y="6926"/>
                </a:lnTo>
                <a:lnTo>
                  <a:pt x="3456" y="25546"/>
                </a:lnTo>
                <a:lnTo>
                  <a:pt x="13878" y="25546"/>
                </a:lnTo>
                <a:lnTo>
                  <a:pt x="13878" y="6926"/>
                </a:lnTo>
                <a:lnTo>
                  <a:pt x="17334" y="6926"/>
                </a:lnTo>
                <a:lnTo>
                  <a:pt x="17093" y="6658"/>
                </a:lnTo>
                <a:lnTo>
                  <a:pt x="14668" y="4689"/>
                </a:lnTo>
                <a:lnTo>
                  <a:pt x="9766" y="858"/>
                </a:lnTo>
                <a:lnTo>
                  <a:pt x="866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Outliers</a:t>
            </a:r>
            <a:endParaRPr dirty="0"/>
          </a:p>
        </p:txBody>
      </p:sp>
      <p:sp>
        <p:nvSpPr>
          <p:cNvPr id="201" name="Google Shape;201;p19"/>
          <p:cNvSpPr txBox="1"/>
          <p:nvPr/>
        </p:nvSpPr>
        <p:spPr>
          <a:xfrm>
            <a:off x="457200" y="759966"/>
            <a:ext cx="8229600" cy="647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Any value which falls outside the normal data range.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AAF9C-B6B9-AF41-63EC-878797F74A0D}"/>
              </a:ext>
            </a:extLst>
          </p:cNvPr>
          <p:cNvSpPr txBox="1"/>
          <p:nvPr/>
        </p:nvSpPr>
        <p:spPr>
          <a:xfrm>
            <a:off x="457200" y="1261769"/>
            <a:ext cx="4572000" cy="1149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Q1. 2,3,6,7,8,9,7,2,4,7,150 find outlier.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Outlier = 150</a:t>
            </a:r>
          </a:p>
        </p:txBody>
      </p:sp>
      <p:sp>
        <p:nvSpPr>
          <p:cNvPr id="7" name="Google Shape;201;p19">
            <a:extLst>
              <a:ext uri="{FF2B5EF4-FFF2-40B4-BE49-F238E27FC236}">
                <a16:creationId xmlns:a16="http://schemas.microsoft.com/office/drawing/2014/main" id="{6350FA35-5F1A-480A-CBA9-D12E5F907353}"/>
              </a:ext>
            </a:extLst>
          </p:cNvPr>
          <p:cNvSpPr txBox="1"/>
          <p:nvPr/>
        </p:nvSpPr>
        <p:spPr>
          <a:xfrm>
            <a:off x="457200" y="2506714"/>
            <a:ext cx="8229600" cy="258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Reasons for Outliers in the data: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Typos</a:t>
            </a: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Outliers during data collection. For example adding an extra zero by mistake.</a:t>
            </a:r>
          </a:p>
          <a:p>
            <a:pPr marL="228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Measurement error </a:t>
            </a: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Outliers in data due to measurement operator being faulty.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example the weighing machine not working properly.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Intentional error </a:t>
            </a: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These are errors which are induced by people intentionally. For example teens might claim they’ve had a smaller amount of alcohol than they actually have.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Legit Outliers </a:t>
            </a: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These are values which are not actually errors but are in the data due to legitimate reasons. For example a CEOs salary might actually be very high as compared to other employees.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Outliers</a:t>
            </a:r>
            <a:endParaRPr dirty="0"/>
          </a:p>
        </p:txBody>
      </p:sp>
      <p:sp>
        <p:nvSpPr>
          <p:cNvPr id="201" name="Google Shape;201;p19"/>
          <p:cNvSpPr txBox="1"/>
          <p:nvPr/>
        </p:nvSpPr>
        <p:spPr>
          <a:xfrm>
            <a:off x="457200" y="834161"/>
            <a:ext cx="8229600" cy="647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16171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Let's add an outlier to the data and observe the impact it has</a:t>
            </a:r>
            <a:r>
              <a:rPr lang="en-US" sz="1600" b="0" i="0" dirty="0">
                <a:solidFill>
                  <a:srgbClr val="161719"/>
                </a:solidFill>
                <a:effectLst/>
                <a:latin typeface="Inter"/>
              </a:rPr>
              <a:t>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17D94-6A89-5797-AB3B-E4C73B687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13431"/>
            <a:ext cx="3562533" cy="1943200"/>
          </a:xfrm>
          <a:prstGeom prst="rect">
            <a:avLst/>
          </a:prstGeom>
        </p:spPr>
      </p:pic>
      <p:sp>
        <p:nvSpPr>
          <p:cNvPr id="5" name="Google Shape;201;p19">
            <a:extLst>
              <a:ext uri="{FF2B5EF4-FFF2-40B4-BE49-F238E27FC236}">
                <a16:creationId xmlns:a16="http://schemas.microsoft.com/office/drawing/2014/main" id="{7748474C-0852-DC26-5B4B-66781CBAE2A3}"/>
              </a:ext>
            </a:extLst>
          </p:cNvPr>
          <p:cNvSpPr txBox="1"/>
          <p:nvPr/>
        </p:nvSpPr>
        <p:spPr>
          <a:xfrm>
            <a:off x="457200" y="3412084"/>
            <a:ext cx="8229600" cy="173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see that Zoya's mark is an outlier because marks are usually given out of 100.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6171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Let's examine how the outlier affects our data –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161719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6171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Mean</a:t>
            </a:r>
            <a:r>
              <a:rPr lang="en-US" dirty="0">
                <a:solidFill>
                  <a:srgbClr val="16171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b="1" dirty="0">
                <a:solidFill>
                  <a:srgbClr val="16171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(before Outlier) </a:t>
            </a:r>
            <a:r>
              <a:rPr lang="en-US" dirty="0">
                <a:solidFill>
                  <a:srgbClr val="16171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= 53.26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6171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Mean (after Outlier) </a:t>
            </a:r>
            <a:r>
              <a:rPr lang="en-US" dirty="0">
                <a:solidFill>
                  <a:srgbClr val="16171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= 612.7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6171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Mode (before outlier) </a:t>
            </a:r>
            <a:r>
              <a:rPr lang="en-US" dirty="0">
                <a:solidFill>
                  <a:srgbClr val="16171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= 11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6171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Mode (after Outlier) </a:t>
            </a:r>
            <a:r>
              <a:rPr lang="en-US" dirty="0">
                <a:solidFill>
                  <a:srgbClr val="16171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= 11</a:t>
            </a:r>
            <a:endParaRPr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9090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Outliers</a:t>
            </a:r>
            <a:endParaRPr dirty="0"/>
          </a:p>
        </p:txBody>
      </p:sp>
      <p:sp>
        <p:nvSpPr>
          <p:cNvPr id="201" name="Google Shape;201;p19"/>
          <p:cNvSpPr txBox="1"/>
          <p:nvPr/>
        </p:nvSpPr>
        <p:spPr>
          <a:xfrm>
            <a:off x="457200" y="1513807"/>
            <a:ext cx="8229600" cy="1492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16171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</a:t>
            </a:r>
            <a:r>
              <a:rPr lang="en-US" b="0" i="0" dirty="0">
                <a:solidFill>
                  <a:srgbClr val="16171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 is not significantly affected by the addition of a few new values, and is therefore considered robust</a:t>
            </a:r>
            <a:r>
              <a:rPr lang="en-US" b="0" i="0" dirty="0">
                <a:solidFill>
                  <a:srgbClr val="161719"/>
                </a:solidFill>
                <a:effectLst/>
                <a:latin typeface="Inter"/>
              </a:rPr>
              <a:t>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6171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However</a:t>
            </a:r>
            <a:r>
              <a:rPr lang="en-US" b="0" i="0" dirty="0">
                <a:solidFill>
                  <a:srgbClr val="16171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Mode only shows the most frequently occurring value, so it may not accurately represent the data.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16171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</a:t>
            </a:r>
            <a:r>
              <a:rPr lang="en-US" b="0" i="0" dirty="0">
                <a:solidFill>
                  <a:srgbClr val="16171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 can see that a single observation can significantly influence the mean, making it an unreliable metric.</a:t>
            </a:r>
            <a:endParaRPr sz="10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2" name="Google Shape;201;p19">
            <a:extLst>
              <a:ext uri="{FF2B5EF4-FFF2-40B4-BE49-F238E27FC236}">
                <a16:creationId xmlns:a16="http://schemas.microsoft.com/office/drawing/2014/main" id="{CADA33B9-0855-3B9E-DD62-FDDD869DC7BE}"/>
              </a:ext>
            </a:extLst>
          </p:cNvPr>
          <p:cNvSpPr txBox="1"/>
          <p:nvPr/>
        </p:nvSpPr>
        <p:spPr>
          <a:xfrm>
            <a:off x="457200" y="1161718"/>
            <a:ext cx="8229600" cy="41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6171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Conclusion:</a:t>
            </a:r>
            <a:endParaRPr sz="1600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3" name="Google Shape;201;p19">
            <a:extLst>
              <a:ext uri="{FF2B5EF4-FFF2-40B4-BE49-F238E27FC236}">
                <a16:creationId xmlns:a16="http://schemas.microsoft.com/office/drawing/2014/main" id="{8A006241-0906-20F0-02DC-AC8D328341B8}"/>
              </a:ext>
            </a:extLst>
          </p:cNvPr>
          <p:cNvSpPr txBox="1"/>
          <p:nvPr/>
        </p:nvSpPr>
        <p:spPr>
          <a:xfrm>
            <a:off x="457200" y="3006670"/>
            <a:ext cx="8229600" cy="1492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How to summarize data when we have outliers?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0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6171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address the problem caused by outliers, we can introduce a new statistical measure called the median.</a:t>
            </a:r>
            <a:endParaRPr sz="11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68905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Descriptive Statistics</a:t>
            </a:r>
            <a:endParaRPr dirty="0"/>
          </a:p>
        </p:txBody>
      </p:sp>
      <p:sp>
        <p:nvSpPr>
          <p:cNvPr id="180" name="Google Shape;180;p18"/>
          <p:cNvSpPr txBox="1"/>
          <p:nvPr/>
        </p:nvSpPr>
        <p:spPr>
          <a:xfrm>
            <a:off x="457148" y="1043241"/>
            <a:ext cx="1131427" cy="495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3. Median</a:t>
            </a:r>
            <a:endParaRPr sz="20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466312" y="1508397"/>
            <a:ext cx="8229599" cy="49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Median is the middle value in a dataset when it is ordered.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83;p18">
            <a:extLst>
              <a:ext uri="{FF2B5EF4-FFF2-40B4-BE49-F238E27FC236}">
                <a16:creationId xmlns:a16="http://schemas.microsoft.com/office/drawing/2014/main" id="{83D7FE84-2ECC-069E-497B-1B02104B5D9E}"/>
              </a:ext>
            </a:extLst>
          </p:cNvPr>
          <p:cNvSpPr txBox="1"/>
          <p:nvPr/>
        </p:nvSpPr>
        <p:spPr>
          <a:xfrm>
            <a:off x="466209" y="1927950"/>
            <a:ext cx="8229702" cy="309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Median formula (for an odd number of observations):-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IN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Where, n = number of values</a:t>
            </a:r>
          </a:p>
          <a:p>
            <a:pPr>
              <a:spcAft>
                <a:spcPts val="1600"/>
              </a:spcAft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Median formula (for an even number of observations):-</a:t>
            </a:r>
          </a:p>
          <a:p>
            <a:pPr>
              <a:spcAft>
                <a:spcPts val="1600"/>
              </a:spcAft>
            </a:pPr>
            <a:endParaRPr lang="en-IN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IN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IN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0A57C8-315D-F068-64BA-926076808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324" y="2351855"/>
            <a:ext cx="2724290" cy="6477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0A9CF8-EEF4-6192-35A3-AECEE8DE4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253" y="3629500"/>
            <a:ext cx="3524431" cy="7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12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Descriptive Statistics</a:t>
            </a:r>
            <a:endParaRPr dirty="0"/>
          </a:p>
        </p:txBody>
      </p:sp>
      <p:sp>
        <p:nvSpPr>
          <p:cNvPr id="2" name="Google Shape;183;p18">
            <a:extLst>
              <a:ext uri="{FF2B5EF4-FFF2-40B4-BE49-F238E27FC236}">
                <a16:creationId xmlns:a16="http://schemas.microsoft.com/office/drawing/2014/main" id="{83D7FE84-2ECC-069E-497B-1B02104B5D9E}"/>
              </a:ext>
            </a:extLst>
          </p:cNvPr>
          <p:cNvSpPr txBox="1"/>
          <p:nvPr/>
        </p:nvSpPr>
        <p:spPr>
          <a:xfrm>
            <a:off x="457098" y="1079243"/>
            <a:ext cx="8229702" cy="309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Example:-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Q1. 2,8,4,4,9,2,8,2,6. Find median.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first arrange the data series in ascending or descending order.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i.e. 2,2,2,4,4,6,8,8,9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rgbClr val="16171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Here, we have odd numbers, so we can use the formula (n+1)/2.</a:t>
            </a:r>
            <a:r>
              <a:rPr lang="en-I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= 9 +1/2 = 5</a:t>
            </a:r>
            <a:r>
              <a:rPr lang="en-IN" baseline="30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th</a:t>
            </a:r>
            <a:r>
              <a:rPr lang="en-I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element</a:t>
            </a: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</a:t>
            </a: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4.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IN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Aft>
                <a:spcPts val="1600"/>
              </a:spcAft>
            </a:pPr>
            <a:endParaRPr lang="en-IN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IN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IN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80;p18">
            <a:extLst>
              <a:ext uri="{FF2B5EF4-FFF2-40B4-BE49-F238E27FC236}">
                <a16:creationId xmlns:a16="http://schemas.microsoft.com/office/drawing/2014/main" id="{952838E1-DEDF-77FD-590B-381486FE78EC}"/>
              </a:ext>
            </a:extLst>
          </p:cNvPr>
          <p:cNvSpPr txBox="1"/>
          <p:nvPr/>
        </p:nvSpPr>
        <p:spPr>
          <a:xfrm>
            <a:off x="457098" y="3586357"/>
            <a:ext cx="7609719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 find Median (using pandas):-</a:t>
            </a:r>
            <a:endParaRPr sz="20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" name="Google Shape;183;p18">
            <a:extLst>
              <a:ext uri="{FF2B5EF4-FFF2-40B4-BE49-F238E27FC236}">
                <a16:creationId xmlns:a16="http://schemas.microsoft.com/office/drawing/2014/main" id="{0C9FDB4B-AE05-E35F-1F4D-5211F1BE8A9E}"/>
              </a:ext>
            </a:extLst>
          </p:cNvPr>
          <p:cNvSpPr txBox="1"/>
          <p:nvPr/>
        </p:nvSpPr>
        <p:spPr>
          <a:xfrm>
            <a:off x="457098" y="4127664"/>
            <a:ext cx="8229702" cy="109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 necessary libraries.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 pandas as pd</a:t>
            </a:r>
          </a:p>
        </p:txBody>
      </p:sp>
    </p:spTree>
    <p:extLst>
      <p:ext uri="{BB962C8B-B14F-4D97-AF65-F5344CB8AC3E}">
        <p14:creationId xmlns:p14="http://schemas.microsoft.com/office/powerpoint/2010/main" val="2316345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Descriptive Statistics</a:t>
            </a:r>
            <a:endParaRPr dirty="0"/>
          </a:p>
        </p:txBody>
      </p:sp>
      <p:sp>
        <p:nvSpPr>
          <p:cNvPr id="183" name="Google Shape;183;p18"/>
          <p:cNvSpPr txBox="1"/>
          <p:nvPr/>
        </p:nvSpPr>
        <p:spPr>
          <a:xfrm>
            <a:off x="457149" y="1441343"/>
            <a:ext cx="8229702" cy="3702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2.  import dataset.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 = pd.read_csv('Students.csv’)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Final step.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median_data = df[‘Marks’].median()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median_data = df['Marks'].quantile(0.5)</a:t>
            </a:r>
            <a:endParaRPr lang="fr-FR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print(median_data)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= 49.5</a:t>
            </a:r>
          </a:p>
        </p:txBody>
      </p:sp>
    </p:spTree>
    <p:extLst>
      <p:ext uri="{BB962C8B-B14F-4D97-AF65-F5344CB8AC3E}">
        <p14:creationId xmlns:p14="http://schemas.microsoft.com/office/powerpoint/2010/main" val="375828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Statistics</a:t>
            </a:r>
            <a:endParaRPr dirty="0"/>
          </a:p>
        </p:txBody>
      </p:sp>
      <p:sp>
        <p:nvSpPr>
          <p:cNvPr id="118" name="Google Shape;118;p16"/>
          <p:cNvSpPr txBox="1"/>
          <p:nvPr/>
        </p:nvSpPr>
        <p:spPr>
          <a:xfrm>
            <a:off x="6016301" y="1804938"/>
            <a:ext cx="6864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</a:t>
            </a:r>
            <a:endParaRPr sz="1600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6016301" y="3313813"/>
            <a:ext cx="6864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35</a:t>
            </a:r>
            <a:r>
              <a:rPr lang="en-GB" sz="1600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 sz="1600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711093" y="1686138"/>
            <a:ext cx="1756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Or</a:t>
            </a:r>
            <a:endParaRPr sz="18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711093" y="2164038"/>
            <a:ext cx="8375755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Statistics is the science of extracting information from the data.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711093" y="2651388"/>
            <a:ext cx="1756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Examples:-</a:t>
            </a:r>
            <a:endParaRPr sz="1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711094" y="1258188"/>
            <a:ext cx="8375755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Statistics is the study of how to collect, organize, analyze and interpret numerical information and data.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22;p16">
            <a:extLst>
              <a:ext uri="{FF2B5EF4-FFF2-40B4-BE49-F238E27FC236}">
                <a16:creationId xmlns:a16="http://schemas.microsoft.com/office/drawing/2014/main" id="{1DAF45E7-95E9-1ECB-56E9-0ADCD6B0418D}"/>
              </a:ext>
            </a:extLst>
          </p:cNvPr>
          <p:cNvSpPr txBox="1"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IN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C9836-A499-DA7C-6F15-4EFA44F45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843" y="2792889"/>
            <a:ext cx="2924257" cy="1872712"/>
          </a:xfrm>
          <a:prstGeom prst="rect">
            <a:avLst/>
          </a:prstGeom>
        </p:spPr>
      </p:pic>
      <p:sp>
        <p:nvSpPr>
          <p:cNvPr id="5" name="Google Shape;124;p16">
            <a:extLst>
              <a:ext uri="{FF2B5EF4-FFF2-40B4-BE49-F238E27FC236}">
                <a16:creationId xmlns:a16="http://schemas.microsoft.com/office/drawing/2014/main" id="{B1602853-F7D5-B9DB-5B15-E26BE4D7F487}"/>
              </a:ext>
            </a:extLst>
          </p:cNvPr>
          <p:cNvSpPr txBox="1"/>
          <p:nvPr/>
        </p:nvSpPr>
        <p:spPr>
          <a:xfrm>
            <a:off x="1939842" y="4717670"/>
            <a:ext cx="2924257" cy="33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Average marks of the class?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DDA3BE-5526-9B70-1C4F-A41C49153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563" y="2792889"/>
            <a:ext cx="2924257" cy="1872712"/>
          </a:xfrm>
          <a:prstGeom prst="rect">
            <a:avLst/>
          </a:prstGeom>
        </p:spPr>
      </p:pic>
      <p:sp>
        <p:nvSpPr>
          <p:cNvPr id="8" name="Google Shape;124;p16">
            <a:extLst>
              <a:ext uri="{FF2B5EF4-FFF2-40B4-BE49-F238E27FC236}">
                <a16:creationId xmlns:a16="http://schemas.microsoft.com/office/drawing/2014/main" id="{26D5A3C5-C9DA-6AC0-1064-23CEE8B37E10}"/>
              </a:ext>
            </a:extLst>
          </p:cNvPr>
          <p:cNvSpPr txBox="1"/>
          <p:nvPr/>
        </p:nvSpPr>
        <p:spPr>
          <a:xfrm>
            <a:off x="5276563" y="4717670"/>
            <a:ext cx="2924257" cy="33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Tomorrow's weather?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Types of Variables</a:t>
            </a:r>
            <a:endParaRPr dirty="0"/>
          </a:p>
        </p:txBody>
      </p:sp>
      <p:sp>
        <p:nvSpPr>
          <p:cNvPr id="134" name="Google Shape;134;p17"/>
          <p:cNvSpPr/>
          <p:nvPr/>
        </p:nvSpPr>
        <p:spPr>
          <a:xfrm>
            <a:off x="2306889" y="2544280"/>
            <a:ext cx="1365020" cy="2186091"/>
          </a:xfrm>
          <a:custGeom>
            <a:avLst/>
            <a:gdLst/>
            <a:ahLst/>
            <a:cxnLst/>
            <a:rect l="l" t="t" r="r" b="b"/>
            <a:pathLst>
              <a:path w="25988" h="41620" fill="none" extrusionOk="0">
                <a:moveTo>
                  <a:pt x="25988" y="8748"/>
                </a:moveTo>
                <a:lnTo>
                  <a:pt x="25198" y="9538"/>
                </a:lnTo>
                <a:lnTo>
                  <a:pt x="23697" y="11199"/>
                </a:lnTo>
                <a:lnTo>
                  <a:pt x="22277" y="12914"/>
                </a:lnTo>
                <a:lnTo>
                  <a:pt x="20938" y="14709"/>
                </a:lnTo>
                <a:lnTo>
                  <a:pt x="19692" y="16557"/>
                </a:lnTo>
                <a:lnTo>
                  <a:pt x="18527" y="18473"/>
                </a:lnTo>
                <a:lnTo>
                  <a:pt x="17455" y="20455"/>
                </a:lnTo>
                <a:lnTo>
                  <a:pt x="16477" y="22491"/>
                </a:lnTo>
                <a:lnTo>
                  <a:pt x="15593" y="24568"/>
                </a:lnTo>
                <a:lnTo>
                  <a:pt x="14803" y="26711"/>
                </a:lnTo>
                <a:lnTo>
                  <a:pt x="14133" y="28894"/>
                </a:lnTo>
                <a:lnTo>
                  <a:pt x="13557" y="31118"/>
                </a:lnTo>
                <a:lnTo>
                  <a:pt x="13088" y="33395"/>
                </a:lnTo>
                <a:lnTo>
                  <a:pt x="12740" y="35699"/>
                </a:lnTo>
                <a:lnTo>
                  <a:pt x="12499" y="38043"/>
                </a:lnTo>
                <a:lnTo>
                  <a:pt x="12378" y="40428"/>
                </a:lnTo>
                <a:lnTo>
                  <a:pt x="12365" y="41620"/>
                </a:lnTo>
                <a:lnTo>
                  <a:pt x="1" y="41620"/>
                </a:lnTo>
                <a:lnTo>
                  <a:pt x="14" y="40106"/>
                </a:lnTo>
                <a:lnTo>
                  <a:pt x="162" y="37092"/>
                </a:lnTo>
                <a:lnTo>
                  <a:pt x="470" y="34119"/>
                </a:lnTo>
                <a:lnTo>
                  <a:pt x="912" y="31198"/>
                </a:lnTo>
                <a:lnTo>
                  <a:pt x="1501" y="28332"/>
                </a:lnTo>
                <a:lnTo>
                  <a:pt x="2225" y="25505"/>
                </a:lnTo>
                <a:lnTo>
                  <a:pt x="3082" y="22746"/>
                </a:lnTo>
                <a:lnTo>
                  <a:pt x="4073" y="20040"/>
                </a:lnTo>
                <a:lnTo>
                  <a:pt x="5198" y="17401"/>
                </a:lnTo>
                <a:lnTo>
                  <a:pt x="6431" y="14829"/>
                </a:lnTo>
                <a:lnTo>
                  <a:pt x="7797" y="12324"/>
                </a:lnTo>
                <a:lnTo>
                  <a:pt x="9271" y="9900"/>
                </a:lnTo>
                <a:lnTo>
                  <a:pt x="10851" y="7542"/>
                </a:lnTo>
                <a:lnTo>
                  <a:pt x="12552" y="5278"/>
                </a:lnTo>
                <a:lnTo>
                  <a:pt x="14347" y="3095"/>
                </a:lnTo>
                <a:lnTo>
                  <a:pt x="16250" y="1005"/>
                </a:lnTo>
                <a:lnTo>
                  <a:pt x="17241" y="1"/>
                </a:lnTo>
                <a:lnTo>
                  <a:pt x="25988" y="8748"/>
                </a:lnTo>
                <a:close/>
              </a:path>
            </a:pathLst>
          </a:custGeom>
          <a:noFill/>
          <a:ln w="2675" cap="flat" cmpd="sng">
            <a:solidFill>
              <a:srgbClr val="FFFFFF"/>
            </a:solidFill>
            <a:prstDash val="solid"/>
            <a:miter lim="1339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3579006" y="2911540"/>
            <a:ext cx="3105698" cy="1818836"/>
          </a:xfrm>
          <a:custGeom>
            <a:avLst/>
            <a:gdLst/>
            <a:ahLst/>
            <a:cxnLst/>
            <a:rect l="l" t="t" r="r" b="b"/>
            <a:pathLst>
              <a:path w="59128" h="34628" fill="none" extrusionOk="0">
                <a:moveTo>
                  <a:pt x="59128" y="10141"/>
                </a:moveTo>
                <a:lnTo>
                  <a:pt x="50193" y="19076"/>
                </a:lnTo>
                <a:lnTo>
                  <a:pt x="49443" y="18339"/>
                </a:lnTo>
                <a:lnTo>
                  <a:pt x="47809" y="16986"/>
                </a:lnTo>
                <a:lnTo>
                  <a:pt x="46054" y="15807"/>
                </a:lnTo>
                <a:lnTo>
                  <a:pt x="44179" y="14789"/>
                </a:lnTo>
                <a:lnTo>
                  <a:pt x="42210" y="13959"/>
                </a:lnTo>
                <a:lnTo>
                  <a:pt x="40147" y="13316"/>
                </a:lnTo>
                <a:lnTo>
                  <a:pt x="37990" y="12874"/>
                </a:lnTo>
                <a:lnTo>
                  <a:pt x="35780" y="12646"/>
                </a:lnTo>
                <a:lnTo>
                  <a:pt x="34641" y="12633"/>
                </a:lnTo>
                <a:lnTo>
                  <a:pt x="33503" y="12646"/>
                </a:lnTo>
                <a:lnTo>
                  <a:pt x="31292" y="12874"/>
                </a:lnTo>
                <a:lnTo>
                  <a:pt x="29136" y="13316"/>
                </a:lnTo>
                <a:lnTo>
                  <a:pt x="27073" y="13959"/>
                </a:lnTo>
                <a:lnTo>
                  <a:pt x="25090" y="14789"/>
                </a:lnTo>
                <a:lnTo>
                  <a:pt x="23228" y="15807"/>
                </a:lnTo>
                <a:lnTo>
                  <a:pt x="21474" y="16986"/>
                </a:lnTo>
                <a:lnTo>
                  <a:pt x="19839" y="18339"/>
                </a:lnTo>
                <a:lnTo>
                  <a:pt x="19076" y="19076"/>
                </a:lnTo>
                <a:lnTo>
                  <a:pt x="18352" y="19826"/>
                </a:lnTo>
                <a:lnTo>
                  <a:pt x="16999" y="21460"/>
                </a:lnTo>
                <a:lnTo>
                  <a:pt x="15821" y="23215"/>
                </a:lnTo>
                <a:lnTo>
                  <a:pt x="14803" y="25090"/>
                </a:lnTo>
                <a:lnTo>
                  <a:pt x="13959" y="27060"/>
                </a:lnTo>
                <a:lnTo>
                  <a:pt x="13316" y="29122"/>
                </a:lnTo>
                <a:lnTo>
                  <a:pt x="12887" y="31279"/>
                </a:lnTo>
                <a:lnTo>
                  <a:pt x="12659" y="33489"/>
                </a:lnTo>
                <a:lnTo>
                  <a:pt x="12633" y="34628"/>
                </a:lnTo>
                <a:lnTo>
                  <a:pt x="1" y="34628"/>
                </a:lnTo>
                <a:lnTo>
                  <a:pt x="14" y="33730"/>
                </a:lnTo>
                <a:lnTo>
                  <a:pt x="108" y="31962"/>
                </a:lnTo>
                <a:lnTo>
                  <a:pt x="282" y="30221"/>
                </a:lnTo>
                <a:lnTo>
                  <a:pt x="550" y="28493"/>
                </a:lnTo>
                <a:lnTo>
                  <a:pt x="885" y="26805"/>
                </a:lnTo>
                <a:lnTo>
                  <a:pt x="1314" y="25144"/>
                </a:lnTo>
                <a:lnTo>
                  <a:pt x="1823" y="23523"/>
                </a:lnTo>
                <a:lnTo>
                  <a:pt x="2412" y="21929"/>
                </a:lnTo>
                <a:lnTo>
                  <a:pt x="3068" y="20375"/>
                </a:lnTo>
                <a:lnTo>
                  <a:pt x="3792" y="18862"/>
                </a:lnTo>
                <a:lnTo>
                  <a:pt x="4595" y="17388"/>
                </a:lnTo>
                <a:lnTo>
                  <a:pt x="5466" y="15968"/>
                </a:lnTo>
                <a:lnTo>
                  <a:pt x="6390" y="14575"/>
                </a:lnTo>
                <a:lnTo>
                  <a:pt x="7395" y="13249"/>
                </a:lnTo>
                <a:lnTo>
                  <a:pt x="8453" y="11963"/>
                </a:lnTo>
                <a:lnTo>
                  <a:pt x="9565" y="10731"/>
                </a:lnTo>
                <a:lnTo>
                  <a:pt x="10154" y="10141"/>
                </a:lnTo>
                <a:lnTo>
                  <a:pt x="10744" y="9552"/>
                </a:lnTo>
                <a:lnTo>
                  <a:pt x="11976" y="8440"/>
                </a:lnTo>
                <a:lnTo>
                  <a:pt x="13262" y="7382"/>
                </a:lnTo>
                <a:lnTo>
                  <a:pt x="14588" y="6377"/>
                </a:lnTo>
                <a:lnTo>
                  <a:pt x="15968" y="5453"/>
                </a:lnTo>
                <a:lnTo>
                  <a:pt x="17401" y="4582"/>
                </a:lnTo>
                <a:lnTo>
                  <a:pt x="18875" y="3778"/>
                </a:lnTo>
                <a:lnTo>
                  <a:pt x="20389" y="3055"/>
                </a:lnTo>
                <a:lnTo>
                  <a:pt x="21942" y="2399"/>
                </a:lnTo>
                <a:lnTo>
                  <a:pt x="23536" y="1809"/>
                </a:lnTo>
                <a:lnTo>
                  <a:pt x="25157" y="1300"/>
                </a:lnTo>
                <a:lnTo>
                  <a:pt x="26818" y="885"/>
                </a:lnTo>
                <a:lnTo>
                  <a:pt x="28506" y="537"/>
                </a:lnTo>
                <a:lnTo>
                  <a:pt x="30234" y="269"/>
                </a:lnTo>
                <a:lnTo>
                  <a:pt x="31976" y="95"/>
                </a:lnTo>
                <a:lnTo>
                  <a:pt x="33744" y="1"/>
                </a:lnTo>
                <a:lnTo>
                  <a:pt x="34641" y="1"/>
                </a:lnTo>
                <a:lnTo>
                  <a:pt x="35539" y="1"/>
                </a:lnTo>
                <a:lnTo>
                  <a:pt x="37307" y="95"/>
                </a:lnTo>
                <a:lnTo>
                  <a:pt x="39048" y="269"/>
                </a:lnTo>
                <a:lnTo>
                  <a:pt x="40776" y="537"/>
                </a:lnTo>
                <a:lnTo>
                  <a:pt x="42464" y="885"/>
                </a:lnTo>
                <a:lnTo>
                  <a:pt x="44125" y="1300"/>
                </a:lnTo>
                <a:lnTo>
                  <a:pt x="45746" y="1809"/>
                </a:lnTo>
                <a:lnTo>
                  <a:pt x="47340" y="2399"/>
                </a:lnTo>
                <a:lnTo>
                  <a:pt x="48894" y="3055"/>
                </a:lnTo>
                <a:lnTo>
                  <a:pt x="50408" y="3778"/>
                </a:lnTo>
                <a:lnTo>
                  <a:pt x="51881" y="4582"/>
                </a:lnTo>
                <a:lnTo>
                  <a:pt x="53314" y="5453"/>
                </a:lnTo>
                <a:lnTo>
                  <a:pt x="54694" y="6377"/>
                </a:lnTo>
                <a:lnTo>
                  <a:pt x="56020" y="7382"/>
                </a:lnTo>
                <a:lnTo>
                  <a:pt x="57306" y="8440"/>
                </a:lnTo>
                <a:lnTo>
                  <a:pt x="58539" y="9552"/>
                </a:lnTo>
                <a:lnTo>
                  <a:pt x="59128" y="10141"/>
                </a:lnTo>
                <a:close/>
              </a:path>
            </a:pathLst>
          </a:custGeom>
          <a:noFill/>
          <a:ln w="2675" cap="flat" cmpd="sng">
            <a:solidFill>
              <a:srgbClr val="FFFFFF"/>
            </a:solidFill>
            <a:prstDash val="solid"/>
            <a:miter lim="1339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2837851" y="2826000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</a:t>
            </a:r>
            <a:r>
              <a:rPr lang="en-GB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4674951" y="2430750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</a:t>
            </a:r>
            <a:r>
              <a:rPr lang="en-GB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5813426" y="3306050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</a:t>
            </a:r>
            <a:r>
              <a:rPr lang="en-GB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5813376" y="4315050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100</a:t>
            </a:r>
            <a:r>
              <a:rPr lang="en-GB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B4AC5DF-F7EA-B0D9-FEFB-E6CC2F385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99" y="533075"/>
            <a:ext cx="7632844" cy="37331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675119-80E0-D532-C4A3-BB6D57BE2A43}"/>
              </a:ext>
            </a:extLst>
          </p:cNvPr>
          <p:cNvSpPr txBox="1"/>
          <p:nvPr/>
        </p:nvSpPr>
        <p:spPr>
          <a:xfrm>
            <a:off x="653399" y="4675333"/>
            <a:ext cx="763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Note: </a:t>
            </a:r>
            <a:r>
              <a:rPr lang="en-IN" dirty="0"/>
              <a:t>Continuous and discrete are also called ratio and interval respectively.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8233AE-5B86-ADBF-BB22-9BA854FF31D8}"/>
              </a:ext>
            </a:extLst>
          </p:cNvPr>
          <p:cNvSpPr txBox="1"/>
          <p:nvPr/>
        </p:nvSpPr>
        <p:spPr>
          <a:xfrm>
            <a:off x="653399" y="4304015"/>
            <a:ext cx="763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Types of Variables or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Types of Statistics</a:t>
            </a:r>
            <a:endParaRPr dirty="0"/>
          </a:p>
        </p:txBody>
      </p:sp>
      <p:sp>
        <p:nvSpPr>
          <p:cNvPr id="134" name="Google Shape;134;p17"/>
          <p:cNvSpPr/>
          <p:nvPr/>
        </p:nvSpPr>
        <p:spPr>
          <a:xfrm>
            <a:off x="2306889" y="2544280"/>
            <a:ext cx="1365020" cy="2186091"/>
          </a:xfrm>
          <a:custGeom>
            <a:avLst/>
            <a:gdLst/>
            <a:ahLst/>
            <a:cxnLst/>
            <a:rect l="l" t="t" r="r" b="b"/>
            <a:pathLst>
              <a:path w="25988" h="41620" fill="none" extrusionOk="0">
                <a:moveTo>
                  <a:pt x="25988" y="8748"/>
                </a:moveTo>
                <a:lnTo>
                  <a:pt x="25198" y="9538"/>
                </a:lnTo>
                <a:lnTo>
                  <a:pt x="23697" y="11199"/>
                </a:lnTo>
                <a:lnTo>
                  <a:pt x="22277" y="12914"/>
                </a:lnTo>
                <a:lnTo>
                  <a:pt x="20938" y="14709"/>
                </a:lnTo>
                <a:lnTo>
                  <a:pt x="19692" y="16557"/>
                </a:lnTo>
                <a:lnTo>
                  <a:pt x="18527" y="18473"/>
                </a:lnTo>
                <a:lnTo>
                  <a:pt x="17455" y="20455"/>
                </a:lnTo>
                <a:lnTo>
                  <a:pt x="16477" y="22491"/>
                </a:lnTo>
                <a:lnTo>
                  <a:pt x="15593" y="24568"/>
                </a:lnTo>
                <a:lnTo>
                  <a:pt x="14803" y="26711"/>
                </a:lnTo>
                <a:lnTo>
                  <a:pt x="14133" y="28894"/>
                </a:lnTo>
                <a:lnTo>
                  <a:pt x="13557" y="31118"/>
                </a:lnTo>
                <a:lnTo>
                  <a:pt x="13088" y="33395"/>
                </a:lnTo>
                <a:lnTo>
                  <a:pt x="12740" y="35699"/>
                </a:lnTo>
                <a:lnTo>
                  <a:pt x="12499" y="38043"/>
                </a:lnTo>
                <a:lnTo>
                  <a:pt x="12378" y="40428"/>
                </a:lnTo>
                <a:lnTo>
                  <a:pt x="12365" y="41620"/>
                </a:lnTo>
                <a:lnTo>
                  <a:pt x="1" y="41620"/>
                </a:lnTo>
                <a:lnTo>
                  <a:pt x="14" y="40106"/>
                </a:lnTo>
                <a:lnTo>
                  <a:pt x="162" y="37092"/>
                </a:lnTo>
                <a:lnTo>
                  <a:pt x="470" y="34119"/>
                </a:lnTo>
                <a:lnTo>
                  <a:pt x="912" y="31198"/>
                </a:lnTo>
                <a:lnTo>
                  <a:pt x="1501" y="28332"/>
                </a:lnTo>
                <a:lnTo>
                  <a:pt x="2225" y="25505"/>
                </a:lnTo>
                <a:lnTo>
                  <a:pt x="3082" y="22746"/>
                </a:lnTo>
                <a:lnTo>
                  <a:pt x="4073" y="20040"/>
                </a:lnTo>
                <a:lnTo>
                  <a:pt x="5198" y="17401"/>
                </a:lnTo>
                <a:lnTo>
                  <a:pt x="6431" y="14829"/>
                </a:lnTo>
                <a:lnTo>
                  <a:pt x="7797" y="12324"/>
                </a:lnTo>
                <a:lnTo>
                  <a:pt x="9271" y="9900"/>
                </a:lnTo>
                <a:lnTo>
                  <a:pt x="10851" y="7542"/>
                </a:lnTo>
                <a:lnTo>
                  <a:pt x="12552" y="5278"/>
                </a:lnTo>
                <a:lnTo>
                  <a:pt x="14347" y="3095"/>
                </a:lnTo>
                <a:lnTo>
                  <a:pt x="16250" y="1005"/>
                </a:lnTo>
                <a:lnTo>
                  <a:pt x="17241" y="1"/>
                </a:lnTo>
                <a:lnTo>
                  <a:pt x="25988" y="8748"/>
                </a:lnTo>
                <a:close/>
              </a:path>
            </a:pathLst>
          </a:custGeom>
          <a:noFill/>
          <a:ln w="2675" cap="flat" cmpd="sng">
            <a:solidFill>
              <a:srgbClr val="FFFFFF"/>
            </a:solidFill>
            <a:prstDash val="solid"/>
            <a:miter lim="1339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3579006" y="2911540"/>
            <a:ext cx="3105698" cy="1818836"/>
          </a:xfrm>
          <a:custGeom>
            <a:avLst/>
            <a:gdLst/>
            <a:ahLst/>
            <a:cxnLst/>
            <a:rect l="l" t="t" r="r" b="b"/>
            <a:pathLst>
              <a:path w="59128" h="34628" fill="none" extrusionOk="0">
                <a:moveTo>
                  <a:pt x="59128" y="10141"/>
                </a:moveTo>
                <a:lnTo>
                  <a:pt x="50193" y="19076"/>
                </a:lnTo>
                <a:lnTo>
                  <a:pt x="49443" y="18339"/>
                </a:lnTo>
                <a:lnTo>
                  <a:pt x="47809" y="16986"/>
                </a:lnTo>
                <a:lnTo>
                  <a:pt x="46054" y="15807"/>
                </a:lnTo>
                <a:lnTo>
                  <a:pt x="44179" y="14789"/>
                </a:lnTo>
                <a:lnTo>
                  <a:pt x="42210" y="13959"/>
                </a:lnTo>
                <a:lnTo>
                  <a:pt x="40147" y="13316"/>
                </a:lnTo>
                <a:lnTo>
                  <a:pt x="37990" y="12874"/>
                </a:lnTo>
                <a:lnTo>
                  <a:pt x="35780" y="12646"/>
                </a:lnTo>
                <a:lnTo>
                  <a:pt x="34641" y="12633"/>
                </a:lnTo>
                <a:lnTo>
                  <a:pt x="33503" y="12646"/>
                </a:lnTo>
                <a:lnTo>
                  <a:pt x="31292" y="12874"/>
                </a:lnTo>
                <a:lnTo>
                  <a:pt x="29136" y="13316"/>
                </a:lnTo>
                <a:lnTo>
                  <a:pt x="27073" y="13959"/>
                </a:lnTo>
                <a:lnTo>
                  <a:pt x="25090" y="14789"/>
                </a:lnTo>
                <a:lnTo>
                  <a:pt x="23228" y="15807"/>
                </a:lnTo>
                <a:lnTo>
                  <a:pt x="21474" y="16986"/>
                </a:lnTo>
                <a:lnTo>
                  <a:pt x="19839" y="18339"/>
                </a:lnTo>
                <a:lnTo>
                  <a:pt x="19076" y="19076"/>
                </a:lnTo>
                <a:lnTo>
                  <a:pt x="18352" y="19826"/>
                </a:lnTo>
                <a:lnTo>
                  <a:pt x="16999" y="21460"/>
                </a:lnTo>
                <a:lnTo>
                  <a:pt x="15821" y="23215"/>
                </a:lnTo>
                <a:lnTo>
                  <a:pt x="14803" y="25090"/>
                </a:lnTo>
                <a:lnTo>
                  <a:pt x="13959" y="27060"/>
                </a:lnTo>
                <a:lnTo>
                  <a:pt x="13316" y="29122"/>
                </a:lnTo>
                <a:lnTo>
                  <a:pt x="12887" y="31279"/>
                </a:lnTo>
                <a:lnTo>
                  <a:pt x="12659" y="33489"/>
                </a:lnTo>
                <a:lnTo>
                  <a:pt x="12633" y="34628"/>
                </a:lnTo>
                <a:lnTo>
                  <a:pt x="1" y="34628"/>
                </a:lnTo>
                <a:lnTo>
                  <a:pt x="14" y="33730"/>
                </a:lnTo>
                <a:lnTo>
                  <a:pt x="108" y="31962"/>
                </a:lnTo>
                <a:lnTo>
                  <a:pt x="282" y="30221"/>
                </a:lnTo>
                <a:lnTo>
                  <a:pt x="550" y="28493"/>
                </a:lnTo>
                <a:lnTo>
                  <a:pt x="885" y="26805"/>
                </a:lnTo>
                <a:lnTo>
                  <a:pt x="1314" y="25144"/>
                </a:lnTo>
                <a:lnTo>
                  <a:pt x="1823" y="23523"/>
                </a:lnTo>
                <a:lnTo>
                  <a:pt x="2412" y="21929"/>
                </a:lnTo>
                <a:lnTo>
                  <a:pt x="3068" y="20375"/>
                </a:lnTo>
                <a:lnTo>
                  <a:pt x="3792" y="18862"/>
                </a:lnTo>
                <a:lnTo>
                  <a:pt x="4595" y="17388"/>
                </a:lnTo>
                <a:lnTo>
                  <a:pt x="5466" y="15968"/>
                </a:lnTo>
                <a:lnTo>
                  <a:pt x="6390" y="14575"/>
                </a:lnTo>
                <a:lnTo>
                  <a:pt x="7395" y="13249"/>
                </a:lnTo>
                <a:lnTo>
                  <a:pt x="8453" y="11963"/>
                </a:lnTo>
                <a:lnTo>
                  <a:pt x="9565" y="10731"/>
                </a:lnTo>
                <a:lnTo>
                  <a:pt x="10154" y="10141"/>
                </a:lnTo>
                <a:lnTo>
                  <a:pt x="10744" y="9552"/>
                </a:lnTo>
                <a:lnTo>
                  <a:pt x="11976" y="8440"/>
                </a:lnTo>
                <a:lnTo>
                  <a:pt x="13262" y="7382"/>
                </a:lnTo>
                <a:lnTo>
                  <a:pt x="14588" y="6377"/>
                </a:lnTo>
                <a:lnTo>
                  <a:pt x="15968" y="5453"/>
                </a:lnTo>
                <a:lnTo>
                  <a:pt x="17401" y="4582"/>
                </a:lnTo>
                <a:lnTo>
                  <a:pt x="18875" y="3778"/>
                </a:lnTo>
                <a:lnTo>
                  <a:pt x="20389" y="3055"/>
                </a:lnTo>
                <a:lnTo>
                  <a:pt x="21942" y="2399"/>
                </a:lnTo>
                <a:lnTo>
                  <a:pt x="23536" y="1809"/>
                </a:lnTo>
                <a:lnTo>
                  <a:pt x="25157" y="1300"/>
                </a:lnTo>
                <a:lnTo>
                  <a:pt x="26818" y="885"/>
                </a:lnTo>
                <a:lnTo>
                  <a:pt x="28506" y="537"/>
                </a:lnTo>
                <a:lnTo>
                  <a:pt x="30234" y="269"/>
                </a:lnTo>
                <a:lnTo>
                  <a:pt x="31976" y="95"/>
                </a:lnTo>
                <a:lnTo>
                  <a:pt x="33744" y="1"/>
                </a:lnTo>
                <a:lnTo>
                  <a:pt x="34641" y="1"/>
                </a:lnTo>
                <a:lnTo>
                  <a:pt x="35539" y="1"/>
                </a:lnTo>
                <a:lnTo>
                  <a:pt x="37307" y="95"/>
                </a:lnTo>
                <a:lnTo>
                  <a:pt x="39048" y="269"/>
                </a:lnTo>
                <a:lnTo>
                  <a:pt x="40776" y="537"/>
                </a:lnTo>
                <a:lnTo>
                  <a:pt x="42464" y="885"/>
                </a:lnTo>
                <a:lnTo>
                  <a:pt x="44125" y="1300"/>
                </a:lnTo>
                <a:lnTo>
                  <a:pt x="45746" y="1809"/>
                </a:lnTo>
                <a:lnTo>
                  <a:pt x="47340" y="2399"/>
                </a:lnTo>
                <a:lnTo>
                  <a:pt x="48894" y="3055"/>
                </a:lnTo>
                <a:lnTo>
                  <a:pt x="50408" y="3778"/>
                </a:lnTo>
                <a:lnTo>
                  <a:pt x="51881" y="4582"/>
                </a:lnTo>
                <a:lnTo>
                  <a:pt x="53314" y="5453"/>
                </a:lnTo>
                <a:lnTo>
                  <a:pt x="54694" y="6377"/>
                </a:lnTo>
                <a:lnTo>
                  <a:pt x="56020" y="7382"/>
                </a:lnTo>
                <a:lnTo>
                  <a:pt x="57306" y="8440"/>
                </a:lnTo>
                <a:lnTo>
                  <a:pt x="58539" y="9552"/>
                </a:lnTo>
                <a:lnTo>
                  <a:pt x="59128" y="10141"/>
                </a:lnTo>
                <a:close/>
              </a:path>
            </a:pathLst>
          </a:custGeom>
          <a:noFill/>
          <a:ln w="2675" cap="flat" cmpd="sng">
            <a:solidFill>
              <a:srgbClr val="FFFFFF"/>
            </a:solidFill>
            <a:prstDash val="solid"/>
            <a:miter lim="1339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143;p17"/>
          <p:cNvGrpSpPr/>
          <p:nvPr/>
        </p:nvGrpSpPr>
        <p:grpSpPr>
          <a:xfrm>
            <a:off x="4690385" y="1050038"/>
            <a:ext cx="1879822" cy="1048800"/>
            <a:chOff x="4699189" y="1126238"/>
            <a:chExt cx="1879822" cy="1048800"/>
          </a:xfrm>
        </p:grpSpPr>
        <p:sp>
          <p:nvSpPr>
            <p:cNvPr id="144" name="Google Shape;144;p17"/>
            <p:cNvSpPr txBox="1"/>
            <p:nvPr/>
          </p:nvSpPr>
          <p:spPr>
            <a:xfrm>
              <a:off x="4699189" y="1126238"/>
              <a:ext cx="1879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Inferential</a:t>
              </a:r>
              <a:endParaRPr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4699211" y="1448738"/>
              <a:ext cx="187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Drawing conclusion of a population based samples.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160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1109577" y="1050038"/>
            <a:ext cx="1879822" cy="1048800"/>
            <a:chOff x="2591414" y="1126238"/>
            <a:chExt cx="1879822" cy="1048800"/>
          </a:xfrm>
        </p:grpSpPr>
        <p:sp>
          <p:nvSpPr>
            <p:cNvPr id="147" name="Google Shape;147;p17"/>
            <p:cNvSpPr txBox="1"/>
            <p:nvPr/>
          </p:nvSpPr>
          <p:spPr>
            <a:xfrm>
              <a:off x="2591414" y="1126238"/>
              <a:ext cx="1879800" cy="4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Descriptive</a:t>
              </a:r>
              <a:endParaRPr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2591436" y="1448738"/>
              <a:ext cx="187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I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Summary Statistics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2" name="Google Shape;152;p17"/>
          <p:cNvSpPr txBox="1"/>
          <p:nvPr/>
        </p:nvSpPr>
        <p:spPr>
          <a:xfrm>
            <a:off x="2837851" y="2826000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</a:t>
            </a:r>
            <a:r>
              <a:rPr lang="en-GB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4674951" y="2430750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</a:t>
            </a:r>
            <a:r>
              <a:rPr lang="en-GB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5813426" y="3306050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</a:t>
            </a:r>
            <a:r>
              <a:rPr lang="en-GB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5813376" y="4315050"/>
            <a:ext cx="795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100</a:t>
            </a:r>
            <a:r>
              <a:rPr lang="en-GB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%</a:t>
            </a:r>
            <a:endParaRPr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cxnSp>
        <p:nvCxnSpPr>
          <p:cNvPr id="156" name="Google Shape;156;p17"/>
          <p:cNvCxnSpPr>
            <a:cxnSpLocks/>
            <a:stCxn id="148" idx="2"/>
          </p:cNvCxnSpPr>
          <p:nvPr/>
        </p:nvCxnSpPr>
        <p:spPr>
          <a:xfrm rot="5400000">
            <a:off x="1883532" y="2264783"/>
            <a:ext cx="331912" cy="2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57" name="Google Shape;157;p17"/>
          <p:cNvCxnSpPr>
            <a:cxnSpLocks/>
          </p:cNvCxnSpPr>
          <p:nvPr/>
        </p:nvCxnSpPr>
        <p:spPr>
          <a:xfrm rot="16200000" flipH="1">
            <a:off x="5439368" y="2255268"/>
            <a:ext cx="350962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7357522-546E-7357-90ED-ED17B57DD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99"/>
          <a:stretch/>
        </p:blipFill>
        <p:spPr>
          <a:xfrm>
            <a:off x="4469050" y="2449794"/>
            <a:ext cx="2502029" cy="2157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75B508-5B2C-4DAD-AC47-C29D7692A8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40" t="16946" r="-1199"/>
          <a:stretch/>
        </p:blipFill>
        <p:spPr>
          <a:xfrm>
            <a:off x="756261" y="2421338"/>
            <a:ext cx="2784587" cy="166664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B02D1D-B420-AB25-BDB6-BD4DFCCD327D}"/>
              </a:ext>
            </a:extLst>
          </p:cNvPr>
          <p:cNvCxnSpPr>
            <a:cxnSpLocks/>
          </p:cNvCxnSpPr>
          <p:nvPr/>
        </p:nvCxnSpPr>
        <p:spPr>
          <a:xfrm>
            <a:off x="4469050" y="2449794"/>
            <a:ext cx="0" cy="2122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19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Descriptive Statistics</a:t>
            </a:r>
            <a:endParaRPr dirty="0"/>
          </a:p>
        </p:txBody>
      </p:sp>
      <p:sp>
        <p:nvSpPr>
          <p:cNvPr id="180" name="Google Shape;180;p18"/>
          <p:cNvSpPr txBox="1"/>
          <p:nvPr/>
        </p:nvSpPr>
        <p:spPr>
          <a:xfrm>
            <a:off x="457149" y="2010484"/>
            <a:ext cx="1047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1. Mode</a:t>
            </a:r>
            <a:endParaRPr sz="20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457149" y="2819545"/>
            <a:ext cx="8229702" cy="1564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Q1. 2,3,6,7,8,9,7,2,4,7,7 find mode.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Frequently occurring value = 7.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Therefore mode = 7.</a:t>
            </a:r>
          </a:p>
        </p:txBody>
      </p:sp>
      <p:sp>
        <p:nvSpPr>
          <p:cNvPr id="184" name="Google Shape;184;p18"/>
          <p:cNvSpPr txBox="1"/>
          <p:nvPr/>
        </p:nvSpPr>
        <p:spPr>
          <a:xfrm>
            <a:off x="457201" y="2373214"/>
            <a:ext cx="8229599" cy="49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Frequently occurring value.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457149" y="1015277"/>
            <a:ext cx="8423379" cy="929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Central tendencies of the data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Spread of the data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GB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GB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-GB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Central tendencies of the data:-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GB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83;p18">
            <a:extLst>
              <a:ext uri="{FF2B5EF4-FFF2-40B4-BE49-F238E27FC236}">
                <a16:creationId xmlns:a16="http://schemas.microsoft.com/office/drawing/2014/main" id="{83D7FE84-2ECC-069E-497B-1B02104B5D9E}"/>
              </a:ext>
            </a:extLst>
          </p:cNvPr>
          <p:cNvSpPr txBox="1"/>
          <p:nvPr/>
        </p:nvSpPr>
        <p:spPr>
          <a:xfrm>
            <a:off x="457149" y="4516580"/>
            <a:ext cx="8229702" cy="425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  </a:t>
            </a: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generally</a:t>
            </a: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for categorical variables and </a:t>
            </a:r>
            <a:r>
              <a:rPr lang="en-US" b="0" i="0" dirty="0">
                <a:solidFill>
                  <a:srgbClr val="161719"/>
                </a:solidFill>
                <a:effectLst/>
                <a:latin typeface="Inter"/>
              </a:rPr>
              <a:t>Data can have multiple modes.</a:t>
            </a:r>
            <a:endParaRPr lang="en-IN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Descriptive Statistics</a:t>
            </a:r>
            <a:endParaRPr dirty="0"/>
          </a:p>
        </p:txBody>
      </p:sp>
      <p:sp>
        <p:nvSpPr>
          <p:cNvPr id="180" name="Google Shape;180;p18"/>
          <p:cNvSpPr txBox="1"/>
          <p:nvPr/>
        </p:nvSpPr>
        <p:spPr>
          <a:xfrm>
            <a:off x="457149" y="1043238"/>
            <a:ext cx="7609719" cy="4100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 find Mode(using pandas):-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Dataset(Sample):- </a:t>
            </a:r>
            <a:endParaRPr sz="20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90194E-F09B-034D-D4F1-03C91E96A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12" y="1487838"/>
            <a:ext cx="4347274" cy="298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0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Descriptive Statistics</a:t>
            </a:r>
            <a:endParaRPr dirty="0"/>
          </a:p>
        </p:txBody>
      </p:sp>
      <p:sp>
        <p:nvSpPr>
          <p:cNvPr id="180" name="Google Shape;180;p18"/>
          <p:cNvSpPr txBox="1"/>
          <p:nvPr/>
        </p:nvSpPr>
        <p:spPr>
          <a:xfrm>
            <a:off x="457149" y="1043239"/>
            <a:ext cx="7609719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 find Mode(using pandas):-</a:t>
            </a:r>
            <a:endParaRPr sz="20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457149" y="1441343"/>
            <a:ext cx="8229702" cy="3702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Q1. What is the favorite subject of the students in class?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 necessary libraries.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 pandas as pd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2.  import dataset.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 = pd.read_csv('Students.csv’)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Final step.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mode_data = df['</a:t>
            </a:r>
            <a:r>
              <a:rPr lang="fr-FR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Subject</a:t>
            </a:r>
            <a:r>
              <a:rPr lang="fr-F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'].mode()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print(mode_data)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= Physics</a:t>
            </a:r>
          </a:p>
        </p:txBody>
      </p:sp>
    </p:spTree>
    <p:extLst>
      <p:ext uri="{BB962C8B-B14F-4D97-AF65-F5344CB8AC3E}">
        <p14:creationId xmlns:p14="http://schemas.microsoft.com/office/powerpoint/2010/main" val="237712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Descriptive Statistics</a:t>
            </a:r>
            <a:endParaRPr dirty="0"/>
          </a:p>
        </p:txBody>
      </p:sp>
      <p:sp>
        <p:nvSpPr>
          <p:cNvPr id="180" name="Google Shape;180;p18"/>
          <p:cNvSpPr txBox="1"/>
          <p:nvPr/>
        </p:nvSpPr>
        <p:spPr>
          <a:xfrm>
            <a:off x="457149" y="1043241"/>
            <a:ext cx="1047600" cy="495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2. Mean</a:t>
            </a:r>
            <a:endParaRPr sz="20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466209" y="3498518"/>
            <a:ext cx="8229702" cy="164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Q1. 2,3,6,7,8,9,7,2,4,7,7 find mean.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= (2+3+6+7+8+9+7+2+4+7+7) / 11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= 5.63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IN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466312" y="1513211"/>
            <a:ext cx="8229599" cy="49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Often called as average.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83;p18">
            <a:extLst>
              <a:ext uri="{FF2B5EF4-FFF2-40B4-BE49-F238E27FC236}">
                <a16:creationId xmlns:a16="http://schemas.microsoft.com/office/drawing/2014/main" id="{83D7FE84-2ECC-069E-497B-1B02104B5D9E}"/>
              </a:ext>
            </a:extLst>
          </p:cNvPr>
          <p:cNvSpPr txBox="1"/>
          <p:nvPr/>
        </p:nvSpPr>
        <p:spPr>
          <a:xfrm>
            <a:off x="466209" y="1927950"/>
            <a:ext cx="8229702" cy="149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formula:-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Where,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=  sum of quantities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N = number of quantities.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IN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72495-1E88-FF6B-AD0B-9849A43DB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525" y="1927950"/>
            <a:ext cx="1185621" cy="682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97AB0E-D1B4-B1DC-D7BD-0ED274C5E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09" y="2815630"/>
            <a:ext cx="577880" cy="27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4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Descriptive Statistics</a:t>
            </a:r>
            <a:endParaRPr dirty="0"/>
          </a:p>
        </p:txBody>
      </p:sp>
      <p:sp>
        <p:nvSpPr>
          <p:cNvPr id="180" name="Google Shape;180;p18"/>
          <p:cNvSpPr txBox="1"/>
          <p:nvPr/>
        </p:nvSpPr>
        <p:spPr>
          <a:xfrm>
            <a:off x="457149" y="1043239"/>
            <a:ext cx="7609719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 find Mean(using pandas):-</a:t>
            </a:r>
            <a:endParaRPr sz="20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457149" y="1476949"/>
            <a:ext cx="8229702" cy="3666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Q1. How well the class is performing?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 necessary libraries.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 pandas as pd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2.  import dataset.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 = pd.read_csv('Students.csv’)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Final step.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mean_data = df[‘Marks’].mean()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print(</a:t>
            </a:r>
            <a:r>
              <a:rPr lang="en-IN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mean_data</a:t>
            </a:r>
            <a:r>
              <a:rPr lang="en-I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Therefore answer = 53.26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IN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26986340"/>
      </p:ext>
    </p:extLst>
  </p:cSld>
  <p:clrMapOvr>
    <a:masterClrMapping/>
  </p:clrMapOvr>
</p:sld>
</file>

<file path=ppt/theme/theme1.xml><?xml version="1.0" encoding="utf-8"?>
<a:theme xmlns:a="http://schemas.openxmlformats.org/drawingml/2006/main" name="Statistics &amp; Results Infographics by Slidesgo">
  <a:themeElements>
    <a:clrScheme name="Simple Light">
      <a:dk1>
        <a:srgbClr val="272727"/>
      </a:dk1>
      <a:lt1>
        <a:srgbClr val="FFFFFF"/>
      </a:lt1>
      <a:dk2>
        <a:srgbClr val="595959"/>
      </a:dk2>
      <a:lt2>
        <a:srgbClr val="DDDDDD"/>
      </a:lt2>
      <a:accent1>
        <a:srgbClr val="A4EBFC"/>
      </a:accent1>
      <a:accent2>
        <a:srgbClr val="52DEFF"/>
      </a:accent2>
      <a:accent3>
        <a:srgbClr val="3DC6EF"/>
      </a:accent3>
      <a:accent4>
        <a:srgbClr val="2F91D6"/>
      </a:accent4>
      <a:accent5>
        <a:srgbClr val="0071BC"/>
      </a:accent5>
      <a:accent6>
        <a:srgbClr val="003E78"/>
      </a:accent6>
      <a:hlink>
        <a:srgbClr val="0035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864</Words>
  <Application>Microsoft Office PowerPoint</Application>
  <PresentationFormat>On-screen Show (16:9)</PresentationFormat>
  <Paragraphs>135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Fira Sans Extra Condensed Light</vt:lpstr>
      <vt:lpstr>Fira Sans Extra Condensed Medium</vt:lpstr>
      <vt:lpstr>Fira Sans</vt:lpstr>
      <vt:lpstr>Fira Sans Extra Condensed</vt:lpstr>
      <vt:lpstr>Inter</vt:lpstr>
      <vt:lpstr>Roboto</vt:lpstr>
      <vt:lpstr>Arial</vt:lpstr>
      <vt:lpstr>Statistics &amp; Results Infographics by Slidesgo</vt:lpstr>
      <vt:lpstr>Introduction to Statistics</vt:lpstr>
      <vt:lpstr>Statistics</vt:lpstr>
      <vt:lpstr>Types of Variables</vt:lpstr>
      <vt:lpstr>Types of Statistics</vt:lpstr>
      <vt:lpstr>Introduction to Descriptive Statistics</vt:lpstr>
      <vt:lpstr>Introduction to Descriptive Statistics</vt:lpstr>
      <vt:lpstr>Introduction to Descriptive Statistics</vt:lpstr>
      <vt:lpstr>Introduction to Descriptive Statistics</vt:lpstr>
      <vt:lpstr>Introduction to Descriptive Statistics</vt:lpstr>
      <vt:lpstr>Outliers</vt:lpstr>
      <vt:lpstr>Outliers</vt:lpstr>
      <vt:lpstr>Outliers</vt:lpstr>
      <vt:lpstr>Introduction to Descriptive Statistics</vt:lpstr>
      <vt:lpstr>Introduction to Descriptive Statistics</vt:lpstr>
      <vt:lpstr>Introduction to Descriptive 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cp:lastModifiedBy>divyanshu aswal</cp:lastModifiedBy>
  <cp:revision>6</cp:revision>
  <dcterms:modified xsi:type="dcterms:W3CDTF">2024-01-06T10:50:52Z</dcterms:modified>
</cp:coreProperties>
</file>