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2"/>
    <p:restoredTop sz="72110"/>
  </p:normalViewPr>
  <p:slideViewPr>
    <p:cSldViewPr snapToGrid="0" snapToObjects="1">
      <p:cViewPr varScale="1">
        <p:scale>
          <a:sx n="65" d="100"/>
          <a:sy n="65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EAB85-0CAF-3448-8F81-64422D70C2EB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E503-F284-DA40-BA30-73BE38FBAD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13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 y I like to introduce my work on classification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E503-F284-DA40-BA30-73BE38FBAD6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99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E503-F284-DA40-BA30-73BE38FBAD6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58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E503-F284-DA40-BA30-73BE38FBAD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23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Classification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Stage 3 </a:t>
            </a:r>
          </a:p>
          <a:p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97279" y="4952289"/>
            <a:ext cx="392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Qiannan Zhang</a:t>
            </a:r>
          </a:p>
          <a:p>
            <a:r>
              <a:rPr kumimoji="1"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kumimoji="1"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iannan.zhang@kaust.edu.sa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 </a:t>
            </a:r>
            <a:r>
              <a:rPr kumimoji="1" lang="en-US" altLang="zh-CN" dirty="0" err="1"/>
              <a:t>turing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1684443" cy="4023360"/>
          </a:xfrm>
        </p:spPr>
        <p:txBody>
          <a:bodyPr>
            <a:noAutofit/>
          </a:bodyPr>
          <a:lstStyle/>
          <a:p>
            <a:r>
              <a:rPr kumimoji="1" lang="en-US" altLang="zh-CN" i="1" dirty="0" err="1"/>
              <a:t>gsf</a:t>
            </a:r>
            <a:r>
              <a:rPr kumimoji="1" lang="en-US" altLang="zh-CN" i="1" dirty="0"/>
              <a:t> 0.913004484305 {'</a:t>
            </a:r>
            <a:r>
              <a:rPr kumimoji="1" lang="en-US" altLang="zh-CN" i="1" dirty="0" err="1"/>
              <a:t>clf</a:t>
            </a:r>
            <a:r>
              <a:rPr kumimoji="1" lang="en-US" altLang="zh-CN" i="1" dirty="0"/>
              <a:t>__alpha': 0.001, '</a:t>
            </a:r>
            <a:r>
              <a:rPr kumimoji="1" lang="en-US" altLang="zh-CN" i="1" dirty="0" err="1"/>
              <a:t>tfidf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use_idf</a:t>
            </a:r>
            <a:r>
              <a:rPr kumimoji="1" lang="en-US" altLang="zh-CN" i="1" dirty="0"/>
              <a:t>': False, '</a:t>
            </a:r>
            <a:r>
              <a:rPr kumimoji="1" lang="en-US" altLang="zh-CN" i="1" dirty="0" err="1"/>
              <a:t>vect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ngram_range</a:t>
            </a:r>
            <a:r>
              <a:rPr kumimoji="1" lang="en-US" altLang="zh-CN" i="1" dirty="0"/>
              <a:t>': (1, 2</a:t>
            </a:r>
            <a:r>
              <a:rPr kumimoji="1" lang="en-US" altLang="zh-CN" i="1" dirty="0" smtClean="0"/>
              <a:t>)}</a:t>
            </a:r>
          </a:p>
          <a:p>
            <a:r>
              <a:rPr kumimoji="1" lang="en-US" altLang="zh-CN" i="1" dirty="0" err="1"/>
              <a:t>gsf</a:t>
            </a:r>
            <a:r>
              <a:rPr kumimoji="1" lang="en-US" altLang="zh-CN" i="1" dirty="0"/>
              <a:t> 0.921076233184 {'</a:t>
            </a:r>
            <a:r>
              <a:rPr kumimoji="1" lang="en-US" altLang="zh-CN" i="1" dirty="0" err="1"/>
              <a:t>clf</a:t>
            </a:r>
            <a:r>
              <a:rPr kumimoji="1" lang="en-US" altLang="zh-CN" i="1" dirty="0"/>
              <a:t>__alpha': 0.001, '</a:t>
            </a:r>
            <a:r>
              <a:rPr kumimoji="1" lang="en-US" altLang="zh-CN" i="1" dirty="0" err="1"/>
              <a:t>tfidf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use_idf</a:t>
            </a:r>
            <a:r>
              <a:rPr kumimoji="1" lang="en-US" altLang="zh-CN" i="1" dirty="0"/>
              <a:t>': True, '</a:t>
            </a:r>
            <a:r>
              <a:rPr kumimoji="1" lang="en-US" altLang="zh-CN" i="1" dirty="0" err="1"/>
              <a:t>vect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ngram_range</a:t>
            </a:r>
            <a:r>
              <a:rPr kumimoji="1" lang="en-US" altLang="zh-CN" i="1" dirty="0"/>
              <a:t>': (1, 2</a:t>
            </a:r>
            <a:r>
              <a:rPr kumimoji="1" lang="en-US" altLang="zh-CN" i="1" dirty="0" smtClean="0"/>
              <a:t>)}</a:t>
            </a:r>
          </a:p>
          <a:p>
            <a:r>
              <a:rPr kumimoji="1" lang="en-US" altLang="zh-CN" i="1" dirty="0" err="1"/>
              <a:t>gsf</a:t>
            </a:r>
            <a:r>
              <a:rPr kumimoji="1" lang="en-US" altLang="zh-CN" i="1" dirty="0"/>
              <a:t> 0.905829596413 {'</a:t>
            </a:r>
            <a:r>
              <a:rPr kumimoji="1" lang="en-US" altLang="zh-CN" i="1" dirty="0" err="1"/>
              <a:t>clf</a:t>
            </a:r>
            <a:r>
              <a:rPr kumimoji="1" lang="en-US" altLang="zh-CN" i="1" dirty="0"/>
              <a:t>__alpha': 0.001, '</a:t>
            </a:r>
            <a:r>
              <a:rPr kumimoji="1" lang="en-US" altLang="zh-CN" i="1" dirty="0" err="1"/>
              <a:t>tfidf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use_idf</a:t>
            </a:r>
            <a:r>
              <a:rPr kumimoji="1" lang="en-US" altLang="zh-CN" i="1" dirty="0"/>
              <a:t>': True, '</a:t>
            </a:r>
            <a:r>
              <a:rPr kumimoji="1" lang="en-US" altLang="zh-CN" i="1" dirty="0" err="1"/>
              <a:t>vect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ngram_range</a:t>
            </a:r>
            <a:r>
              <a:rPr kumimoji="1" lang="en-US" altLang="zh-CN" i="1" dirty="0"/>
              <a:t>': (1, 2</a:t>
            </a:r>
            <a:r>
              <a:rPr kumimoji="1" lang="en-US" altLang="zh-CN" i="1" dirty="0" smtClean="0"/>
              <a:t>)}</a:t>
            </a:r>
          </a:p>
          <a:p>
            <a:r>
              <a:rPr kumimoji="1" lang="en-US" altLang="zh-CN" i="1" dirty="0" err="1"/>
              <a:t>gsf</a:t>
            </a:r>
            <a:r>
              <a:rPr kumimoji="1" lang="en-US" altLang="zh-CN" i="1" dirty="0"/>
              <a:t> 0.904035874439 {'</a:t>
            </a:r>
            <a:r>
              <a:rPr kumimoji="1" lang="en-US" altLang="zh-CN" i="1" dirty="0" err="1"/>
              <a:t>clf</a:t>
            </a:r>
            <a:r>
              <a:rPr kumimoji="1" lang="en-US" altLang="zh-CN" i="1" dirty="0"/>
              <a:t>__alpha': 0.001, '</a:t>
            </a:r>
            <a:r>
              <a:rPr kumimoji="1" lang="en-US" altLang="zh-CN" i="1" dirty="0" err="1"/>
              <a:t>tfidf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use_idf</a:t>
            </a:r>
            <a:r>
              <a:rPr kumimoji="1" lang="en-US" altLang="zh-CN" i="1" dirty="0"/>
              <a:t>': True, '</a:t>
            </a:r>
            <a:r>
              <a:rPr kumimoji="1" lang="en-US" altLang="zh-CN" i="1" dirty="0" err="1"/>
              <a:t>vect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ngram_range</a:t>
            </a:r>
            <a:r>
              <a:rPr kumimoji="1" lang="en-US" altLang="zh-CN" i="1" dirty="0"/>
              <a:t>': (1, 2</a:t>
            </a:r>
            <a:r>
              <a:rPr kumimoji="1" lang="en-US" altLang="zh-CN" i="1" dirty="0" smtClean="0"/>
              <a:t>)}</a:t>
            </a:r>
          </a:p>
          <a:p>
            <a:r>
              <a:rPr kumimoji="1" lang="en-US" altLang="zh-CN" i="1" dirty="0" err="1"/>
              <a:t>gsf</a:t>
            </a:r>
            <a:r>
              <a:rPr kumimoji="1" lang="en-US" altLang="zh-CN" i="1" dirty="0"/>
              <a:t> 0.904932735426 {'</a:t>
            </a:r>
            <a:r>
              <a:rPr kumimoji="1" lang="en-US" altLang="zh-CN" i="1" dirty="0" err="1"/>
              <a:t>clf</a:t>
            </a:r>
            <a:r>
              <a:rPr kumimoji="1" lang="en-US" altLang="zh-CN" i="1" dirty="0"/>
              <a:t>__alpha': 0.001, '</a:t>
            </a:r>
            <a:r>
              <a:rPr kumimoji="1" lang="en-US" altLang="zh-CN" i="1" dirty="0" err="1"/>
              <a:t>tfidf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use_idf</a:t>
            </a:r>
            <a:r>
              <a:rPr kumimoji="1" lang="en-US" altLang="zh-CN" i="1" dirty="0"/>
              <a:t>': True, '</a:t>
            </a:r>
            <a:r>
              <a:rPr kumimoji="1" lang="en-US" altLang="zh-CN" i="1" dirty="0" err="1"/>
              <a:t>vect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ngram_range</a:t>
            </a:r>
            <a:r>
              <a:rPr kumimoji="1" lang="en-US" altLang="zh-CN" i="1" dirty="0"/>
              <a:t>': (1, 2</a:t>
            </a:r>
            <a:r>
              <a:rPr kumimoji="1" lang="en-US" altLang="zh-CN" i="1" dirty="0" smtClean="0"/>
              <a:t>)}</a:t>
            </a:r>
          </a:p>
          <a:p>
            <a:r>
              <a:rPr kumimoji="1" lang="en-US" altLang="zh-CN" i="1" dirty="0" err="1"/>
              <a:t>gsf</a:t>
            </a:r>
            <a:r>
              <a:rPr kumimoji="1" lang="en-US" altLang="zh-CN" i="1" dirty="0"/>
              <a:t> 0.905829596413 {'</a:t>
            </a:r>
            <a:r>
              <a:rPr kumimoji="1" lang="en-US" altLang="zh-CN" i="1" dirty="0" err="1"/>
              <a:t>clf</a:t>
            </a:r>
            <a:r>
              <a:rPr kumimoji="1" lang="en-US" altLang="zh-CN" i="1" dirty="0"/>
              <a:t>__alpha': 0.001, '</a:t>
            </a:r>
            <a:r>
              <a:rPr kumimoji="1" lang="en-US" altLang="zh-CN" i="1" dirty="0" err="1"/>
              <a:t>tfidf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use_idf</a:t>
            </a:r>
            <a:r>
              <a:rPr kumimoji="1" lang="en-US" altLang="zh-CN" i="1" dirty="0"/>
              <a:t>': False, '</a:t>
            </a:r>
            <a:r>
              <a:rPr kumimoji="1" lang="en-US" altLang="zh-CN" i="1" dirty="0" err="1"/>
              <a:t>vect</a:t>
            </a:r>
            <a:r>
              <a:rPr kumimoji="1" lang="en-US" altLang="zh-CN" i="1" dirty="0"/>
              <a:t>__</a:t>
            </a:r>
            <a:r>
              <a:rPr kumimoji="1" lang="en-US" altLang="zh-CN" i="1" dirty="0" err="1"/>
              <a:t>ngram_range</a:t>
            </a:r>
            <a:r>
              <a:rPr kumimoji="1" lang="en-US" altLang="zh-CN" i="1" dirty="0"/>
              <a:t>': (1, 2</a:t>
            </a:r>
            <a:r>
              <a:rPr kumimoji="1" lang="en-US" altLang="zh-CN" i="1" dirty="0" smtClean="0"/>
              <a:t>)}</a:t>
            </a:r>
          </a:p>
          <a:p>
            <a:endParaRPr kumimoji="1" lang="en-US" altLang="zh-CN" i="1" dirty="0"/>
          </a:p>
          <a:p>
            <a:r>
              <a:rPr kumimoji="1" lang="en-US" altLang="zh-CN" sz="2400" i="1" dirty="0" smtClean="0"/>
              <a:t>Better Parameters: with </a:t>
            </a:r>
            <a:r>
              <a:rPr kumimoji="1" lang="en-US" altLang="zh-CN" sz="2400" i="1" dirty="0" err="1" smtClean="0"/>
              <a:t>tf-idf</a:t>
            </a:r>
            <a:r>
              <a:rPr kumimoji="1" lang="en-US" altLang="zh-CN" sz="2400" i="1" dirty="0" smtClean="0"/>
              <a:t>, and use 2-grams</a:t>
            </a:r>
            <a:endParaRPr kumimoji="1"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782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00550" y="628650"/>
            <a:ext cx="33334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</a:t>
            </a:r>
            <a:r>
              <a:rPr kumimoji="1" lang="en-US" altLang="zh-CN" sz="6600" dirty="0" smtClean="0"/>
              <a:t>!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678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Pipeline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3787775"/>
            <a:ext cx="8941117" cy="101130"/>
          </a:xfrm>
        </p:spPr>
      </p:pic>
      <p:sp>
        <p:nvSpPr>
          <p:cNvPr id="5" name="文本框 4"/>
          <p:cNvSpPr txBox="1"/>
          <p:nvPr/>
        </p:nvSpPr>
        <p:spPr>
          <a:xfrm>
            <a:off x="1452563" y="2882348"/>
            <a:ext cx="264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Data preprocessing</a:t>
            </a:r>
            <a:endParaRPr kumimoji="1"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71199" y="3146930"/>
            <a:ext cx="273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Text Representation</a:t>
            </a:r>
            <a:endParaRPr kumimoji="1"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816017" y="3410110"/>
            <a:ext cx="290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Training the classifier</a:t>
            </a:r>
            <a:endParaRPr kumimoji="1"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984206" y="3820122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Predicting</a:t>
            </a:r>
            <a:endParaRPr kumimoji="1"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115830" y="4095414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Evaluation</a:t>
            </a:r>
            <a:endParaRPr kumimoji="1"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449330" y="4301923"/>
            <a:ext cx="103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Tuning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1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Classify Conferences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Venue:</a:t>
            </a:r>
            <a:r>
              <a:rPr kumimoji="1" lang="en-US" altLang="zh-CN" sz="2400" b="1" i="1" dirty="0" smtClean="0"/>
              <a:t> </a:t>
            </a:r>
            <a:r>
              <a:rPr kumimoji="1" lang="en-US" altLang="zh-CN" sz="2400" dirty="0" smtClean="0"/>
              <a:t>Knowledge </a:t>
            </a:r>
            <a:r>
              <a:rPr kumimoji="1" lang="en-US" altLang="zh-CN" sz="2400" dirty="0"/>
              <a:t>Discovery and Data </a:t>
            </a:r>
            <a:r>
              <a:rPr kumimoji="1" lang="en-US" altLang="zh-CN" sz="2400" dirty="0" smtClean="0"/>
              <a:t>Mining </a:t>
            </a:r>
            <a:r>
              <a:rPr kumimoji="1" lang="en-US" altLang="zh-CN" sz="2400" i="1" u="sng" dirty="0" smtClean="0"/>
              <a:t>Dataset 11 </a:t>
            </a:r>
          </a:p>
          <a:p>
            <a:r>
              <a:rPr kumimoji="1" lang="en-US" altLang="zh-CN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Year: </a:t>
            </a:r>
            <a:r>
              <a:rPr kumimoji="1" lang="en-US" altLang="zh-CN" sz="2400" dirty="0" smtClean="0"/>
              <a:t>2009-2011</a:t>
            </a:r>
          </a:p>
          <a:p>
            <a:r>
              <a:rPr kumimoji="1" lang="en-US" altLang="zh-CN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Papers</a:t>
            </a:r>
            <a:r>
              <a:rPr kumimoji="1" lang="en-US" altLang="zh-CN" sz="2400" dirty="0" smtClean="0"/>
              <a:t>: 752</a:t>
            </a:r>
          </a:p>
          <a:p>
            <a:r>
              <a:rPr kumimoji="1"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Venue:</a:t>
            </a:r>
            <a:r>
              <a:rPr kumimoji="1" lang="en-US" altLang="zh-CN" sz="2400" dirty="0"/>
              <a:t> IEEE Transactions on Knowledge and Data </a:t>
            </a:r>
            <a:r>
              <a:rPr kumimoji="1" lang="en-US" altLang="zh-CN" sz="2400" dirty="0" smtClean="0"/>
              <a:t>Engineering </a:t>
            </a:r>
            <a:r>
              <a:rPr kumimoji="1" lang="en-US" altLang="zh-CN" sz="2400" i="1" u="sng" dirty="0" smtClean="0"/>
              <a:t>Dataset 16</a:t>
            </a:r>
          </a:p>
          <a:p>
            <a:r>
              <a:rPr kumimoji="1"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Year:</a:t>
            </a:r>
            <a:r>
              <a:rPr kumimoji="1" lang="en-US" altLang="zh-CN" sz="2400" dirty="0" smtClean="0"/>
              <a:t> 2009-2012</a:t>
            </a:r>
          </a:p>
          <a:p>
            <a:r>
              <a:rPr kumimoji="1"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Papers: </a:t>
            </a:r>
            <a:r>
              <a:rPr kumimoji="1" lang="en-US" altLang="zh-CN" sz="2400" dirty="0" smtClean="0"/>
              <a:t>586</a:t>
            </a:r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126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Preprocessing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800" b="1" i="1" dirty="0" smtClean="0"/>
              <a:t>On words</a:t>
            </a:r>
            <a:r>
              <a:rPr kumimoji="1" lang="en-US" altLang="zh-CN" sz="2800" i="1" dirty="0" smtClean="0"/>
              <a:t>: split, stem, filter</a:t>
            </a:r>
          </a:p>
          <a:p>
            <a:r>
              <a:rPr kumimoji="1" lang="en-US" altLang="zh-CN" sz="2800" b="1" i="1" dirty="0" smtClean="0"/>
              <a:t>On missing values: </a:t>
            </a:r>
            <a:r>
              <a:rPr kumimoji="1" lang="en-US" altLang="zh-CN" sz="2800" i="1" dirty="0" smtClean="0"/>
              <a:t>filled up by paper titles</a:t>
            </a:r>
          </a:p>
          <a:p>
            <a:r>
              <a:rPr lang="en-US" altLang="zh-CN" sz="2400" i="1" u="sng" dirty="0" smtClean="0"/>
              <a:t>Dataset </a:t>
            </a:r>
            <a:r>
              <a:rPr lang="en-US" altLang="zh-CN" sz="2400" i="1" u="sng" dirty="0" smtClean="0"/>
              <a:t>11:</a:t>
            </a:r>
          </a:p>
          <a:p>
            <a:r>
              <a:rPr lang="en-US" altLang="zh-CN" sz="2400" dirty="0" smtClean="0"/>
              <a:t>442    </a:t>
            </a:r>
            <a:r>
              <a:rPr lang="en-US" altLang="zh-CN" sz="2400" dirty="0"/>
              <a:t>Feature Engineering and Classifier Ensemble </a:t>
            </a:r>
            <a:r>
              <a:rPr lang="en-US" altLang="zh-CN" sz="2400" dirty="0" err="1"/>
              <a:t>fo</a:t>
            </a:r>
            <a:r>
              <a:rPr lang="en-US" altLang="zh-CN" sz="2400" dirty="0" smtClean="0"/>
              <a:t>...</a:t>
            </a:r>
          </a:p>
          <a:p>
            <a:r>
              <a:rPr lang="en-US" altLang="zh-CN" sz="2400" dirty="0" smtClean="0"/>
              <a:t>468    </a:t>
            </a:r>
            <a:r>
              <a:rPr lang="en-US" altLang="zh-CN" sz="2400" dirty="0"/>
              <a:t>Ontology-Based mining of brainwaves: a </a:t>
            </a:r>
            <a:r>
              <a:rPr lang="en-US" altLang="zh-CN" sz="2400" dirty="0" err="1"/>
              <a:t>sequenc</a:t>
            </a:r>
            <a:r>
              <a:rPr lang="en-US" altLang="zh-CN" sz="2400" dirty="0" smtClean="0"/>
              <a:t>...</a:t>
            </a:r>
          </a:p>
          <a:p>
            <a:r>
              <a:rPr lang="en-US" altLang="zh-CN" sz="2400" dirty="0" smtClean="0"/>
              <a:t>471     Mutually </a:t>
            </a:r>
            <a:r>
              <a:rPr lang="en-US" altLang="zh-CN" sz="2400" dirty="0"/>
              <a:t>reinforcing </a:t>
            </a:r>
            <a:r>
              <a:rPr lang="en-US" altLang="zh-CN" sz="2400" dirty="0" smtClean="0"/>
              <a:t>systems</a:t>
            </a:r>
          </a:p>
          <a:p>
            <a:r>
              <a:rPr lang="en-US" altLang="zh-CN" sz="2400" dirty="0" smtClean="0"/>
              <a:t>488     Sellers</a:t>
            </a:r>
            <a:r>
              <a:rPr lang="en-US" altLang="zh-CN" sz="2400" dirty="0"/>
              <a:t>' problems in human computation markets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7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 ways, two 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762250"/>
            <a:ext cx="10058400" cy="4023360"/>
          </a:xfrm>
        </p:spPr>
        <p:txBody>
          <a:bodyPr/>
          <a:lstStyle/>
          <a:p>
            <a:pPr lvl="3">
              <a:buFont typeface="Arial" charset="0"/>
              <a:buChar char="•"/>
            </a:pPr>
            <a:r>
              <a:rPr kumimoji="1" lang="en-US" altLang="zh-CN" sz="2400" i="1" dirty="0" smtClean="0"/>
              <a:t>Naïve Bayes</a:t>
            </a:r>
          </a:p>
          <a:p>
            <a:pPr lvl="3">
              <a:buFont typeface="Arial" charset="0"/>
              <a:buChar char="•"/>
            </a:pPr>
            <a:r>
              <a:rPr kumimoji="1" lang="en-US" altLang="zh-CN" sz="2400" i="1" dirty="0" smtClean="0"/>
              <a:t>Linear SVM</a:t>
            </a:r>
          </a:p>
          <a:p>
            <a:pPr lvl="8"/>
            <a:r>
              <a:rPr kumimoji="1" lang="en-US" altLang="zh-CN" sz="2400" dirty="0" smtClean="0"/>
              <a:t>Randomly sampling training and testing set</a:t>
            </a:r>
          </a:p>
          <a:p>
            <a:pPr lvl="8"/>
            <a:r>
              <a:rPr kumimoji="1" lang="en-US" altLang="zh-CN" sz="2400" dirty="0" smtClean="0"/>
              <a:t>Compare</a:t>
            </a:r>
          </a:p>
          <a:p>
            <a:pPr lvl="8"/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24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 fold validating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2"/>
          <a:stretch/>
        </p:blipFill>
        <p:spPr>
          <a:xfrm>
            <a:off x="1214551" y="1762760"/>
            <a:ext cx="5973649" cy="4587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99297" y="2385391"/>
            <a:ext cx="4369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Every iteration, choose one part of data for testing, the other K-1 parts for training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/>
              <a:t>Fold = </a:t>
            </a:r>
            <a:r>
              <a:rPr kumimoji="1" lang="en-US" altLang="zh-CN" sz="2400" dirty="0" smtClean="0"/>
              <a:t>6, every part consists around 230 papers</a:t>
            </a:r>
            <a:endParaRPr kumimoji="1"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err="1" smtClean="0"/>
              <a:t>Tf-Idf</a:t>
            </a:r>
            <a:r>
              <a:rPr kumimoji="1" lang="en-US" altLang="zh-CN" sz="2400" dirty="0" smtClean="0"/>
              <a:t> as the training sample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6 iterations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err="1" smtClean="0"/>
              <a:t>MultinomialBayes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6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 fold validating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63" y="1748632"/>
            <a:ext cx="6069578" cy="4575968"/>
          </a:xfrm>
        </p:spPr>
      </p:pic>
      <p:sp>
        <p:nvSpPr>
          <p:cNvPr id="8" name="文本框 7"/>
          <p:cNvSpPr txBox="1"/>
          <p:nvPr/>
        </p:nvSpPr>
        <p:spPr>
          <a:xfrm>
            <a:off x="7299297" y="2385391"/>
            <a:ext cx="4369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Every iteration, choose one part of data for testing, the other K-1 parts for training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/>
              <a:t>Fold = </a:t>
            </a:r>
            <a:r>
              <a:rPr kumimoji="1" lang="en-US" altLang="zh-CN" sz="2400" dirty="0" smtClean="0"/>
              <a:t>6, every part consists around 230 papers</a:t>
            </a:r>
            <a:endParaRPr kumimoji="1"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err="1" smtClean="0"/>
              <a:t>Tf-Idf</a:t>
            </a:r>
            <a:r>
              <a:rPr kumimoji="1" lang="en-US" altLang="zh-CN" sz="2400" dirty="0" smtClean="0"/>
              <a:t> as the training sample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6 iterations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err="1" smtClean="0"/>
              <a:t>LinearSVM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71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 fold validating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97446"/>
              </p:ext>
            </p:extLst>
          </p:nvPr>
        </p:nvGraphicFramePr>
        <p:xfrm>
          <a:off x="1097280" y="2332492"/>
          <a:ext cx="10058400" cy="125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259"/>
                <a:gridCol w="1087341"/>
                <a:gridCol w="1257300"/>
                <a:gridCol w="1257300"/>
                <a:gridCol w="1257300"/>
                <a:gridCol w="1257300"/>
                <a:gridCol w="1257300"/>
                <a:gridCol w="1257300"/>
              </a:tblGrid>
              <a:tr h="4615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3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AVERAGE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BAYES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0.879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0.865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0.838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0.892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0.851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err="1" smtClean="0"/>
                        <a:t>LinearSVM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0.933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0.915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0.897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0.901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0.919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0.897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0.910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125749"/>
              </p:ext>
            </p:extLst>
          </p:nvPr>
        </p:nvGraphicFramePr>
        <p:xfrm>
          <a:off x="1097280" y="3729492"/>
          <a:ext cx="10058400" cy="125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81"/>
                <a:gridCol w="1107219"/>
                <a:gridCol w="1257300"/>
                <a:gridCol w="1257300"/>
                <a:gridCol w="1257300"/>
                <a:gridCol w="1257300"/>
                <a:gridCol w="1257300"/>
                <a:gridCol w="1257300"/>
              </a:tblGrid>
              <a:tr h="4615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F1-measure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3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AVERAGE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BAYES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0.842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0.780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0.769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0.829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0.828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0.862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0.818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LinearSVM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0.898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0.868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0.894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0.897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0.892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0.934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0.897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Parameter tuning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sz="2400" i="1" dirty="0" smtClean="0">
                <a:solidFill>
                  <a:srgbClr val="002060"/>
                </a:solidFill>
              </a:rPr>
              <a:t>Is TF- IDF favorable here?</a:t>
            </a:r>
          </a:p>
          <a:p>
            <a:pPr algn="ctr"/>
            <a:r>
              <a:rPr kumimoji="1" lang="en-US" altLang="zh-CN" sz="2400" i="1" dirty="0" smtClean="0">
                <a:solidFill>
                  <a:srgbClr val="002060"/>
                </a:solidFill>
              </a:rPr>
              <a:t>How about choose word group instead of single word in representation?</a:t>
            </a:r>
          </a:p>
          <a:p>
            <a:endParaRPr kumimoji="1" lang="en-US" altLang="zh-CN" dirty="0" smtClean="0">
              <a:solidFill>
                <a:srgbClr val="002060"/>
              </a:solidFill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400" i="1" dirty="0" smtClean="0">
                <a:solidFill>
                  <a:srgbClr val="002060"/>
                </a:solidFill>
              </a:rPr>
              <a:t>Grid search in the parameter space:</a:t>
            </a:r>
          </a:p>
          <a:p>
            <a:pPr lvl="2">
              <a:buFont typeface="Arial" charset="0"/>
              <a:buChar char="•"/>
            </a:pPr>
            <a:r>
              <a:rPr lang="en-US" altLang="zh-CN" sz="2400" i="1" dirty="0" smtClean="0"/>
              <a:t>'</a:t>
            </a:r>
            <a:r>
              <a:rPr lang="en-US" altLang="zh-CN" sz="2400" i="1" dirty="0" err="1" smtClean="0"/>
              <a:t>vect</a:t>
            </a:r>
            <a:r>
              <a:rPr lang="en-US" altLang="zh-CN" sz="2400" i="1" dirty="0"/>
              <a:t>__</a:t>
            </a:r>
            <a:r>
              <a:rPr lang="en-US" altLang="zh-CN" sz="2400" i="1" dirty="0" err="1"/>
              <a:t>ngram_range</a:t>
            </a:r>
            <a:r>
              <a:rPr lang="en-US" altLang="zh-CN" sz="2400" i="1" dirty="0"/>
              <a:t>': </a:t>
            </a:r>
            <a:r>
              <a:rPr lang="en-US" altLang="zh-CN" sz="2400" i="1" dirty="0" smtClean="0"/>
              <a:t>(</a:t>
            </a:r>
            <a:r>
              <a:rPr lang="en-US" altLang="zh-CN" sz="2400" i="1" dirty="0"/>
              <a:t>1, 1), (1, </a:t>
            </a:r>
            <a:r>
              <a:rPr lang="en-US" altLang="zh-CN" sz="2400" i="1" dirty="0" smtClean="0"/>
              <a:t>2)</a:t>
            </a:r>
          </a:p>
          <a:p>
            <a:pPr lvl="2">
              <a:buFont typeface="Arial" charset="0"/>
              <a:buChar char="•"/>
            </a:pPr>
            <a:r>
              <a:rPr lang="en-US" altLang="zh-CN" sz="2400" i="1" dirty="0" smtClean="0"/>
              <a:t>  </a:t>
            </a:r>
            <a:r>
              <a:rPr lang="en-US" altLang="zh-CN" sz="2400" i="1" dirty="0"/>
              <a:t>'</a:t>
            </a:r>
            <a:r>
              <a:rPr lang="en-US" altLang="zh-CN" sz="2400" i="1" dirty="0" err="1"/>
              <a:t>tfidf</a:t>
            </a:r>
            <a:r>
              <a:rPr lang="en-US" altLang="zh-CN" sz="2400" i="1" dirty="0"/>
              <a:t>__</a:t>
            </a:r>
            <a:r>
              <a:rPr lang="en-US" altLang="zh-CN" sz="2400" i="1" dirty="0" err="1"/>
              <a:t>use_idf</a:t>
            </a:r>
            <a:r>
              <a:rPr lang="en-US" altLang="zh-CN" sz="2400" i="1" dirty="0"/>
              <a:t>': (True, False</a:t>
            </a:r>
            <a:r>
              <a:rPr lang="en-US" altLang="zh-CN" sz="2400" i="1" dirty="0" smtClean="0"/>
              <a:t>)</a:t>
            </a:r>
            <a:endParaRPr kumimoji="1" lang="en-US" altLang="zh-CN" sz="2400" i="1" dirty="0" smtClean="0">
              <a:solidFill>
                <a:srgbClr val="002060"/>
              </a:solidFill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400" i="1" dirty="0" smtClean="0">
                <a:solidFill>
                  <a:srgbClr val="002060"/>
                </a:solidFill>
              </a:rPr>
              <a:t>Make K-fold validation</a:t>
            </a:r>
          </a:p>
          <a:p>
            <a:pPr>
              <a:buFont typeface="Arial" charset="0"/>
              <a:buChar char="•"/>
            </a:pPr>
            <a:r>
              <a:rPr kumimoji="1" lang="en-US" altLang="zh-CN" sz="2400" i="1" dirty="0" smtClean="0">
                <a:solidFill>
                  <a:srgbClr val="002060"/>
                </a:solidFill>
              </a:rPr>
              <a:t>Use accuracy as the goal</a:t>
            </a:r>
          </a:p>
          <a:p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饼形 3"/>
          <p:cNvSpPr/>
          <p:nvPr/>
        </p:nvSpPr>
        <p:spPr>
          <a:xfrm>
            <a:off x="4171950" y="1981200"/>
            <a:ext cx="266700" cy="150284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饼形 4"/>
          <p:cNvSpPr/>
          <p:nvPr/>
        </p:nvSpPr>
        <p:spPr>
          <a:xfrm>
            <a:off x="1211580" y="2552700"/>
            <a:ext cx="274320" cy="152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300</TotalTime>
  <Words>486</Words>
  <Application>Microsoft Macintosh PowerPoint</Application>
  <PresentationFormat>宽屏</PresentationFormat>
  <Paragraphs>115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DengXian</vt:lpstr>
      <vt:lpstr>宋体</vt:lpstr>
      <vt:lpstr>Arial</vt:lpstr>
      <vt:lpstr>怀旧</vt:lpstr>
      <vt:lpstr>Classification</vt:lpstr>
      <vt:lpstr>Pipeline</vt:lpstr>
      <vt:lpstr>Classify Conferences</vt:lpstr>
      <vt:lpstr>Preprocessing </vt:lpstr>
      <vt:lpstr>Two ways, two sets</vt:lpstr>
      <vt:lpstr>K fold validating</vt:lpstr>
      <vt:lpstr>K fold validating</vt:lpstr>
      <vt:lpstr>K fold validating</vt:lpstr>
      <vt:lpstr>Parameter tuning</vt:lpstr>
      <vt:lpstr>Parameter turing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Qiannan Zhang</dc:creator>
  <cp:lastModifiedBy>Qiannan Zhang</cp:lastModifiedBy>
  <cp:revision>13</cp:revision>
  <dcterms:created xsi:type="dcterms:W3CDTF">2017-10-24T02:15:56Z</dcterms:created>
  <dcterms:modified xsi:type="dcterms:W3CDTF">2017-10-24T07:39:51Z</dcterms:modified>
</cp:coreProperties>
</file>