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4"/>
  </p:sldMasterIdLst>
  <p:notesMasterIdLst>
    <p:notesMasterId r:id="rId29"/>
  </p:notesMasterIdLst>
  <p:sldIdLst>
    <p:sldId id="256" r:id="rId5"/>
    <p:sldId id="282" r:id="rId6"/>
    <p:sldId id="327" r:id="rId7"/>
    <p:sldId id="260" r:id="rId8"/>
    <p:sldId id="267" r:id="rId9"/>
    <p:sldId id="334" r:id="rId10"/>
    <p:sldId id="317" r:id="rId11"/>
    <p:sldId id="314" r:id="rId12"/>
    <p:sldId id="335" r:id="rId13"/>
    <p:sldId id="316" r:id="rId14"/>
    <p:sldId id="337" r:id="rId15"/>
    <p:sldId id="338" r:id="rId16"/>
    <p:sldId id="339" r:id="rId17"/>
    <p:sldId id="340" r:id="rId18"/>
    <p:sldId id="336" r:id="rId19"/>
    <p:sldId id="341" r:id="rId20"/>
    <p:sldId id="342" r:id="rId21"/>
    <p:sldId id="343" r:id="rId22"/>
    <p:sldId id="344" r:id="rId23"/>
    <p:sldId id="345" r:id="rId24"/>
    <p:sldId id="346" r:id="rId25"/>
    <p:sldId id="312" r:id="rId26"/>
    <p:sldId id="289" r:id="rId27"/>
    <p:sldId id="310" r:id="rId28"/>
  </p:sldIdLst>
  <p:sldSz cx="9144000" cy="5143500" type="screen16x9"/>
  <p:notesSz cx="6858000" cy="9144000"/>
  <p:embeddedFontLst>
    <p:embeddedFont>
      <p:font typeface="Advent Pro" panose="020B0604020202020204" charset="0"/>
      <p:regular r:id="rId30"/>
      <p:bold r:id="rId31"/>
      <p:italic r:id="rId32"/>
      <p:boldItalic r:id="rId33"/>
    </p:embeddedFont>
    <p:embeddedFont>
      <p:font typeface="Amasis MT Pro Medium" panose="02040604050005020304" pitchFamily="18" charset="0"/>
      <p:regular r:id="rId34"/>
      <p:italic r:id="rId35"/>
    </p:embeddedFont>
    <p:embeddedFont>
      <p:font typeface="Century Gothic" panose="020B0502020202020204" pitchFamily="34" charset="0"/>
      <p:regular r:id="rId36"/>
      <p:bold r:id="rId37"/>
      <p:italic r:id="rId38"/>
      <p:boldItalic r:id="rId39"/>
    </p:embeddedFont>
    <p:embeddedFont>
      <p:font typeface="Helvetica" panose="020B0604020202020204" pitchFamily="34" charset="0"/>
      <p:regular r:id="rId40"/>
      <p:bold r:id="rId41"/>
      <p:italic r:id="rId42"/>
      <p:boldItalic r:id="rId43"/>
    </p:embeddedFont>
    <p:embeddedFont>
      <p:font typeface="Roboto" panose="020000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20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5E13497-A9A8-49CB-939A-F96355FA5C57}">
  <a:tblStyle styleId="{75E13497-A9A8-49CB-939A-F96355FA5C5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13"/>
  </p:normalViewPr>
  <p:slideViewPr>
    <p:cSldViewPr snapToGrid="0" showGuides="1">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0.fntdata"/><Relationship Id="rId21" Type="http://schemas.openxmlformats.org/officeDocument/2006/relationships/slide" Target="slides/slide17.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notesMaster" Target="notesMasters/notesMaster1.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7.fntdata"/><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6.xml"/><Relationship Id="rId41" Type="http://schemas.openxmlformats.org/officeDocument/2006/relationships/font" Target="fonts/font12.fntdata"/><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5"/>
        <p:cNvGrpSpPr/>
        <p:nvPr/>
      </p:nvGrpSpPr>
      <p:grpSpPr>
        <a:xfrm>
          <a:off x="0" y="0"/>
          <a:ext cx="0" cy="0"/>
          <a:chOff x="0" y="0"/>
          <a:chExt cx="0" cy="0"/>
        </a:xfrm>
      </p:grpSpPr>
      <p:sp>
        <p:nvSpPr>
          <p:cNvPr id="1406" name="Google Shape;1406;g6ba8e432a2_0_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7" name="Google Shape;1407;g6ba8e432a2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6b5a0b769d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6b5a0b769d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6b9affecee_0_31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3" name="Google Shape;713;g6b9affecee_0_31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9"/>
        <p:cNvGrpSpPr/>
        <p:nvPr/>
      </p:nvGrpSpPr>
      <p:grpSpPr>
        <a:xfrm>
          <a:off x="0" y="0"/>
          <a:ext cx="0" cy="0"/>
          <a:chOff x="0" y="0"/>
          <a:chExt cx="0" cy="0"/>
        </a:xfrm>
      </p:grpSpPr>
      <p:sp>
        <p:nvSpPr>
          <p:cNvPr id="2310" name="Google Shape;2310;g6ba8e432a2_1_1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1" name="Google Shape;2311;g6ba8e432a2_1_1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6ba8e432a2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g6ba8e432a2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2095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23404" y="1130675"/>
            <a:ext cx="3618000" cy="20526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chemeClr val="accent6"/>
              </a:buClr>
              <a:buSzPts val="6000"/>
              <a:buNone/>
              <a:defRPr sz="6000">
                <a:solidFill>
                  <a:schemeClr val="accent6"/>
                </a:solidFill>
              </a:defRPr>
            </a:lvl1pPr>
            <a:lvl2pPr lvl="1">
              <a:spcBef>
                <a:spcPts val="0"/>
              </a:spcBef>
              <a:spcAft>
                <a:spcPts val="0"/>
              </a:spcAft>
              <a:buClr>
                <a:schemeClr val="accent6"/>
              </a:buClr>
              <a:buSzPts val="5200"/>
              <a:buNone/>
              <a:defRPr sz="5200">
                <a:solidFill>
                  <a:schemeClr val="accent6"/>
                </a:solidFill>
              </a:defRPr>
            </a:lvl2pPr>
            <a:lvl3pPr lvl="2">
              <a:spcBef>
                <a:spcPts val="0"/>
              </a:spcBef>
              <a:spcAft>
                <a:spcPts val="0"/>
              </a:spcAft>
              <a:buClr>
                <a:schemeClr val="accent6"/>
              </a:buClr>
              <a:buSzPts val="5200"/>
              <a:buNone/>
              <a:defRPr sz="5200">
                <a:solidFill>
                  <a:schemeClr val="accent6"/>
                </a:solidFill>
              </a:defRPr>
            </a:lvl3pPr>
            <a:lvl4pPr lvl="3">
              <a:spcBef>
                <a:spcPts val="0"/>
              </a:spcBef>
              <a:spcAft>
                <a:spcPts val="0"/>
              </a:spcAft>
              <a:buClr>
                <a:schemeClr val="accent6"/>
              </a:buClr>
              <a:buSzPts val="5200"/>
              <a:buNone/>
              <a:defRPr sz="5200">
                <a:solidFill>
                  <a:schemeClr val="accent6"/>
                </a:solidFill>
              </a:defRPr>
            </a:lvl4pPr>
            <a:lvl5pPr lvl="4">
              <a:spcBef>
                <a:spcPts val="0"/>
              </a:spcBef>
              <a:spcAft>
                <a:spcPts val="0"/>
              </a:spcAft>
              <a:buClr>
                <a:schemeClr val="accent6"/>
              </a:buClr>
              <a:buSzPts val="5200"/>
              <a:buNone/>
              <a:defRPr sz="5200">
                <a:solidFill>
                  <a:schemeClr val="accent6"/>
                </a:solidFill>
              </a:defRPr>
            </a:lvl5pPr>
            <a:lvl6pPr lvl="5">
              <a:spcBef>
                <a:spcPts val="0"/>
              </a:spcBef>
              <a:spcAft>
                <a:spcPts val="0"/>
              </a:spcAft>
              <a:buClr>
                <a:schemeClr val="accent6"/>
              </a:buClr>
              <a:buSzPts val="5200"/>
              <a:buNone/>
              <a:defRPr sz="5200">
                <a:solidFill>
                  <a:schemeClr val="accent6"/>
                </a:solidFill>
              </a:defRPr>
            </a:lvl6pPr>
            <a:lvl7pPr lvl="6">
              <a:spcBef>
                <a:spcPts val="0"/>
              </a:spcBef>
              <a:spcAft>
                <a:spcPts val="0"/>
              </a:spcAft>
              <a:buClr>
                <a:schemeClr val="accent6"/>
              </a:buClr>
              <a:buSzPts val="5200"/>
              <a:buNone/>
              <a:defRPr sz="5200">
                <a:solidFill>
                  <a:schemeClr val="accent6"/>
                </a:solidFill>
              </a:defRPr>
            </a:lvl7pPr>
            <a:lvl8pPr lvl="7">
              <a:spcBef>
                <a:spcPts val="0"/>
              </a:spcBef>
              <a:spcAft>
                <a:spcPts val="0"/>
              </a:spcAft>
              <a:buClr>
                <a:schemeClr val="accent6"/>
              </a:buClr>
              <a:buSzPts val="5200"/>
              <a:buNone/>
              <a:defRPr sz="5200">
                <a:solidFill>
                  <a:schemeClr val="accent6"/>
                </a:solidFill>
              </a:defRPr>
            </a:lvl8pPr>
            <a:lvl9pPr lvl="8">
              <a:spcBef>
                <a:spcPts val="0"/>
              </a:spcBef>
              <a:spcAft>
                <a:spcPts val="0"/>
              </a:spcAft>
              <a:buClr>
                <a:schemeClr val="accent6"/>
              </a:buClr>
              <a:buSzPts val="5200"/>
              <a:buNone/>
              <a:defRPr sz="5200">
                <a:solidFill>
                  <a:schemeClr val="accent6"/>
                </a:solidFill>
              </a:defRPr>
            </a:lvl9pPr>
          </a:lstStyle>
          <a:p>
            <a:endParaRPr/>
          </a:p>
        </p:txBody>
      </p:sp>
      <p:sp>
        <p:nvSpPr>
          <p:cNvPr id="10" name="Google Shape;10;p2"/>
          <p:cNvSpPr txBox="1">
            <a:spLocks noGrp="1"/>
          </p:cNvSpPr>
          <p:nvPr>
            <p:ph type="subTitle" idx="1"/>
          </p:nvPr>
        </p:nvSpPr>
        <p:spPr>
          <a:xfrm>
            <a:off x="623400" y="3372625"/>
            <a:ext cx="36180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
        <p:cNvGrpSpPr/>
        <p:nvPr/>
      </p:nvGrpSpPr>
      <p:grpSpPr>
        <a:xfrm>
          <a:off x="0" y="0"/>
          <a:ext cx="0" cy="0"/>
          <a:chOff x="0" y="0"/>
          <a:chExt cx="0" cy="0"/>
        </a:xfrm>
      </p:grpSpPr>
      <p:sp>
        <p:nvSpPr>
          <p:cNvPr id="34" name="Google Shape;34;p9"/>
          <p:cNvSpPr txBox="1">
            <a:spLocks noGrp="1"/>
          </p:cNvSpPr>
          <p:nvPr>
            <p:ph type="subTitle" idx="1"/>
          </p:nvPr>
        </p:nvSpPr>
        <p:spPr>
          <a:xfrm>
            <a:off x="796050" y="1397950"/>
            <a:ext cx="3654600" cy="50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6"/>
              </a:buClr>
              <a:buSzPts val="1800"/>
              <a:buFont typeface="Advent Pro"/>
              <a:buNone/>
              <a:defRPr b="1">
                <a:solidFill>
                  <a:schemeClr val="accent6"/>
                </a:solidFill>
                <a:latin typeface="Advent Pro"/>
                <a:ea typeface="Advent Pro"/>
                <a:cs typeface="Advent Pro"/>
                <a:sym typeface="Advent Pro"/>
              </a:defRPr>
            </a:lvl1pPr>
            <a:lvl2pPr lvl="1">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2pPr>
            <a:lvl3pPr lvl="2">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3pPr>
            <a:lvl4pPr lvl="3">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4pPr>
            <a:lvl5pPr lvl="4">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5pPr>
            <a:lvl6pPr lvl="5">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6pPr>
            <a:lvl7pPr lvl="6">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7pPr>
            <a:lvl8pPr lvl="7">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8pPr>
            <a:lvl9pPr lvl="8">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9pPr>
          </a:lstStyle>
          <a:p>
            <a:endParaRPr/>
          </a:p>
        </p:txBody>
      </p:sp>
      <p:sp>
        <p:nvSpPr>
          <p:cNvPr id="35" name="Google Shape;35;p9"/>
          <p:cNvSpPr txBox="1">
            <a:spLocks noGrp="1"/>
          </p:cNvSpPr>
          <p:nvPr>
            <p:ph type="body" idx="2"/>
          </p:nvPr>
        </p:nvSpPr>
        <p:spPr>
          <a:xfrm>
            <a:off x="796050" y="2034675"/>
            <a:ext cx="3111000" cy="2171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6" name="Google Shape;36;p9"/>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37" name="Google Shape;37;p9"/>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40" name="Google Shape;40;p10"/>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712150" y="1182325"/>
            <a:ext cx="4395600" cy="19635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6"/>
              </a:buClr>
              <a:buSzPts val="9600"/>
              <a:buNone/>
              <a:defRPr sz="9600">
                <a:solidFill>
                  <a:schemeClr val="accent6"/>
                </a:solidFill>
              </a:defRPr>
            </a:lvl1pPr>
            <a:lvl2pPr lvl="1" algn="r">
              <a:spcBef>
                <a:spcPts val="0"/>
              </a:spcBef>
              <a:spcAft>
                <a:spcPts val="0"/>
              </a:spcAft>
              <a:buSzPts val="12000"/>
              <a:buNone/>
              <a:defRPr sz="12000"/>
            </a:lvl2pPr>
            <a:lvl3pPr lvl="2" algn="r">
              <a:spcBef>
                <a:spcPts val="0"/>
              </a:spcBef>
              <a:spcAft>
                <a:spcPts val="0"/>
              </a:spcAft>
              <a:buSzPts val="12000"/>
              <a:buNone/>
              <a:defRPr sz="12000"/>
            </a:lvl3pPr>
            <a:lvl4pPr lvl="3" algn="r">
              <a:spcBef>
                <a:spcPts val="0"/>
              </a:spcBef>
              <a:spcAft>
                <a:spcPts val="0"/>
              </a:spcAft>
              <a:buSzPts val="12000"/>
              <a:buNone/>
              <a:defRPr sz="12000"/>
            </a:lvl4pPr>
            <a:lvl5pPr lvl="4" algn="r">
              <a:spcBef>
                <a:spcPts val="0"/>
              </a:spcBef>
              <a:spcAft>
                <a:spcPts val="0"/>
              </a:spcAft>
              <a:buSzPts val="12000"/>
              <a:buNone/>
              <a:defRPr sz="12000"/>
            </a:lvl5pPr>
            <a:lvl6pPr lvl="5" algn="r">
              <a:spcBef>
                <a:spcPts val="0"/>
              </a:spcBef>
              <a:spcAft>
                <a:spcPts val="0"/>
              </a:spcAft>
              <a:buSzPts val="12000"/>
              <a:buNone/>
              <a:defRPr sz="12000"/>
            </a:lvl6pPr>
            <a:lvl7pPr lvl="6" algn="r">
              <a:spcBef>
                <a:spcPts val="0"/>
              </a:spcBef>
              <a:spcAft>
                <a:spcPts val="0"/>
              </a:spcAft>
              <a:buSzPts val="12000"/>
              <a:buNone/>
              <a:defRPr sz="12000"/>
            </a:lvl7pPr>
            <a:lvl8pPr lvl="7" algn="r">
              <a:spcBef>
                <a:spcPts val="0"/>
              </a:spcBef>
              <a:spcAft>
                <a:spcPts val="0"/>
              </a:spcAft>
              <a:buSzPts val="12000"/>
              <a:buNone/>
              <a:defRPr sz="12000"/>
            </a:lvl8pPr>
            <a:lvl9pPr lvl="8" algn="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749477" y="3228425"/>
            <a:ext cx="4298400" cy="1300800"/>
          </a:xfrm>
          <a:prstGeom prst="rect">
            <a:avLst/>
          </a:prstGeom>
        </p:spPr>
        <p:txBody>
          <a:bodyPr spcFirstLastPara="1" wrap="square" lIns="91425" tIns="91425" rIns="91425" bIns="91425" anchor="t" anchorCtr="0">
            <a:noAutofit/>
          </a:bodyPr>
          <a:lstStyle>
            <a:lvl1pPr marL="457200" lvl="0" indent="-342900" algn="r">
              <a:spcBef>
                <a:spcPts val="0"/>
              </a:spcBef>
              <a:spcAft>
                <a:spcPts val="0"/>
              </a:spcAft>
              <a:buSzPts val="1800"/>
              <a:buChar char="●"/>
              <a:defRPr/>
            </a:lvl1pPr>
            <a:lvl2pPr marL="914400" lvl="1" indent="-317500" algn="r">
              <a:spcBef>
                <a:spcPts val="1600"/>
              </a:spcBef>
              <a:spcAft>
                <a:spcPts val="0"/>
              </a:spcAft>
              <a:buSzPts val="1400"/>
              <a:buChar char="○"/>
              <a:defRPr/>
            </a:lvl2pPr>
            <a:lvl3pPr marL="1371600" lvl="2" indent="-317500" algn="r">
              <a:spcBef>
                <a:spcPts val="1600"/>
              </a:spcBef>
              <a:spcAft>
                <a:spcPts val="0"/>
              </a:spcAft>
              <a:buSzPts val="1400"/>
              <a:buChar char="■"/>
              <a:defRPr/>
            </a:lvl3pPr>
            <a:lvl4pPr marL="1828800" lvl="3" indent="-317500" algn="r">
              <a:spcBef>
                <a:spcPts val="1600"/>
              </a:spcBef>
              <a:spcAft>
                <a:spcPts val="0"/>
              </a:spcAft>
              <a:buSzPts val="1400"/>
              <a:buChar char="●"/>
              <a:defRPr/>
            </a:lvl4pPr>
            <a:lvl5pPr marL="2286000" lvl="4" indent="-317500" algn="r">
              <a:spcBef>
                <a:spcPts val="1600"/>
              </a:spcBef>
              <a:spcAft>
                <a:spcPts val="0"/>
              </a:spcAft>
              <a:buSzPts val="1400"/>
              <a:buChar char="○"/>
              <a:defRPr/>
            </a:lvl5pPr>
            <a:lvl6pPr marL="2743200" lvl="5" indent="-317500" algn="r">
              <a:spcBef>
                <a:spcPts val="1600"/>
              </a:spcBef>
              <a:spcAft>
                <a:spcPts val="0"/>
              </a:spcAft>
              <a:buSzPts val="1400"/>
              <a:buChar char="■"/>
              <a:defRPr/>
            </a:lvl6pPr>
            <a:lvl7pPr marL="3200400" lvl="6" indent="-317500" algn="r">
              <a:spcBef>
                <a:spcPts val="1600"/>
              </a:spcBef>
              <a:spcAft>
                <a:spcPts val="0"/>
              </a:spcAft>
              <a:buSzPts val="1400"/>
              <a:buChar char="●"/>
              <a:defRPr/>
            </a:lvl7pPr>
            <a:lvl8pPr marL="3657600" lvl="7" indent="-317500" algn="r">
              <a:spcBef>
                <a:spcPts val="1600"/>
              </a:spcBef>
              <a:spcAft>
                <a:spcPts val="0"/>
              </a:spcAft>
              <a:buSzPts val="1400"/>
              <a:buChar char="○"/>
              <a:defRPr/>
            </a:lvl8pPr>
            <a:lvl9pPr marL="4114800" lvl="8" indent="-317500" algn="r">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26" name="Google Shape;26;p6"/>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extLst>
      <p:ext uri="{BB962C8B-B14F-4D97-AF65-F5344CB8AC3E}">
        <p14:creationId xmlns:p14="http://schemas.microsoft.com/office/powerpoint/2010/main" val="33897510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CF8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Advent Pro"/>
              <a:buNone/>
              <a:defRPr sz="2800" b="1">
                <a:solidFill>
                  <a:schemeClr val="dk2"/>
                </a:solidFill>
                <a:latin typeface="Advent Pro"/>
                <a:ea typeface="Advent Pro"/>
                <a:cs typeface="Advent Pro"/>
                <a:sym typeface="Advent Pro"/>
              </a:defRPr>
            </a:lvl1pPr>
            <a:lvl2pPr lvl="1">
              <a:spcBef>
                <a:spcPts val="0"/>
              </a:spcBef>
              <a:spcAft>
                <a:spcPts val="0"/>
              </a:spcAft>
              <a:buClr>
                <a:schemeClr val="dk2"/>
              </a:buClr>
              <a:buSzPts val="2800"/>
              <a:buFont typeface="Advent Pro"/>
              <a:buNone/>
              <a:defRPr sz="2800" b="1">
                <a:solidFill>
                  <a:schemeClr val="dk2"/>
                </a:solidFill>
                <a:latin typeface="Advent Pro"/>
                <a:ea typeface="Advent Pro"/>
                <a:cs typeface="Advent Pro"/>
                <a:sym typeface="Advent Pro"/>
              </a:defRPr>
            </a:lvl2pPr>
            <a:lvl3pPr lvl="2">
              <a:spcBef>
                <a:spcPts val="0"/>
              </a:spcBef>
              <a:spcAft>
                <a:spcPts val="0"/>
              </a:spcAft>
              <a:buClr>
                <a:schemeClr val="dk2"/>
              </a:buClr>
              <a:buSzPts val="2800"/>
              <a:buFont typeface="Advent Pro"/>
              <a:buNone/>
              <a:defRPr sz="2800" b="1">
                <a:solidFill>
                  <a:schemeClr val="dk2"/>
                </a:solidFill>
                <a:latin typeface="Advent Pro"/>
                <a:ea typeface="Advent Pro"/>
                <a:cs typeface="Advent Pro"/>
                <a:sym typeface="Advent Pro"/>
              </a:defRPr>
            </a:lvl3pPr>
            <a:lvl4pPr lvl="3">
              <a:spcBef>
                <a:spcPts val="0"/>
              </a:spcBef>
              <a:spcAft>
                <a:spcPts val="0"/>
              </a:spcAft>
              <a:buClr>
                <a:schemeClr val="dk2"/>
              </a:buClr>
              <a:buSzPts val="2800"/>
              <a:buFont typeface="Advent Pro"/>
              <a:buNone/>
              <a:defRPr sz="2800" b="1">
                <a:solidFill>
                  <a:schemeClr val="dk2"/>
                </a:solidFill>
                <a:latin typeface="Advent Pro"/>
                <a:ea typeface="Advent Pro"/>
                <a:cs typeface="Advent Pro"/>
                <a:sym typeface="Advent Pro"/>
              </a:defRPr>
            </a:lvl4pPr>
            <a:lvl5pPr lvl="4">
              <a:spcBef>
                <a:spcPts val="0"/>
              </a:spcBef>
              <a:spcAft>
                <a:spcPts val="0"/>
              </a:spcAft>
              <a:buClr>
                <a:schemeClr val="dk2"/>
              </a:buClr>
              <a:buSzPts val="2800"/>
              <a:buFont typeface="Advent Pro"/>
              <a:buNone/>
              <a:defRPr sz="2800" b="1">
                <a:solidFill>
                  <a:schemeClr val="dk2"/>
                </a:solidFill>
                <a:latin typeface="Advent Pro"/>
                <a:ea typeface="Advent Pro"/>
                <a:cs typeface="Advent Pro"/>
                <a:sym typeface="Advent Pro"/>
              </a:defRPr>
            </a:lvl5pPr>
            <a:lvl6pPr lvl="5">
              <a:spcBef>
                <a:spcPts val="0"/>
              </a:spcBef>
              <a:spcAft>
                <a:spcPts val="0"/>
              </a:spcAft>
              <a:buClr>
                <a:schemeClr val="dk2"/>
              </a:buClr>
              <a:buSzPts val="2800"/>
              <a:buFont typeface="Advent Pro"/>
              <a:buNone/>
              <a:defRPr sz="2800" b="1">
                <a:solidFill>
                  <a:schemeClr val="dk2"/>
                </a:solidFill>
                <a:latin typeface="Advent Pro"/>
                <a:ea typeface="Advent Pro"/>
                <a:cs typeface="Advent Pro"/>
                <a:sym typeface="Advent Pro"/>
              </a:defRPr>
            </a:lvl6pPr>
            <a:lvl7pPr lvl="6">
              <a:spcBef>
                <a:spcPts val="0"/>
              </a:spcBef>
              <a:spcAft>
                <a:spcPts val="0"/>
              </a:spcAft>
              <a:buClr>
                <a:schemeClr val="dk2"/>
              </a:buClr>
              <a:buSzPts val="2800"/>
              <a:buFont typeface="Advent Pro"/>
              <a:buNone/>
              <a:defRPr sz="2800" b="1">
                <a:solidFill>
                  <a:schemeClr val="dk2"/>
                </a:solidFill>
                <a:latin typeface="Advent Pro"/>
                <a:ea typeface="Advent Pro"/>
                <a:cs typeface="Advent Pro"/>
                <a:sym typeface="Advent Pro"/>
              </a:defRPr>
            </a:lvl7pPr>
            <a:lvl8pPr lvl="7">
              <a:spcBef>
                <a:spcPts val="0"/>
              </a:spcBef>
              <a:spcAft>
                <a:spcPts val="0"/>
              </a:spcAft>
              <a:buClr>
                <a:schemeClr val="dk2"/>
              </a:buClr>
              <a:buSzPts val="2800"/>
              <a:buFont typeface="Advent Pro"/>
              <a:buNone/>
              <a:defRPr sz="2800" b="1">
                <a:solidFill>
                  <a:schemeClr val="dk2"/>
                </a:solidFill>
                <a:latin typeface="Advent Pro"/>
                <a:ea typeface="Advent Pro"/>
                <a:cs typeface="Advent Pro"/>
                <a:sym typeface="Advent Pro"/>
              </a:defRPr>
            </a:lvl8pPr>
            <a:lvl9pPr lvl="8">
              <a:spcBef>
                <a:spcPts val="0"/>
              </a:spcBef>
              <a:spcAft>
                <a:spcPts val="0"/>
              </a:spcAft>
              <a:buClr>
                <a:schemeClr val="dk2"/>
              </a:buClr>
              <a:buSzPts val="2800"/>
              <a:buFont typeface="Advent Pro"/>
              <a:buNone/>
              <a:defRPr sz="2800" b="1">
                <a:solidFill>
                  <a:schemeClr val="dk2"/>
                </a:solidFill>
                <a:latin typeface="Advent Pro"/>
                <a:ea typeface="Advent Pro"/>
                <a:cs typeface="Advent Pro"/>
                <a:sym typeface="Advent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rgbClr val="434343"/>
              </a:buClr>
              <a:buSzPts val="1800"/>
              <a:buFont typeface="Roboto"/>
              <a:buChar char="●"/>
              <a:defRPr sz="1800">
                <a:solidFill>
                  <a:srgbClr val="434343"/>
                </a:solidFill>
                <a:latin typeface="Roboto"/>
                <a:ea typeface="Roboto"/>
                <a:cs typeface="Roboto"/>
                <a:sym typeface="Roboto"/>
              </a:defRPr>
            </a:lvl1pPr>
            <a:lvl2pPr marL="914400" lvl="1"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2pPr>
            <a:lvl3pPr marL="1371600" lvl="2"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3pPr>
            <a:lvl4pPr marL="1828800" lvl="3"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4pPr>
            <a:lvl5pPr marL="2286000" lvl="4"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5pPr>
            <a:lvl6pPr marL="2743200" lvl="5"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6pPr>
            <a:lvl7pPr marL="3200400" lvl="6"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7pPr>
            <a:lvl8pPr marL="3657600" lvl="7"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8pPr>
            <a:lvl9pPr marL="4114800" lvl="8" indent="-317500">
              <a:lnSpc>
                <a:spcPct val="100000"/>
              </a:lnSpc>
              <a:spcBef>
                <a:spcPts val="1600"/>
              </a:spcBef>
              <a:spcAft>
                <a:spcPts val="1600"/>
              </a:spcAft>
              <a:buClr>
                <a:srgbClr val="434343"/>
              </a:buClr>
              <a:buSzPts val="1400"/>
              <a:buFont typeface="Roboto"/>
              <a:buChar char="■"/>
              <a:defRPr>
                <a:solidFill>
                  <a:srgbClr val="434343"/>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6" r:id="rId3"/>
    <p:sldLayoutId id="2147483657" r:id="rId4"/>
    <p:sldLayoutId id="2147483658" r:id="rId5"/>
    <p:sldLayoutId id="214748367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jpeg"/><Relationship Id="rId7" Type="http://schemas.openxmlformats.org/officeDocument/2006/relationships/image" Target="../media/image17.png"/><Relationship Id="rId2" Type="http://schemas.openxmlformats.org/officeDocument/2006/relationships/image" Target="../media/image12.jpeg"/><Relationship Id="rId1" Type="http://schemas.openxmlformats.org/officeDocument/2006/relationships/slideLayout" Target="../slideLayouts/slideLayout1.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5" name="Google Shape;155;p30"/>
          <p:cNvSpPr txBox="1">
            <a:spLocks noGrp="1"/>
          </p:cNvSpPr>
          <p:nvPr>
            <p:ph type="ctrTitle"/>
          </p:nvPr>
        </p:nvSpPr>
        <p:spPr>
          <a:xfrm>
            <a:off x="200722" y="1577433"/>
            <a:ext cx="4891668" cy="135701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solidFill>
                  <a:srgbClr val="CB202D"/>
                </a:solidFill>
              </a:rPr>
              <a:t>Zomato Restaurants Data Analysis</a:t>
            </a:r>
            <a:endParaRPr sz="4800" dirty="0">
              <a:solidFill>
                <a:srgbClr val="CB202D"/>
              </a:solidFill>
            </a:endParaRPr>
          </a:p>
        </p:txBody>
      </p:sp>
      <p:sp>
        <p:nvSpPr>
          <p:cNvPr id="2" name="AutoShape 8" descr="Zomato Marketing Strategy - A Case Study (2024)">
            <a:extLst>
              <a:ext uri="{FF2B5EF4-FFF2-40B4-BE49-F238E27FC236}">
                <a16:creationId xmlns:a16="http://schemas.microsoft.com/office/drawing/2014/main" id="{A0C2A43D-0997-1DD5-17E1-2B994A9D4ED6}"/>
              </a:ext>
            </a:extLst>
          </p:cNvPr>
          <p:cNvSpPr>
            <a:spLocks noChangeAspect="1" noChangeArrowheads="1"/>
          </p:cNvSpPr>
          <p:nvPr/>
        </p:nvSpPr>
        <p:spPr bwMode="auto">
          <a:xfrm>
            <a:off x="4419600" y="430716"/>
            <a:ext cx="2293434" cy="229343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3" name="AutoShape 10" descr="Zomato Marketing Strategy - A Case Study (2024)">
            <a:extLst>
              <a:ext uri="{FF2B5EF4-FFF2-40B4-BE49-F238E27FC236}">
                <a16:creationId xmlns:a16="http://schemas.microsoft.com/office/drawing/2014/main" id="{F041E4D0-3D6B-796E-0CDE-1897F8862DD1}"/>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7" name="Picture 2" descr="zomato food delivery">
            <a:extLst>
              <a:ext uri="{FF2B5EF4-FFF2-40B4-BE49-F238E27FC236}">
                <a16:creationId xmlns:a16="http://schemas.microsoft.com/office/drawing/2014/main" id="{3378A3E7-8238-1E6F-807B-51B267513C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2462" y="650599"/>
            <a:ext cx="5621144" cy="38423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425FB16-6807-AA22-664B-D4158B90C9A0}"/>
              </a:ext>
            </a:extLst>
          </p:cNvPr>
          <p:cNvSpPr txBox="1"/>
          <p:nvPr/>
        </p:nvSpPr>
        <p:spPr>
          <a:xfrm>
            <a:off x="3366498" y="152931"/>
            <a:ext cx="2411004" cy="584775"/>
          </a:xfrm>
          <a:prstGeom prst="rect">
            <a:avLst/>
          </a:prstGeom>
          <a:noFill/>
        </p:spPr>
        <p:txBody>
          <a:bodyPr wrap="square" rtlCol="0">
            <a:spAutoFit/>
          </a:bodyPr>
          <a:lstStyle/>
          <a:p>
            <a:pPr algn="ctr"/>
            <a:r>
              <a:rPr lang="en-US" sz="3200" b="1" dirty="0">
                <a:solidFill>
                  <a:srgbClr val="CB202D"/>
                </a:solidFill>
                <a:latin typeface="Advent Pro" panose="020B0604020202020204" charset="0"/>
              </a:rPr>
              <a:t>Data Analysis</a:t>
            </a:r>
          </a:p>
        </p:txBody>
      </p:sp>
      <p:sp>
        <p:nvSpPr>
          <p:cNvPr id="2" name="TextBox 1">
            <a:extLst>
              <a:ext uri="{FF2B5EF4-FFF2-40B4-BE49-F238E27FC236}">
                <a16:creationId xmlns:a16="http://schemas.microsoft.com/office/drawing/2014/main" id="{811816A5-E4EB-E72B-C32F-F2F7ED189567}"/>
              </a:ext>
            </a:extLst>
          </p:cNvPr>
          <p:cNvSpPr txBox="1"/>
          <p:nvPr/>
        </p:nvSpPr>
        <p:spPr>
          <a:xfrm>
            <a:off x="750849" y="1077951"/>
            <a:ext cx="7716644" cy="332398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In this analysis I used arithmetic and aggregation functions like Sum(), Count(), Counta().</a:t>
            </a:r>
          </a:p>
          <a:p>
            <a:pPr marL="285750" indent="-285750">
              <a:buFont typeface="Arial" panose="020B0604020202020204" pitchFamily="34" charset="0"/>
              <a:buChar char="•"/>
            </a:pPr>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I used count() to find the total number of restaurants in the data base. The formula was =COUNT('Raw Data'!$A$1:$A$9552)</a:t>
            </a:r>
          </a:p>
          <a:p>
            <a:pPr marL="285750" indent="-285750">
              <a:buFont typeface="Arial" panose="020B0604020202020204" pitchFamily="34" charset="0"/>
              <a:buChar char="•"/>
            </a:pPr>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I also used count() with unique() and filter() to count the number of unique cities, countries and cuisines.</a:t>
            </a:r>
          </a:p>
          <a:p>
            <a:pPr marL="285750" indent="-285750">
              <a:buFont typeface="Arial" panose="020B0604020202020204" pitchFamily="34" charset="0"/>
              <a:buChar char="•"/>
            </a:pPr>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IN" dirty="0">
                <a:latin typeface="Roboto" panose="02000000000000000000" pitchFamily="2" charset="0"/>
                <a:ea typeface="Roboto" panose="02000000000000000000" pitchFamily="2" charset="0"/>
                <a:cs typeface="Roboto" panose="02000000000000000000" pitchFamily="2" charset="0"/>
              </a:rPr>
              <a:t>Formula for total number of unique </a:t>
            </a:r>
            <a:r>
              <a:rPr lang="pt-BR" dirty="0">
                <a:latin typeface="Roboto" panose="02000000000000000000" pitchFamily="2" charset="0"/>
                <a:ea typeface="Roboto" panose="02000000000000000000" pitchFamily="2" charset="0"/>
                <a:cs typeface="Roboto" panose="02000000000000000000" pitchFamily="2" charset="0"/>
              </a:rPr>
              <a:t>cuisines</a:t>
            </a:r>
            <a:r>
              <a:rPr lang="en-IN" dirty="0">
                <a:latin typeface="Roboto" panose="02000000000000000000" pitchFamily="2" charset="0"/>
                <a:ea typeface="Roboto" panose="02000000000000000000" pitchFamily="2" charset="0"/>
                <a:cs typeface="Roboto" panose="02000000000000000000" pitchFamily="2" charset="0"/>
              </a:rPr>
              <a:t> is  </a:t>
            </a:r>
            <a:r>
              <a:rPr lang="pt-BR" dirty="0">
                <a:latin typeface="Roboto" panose="02000000000000000000" pitchFamily="2" charset="0"/>
                <a:ea typeface="Roboto" panose="02000000000000000000" pitchFamily="2" charset="0"/>
                <a:cs typeface="Roboto" panose="02000000000000000000" pitchFamily="2" charset="0"/>
              </a:rPr>
              <a:t>=COUNTA(UNIQUE(FILTER('Raw Data'!H2:H9552,'Raw Data'!H2:H9552&lt;&gt;"")))</a:t>
            </a:r>
          </a:p>
          <a:p>
            <a:pPr marL="285750" indent="-285750">
              <a:buFont typeface="Arial" panose="020B0604020202020204" pitchFamily="34" charset="0"/>
              <a:buChar char="•"/>
            </a:pPr>
            <a:endParaRPr lang="pt-BR"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pt-BR" dirty="0">
                <a:latin typeface="Roboto" panose="02000000000000000000" pitchFamily="2" charset="0"/>
                <a:ea typeface="Roboto" panose="02000000000000000000" pitchFamily="2" charset="0"/>
                <a:cs typeface="Roboto" panose="02000000000000000000" pitchFamily="2" charset="0"/>
              </a:rPr>
              <a:t>Formula for total number of unique cities is =COUNTA(UNIQUE('Raw Data'!E2:E9552))</a:t>
            </a:r>
          </a:p>
          <a:p>
            <a:pPr marL="285750" indent="-285750">
              <a:buFont typeface="Arial" panose="020B0604020202020204" pitchFamily="34" charset="0"/>
              <a:buChar char="•"/>
            </a:pPr>
            <a:endParaRPr lang="pt-BR"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pt-BR" dirty="0">
                <a:latin typeface="Roboto" panose="02000000000000000000" pitchFamily="2" charset="0"/>
                <a:ea typeface="Roboto" panose="02000000000000000000" pitchFamily="2" charset="0"/>
                <a:cs typeface="Roboto" panose="02000000000000000000" pitchFamily="2" charset="0"/>
              </a:rPr>
              <a:t>I used Sum() function to find total number of voters in the raw dataset. The formula was =SUM('Raw Data'!$O$1:$O$9552)</a:t>
            </a:r>
            <a:endParaRPr lang="en-IN"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71206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C11EDA-7B20-08BC-03EA-83BB2176AFF5}"/>
              </a:ext>
            </a:extLst>
          </p:cNvPr>
          <p:cNvSpPr txBox="1"/>
          <p:nvPr/>
        </p:nvSpPr>
        <p:spPr>
          <a:xfrm>
            <a:off x="237895" y="957791"/>
            <a:ext cx="3642730" cy="400110"/>
          </a:xfrm>
          <a:prstGeom prst="rect">
            <a:avLst/>
          </a:prstGeom>
          <a:noFill/>
        </p:spPr>
        <p:txBody>
          <a:bodyPr wrap="square" rtlCol="0">
            <a:spAutoFit/>
          </a:bodyPr>
          <a:lstStyle/>
          <a:p>
            <a:r>
              <a:rPr lang="en-US" sz="2000" dirty="0">
                <a:solidFill>
                  <a:schemeClr val="bg2"/>
                </a:solidFill>
                <a:latin typeface="Roboto" panose="02000000000000000000" pitchFamily="2" charset="0"/>
                <a:ea typeface="Roboto" panose="02000000000000000000" pitchFamily="2" charset="0"/>
                <a:cs typeface="Roboto" panose="02000000000000000000" pitchFamily="2" charset="0"/>
              </a:rPr>
              <a:t>1. </a:t>
            </a:r>
            <a:r>
              <a:rPr lang="en-US" sz="2000" u="sng" strike="noStrike" dirty="0">
                <a:solidFill>
                  <a:schemeClr val="tx1">
                    <a:lumMod val="75000"/>
                    <a:lumOff val="25000"/>
                  </a:schemeClr>
                </a:solidFill>
                <a:effectLst/>
                <a:latin typeface="Roboto" panose="02000000000000000000" pitchFamily="2" charset="0"/>
                <a:ea typeface="Roboto" panose="02000000000000000000" pitchFamily="2" charset="0"/>
                <a:cs typeface="Roboto" panose="02000000000000000000" pitchFamily="2" charset="0"/>
              </a:rPr>
              <a:t>Analyzing restaurant trends </a:t>
            </a:r>
            <a:endParaRPr lang="en-IN" sz="2000" u="sng" strike="noStrike" dirty="0">
              <a:solidFill>
                <a:schemeClr val="tx1">
                  <a:lumMod val="75000"/>
                  <a:lumOff val="25000"/>
                </a:schemeClr>
              </a:solidFill>
              <a:effectLst/>
              <a:latin typeface="Roboto" panose="02000000000000000000" pitchFamily="2" charset="0"/>
              <a:ea typeface="Roboto" panose="02000000000000000000" pitchFamily="2" charset="0"/>
              <a:cs typeface="Roboto" panose="02000000000000000000" pitchFamily="2" charset="0"/>
            </a:endParaRPr>
          </a:p>
        </p:txBody>
      </p:sp>
      <p:sp>
        <p:nvSpPr>
          <p:cNvPr id="3" name="Title 2">
            <a:extLst>
              <a:ext uri="{FF2B5EF4-FFF2-40B4-BE49-F238E27FC236}">
                <a16:creationId xmlns:a16="http://schemas.microsoft.com/office/drawing/2014/main" id="{98B99C24-29A1-8FA1-387F-BA78B28A7748}"/>
              </a:ext>
            </a:extLst>
          </p:cNvPr>
          <p:cNvSpPr>
            <a:spLocks noGrp="1"/>
          </p:cNvSpPr>
          <p:nvPr>
            <p:ph type="ctrTitle"/>
          </p:nvPr>
        </p:nvSpPr>
        <p:spPr>
          <a:xfrm>
            <a:off x="3667688" y="68348"/>
            <a:ext cx="1808623" cy="767917"/>
          </a:xfrm>
        </p:spPr>
        <p:txBody>
          <a:bodyPr/>
          <a:lstStyle/>
          <a:p>
            <a:r>
              <a:rPr lang="en-US" sz="4400" dirty="0"/>
              <a:t>Insights</a:t>
            </a:r>
            <a:endParaRPr lang="en-IN" sz="4400" dirty="0"/>
          </a:p>
        </p:txBody>
      </p:sp>
      <p:sp>
        <p:nvSpPr>
          <p:cNvPr id="4" name="TextBox 3">
            <a:extLst>
              <a:ext uri="{FF2B5EF4-FFF2-40B4-BE49-F238E27FC236}">
                <a16:creationId xmlns:a16="http://schemas.microsoft.com/office/drawing/2014/main" id="{91A97DC0-22FC-711B-A87C-01B0FF2001D0}"/>
              </a:ext>
            </a:extLst>
          </p:cNvPr>
          <p:cNvSpPr txBox="1"/>
          <p:nvPr/>
        </p:nvSpPr>
        <p:spPr>
          <a:xfrm>
            <a:off x="483218" y="1387637"/>
            <a:ext cx="8519533" cy="523220"/>
          </a:xfrm>
          <a:prstGeom prst="rect">
            <a:avLst/>
          </a:prstGeom>
          <a:noFill/>
        </p:spPr>
        <p:txBody>
          <a:bodyPr wrap="square" rtlCol="0">
            <a:spAutoFit/>
          </a:bodyPr>
          <a:lstStyle/>
          <a:p>
            <a:r>
              <a:rPr lang="en-US" b="0" i="0" dirty="0">
                <a:solidFill>
                  <a:schemeClr val="bg2">
                    <a:lumMod val="75000"/>
                  </a:schemeClr>
                </a:solidFill>
                <a:effectLst/>
                <a:latin typeface="Roboto" panose="02000000000000000000" pitchFamily="2" charset="0"/>
                <a:ea typeface="Roboto" panose="02000000000000000000" pitchFamily="2" charset="0"/>
                <a:cs typeface="Roboto" panose="02000000000000000000" pitchFamily="2" charset="0"/>
              </a:rPr>
              <a:t>Explore the dining landscape globally. A pivot table will illustrate the number of restaurants in each country represented in our dataset, unveiling culinary hotspots around the world. </a:t>
            </a:r>
            <a:endParaRPr lang="en-IN"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endParaRPr>
          </a:p>
        </p:txBody>
      </p:sp>
      <p:pic>
        <p:nvPicPr>
          <p:cNvPr id="5" name="Picture 4">
            <a:extLst>
              <a:ext uri="{FF2B5EF4-FFF2-40B4-BE49-F238E27FC236}">
                <a16:creationId xmlns:a16="http://schemas.microsoft.com/office/drawing/2014/main" id="{E18ABDD2-DB7E-EFB7-2238-395A9B18062C}"/>
              </a:ext>
            </a:extLst>
          </p:cNvPr>
          <p:cNvPicPr>
            <a:picLocks noChangeAspect="1"/>
          </p:cNvPicPr>
          <p:nvPr/>
        </p:nvPicPr>
        <p:blipFill>
          <a:blip r:embed="rId2"/>
          <a:stretch>
            <a:fillRect/>
          </a:stretch>
        </p:blipFill>
        <p:spPr>
          <a:xfrm>
            <a:off x="1125210" y="1940593"/>
            <a:ext cx="3025699" cy="1767041"/>
          </a:xfrm>
          <a:prstGeom prst="rect">
            <a:avLst/>
          </a:prstGeom>
        </p:spPr>
      </p:pic>
      <p:pic>
        <p:nvPicPr>
          <p:cNvPr id="6" name="Picture 5">
            <a:extLst>
              <a:ext uri="{FF2B5EF4-FFF2-40B4-BE49-F238E27FC236}">
                <a16:creationId xmlns:a16="http://schemas.microsoft.com/office/drawing/2014/main" id="{BB664CD9-E072-1EBD-980D-7BAF054053AD}"/>
              </a:ext>
            </a:extLst>
          </p:cNvPr>
          <p:cNvPicPr>
            <a:picLocks noChangeAspect="1"/>
          </p:cNvPicPr>
          <p:nvPr/>
        </p:nvPicPr>
        <p:blipFill>
          <a:blip r:embed="rId3"/>
          <a:stretch>
            <a:fillRect/>
          </a:stretch>
        </p:blipFill>
        <p:spPr>
          <a:xfrm>
            <a:off x="4539433" y="1910856"/>
            <a:ext cx="4069313" cy="1796777"/>
          </a:xfrm>
          <a:prstGeom prst="rect">
            <a:avLst/>
          </a:prstGeom>
        </p:spPr>
      </p:pic>
      <p:sp>
        <p:nvSpPr>
          <p:cNvPr id="12" name="TextBox 11">
            <a:extLst>
              <a:ext uri="{FF2B5EF4-FFF2-40B4-BE49-F238E27FC236}">
                <a16:creationId xmlns:a16="http://schemas.microsoft.com/office/drawing/2014/main" id="{72E92AB8-33E7-CAA0-D5A8-774F5950ED7D}"/>
              </a:ext>
            </a:extLst>
          </p:cNvPr>
          <p:cNvSpPr txBox="1"/>
          <p:nvPr/>
        </p:nvSpPr>
        <p:spPr>
          <a:xfrm>
            <a:off x="483218" y="3950138"/>
            <a:ext cx="8519532" cy="523220"/>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bg2">
                    <a:lumMod val="75000"/>
                  </a:schemeClr>
                </a:solidFill>
                <a:effectLst/>
                <a:latin typeface="Roboto" panose="02000000000000000000" pitchFamily="2" charset="0"/>
                <a:ea typeface="Roboto" panose="02000000000000000000" pitchFamily="2" charset="0"/>
                <a:cs typeface="Roboto" panose="02000000000000000000" pitchFamily="2" charset="0"/>
              </a:rPr>
              <a:t>Total number of restaurants are 9551 from which 8652 (90.5 %) are located in India, following which USA has 434 and UK has 80 restaurants respectively. Canada has least number of restaurants i.e. 4</a:t>
            </a:r>
            <a:r>
              <a:rPr lang="en-IN" b="0" i="0" dirty="0">
                <a:solidFill>
                  <a:schemeClr val="bg2">
                    <a:lumMod val="75000"/>
                  </a:schemeClr>
                </a:solidFill>
                <a:effectLst/>
                <a:latin typeface="Roboto" panose="02000000000000000000" pitchFamily="2" charset="0"/>
                <a:ea typeface="Roboto" panose="02000000000000000000" pitchFamily="2" charset="0"/>
                <a:cs typeface="Roboto" panose="02000000000000000000" pitchFamily="2" charset="0"/>
              </a:rPr>
              <a:t>.</a:t>
            </a:r>
            <a:endParaRPr lang="en-IN"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5" name="TextBox 14">
            <a:extLst>
              <a:ext uri="{FF2B5EF4-FFF2-40B4-BE49-F238E27FC236}">
                <a16:creationId xmlns:a16="http://schemas.microsoft.com/office/drawing/2014/main" id="{C5BA26CE-D739-D461-AFB9-E87A2D72BF3C}"/>
              </a:ext>
            </a:extLst>
          </p:cNvPr>
          <p:cNvSpPr txBox="1"/>
          <p:nvPr/>
        </p:nvSpPr>
        <p:spPr>
          <a:xfrm>
            <a:off x="483218" y="4555132"/>
            <a:ext cx="8519532" cy="307777"/>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Most number of restaurants opened in 2018 (1102), following that in 2011 (1098) and 2017 (1086). </a:t>
            </a:r>
            <a:endParaRPr lang="en-IN"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27200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C11EDA-7B20-08BC-03EA-83BB2176AFF5}"/>
              </a:ext>
            </a:extLst>
          </p:cNvPr>
          <p:cNvSpPr txBox="1"/>
          <p:nvPr/>
        </p:nvSpPr>
        <p:spPr>
          <a:xfrm>
            <a:off x="237895" y="258982"/>
            <a:ext cx="3642730" cy="400110"/>
          </a:xfrm>
          <a:prstGeom prst="rect">
            <a:avLst/>
          </a:prstGeom>
          <a:noFill/>
        </p:spPr>
        <p:txBody>
          <a:bodyPr wrap="square" rtlCol="0">
            <a:spAutoFit/>
          </a:bodyPr>
          <a:lstStyle/>
          <a:p>
            <a:r>
              <a:rPr lang="en-US" sz="2000" dirty="0">
                <a:solidFill>
                  <a:schemeClr val="bg2"/>
                </a:solidFill>
                <a:latin typeface="Roboto" panose="02000000000000000000" pitchFamily="2" charset="0"/>
                <a:ea typeface="Roboto" panose="02000000000000000000" pitchFamily="2" charset="0"/>
                <a:cs typeface="Roboto" panose="02000000000000000000" pitchFamily="2" charset="0"/>
              </a:rPr>
              <a:t>2. </a:t>
            </a:r>
            <a:r>
              <a:rPr lang="en-IN" sz="2000" i="0" u="sng" dirty="0">
                <a:solidFill>
                  <a:schemeClr val="bg2">
                    <a:lumMod val="75000"/>
                  </a:schemeClr>
                </a:solidFill>
                <a:effectLst/>
                <a:latin typeface="Roboto" panose="02000000000000000000" pitchFamily="2" charset="0"/>
                <a:ea typeface="Roboto" panose="02000000000000000000" pitchFamily="2" charset="0"/>
                <a:cs typeface="Roboto" panose="02000000000000000000" pitchFamily="2" charset="0"/>
              </a:rPr>
              <a:t>Exploring Price Dynamics</a:t>
            </a:r>
            <a:endParaRPr lang="en-IN" sz="2000" u="sng" strike="noStrike" dirty="0">
              <a:solidFill>
                <a:schemeClr val="bg2">
                  <a:lumMod val="75000"/>
                </a:schemeClr>
              </a:solidFill>
              <a:effectLst/>
              <a:latin typeface="Roboto" panose="02000000000000000000" pitchFamily="2" charset="0"/>
              <a:ea typeface="Roboto" panose="02000000000000000000" pitchFamily="2" charset="0"/>
              <a:cs typeface="Roboto" panose="02000000000000000000" pitchFamily="2" charset="0"/>
            </a:endParaRPr>
          </a:p>
        </p:txBody>
      </p:sp>
      <p:sp>
        <p:nvSpPr>
          <p:cNvPr id="4" name="TextBox 3">
            <a:extLst>
              <a:ext uri="{FF2B5EF4-FFF2-40B4-BE49-F238E27FC236}">
                <a16:creationId xmlns:a16="http://schemas.microsoft.com/office/drawing/2014/main" id="{91A97DC0-22FC-711B-A87C-01B0FF2001D0}"/>
              </a:ext>
            </a:extLst>
          </p:cNvPr>
          <p:cNvSpPr txBox="1"/>
          <p:nvPr/>
        </p:nvSpPr>
        <p:spPr>
          <a:xfrm>
            <a:off x="483218" y="673963"/>
            <a:ext cx="8519533" cy="307777"/>
          </a:xfrm>
          <a:prstGeom prst="rect">
            <a:avLst/>
          </a:prstGeom>
          <a:noFill/>
        </p:spPr>
        <p:txBody>
          <a:bodyPr wrap="square" rtlCol="0">
            <a:spAutoFit/>
          </a:bodyPr>
          <a:lstStyle/>
          <a:p>
            <a:r>
              <a:rPr lang="en-US" b="0" i="0" dirty="0">
                <a:solidFill>
                  <a:schemeClr val="bg2">
                    <a:lumMod val="75000"/>
                  </a:schemeClr>
                </a:solidFill>
                <a:effectLst/>
                <a:latin typeface="Roboto" panose="02000000000000000000" pitchFamily="2" charset="0"/>
                <a:ea typeface="Roboto" panose="02000000000000000000" pitchFamily="2" charset="0"/>
                <a:cs typeface="Roboto" panose="02000000000000000000" pitchFamily="2" charset="0"/>
              </a:rPr>
              <a:t>Unraveling the Influence of Geography on Dining Costs:</a:t>
            </a:r>
            <a:endParaRPr lang="en-IN"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endParaRPr>
          </a:p>
        </p:txBody>
      </p:sp>
      <p:pic>
        <p:nvPicPr>
          <p:cNvPr id="10" name="Picture 9">
            <a:extLst>
              <a:ext uri="{FF2B5EF4-FFF2-40B4-BE49-F238E27FC236}">
                <a16:creationId xmlns:a16="http://schemas.microsoft.com/office/drawing/2014/main" id="{AE474D36-03D6-9B96-1E19-64E419C37FFC}"/>
              </a:ext>
            </a:extLst>
          </p:cNvPr>
          <p:cNvPicPr>
            <a:picLocks noChangeAspect="1"/>
          </p:cNvPicPr>
          <p:nvPr/>
        </p:nvPicPr>
        <p:blipFill rotWithShape="1">
          <a:blip r:embed="rId2"/>
          <a:srcRect l="497" r="-1"/>
          <a:stretch/>
        </p:blipFill>
        <p:spPr>
          <a:xfrm>
            <a:off x="4572000" y="1105096"/>
            <a:ext cx="3404839" cy="1779353"/>
          </a:xfrm>
          <a:prstGeom prst="rect">
            <a:avLst/>
          </a:prstGeom>
        </p:spPr>
      </p:pic>
      <p:sp>
        <p:nvSpPr>
          <p:cNvPr id="13" name="TextBox 12">
            <a:extLst>
              <a:ext uri="{FF2B5EF4-FFF2-40B4-BE49-F238E27FC236}">
                <a16:creationId xmlns:a16="http://schemas.microsoft.com/office/drawing/2014/main" id="{503746FC-35E8-AA7B-7333-D2939F08ACCB}"/>
              </a:ext>
            </a:extLst>
          </p:cNvPr>
          <p:cNvSpPr txBox="1"/>
          <p:nvPr/>
        </p:nvSpPr>
        <p:spPr>
          <a:xfrm>
            <a:off x="483218" y="1105939"/>
            <a:ext cx="3404837" cy="954107"/>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bg2">
                    <a:lumMod val="75000"/>
                  </a:schemeClr>
                </a:solidFill>
                <a:effectLst/>
                <a:latin typeface="Roboto" panose="02000000000000000000" pitchFamily="2" charset="0"/>
                <a:ea typeface="Roboto" panose="02000000000000000000" pitchFamily="2" charset="0"/>
                <a:cs typeface="Roboto" panose="02000000000000000000" pitchFamily="2" charset="0"/>
              </a:rPr>
              <a:t>Singapore has highest average cost for two as 155.75 USD and Turkey is least expensive with avg. cost for two as 2.80 USD.</a:t>
            </a:r>
            <a:endParaRPr lang="en-IN"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6" name="TextBox 15">
            <a:extLst>
              <a:ext uri="{FF2B5EF4-FFF2-40B4-BE49-F238E27FC236}">
                <a16:creationId xmlns:a16="http://schemas.microsoft.com/office/drawing/2014/main" id="{82EB64BE-666C-42F2-172F-E124E66E6FFE}"/>
              </a:ext>
            </a:extLst>
          </p:cNvPr>
          <p:cNvSpPr txBox="1"/>
          <p:nvPr/>
        </p:nvSpPr>
        <p:spPr>
          <a:xfrm>
            <a:off x="483217" y="3009115"/>
            <a:ext cx="6482577" cy="307777"/>
          </a:xfrm>
          <a:prstGeom prst="rect">
            <a:avLst/>
          </a:prstGeom>
          <a:noFill/>
        </p:spPr>
        <p:txBody>
          <a:bodyPr wrap="square">
            <a:spAutoFit/>
          </a:bodyPr>
          <a:lstStyle/>
          <a:p>
            <a:r>
              <a:rPr lang="en-US" b="0" i="0" dirty="0">
                <a:solidFill>
                  <a:schemeClr val="bg2">
                    <a:lumMod val="75000"/>
                  </a:schemeClr>
                </a:solidFill>
                <a:effectLst/>
                <a:latin typeface="Roboto" panose="02000000000000000000" pitchFamily="2" charset="0"/>
                <a:ea typeface="Roboto" panose="02000000000000000000" pitchFamily="2" charset="0"/>
                <a:cs typeface="Roboto" panose="02000000000000000000" pitchFamily="2" charset="0"/>
              </a:rPr>
              <a:t>Understanding Price Ranges: From Budget-Friendly to Fine Dining Experiences:</a:t>
            </a:r>
            <a:endParaRPr lang="en-IN"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endParaRPr>
          </a:p>
        </p:txBody>
      </p:sp>
      <p:pic>
        <p:nvPicPr>
          <p:cNvPr id="18" name="Picture 17">
            <a:extLst>
              <a:ext uri="{FF2B5EF4-FFF2-40B4-BE49-F238E27FC236}">
                <a16:creationId xmlns:a16="http://schemas.microsoft.com/office/drawing/2014/main" id="{7EBB4C00-DCF8-790F-F822-EB32CD6EEEFA}"/>
              </a:ext>
            </a:extLst>
          </p:cNvPr>
          <p:cNvPicPr>
            <a:picLocks noChangeAspect="1"/>
          </p:cNvPicPr>
          <p:nvPr/>
        </p:nvPicPr>
        <p:blipFill>
          <a:blip r:embed="rId3"/>
          <a:stretch>
            <a:fillRect/>
          </a:stretch>
        </p:blipFill>
        <p:spPr>
          <a:xfrm>
            <a:off x="4572000" y="3441558"/>
            <a:ext cx="3404839" cy="1657170"/>
          </a:xfrm>
          <a:prstGeom prst="rect">
            <a:avLst/>
          </a:prstGeom>
        </p:spPr>
      </p:pic>
      <p:sp>
        <p:nvSpPr>
          <p:cNvPr id="22" name="TextBox 21">
            <a:extLst>
              <a:ext uri="{FF2B5EF4-FFF2-40B4-BE49-F238E27FC236}">
                <a16:creationId xmlns:a16="http://schemas.microsoft.com/office/drawing/2014/main" id="{E74CC44A-944E-D738-30F3-E747C40E89C7}"/>
              </a:ext>
            </a:extLst>
          </p:cNvPr>
          <p:cNvSpPr txBox="1"/>
          <p:nvPr/>
        </p:nvSpPr>
        <p:spPr>
          <a:xfrm>
            <a:off x="483216" y="3531480"/>
            <a:ext cx="3404839" cy="954107"/>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Price range 1 has most number of restaurants as 4444 and price range 2 , 3, 4 has 3113, 1408 and 586 number of restaurants respectively.</a:t>
            </a:r>
            <a:endParaRPr lang="en-IN"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615220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C11EDA-7B20-08BC-03EA-83BB2176AFF5}"/>
              </a:ext>
            </a:extLst>
          </p:cNvPr>
          <p:cNvSpPr txBox="1"/>
          <p:nvPr/>
        </p:nvSpPr>
        <p:spPr>
          <a:xfrm>
            <a:off x="237895" y="258982"/>
            <a:ext cx="3642730" cy="400110"/>
          </a:xfrm>
          <a:prstGeom prst="rect">
            <a:avLst/>
          </a:prstGeom>
          <a:noFill/>
        </p:spPr>
        <p:txBody>
          <a:bodyPr wrap="square" rtlCol="0">
            <a:spAutoFit/>
          </a:bodyPr>
          <a:lstStyle/>
          <a:p>
            <a:r>
              <a:rPr lang="en-US" sz="2000" dirty="0">
                <a:solidFill>
                  <a:schemeClr val="bg2"/>
                </a:solidFill>
                <a:latin typeface="Roboto" panose="02000000000000000000" pitchFamily="2" charset="0"/>
                <a:ea typeface="Roboto" panose="02000000000000000000" pitchFamily="2" charset="0"/>
                <a:cs typeface="Roboto" panose="02000000000000000000" pitchFamily="2" charset="0"/>
              </a:rPr>
              <a:t>3. </a:t>
            </a:r>
            <a:r>
              <a:rPr lang="en-IN" sz="2000" i="0" u="sng" dirty="0">
                <a:solidFill>
                  <a:schemeClr val="bg2">
                    <a:lumMod val="75000"/>
                  </a:schemeClr>
                </a:solidFill>
                <a:effectLst/>
                <a:latin typeface="Roboto" panose="02000000000000000000" pitchFamily="2" charset="0"/>
                <a:ea typeface="Roboto" panose="02000000000000000000" pitchFamily="2" charset="0"/>
                <a:cs typeface="Roboto" panose="02000000000000000000" pitchFamily="2" charset="0"/>
              </a:rPr>
              <a:t>Unveiling Culinary Trends</a:t>
            </a:r>
            <a:endParaRPr lang="en-IN" sz="2000" u="sng" strike="noStrike" dirty="0">
              <a:solidFill>
                <a:schemeClr val="bg2">
                  <a:lumMod val="75000"/>
                </a:schemeClr>
              </a:solidFill>
              <a:effectLst/>
              <a:latin typeface="Roboto" panose="02000000000000000000" pitchFamily="2" charset="0"/>
              <a:ea typeface="Roboto" panose="02000000000000000000" pitchFamily="2" charset="0"/>
              <a:cs typeface="Roboto" panose="02000000000000000000" pitchFamily="2" charset="0"/>
            </a:endParaRPr>
          </a:p>
        </p:txBody>
      </p:sp>
      <p:sp>
        <p:nvSpPr>
          <p:cNvPr id="4" name="TextBox 3">
            <a:extLst>
              <a:ext uri="{FF2B5EF4-FFF2-40B4-BE49-F238E27FC236}">
                <a16:creationId xmlns:a16="http://schemas.microsoft.com/office/drawing/2014/main" id="{91A97DC0-22FC-711B-A87C-01B0FF2001D0}"/>
              </a:ext>
            </a:extLst>
          </p:cNvPr>
          <p:cNvSpPr txBox="1"/>
          <p:nvPr/>
        </p:nvSpPr>
        <p:spPr>
          <a:xfrm>
            <a:off x="483218" y="673963"/>
            <a:ext cx="8519533" cy="307777"/>
          </a:xfrm>
          <a:prstGeom prst="rect">
            <a:avLst/>
          </a:prstGeom>
          <a:noFill/>
        </p:spPr>
        <p:txBody>
          <a:bodyPr wrap="square" rtlCol="0">
            <a:spAutoFit/>
          </a:bodyPr>
          <a:lstStyle/>
          <a:p>
            <a:r>
              <a:rPr lang="en-US" b="0" i="0" dirty="0">
                <a:solidFill>
                  <a:schemeClr val="bg2">
                    <a:lumMod val="75000"/>
                  </a:schemeClr>
                </a:solidFill>
                <a:effectLst/>
                <a:latin typeface="Roboto" panose="02000000000000000000" pitchFamily="2" charset="0"/>
                <a:ea typeface="Roboto" panose="02000000000000000000" pitchFamily="2" charset="0"/>
                <a:cs typeface="Roboto" panose="02000000000000000000" pitchFamily="2" charset="0"/>
              </a:rPr>
              <a:t>A Culinary Melting Pot: Exploring the Diversity of Cuisines:</a:t>
            </a:r>
            <a:endParaRPr lang="en-IN"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3" name="TextBox 12">
            <a:extLst>
              <a:ext uri="{FF2B5EF4-FFF2-40B4-BE49-F238E27FC236}">
                <a16:creationId xmlns:a16="http://schemas.microsoft.com/office/drawing/2014/main" id="{503746FC-35E8-AA7B-7333-D2939F08ACCB}"/>
              </a:ext>
            </a:extLst>
          </p:cNvPr>
          <p:cNvSpPr txBox="1"/>
          <p:nvPr/>
        </p:nvSpPr>
        <p:spPr>
          <a:xfrm>
            <a:off x="483218" y="1105939"/>
            <a:ext cx="3813719" cy="738664"/>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bg2">
                    <a:lumMod val="75000"/>
                  </a:schemeClr>
                </a:solidFill>
                <a:effectLst/>
                <a:latin typeface="Roboto" panose="02000000000000000000" pitchFamily="2" charset="0"/>
                <a:ea typeface="Roboto" panose="02000000000000000000" pitchFamily="2" charset="0"/>
                <a:cs typeface="Roboto" panose="02000000000000000000" pitchFamily="2" charset="0"/>
              </a:rPr>
              <a:t>A visual representation will showcase the distribution of different cuisines, revealing the rich tapestry of flavors.</a:t>
            </a:r>
            <a:endParaRPr lang="en-IN"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22" name="TextBox 21">
            <a:extLst>
              <a:ext uri="{FF2B5EF4-FFF2-40B4-BE49-F238E27FC236}">
                <a16:creationId xmlns:a16="http://schemas.microsoft.com/office/drawing/2014/main" id="{E74CC44A-944E-D738-30F3-E747C40E89C7}"/>
              </a:ext>
            </a:extLst>
          </p:cNvPr>
          <p:cNvSpPr txBox="1"/>
          <p:nvPr/>
        </p:nvSpPr>
        <p:spPr>
          <a:xfrm>
            <a:off x="475786" y="1968802"/>
            <a:ext cx="4096214" cy="738664"/>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As we can see North India cuisine is the most popular cuisine and is available in 936 restaurants.</a:t>
            </a:r>
            <a:endParaRPr lang="en-IN"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C6A1CBC8-C770-4B90-8F32-9DBC91AD42E0}"/>
              </a:ext>
            </a:extLst>
          </p:cNvPr>
          <p:cNvSpPr txBox="1"/>
          <p:nvPr/>
        </p:nvSpPr>
        <p:spPr>
          <a:xfrm>
            <a:off x="475786" y="2834135"/>
            <a:ext cx="4096214" cy="738664"/>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In the given data most popular cuisines are mostly from Indian restaurants because most number of restaurants are located in India.</a:t>
            </a:r>
            <a:endParaRPr lang="en-IN"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endParaRPr>
          </a:p>
        </p:txBody>
      </p:sp>
      <p:pic>
        <p:nvPicPr>
          <p:cNvPr id="8" name="Picture 7">
            <a:extLst>
              <a:ext uri="{FF2B5EF4-FFF2-40B4-BE49-F238E27FC236}">
                <a16:creationId xmlns:a16="http://schemas.microsoft.com/office/drawing/2014/main" id="{27A319E1-44C8-4B6A-C313-3E81B72332E6}"/>
              </a:ext>
            </a:extLst>
          </p:cNvPr>
          <p:cNvPicPr>
            <a:picLocks noChangeAspect="1"/>
          </p:cNvPicPr>
          <p:nvPr/>
        </p:nvPicPr>
        <p:blipFill>
          <a:blip r:embed="rId2"/>
          <a:stretch>
            <a:fillRect/>
          </a:stretch>
        </p:blipFill>
        <p:spPr>
          <a:xfrm>
            <a:off x="5566711" y="659092"/>
            <a:ext cx="3178490" cy="4321786"/>
          </a:xfrm>
          <a:prstGeom prst="rect">
            <a:avLst/>
          </a:prstGeom>
        </p:spPr>
      </p:pic>
      <p:sp>
        <p:nvSpPr>
          <p:cNvPr id="9" name="TextBox 8">
            <a:extLst>
              <a:ext uri="{FF2B5EF4-FFF2-40B4-BE49-F238E27FC236}">
                <a16:creationId xmlns:a16="http://schemas.microsoft.com/office/drawing/2014/main" id="{05076629-3F49-C396-933E-1866E93FBD67}"/>
              </a:ext>
            </a:extLst>
          </p:cNvPr>
          <p:cNvSpPr txBox="1"/>
          <p:nvPr/>
        </p:nvSpPr>
        <p:spPr>
          <a:xfrm>
            <a:off x="483218" y="3694528"/>
            <a:ext cx="4096214" cy="954107"/>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Alongside number of restaurant the cuisine is available in we also have average rating of each cuisine which can also help us to identify most popular cuisine.</a:t>
            </a:r>
            <a:endParaRPr lang="en-IN"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760524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C11EDA-7B20-08BC-03EA-83BB2176AFF5}"/>
              </a:ext>
            </a:extLst>
          </p:cNvPr>
          <p:cNvSpPr txBox="1"/>
          <p:nvPr/>
        </p:nvSpPr>
        <p:spPr>
          <a:xfrm>
            <a:off x="237894" y="258982"/>
            <a:ext cx="3813719" cy="400110"/>
          </a:xfrm>
          <a:prstGeom prst="rect">
            <a:avLst/>
          </a:prstGeom>
          <a:noFill/>
        </p:spPr>
        <p:txBody>
          <a:bodyPr wrap="square" rtlCol="0">
            <a:spAutoFit/>
          </a:bodyPr>
          <a:lstStyle/>
          <a:p>
            <a:r>
              <a:rPr lang="en-US" sz="2000" dirty="0">
                <a:solidFill>
                  <a:schemeClr val="bg2"/>
                </a:solidFill>
                <a:latin typeface="Roboto" panose="02000000000000000000" pitchFamily="2" charset="0"/>
                <a:ea typeface="Roboto" panose="02000000000000000000" pitchFamily="2" charset="0"/>
                <a:cs typeface="Roboto" panose="02000000000000000000" pitchFamily="2" charset="0"/>
              </a:rPr>
              <a:t>4. </a:t>
            </a:r>
            <a:r>
              <a:rPr lang="en-IN" sz="2000" i="0" u="sng" dirty="0">
                <a:solidFill>
                  <a:schemeClr val="bg2">
                    <a:lumMod val="75000"/>
                  </a:schemeClr>
                </a:solidFill>
                <a:effectLst/>
                <a:latin typeface="Roboto" panose="02000000000000000000" pitchFamily="2" charset="0"/>
                <a:ea typeface="Roboto" panose="02000000000000000000" pitchFamily="2" charset="0"/>
                <a:cs typeface="Roboto" panose="02000000000000000000" pitchFamily="2" charset="0"/>
              </a:rPr>
              <a:t>Gauging Customer Sentiment</a:t>
            </a:r>
            <a:endParaRPr lang="en-IN" sz="2000" u="sng" strike="noStrike" dirty="0">
              <a:solidFill>
                <a:schemeClr val="bg2">
                  <a:lumMod val="75000"/>
                </a:schemeClr>
              </a:solidFill>
              <a:effectLst/>
              <a:latin typeface="Roboto" panose="02000000000000000000" pitchFamily="2" charset="0"/>
              <a:ea typeface="Roboto" panose="02000000000000000000" pitchFamily="2" charset="0"/>
              <a:cs typeface="Roboto" panose="02000000000000000000" pitchFamily="2" charset="0"/>
            </a:endParaRPr>
          </a:p>
        </p:txBody>
      </p:sp>
      <p:sp>
        <p:nvSpPr>
          <p:cNvPr id="4" name="TextBox 3">
            <a:extLst>
              <a:ext uri="{FF2B5EF4-FFF2-40B4-BE49-F238E27FC236}">
                <a16:creationId xmlns:a16="http://schemas.microsoft.com/office/drawing/2014/main" id="{91A97DC0-22FC-711B-A87C-01B0FF2001D0}"/>
              </a:ext>
            </a:extLst>
          </p:cNvPr>
          <p:cNvSpPr txBox="1"/>
          <p:nvPr/>
        </p:nvSpPr>
        <p:spPr>
          <a:xfrm>
            <a:off x="483218" y="673963"/>
            <a:ext cx="8519533" cy="307777"/>
          </a:xfrm>
          <a:prstGeom prst="rect">
            <a:avLst/>
          </a:prstGeom>
          <a:noFill/>
        </p:spPr>
        <p:txBody>
          <a:bodyPr wrap="square" rtlCol="0">
            <a:spAutoFit/>
          </a:bodyPr>
          <a:lstStyle/>
          <a:p>
            <a:r>
              <a:rPr lang="en-US" b="0" i="0" dirty="0">
                <a:solidFill>
                  <a:schemeClr val="bg2">
                    <a:lumMod val="75000"/>
                  </a:schemeClr>
                </a:solidFill>
                <a:effectLst/>
                <a:latin typeface="Roboto" panose="02000000000000000000" pitchFamily="2" charset="0"/>
                <a:ea typeface="Roboto" panose="02000000000000000000" pitchFamily="2" charset="0"/>
                <a:cs typeface="Roboto" panose="02000000000000000000" pitchFamily="2" charset="0"/>
              </a:rPr>
              <a:t>Global Participation: Average Number of Voters Across Countries:</a:t>
            </a:r>
            <a:endParaRPr lang="en-IN"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endParaRPr>
          </a:p>
        </p:txBody>
      </p:sp>
      <p:pic>
        <p:nvPicPr>
          <p:cNvPr id="10" name="Picture 9">
            <a:extLst>
              <a:ext uri="{FF2B5EF4-FFF2-40B4-BE49-F238E27FC236}">
                <a16:creationId xmlns:a16="http://schemas.microsoft.com/office/drawing/2014/main" id="{B5349F0E-84E3-6AA2-65CF-73354FD3F035}"/>
              </a:ext>
            </a:extLst>
          </p:cNvPr>
          <p:cNvPicPr>
            <a:picLocks noChangeAspect="1"/>
          </p:cNvPicPr>
          <p:nvPr/>
        </p:nvPicPr>
        <p:blipFill>
          <a:blip r:embed="rId2"/>
          <a:stretch>
            <a:fillRect/>
          </a:stretch>
        </p:blipFill>
        <p:spPr>
          <a:xfrm>
            <a:off x="4572000" y="1105939"/>
            <a:ext cx="2812024" cy="1752752"/>
          </a:xfrm>
          <a:prstGeom prst="rect">
            <a:avLst/>
          </a:prstGeom>
        </p:spPr>
      </p:pic>
      <p:sp>
        <p:nvSpPr>
          <p:cNvPr id="14" name="TextBox 13">
            <a:extLst>
              <a:ext uri="{FF2B5EF4-FFF2-40B4-BE49-F238E27FC236}">
                <a16:creationId xmlns:a16="http://schemas.microsoft.com/office/drawing/2014/main" id="{F5421312-76DE-95F4-022B-E0E55BC5E5EC}"/>
              </a:ext>
            </a:extLst>
          </p:cNvPr>
          <p:cNvSpPr txBox="1"/>
          <p:nvPr/>
        </p:nvSpPr>
        <p:spPr>
          <a:xfrm>
            <a:off x="483218" y="1105939"/>
            <a:ext cx="3813719" cy="307777"/>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bg2">
                    <a:lumMod val="75000"/>
                  </a:schemeClr>
                </a:solidFill>
                <a:effectLst/>
                <a:latin typeface="Roboto" panose="02000000000000000000" pitchFamily="2" charset="0"/>
                <a:ea typeface="Roboto" panose="02000000000000000000" pitchFamily="2" charset="0"/>
                <a:cs typeface="Roboto" panose="02000000000000000000" pitchFamily="2" charset="0"/>
              </a:rPr>
              <a:t>We have total of 1498645 voters</a:t>
            </a:r>
            <a:endParaRPr lang="en-IN"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5" name="TextBox 14">
            <a:extLst>
              <a:ext uri="{FF2B5EF4-FFF2-40B4-BE49-F238E27FC236}">
                <a16:creationId xmlns:a16="http://schemas.microsoft.com/office/drawing/2014/main" id="{F3CA847F-258D-BE66-7A95-48AAE2017F8B}"/>
              </a:ext>
            </a:extLst>
          </p:cNvPr>
          <p:cNvSpPr txBox="1"/>
          <p:nvPr/>
        </p:nvSpPr>
        <p:spPr>
          <a:xfrm>
            <a:off x="483218" y="1534813"/>
            <a:ext cx="3813719" cy="523220"/>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Indonesia has most average number of voters i.e. 772.1</a:t>
            </a:r>
            <a:endParaRPr lang="en-IN"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6" name="TextBox 15">
            <a:extLst>
              <a:ext uri="{FF2B5EF4-FFF2-40B4-BE49-F238E27FC236}">
                <a16:creationId xmlns:a16="http://schemas.microsoft.com/office/drawing/2014/main" id="{FB4C41EE-60D9-239F-3675-D348F31ECED0}"/>
              </a:ext>
            </a:extLst>
          </p:cNvPr>
          <p:cNvSpPr txBox="1"/>
          <p:nvPr/>
        </p:nvSpPr>
        <p:spPr>
          <a:xfrm>
            <a:off x="483218" y="2124943"/>
            <a:ext cx="3813719" cy="523220"/>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Brazil has least average number of voters i.e. 19.6</a:t>
            </a:r>
            <a:endParaRPr lang="en-IN"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7" name="TextBox 16">
            <a:extLst>
              <a:ext uri="{FF2B5EF4-FFF2-40B4-BE49-F238E27FC236}">
                <a16:creationId xmlns:a16="http://schemas.microsoft.com/office/drawing/2014/main" id="{E561E917-53CC-7FBD-C594-8A0407D8E9D0}"/>
              </a:ext>
            </a:extLst>
          </p:cNvPr>
          <p:cNvSpPr txBox="1"/>
          <p:nvPr/>
        </p:nvSpPr>
        <p:spPr>
          <a:xfrm>
            <a:off x="483218" y="2979788"/>
            <a:ext cx="8519533" cy="307777"/>
          </a:xfrm>
          <a:prstGeom prst="rect">
            <a:avLst/>
          </a:prstGeom>
          <a:noFill/>
        </p:spPr>
        <p:txBody>
          <a:bodyPr wrap="square" rtlCol="0">
            <a:spAutoFit/>
          </a:bodyPr>
          <a:lstStyle/>
          <a:p>
            <a:r>
              <a:rPr lang="en-US" b="0" i="0" dirty="0">
                <a:solidFill>
                  <a:schemeClr val="bg2">
                    <a:lumMod val="75000"/>
                  </a:schemeClr>
                </a:solidFill>
                <a:effectLst/>
                <a:latin typeface="Roboto" panose="02000000000000000000" pitchFamily="2" charset="0"/>
                <a:ea typeface="Roboto" panose="02000000000000000000" pitchFamily="2" charset="0"/>
                <a:cs typeface="Roboto" panose="02000000000000000000" pitchFamily="2" charset="0"/>
              </a:rPr>
              <a:t>Global Flavor: Average Ratings Across Countries:</a:t>
            </a:r>
            <a:endParaRPr lang="en-IN"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endParaRPr>
          </a:p>
        </p:txBody>
      </p:sp>
      <p:pic>
        <p:nvPicPr>
          <p:cNvPr id="19" name="Picture 18">
            <a:extLst>
              <a:ext uri="{FF2B5EF4-FFF2-40B4-BE49-F238E27FC236}">
                <a16:creationId xmlns:a16="http://schemas.microsoft.com/office/drawing/2014/main" id="{1BB93911-A82D-B7EA-78E4-38C9AF859C7A}"/>
              </a:ext>
            </a:extLst>
          </p:cNvPr>
          <p:cNvPicPr>
            <a:picLocks noChangeAspect="1"/>
          </p:cNvPicPr>
          <p:nvPr/>
        </p:nvPicPr>
        <p:blipFill>
          <a:blip r:embed="rId3"/>
          <a:stretch>
            <a:fillRect/>
          </a:stretch>
        </p:blipFill>
        <p:spPr>
          <a:xfrm>
            <a:off x="4572000" y="3190316"/>
            <a:ext cx="1903141" cy="1912617"/>
          </a:xfrm>
          <a:prstGeom prst="rect">
            <a:avLst/>
          </a:prstGeom>
        </p:spPr>
      </p:pic>
      <p:sp>
        <p:nvSpPr>
          <p:cNvPr id="20" name="TextBox 19">
            <a:extLst>
              <a:ext uri="{FF2B5EF4-FFF2-40B4-BE49-F238E27FC236}">
                <a16:creationId xmlns:a16="http://schemas.microsoft.com/office/drawing/2014/main" id="{E239B3EE-207C-5DB4-E01A-4967D77C6A6B}"/>
              </a:ext>
            </a:extLst>
          </p:cNvPr>
          <p:cNvSpPr txBox="1"/>
          <p:nvPr/>
        </p:nvSpPr>
        <p:spPr>
          <a:xfrm>
            <a:off x="483218" y="3416029"/>
            <a:ext cx="3813719" cy="523220"/>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bg2">
                    <a:lumMod val="75000"/>
                  </a:schemeClr>
                </a:solidFill>
                <a:effectLst/>
                <a:latin typeface="Roboto" panose="02000000000000000000" pitchFamily="2" charset="0"/>
                <a:ea typeface="Roboto" panose="02000000000000000000" pitchFamily="2" charset="0"/>
                <a:cs typeface="Roboto" panose="02000000000000000000" pitchFamily="2" charset="0"/>
              </a:rPr>
              <a:t>Philippines has highest average rating of 4.5</a:t>
            </a:r>
            <a:endParaRPr lang="en-IN"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21" name="TextBox 20">
            <a:extLst>
              <a:ext uri="{FF2B5EF4-FFF2-40B4-BE49-F238E27FC236}">
                <a16:creationId xmlns:a16="http://schemas.microsoft.com/office/drawing/2014/main" id="{7FED1B42-4BD0-974E-3886-A471331073ED}"/>
              </a:ext>
            </a:extLst>
          </p:cNvPr>
          <p:cNvSpPr txBox="1"/>
          <p:nvPr/>
        </p:nvSpPr>
        <p:spPr>
          <a:xfrm>
            <a:off x="483218" y="4037561"/>
            <a:ext cx="3813719" cy="738664"/>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bg2">
                    <a:lumMod val="75000"/>
                  </a:schemeClr>
                </a:solidFill>
                <a:effectLst/>
                <a:latin typeface="Roboto" panose="02000000000000000000" pitchFamily="2" charset="0"/>
                <a:ea typeface="Roboto" panose="02000000000000000000" pitchFamily="2" charset="0"/>
                <a:cs typeface="Roboto" panose="02000000000000000000" pitchFamily="2" charset="0"/>
              </a:rPr>
              <a:t>India lowest average rating of 2.8, but we have to also remember that India has most number of restaurants.</a:t>
            </a:r>
            <a:endParaRPr lang="en-IN"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795429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B844A-B37E-DD15-8E4D-9A68F56A36B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418C487-63B8-1482-CA79-01B8E9438278}"/>
              </a:ext>
            </a:extLst>
          </p:cNvPr>
          <p:cNvSpPr txBox="1"/>
          <p:nvPr/>
        </p:nvSpPr>
        <p:spPr>
          <a:xfrm>
            <a:off x="3526573" y="126382"/>
            <a:ext cx="2090853" cy="769441"/>
          </a:xfrm>
          <a:prstGeom prst="rect">
            <a:avLst/>
          </a:prstGeom>
          <a:noFill/>
        </p:spPr>
        <p:txBody>
          <a:bodyPr wrap="square" rtlCol="0">
            <a:spAutoFit/>
          </a:bodyPr>
          <a:lstStyle/>
          <a:p>
            <a:r>
              <a:rPr lang="en-US" sz="4400" b="1" dirty="0">
                <a:solidFill>
                  <a:srgbClr val="C00000"/>
                </a:solidFill>
                <a:latin typeface="Advent Pro" panose="020B0604020202020204" charset="0"/>
                <a:ea typeface="Roboto" panose="02000000000000000000" pitchFamily="2" charset="0"/>
                <a:cs typeface="Roboto" panose="02000000000000000000" pitchFamily="2" charset="0"/>
              </a:rPr>
              <a:t>PHASE 4</a:t>
            </a:r>
            <a:endParaRPr lang="en-IN" sz="4400" b="1" dirty="0">
              <a:solidFill>
                <a:srgbClr val="C00000"/>
              </a:solidFill>
              <a:latin typeface="Advent Pro" panose="020B0604020202020204" charset="0"/>
              <a:ea typeface="Roboto" panose="02000000000000000000" pitchFamily="2" charset="0"/>
              <a:cs typeface="Roboto" panose="02000000000000000000" pitchFamily="2" charset="0"/>
            </a:endParaRPr>
          </a:p>
        </p:txBody>
      </p:sp>
      <p:sp>
        <p:nvSpPr>
          <p:cNvPr id="3" name="TextBox 2">
            <a:extLst>
              <a:ext uri="{FF2B5EF4-FFF2-40B4-BE49-F238E27FC236}">
                <a16:creationId xmlns:a16="http://schemas.microsoft.com/office/drawing/2014/main" id="{61F8E538-F872-F029-3AE8-B20F5BCC28B6}"/>
              </a:ext>
            </a:extLst>
          </p:cNvPr>
          <p:cNvSpPr txBox="1"/>
          <p:nvPr/>
        </p:nvSpPr>
        <p:spPr>
          <a:xfrm>
            <a:off x="1323278" y="1232922"/>
            <a:ext cx="6497444" cy="2677656"/>
          </a:xfrm>
          <a:prstGeom prst="rect">
            <a:avLst/>
          </a:prstGeom>
          <a:noFill/>
        </p:spPr>
        <p:txBody>
          <a:bodyPr wrap="square" rtlCol="0">
            <a:spAutoFit/>
          </a:bodyPr>
          <a:lstStyle/>
          <a:p>
            <a:pPr algn="ctr"/>
            <a:r>
              <a:rPr lang="en-US" sz="2800" dirty="0">
                <a:solidFill>
                  <a:schemeClr val="accent1">
                    <a:lumMod val="50000"/>
                  </a:schemeClr>
                </a:solidFill>
                <a:latin typeface="Advent Pro" panose="020B0604020202020204" charset="0"/>
              </a:rPr>
              <a:t>So now we are done with our analysis, it’s time for using the findings and insights we gathered to make recommendations, and at last we’ll present our dashboard by which our stakeholders can interact with and gain more insights needed.</a:t>
            </a:r>
            <a:endParaRPr lang="en-IN" sz="2800" dirty="0">
              <a:solidFill>
                <a:schemeClr val="accent1">
                  <a:lumMod val="50000"/>
                </a:schemeClr>
              </a:solidFill>
              <a:latin typeface="Advent Pro" panose="020B0604020202020204" charset="0"/>
            </a:endParaRPr>
          </a:p>
        </p:txBody>
      </p:sp>
    </p:spTree>
    <p:extLst>
      <p:ext uri="{BB962C8B-B14F-4D97-AF65-F5344CB8AC3E}">
        <p14:creationId xmlns:p14="http://schemas.microsoft.com/office/powerpoint/2010/main" val="318846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C11EDA-7B20-08BC-03EA-83BB2176AFF5}"/>
              </a:ext>
            </a:extLst>
          </p:cNvPr>
          <p:cNvSpPr txBox="1"/>
          <p:nvPr/>
        </p:nvSpPr>
        <p:spPr>
          <a:xfrm>
            <a:off x="237895" y="957791"/>
            <a:ext cx="3642730" cy="400110"/>
          </a:xfrm>
          <a:prstGeom prst="rect">
            <a:avLst/>
          </a:prstGeom>
          <a:noFill/>
        </p:spPr>
        <p:txBody>
          <a:bodyPr wrap="square" rtlCol="0">
            <a:spAutoFit/>
          </a:bodyPr>
          <a:lstStyle/>
          <a:p>
            <a:r>
              <a:rPr lang="en-US" sz="2000" dirty="0">
                <a:solidFill>
                  <a:schemeClr val="bg2"/>
                </a:solidFill>
                <a:latin typeface="Roboto" panose="02000000000000000000" pitchFamily="2" charset="0"/>
                <a:ea typeface="Roboto" panose="02000000000000000000" pitchFamily="2" charset="0"/>
                <a:cs typeface="Roboto" panose="02000000000000000000" pitchFamily="2" charset="0"/>
              </a:rPr>
              <a:t>1. </a:t>
            </a:r>
            <a:r>
              <a:rPr lang="en-US" sz="2000" u="sng" strike="noStrike" dirty="0">
                <a:solidFill>
                  <a:schemeClr val="tx1">
                    <a:lumMod val="75000"/>
                    <a:lumOff val="25000"/>
                  </a:schemeClr>
                </a:solidFill>
                <a:effectLst/>
                <a:latin typeface="Roboto" panose="02000000000000000000" pitchFamily="2" charset="0"/>
                <a:ea typeface="Roboto" panose="02000000000000000000" pitchFamily="2" charset="0"/>
                <a:cs typeface="Roboto" panose="02000000000000000000" pitchFamily="2" charset="0"/>
              </a:rPr>
              <a:t>Recommended Countries</a:t>
            </a:r>
            <a:endParaRPr lang="en-IN" sz="2000" u="sng" strike="noStrike" dirty="0">
              <a:solidFill>
                <a:schemeClr val="tx1">
                  <a:lumMod val="75000"/>
                  <a:lumOff val="25000"/>
                </a:schemeClr>
              </a:solidFill>
              <a:effectLst/>
              <a:latin typeface="Roboto" panose="02000000000000000000" pitchFamily="2" charset="0"/>
              <a:ea typeface="Roboto" panose="02000000000000000000" pitchFamily="2" charset="0"/>
              <a:cs typeface="Roboto" panose="02000000000000000000" pitchFamily="2" charset="0"/>
            </a:endParaRPr>
          </a:p>
        </p:txBody>
      </p:sp>
      <p:sp>
        <p:nvSpPr>
          <p:cNvPr id="3" name="Title 2">
            <a:extLst>
              <a:ext uri="{FF2B5EF4-FFF2-40B4-BE49-F238E27FC236}">
                <a16:creationId xmlns:a16="http://schemas.microsoft.com/office/drawing/2014/main" id="{98B99C24-29A1-8FA1-387F-BA78B28A7748}"/>
              </a:ext>
            </a:extLst>
          </p:cNvPr>
          <p:cNvSpPr>
            <a:spLocks noGrp="1"/>
          </p:cNvSpPr>
          <p:nvPr>
            <p:ph type="ctrTitle"/>
          </p:nvPr>
        </p:nvSpPr>
        <p:spPr>
          <a:xfrm>
            <a:off x="2744525" y="68621"/>
            <a:ext cx="3996917" cy="767917"/>
          </a:xfrm>
        </p:spPr>
        <p:txBody>
          <a:bodyPr/>
          <a:lstStyle/>
          <a:p>
            <a:r>
              <a:rPr lang="en-US" sz="4400" dirty="0"/>
              <a:t>Recommendations</a:t>
            </a:r>
            <a:endParaRPr lang="en-IN" sz="4400" dirty="0"/>
          </a:p>
        </p:txBody>
      </p:sp>
      <p:sp>
        <p:nvSpPr>
          <p:cNvPr id="4" name="TextBox 3">
            <a:extLst>
              <a:ext uri="{FF2B5EF4-FFF2-40B4-BE49-F238E27FC236}">
                <a16:creationId xmlns:a16="http://schemas.microsoft.com/office/drawing/2014/main" id="{91A97DC0-22FC-711B-A87C-01B0FF2001D0}"/>
              </a:ext>
            </a:extLst>
          </p:cNvPr>
          <p:cNvSpPr txBox="1"/>
          <p:nvPr/>
        </p:nvSpPr>
        <p:spPr>
          <a:xfrm>
            <a:off x="483218" y="1387637"/>
            <a:ext cx="8519533" cy="307777"/>
          </a:xfrm>
          <a:prstGeom prst="rect">
            <a:avLst/>
          </a:prstGeom>
          <a:noFill/>
        </p:spPr>
        <p:txBody>
          <a:bodyPr wrap="square" rtlCol="0">
            <a:spAutoFit/>
          </a:bodyPr>
          <a:lstStyle/>
          <a:p>
            <a:r>
              <a:rPr lang="en-GB" dirty="0">
                <a:effectLst/>
                <a:latin typeface="Roboto" panose="02000000000000000000" pitchFamily="2" charset="0"/>
                <a:ea typeface="Roboto" panose="02000000000000000000" pitchFamily="2" charset="0"/>
                <a:cs typeface="Roboto" panose="02000000000000000000" pitchFamily="2" charset="0"/>
              </a:rPr>
              <a:t>Some countries where the team can open the restaurants with lesser competition are:</a:t>
            </a:r>
            <a:endParaRPr lang="en-IN"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2" name="TextBox 11">
            <a:extLst>
              <a:ext uri="{FF2B5EF4-FFF2-40B4-BE49-F238E27FC236}">
                <a16:creationId xmlns:a16="http://schemas.microsoft.com/office/drawing/2014/main" id="{72E92AB8-33E7-CAA0-D5A8-774F5950ED7D}"/>
              </a:ext>
            </a:extLst>
          </p:cNvPr>
          <p:cNvSpPr txBox="1"/>
          <p:nvPr/>
        </p:nvSpPr>
        <p:spPr>
          <a:xfrm>
            <a:off x="483218" y="1742624"/>
            <a:ext cx="1583476" cy="400110"/>
          </a:xfrm>
          <a:prstGeom prst="rect">
            <a:avLst/>
          </a:prstGeom>
          <a:noFill/>
        </p:spPr>
        <p:txBody>
          <a:bodyPr wrap="square">
            <a:spAutoFit/>
          </a:bodyPr>
          <a:lstStyle/>
          <a:p>
            <a:pPr marL="285750" indent="-285750">
              <a:buFont typeface="Arial" panose="020B0604020202020204" pitchFamily="34" charset="0"/>
              <a:buChar char="•"/>
            </a:pPr>
            <a:r>
              <a:rPr lang="en-US" sz="2000" b="0" i="0" dirty="0">
                <a:solidFill>
                  <a:schemeClr val="bg2">
                    <a:lumMod val="75000"/>
                  </a:schemeClr>
                </a:solidFill>
                <a:effectLst/>
                <a:latin typeface="Roboto" panose="02000000000000000000" pitchFamily="2" charset="0"/>
                <a:ea typeface="Roboto" panose="02000000000000000000" pitchFamily="2" charset="0"/>
                <a:cs typeface="Roboto" panose="02000000000000000000" pitchFamily="2" charset="0"/>
              </a:rPr>
              <a:t>Indonesia</a:t>
            </a:r>
          </a:p>
        </p:txBody>
      </p:sp>
      <p:sp>
        <p:nvSpPr>
          <p:cNvPr id="15" name="TextBox 14">
            <a:extLst>
              <a:ext uri="{FF2B5EF4-FFF2-40B4-BE49-F238E27FC236}">
                <a16:creationId xmlns:a16="http://schemas.microsoft.com/office/drawing/2014/main" id="{C5BA26CE-D739-D461-AFB9-E87A2D72BF3C}"/>
              </a:ext>
            </a:extLst>
          </p:cNvPr>
          <p:cNvSpPr txBox="1"/>
          <p:nvPr/>
        </p:nvSpPr>
        <p:spPr>
          <a:xfrm>
            <a:off x="483216" y="4141111"/>
            <a:ext cx="5022544" cy="830997"/>
          </a:xfrm>
          <a:prstGeom prst="rect">
            <a:avLst/>
          </a:prstGeom>
          <a:noFill/>
        </p:spPr>
        <p:txBody>
          <a:bodyPr wrap="square">
            <a:spAutoFit/>
          </a:bodyPr>
          <a:lstStyle/>
          <a:p>
            <a:pPr marL="285750" indent="-285750">
              <a:buFont typeface="Arial" panose="020B0604020202020204" pitchFamily="34" charset="0"/>
              <a:buChar char="•"/>
            </a:pPr>
            <a:r>
              <a:rPr lang="en-US" sz="1600" b="1"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Recommended countries are the countries with least number of restaurants among the low rated countries (less than 4). </a:t>
            </a:r>
            <a:endParaRPr lang="en-IN" sz="1600" b="1"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5E226F3C-C88A-A864-A1AE-9E645B1D3EDF}"/>
              </a:ext>
            </a:extLst>
          </p:cNvPr>
          <p:cNvSpPr txBox="1"/>
          <p:nvPr/>
        </p:nvSpPr>
        <p:spPr>
          <a:xfrm>
            <a:off x="483218" y="2141158"/>
            <a:ext cx="1583476" cy="400110"/>
          </a:xfrm>
          <a:prstGeom prst="rect">
            <a:avLst/>
          </a:prstGeom>
          <a:noFill/>
        </p:spPr>
        <p:txBody>
          <a:bodyPr wrap="square">
            <a:spAutoFit/>
          </a:bodyPr>
          <a:lstStyle/>
          <a:p>
            <a:pPr marL="285750" indent="-285750">
              <a:buFont typeface="Arial" panose="020B0604020202020204" pitchFamily="34" charset="0"/>
              <a:buChar char="•"/>
            </a:pPr>
            <a:r>
              <a:rPr lang="en-US" sz="20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Turkey</a:t>
            </a:r>
            <a:endParaRPr lang="en-IN" sz="20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8" name="TextBox 7">
            <a:extLst>
              <a:ext uri="{FF2B5EF4-FFF2-40B4-BE49-F238E27FC236}">
                <a16:creationId xmlns:a16="http://schemas.microsoft.com/office/drawing/2014/main" id="{6516275E-1C7C-D0FC-1977-D7002AFBCA66}"/>
              </a:ext>
            </a:extLst>
          </p:cNvPr>
          <p:cNvSpPr txBox="1"/>
          <p:nvPr/>
        </p:nvSpPr>
        <p:spPr>
          <a:xfrm>
            <a:off x="483218" y="2541268"/>
            <a:ext cx="1999788" cy="400110"/>
          </a:xfrm>
          <a:prstGeom prst="rect">
            <a:avLst/>
          </a:prstGeom>
          <a:noFill/>
        </p:spPr>
        <p:txBody>
          <a:bodyPr wrap="square">
            <a:spAutoFit/>
          </a:bodyPr>
          <a:lstStyle/>
          <a:p>
            <a:pPr marL="285750" indent="-285750">
              <a:buFont typeface="Arial" panose="020B0604020202020204" pitchFamily="34" charset="0"/>
              <a:buChar char="•"/>
            </a:pPr>
            <a:r>
              <a:rPr lang="en-US" sz="20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New Zealand</a:t>
            </a:r>
            <a:endParaRPr lang="en-IN" sz="20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9" name="TextBox 8">
            <a:extLst>
              <a:ext uri="{FF2B5EF4-FFF2-40B4-BE49-F238E27FC236}">
                <a16:creationId xmlns:a16="http://schemas.microsoft.com/office/drawing/2014/main" id="{99C0BD88-35D9-A85E-168D-832A78E181F3}"/>
              </a:ext>
            </a:extLst>
          </p:cNvPr>
          <p:cNvSpPr txBox="1"/>
          <p:nvPr/>
        </p:nvSpPr>
        <p:spPr>
          <a:xfrm>
            <a:off x="483218" y="2948035"/>
            <a:ext cx="1583476" cy="400110"/>
          </a:xfrm>
          <a:prstGeom prst="rect">
            <a:avLst/>
          </a:prstGeom>
          <a:noFill/>
        </p:spPr>
        <p:txBody>
          <a:bodyPr wrap="square">
            <a:spAutoFit/>
          </a:bodyPr>
          <a:lstStyle/>
          <a:p>
            <a:pPr marL="285750" indent="-285750">
              <a:buFont typeface="Arial" panose="020B0604020202020204" pitchFamily="34" charset="0"/>
              <a:buChar char="•"/>
            </a:pPr>
            <a:r>
              <a:rPr lang="en-US" sz="20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rPr>
              <a:t>Canada</a:t>
            </a:r>
            <a:endParaRPr lang="en-IN" sz="20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0" name="TextBox 9">
            <a:extLst>
              <a:ext uri="{FF2B5EF4-FFF2-40B4-BE49-F238E27FC236}">
                <a16:creationId xmlns:a16="http://schemas.microsoft.com/office/drawing/2014/main" id="{C0AA0660-CBC8-00B4-2809-6F5869C4BD5D}"/>
              </a:ext>
            </a:extLst>
          </p:cNvPr>
          <p:cNvSpPr txBox="1"/>
          <p:nvPr/>
        </p:nvSpPr>
        <p:spPr>
          <a:xfrm>
            <a:off x="483218" y="3383439"/>
            <a:ext cx="1769328" cy="400110"/>
          </a:xfrm>
          <a:prstGeom prst="rect">
            <a:avLst/>
          </a:prstGeom>
          <a:noFill/>
        </p:spPr>
        <p:txBody>
          <a:bodyPr wrap="square">
            <a:spAutoFit/>
          </a:bodyPr>
          <a:lstStyle/>
          <a:p>
            <a:pPr marL="285750" indent="-285750">
              <a:buFont typeface="Arial" panose="020B0604020202020204" pitchFamily="34" charset="0"/>
              <a:buChar char="•"/>
            </a:pPr>
            <a:r>
              <a:rPr lang="en-US" sz="2000" b="0" i="0" dirty="0">
                <a:solidFill>
                  <a:schemeClr val="bg2">
                    <a:lumMod val="75000"/>
                  </a:schemeClr>
                </a:solidFill>
                <a:effectLst/>
                <a:latin typeface="Roboto" panose="02000000000000000000" pitchFamily="2" charset="0"/>
                <a:ea typeface="Roboto" panose="02000000000000000000" pitchFamily="2" charset="0"/>
                <a:cs typeface="Roboto" panose="02000000000000000000" pitchFamily="2" charset="0"/>
              </a:rPr>
              <a:t>Philippines</a:t>
            </a:r>
            <a:endParaRPr lang="en-IN" sz="2000"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endParaRPr>
          </a:p>
        </p:txBody>
      </p:sp>
      <p:pic>
        <p:nvPicPr>
          <p:cNvPr id="1028" name="Picture 4" descr="Turkey Flag Images – Browse 114,307 Stock Photos, Vectors, and Video |  Adobe Stock">
            <a:extLst>
              <a:ext uri="{FF2B5EF4-FFF2-40B4-BE49-F238E27FC236}">
                <a16:creationId xmlns:a16="http://schemas.microsoft.com/office/drawing/2014/main" id="{DEBEBDF8-577F-6E59-9CD8-B8B7857B15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H="1">
            <a:off x="1724666" y="2186964"/>
            <a:ext cx="461034" cy="30849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4,600+ New Zealand Flag Stock Photos, Pictures &amp; Royalty-Free Images -  iStock | New zealand flag vector, Australia and new zealand flag, New  zealand flag icon">
            <a:extLst>
              <a:ext uri="{FF2B5EF4-FFF2-40B4-BE49-F238E27FC236}">
                <a16:creationId xmlns:a16="http://schemas.microsoft.com/office/drawing/2014/main" id="{DAC93349-26B7-AB9C-2E32-7CB6BDB131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7466" y="2587434"/>
            <a:ext cx="549602" cy="30777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anada Flag Background&quot; Images – Browse 76 Stock Photos, Vectors, and Video  | Adobe Stock">
            <a:extLst>
              <a:ext uri="{FF2B5EF4-FFF2-40B4-BE49-F238E27FC236}">
                <a16:creationId xmlns:a16="http://schemas.microsoft.com/office/drawing/2014/main" id="{4C17D2AC-09E5-455F-29E7-E5E12939E1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865912" y="3008823"/>
            <a:ext cx="495573" cy="30777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1,655 Philippine Flag Logo Images, Stock Photos, 3D objects, &amp; Vectors |  Shutterstock">
            <a:extLst>
              <a:ext uri="{FF2B5EF4-FFF2-40B4-BE49-F238E27FC236}">
                <a16:creationId xmlns:a16="http://schemas.microsoft.com/office/drawing/2014/main" id="{0564D90E-4280-FC2F-FEFC-BD05A2C6B3C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125"/>
          <a:stretch/>
        </p:blipFill>
        <p:spPr bwMode="auto">
          <a:xfrm>
            <a:off x="2302192" y="3432244"/>
            <a:ext cx="510547" cy="29134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ndonesia Flag Images – Browse 73,818 Stock Photos, Vectors, and Video |  Adobe Stock">
            <a:extLst>
              <a:ext uri="{FF2B5EF4-FFF2-40B4-BE49-F238E27FC236}">
                <a16:creationId xmlns:a16="http://schemas.microsoft.com/office/drawing/2014/main" id="{62BBA036-0F89-CF11-A0E3-F7304FA5C4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7846" y="1776006"/>
            <a:ext cx="498206" cy="33334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87166415-FC82-5B18-16AB-18EC09EFCAF9}"/>
              </a:ext>
            </a:extLst>
          </p:cNvPr>
          <p:cNvPicPr>
            <a:picLocks noChangeAspect="1"/>
          </p:cNvPicPr>
          <p:nvPr/>
        </p:nvPicPr>
        <p:blipFill>
          <a:blip r:embed="rId7"/>
          <a:stretch>
            <a:fillRect/>
          </a:stretch>
        </p:blipFill>
        <p:spPr>
          <a:xfrm>
            <a:off x="4426260" y="2062673"/>
            <a:ext cx="1079500" cy="1892300"/>
          </a:xfrm>
          <a:prstGeom prst="rect">
            <a:avLst/>
          </a:prstGeom>
        </p:spPr>
      </p:pic>
      <p:pic>
        <p:nvPicPr>
          <p:cNvPr id="13" name="Picture 12" descr="A graph of restaurants in each country&#10;&#10;Description automatically generated">
            <a:extLst>
              <a:ext uri="{FF2B5EF4-FFF2-40B4-BE49-F238E27FC236}">
                <a16:creationId xmlns:a16="http://schemas.microsoft.com/office/drawing/2014/main" id="{9F93781F-F020-1890-EFD4-44592F3D7808}"/>
              </a:ext>
            </a:extLst>
          </p:cNvPr>
          <p:cNvPicPr>
            <a:picLocks noChangeAspect="1"/>
          </p:cNvPicPr>
          <p:nvPr/>
        </p:nvPicPr>
        <p:blipFill>
          <a:blip r:embed="rId8"/>
          <a:stretch>
            <a:fillRect/>
          </a:stretch>
        </p:blipFill>
        <p:spPr>
          <a:xfrm>
            <a:off x="6074938" y="1991976"/>
            <a:ext cx="2748152" cy="1912118"/>
          </a:xfrm>
          <a:prstGeom prst="rect">
            <a:avLst/>
          </a:prstGeom>
        </p:spPr>
      </p:pic>
    </p:spTree>
    <p:extLst>
      <p:ext uri="{BB962C8B-B14F-4D97-AF65-F5344CB8AC3E}">
        <p14:creationId xmlns:p14="http://schemas.microsoft.com/office/powerpoint/2010/main" val="3107644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C11EDA-7B20-08BC-03EA-83BB2176AFF5}"/>
              </a:ext>
            </a:extLst>
          </p:cNvPr>
          <p:cNvSpPr txBox="1"/>
          <p:nvPr/>
        </p:nvSpPr>
        <p:spPr>
          <a:xfrm>
            <a:off x="237895" y="511741"/>
            <a:ext cx="3642730" cy="400110"/>
          </a:xfrm>
          <a:prstGeom prst="rect">
            <a:avLst/>
          </a:prstGeom>
          <a:noFill/>
        </p:spPr>
        <p:txBody>
          <a:bodyPr wrap="square" rtlCol="0">
            <a:spAutoFit/>
          </a:bodyPr>
          <a:lstStyle/>
          <a:p>
            <a:r>
              <a:rPr lang="en-US" sz="2000" dirty="0">
                <a:solidFill>
                  <a:schemeClr val="bg2"/>
                </a:solidFill>
                <a:latin typeface="Roboto" panose="02000000000000000000" pitchFamily="2" charset="0"/>
                <a:ea typeface="Roboto" panose="02000000000000000000" pitchFamily="2" charset="0"/>
                <a:cs typeface="Roboto" panose="02000000000000000000" pitchFamily="2" charset="0"/>
              </a:rPr>
              <a:t>2. </a:t>
            </a:r>
            <a:r>
              <a:rPr lang="en-US" sz="2000" u="sng" strike="noStrike" dirty="0">
                <a:solidFill>
                  <a:schemeClr val="tx1">
                    <a:lumMod val="75000"/>
                    <a:lumOff val="25000"/>
                  </a:schemeClr>
                </a:solidFill>
                <a:effectLst/>
                <a:latin typeface="Roboto" panose="02000000000000000000" pitchFamily="2" charset="0"/>
                <a:ea typeface="Roboto" panose="02000000000000000000" pitchFamily="2" charset="0"/>
                <a:cs typeface="Roboto" panose="02000000000000000000" pitchFamily="2" charset="0"/>
              </a:rPr>
              <a:t>Recommended </a:t>
            </a:r>
            <a:r>
              <a:rPr lang="en-US" sz="2000" u="sng" dirty="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rPr>
              <a:t>Cities</a:t>
            </a:r>
            <a:endParaRPr lang="en-IN" sz="2000" u="sng" strike="noStrike" dirty="0">
              <a:solidFill>
                <a:schemeClr val="tx1">
                  <a:lumMod val="75000"/>
                  <a:lumOff val="25000"/>
                </a:schemeClr>
              </a:solidFill>
              <a:effectLst/>
              <a:latin typeface="Roboto" panose="02000000000000000000" pitchFamily="2" charset="0"/>
              <a:ea typeface="Roboto" panose="02000000000000000000" pitchFamily="2" charset="0"/>
              <a:cs typeface="Roboto" panose="02000000000000000000" pitchFamily="2" charset="0"/>
            </a:endParaRPr>
          </a:p>
        </p:txBody>
      </p:sp>
      <p:sp>
        <p:nvSpPr>
          <p:cNvPr id="4" name="TextBox 3">
            <a:extLst>
              <a:ext uri="{FF2B5EF4-FFF2-40B4-BE49-F238E27FC236}">
                <a16:creationId xmlns:a16="http://schemas.microsoft.com/office/drawing/2014/main" id="{91A97DC0-22FC-711B-A87C-01B0FF2001D0}"/>
              </a:ext>
            </a:extLst>
          </p:cNvPr>
          <p:cNvSpPr txBox="1"/>
          <p:nvPr/>
        </p:nvSpPr>
        <p:spPr>
          <a:xfrm>
            <a:off x="483218" y="941587"/>
            <a:ext cx="8519533" cy="523220"/>
          </a:xfrm>
          <a:prstGeom prst="rect">
            <a:avLst/>
          </a:prstGeom>
          <a:noFill/>
        </p:spPr>
        <p:txBody>
          <a:bodyPr wrap="square" rtlCol="0">
            <a:spAutoFit/>
          </a:bodyPr>
          <a:lstStyle/>
          <a:p>
            <a:r>
              <a:rPr lang="en-GB" dirty="0">
                <a:effectLst/>
                <a:latin typeface="Roboto" panose="02000000000000000000" pitchFamily="2" charset="0"/>
                <a:ea typeface="Roboto" panose="02000000000000000000" pitchFamily="2" charset="0"/>
                <a:cs typeface="Roboto" panose="02000000000000000000" pitchFamily="2" charset="0"/>
              </a:rPr>
              <a:t>Some cities in the selected countries where the team can open the restaurants with lesser competition are:</a:t>
            </a:r>
            <a:endParaRPr lang="en-IN"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48E891A0-943A-CEAC-B8B0-4CC82C62B3A8}"/>
              </a:ext>
            </a:extLst>
          </p:cNvPr>
          <p:cNvSpPr txBox="1"/>
          <p:nvPr/>
        </p:nvSpPr>
        <p:spPr>
          <a:xfrm>
            <a:off x="483218" y="1851642"/>
            <a:ext cx="4572000" cy="2301079"/>
          </a:xfrm>
          <a:prstGeom prst="rect">
            <a:avLst/>
          </a:prstGeom>
          <a:noFill/>
        </p:spPr>
        <p:txBody>
          <a:bodyPr wrap="square">
            <a:spAutoFit/>
          </a:bodyPr>
          <a:lstStyle/>
          <a:p>
            <a:pPr marL="228600">
              <a:lnSpc>
                <a:spcPct val="115000"/>
              </a:lnSpc>
            </a:pPr>
            <a:r>
              <a:rPr lang="en-GB" dirty="0">
                <a:effectLst/>
                <a:latin typeface="Arial" panose="020B0604020202020204" pitchFamily="34" charset="0"/>
                <a:ea typeface="Roboto" panose="02000000000000000000" pitchFamily="2" charset="0"/>
              </a:rPr>
              <a:t>CANADA</a:t>
            </a:r>
            <a:r>
              <a:rPr lang="en-GB" b="1" dirty="0">
                <a:effectLst/>
                <a:latin typeface="Arial" panose="020B0604020202020204" pitchFamily="34" charset="0"/>
                <a:ea typeface="Roboto" panose="02000000000000000000" pitchFamily="2" charset="0"/>
              </a:rPr>
              <a:t>: </a:t>
            </a:r>
            <a:r>
              <a:rPr lang="en-GB" b="1" u="sng" dirty="0">
                <a:effectLst/>
                <a:latin typeface="Arial" panose="020B0604020202020204" pitchFamily="34" charset="0"/>
                <a:ea typeface="Roboto" panose="02000000000000000000" pitchFamily="2" charset="0"/>
              </a:rPr>
              <a:t>Consort, </a:t>
            </a:r>
            <a:r>
              <a:rPr lang="en-GB" b="1" u="sng" dirty="0" err="1">
                <a:effectLst/>
                <a:latin typeface="Arial" panose="020B0604020202020204" pitchFamily="34" charset="0"/>
                <a:ea typeface="Roboto" panose="02000000000000000000" pitchFamily="2" charset="0"/>
              </a:rPr>
              <a:t>Yorton</a:t>
            </a:r>
            <a:r>
              <a:rPr lang="en-GB" b="1" u="sng" dirty="0">
                <a:effectLst/>
                <a:latin typeface="Arial" panose="020B0604020202020204" pitchFamily="34" charset="0"/>
                <a:ea typeface="Roboto" panose="02000000000000000000" pitchFamily="2" charset="0"/>
              </a:rPr>
              <a:t>, Chatham-Kent</a:t>
            </a:r>
            <a:endParaRPr lang="en-IN" sz="1200" dirty="0">
              <a:effectLst/>
              <a:latin typeface="Arial" panose="020B0604020202020204" pitchFamily="34" charset="0"/>
              <a:ea typeface="Roboto" panose="02000000000000000000" pitchFamily="2" charset="0"/>
            </a:endParaRPr>
          </a:p>
          <a:p>
            <a:pPr marL="228600">
              <a:lnSpc>
                <a:spcPct val="115000"/>
              </a:lnSpc>
            </a:pPr>
            <a:r>
              <a:rPr lang="en-GB" b="1" dirty="0">
                <a:effectLst/>
                <a:latin typeface="Arial" panose="020B0604020202020204" pitchFamily="34" charset="0"/>
                <a:ea typeface="Roboto" panose="02000000000000000000" pitchFamily="2" charset="0"/>
              </a:rPr>
              <a:t>				          </a:t>
            </a:r>
            <a:r>
              <a:rPr lang="en-GB" dirty="0">
                <a:effectLst/>
                <a:latin typeface="Arial" panose="020B0604020202020204" pitchFamily="34" charset="0"/>
                <a:ea typeface="Roboto" panose="02000000000000000000" pitchFamily="2" charset="0"/>
              </a:rPr>
              <a:t>INDONESIA</a:t>
            </a:r>
            <a:r>
              <a:rPr lang="en-GB" b="1" dirty="0">
                <a:effectLst/>
                <a:latin typeface="Arial" panose="020B0604020202020204" pitchFamily="34" charset="0"/>
                <a:ea typeface="Roboto" panose="02000000000000000000" pitchFamily="2" charset="0"/>
              </a:rPr>
              <a:t>: </a:t>
            </a:r>
            <a:r>
              <a:rPr lang="en-GB" b="1" u="sng" dirty="0">
                <a:effectLst/>
                <a:latin typeface="Arial" panose="020B0604020202020204" pitchFamily="34" charset="0"/>
                <a:ea typeface="Roboto" panose="02000000000000000000" pitchFamily="2" charset="0"/>
              </a:rPr>
              <a:t>Bogor, Jakarta, Tangerang</a:t>
            </a:r>
            <a:endParaRPr lang="en-IN" sz="1200" dirty="0">
              <a:effectLst/>
              <a:latin typeface="Arial" panose="020B0604020202020204" pitchFamily="34" charset="0"/>
              <a:ea typeface="Roboto" panose="02000000000000000000" pitchFamily="2" charset="0"/>
            </a:endParaRPr>
          </a:p>
          <a:p>
            <a:pPr marL="228600">
              <a:lnSpc>
                <a:spcPct val="115000"/>
              </a:lnSpc>
            </a:pPr>
            <a:r>
              <a:rPr lang="en-GB" b="1" dirty="0">
                <a:effectLst/>
                <a:latin typeface="Arial" panose="020B0604020202020204" pitchFamily="34" charset="0"/>
                <a:ea typeface="Roboto" panose="02000000000000000000" pitchFamily="2" charset="0"/>
              </a:rPr>
              <a:t>				          </a:t>
            </a:r>
            <a:r>
              <a:rPr lang="en-GB" dirty="0">
                <a:effectLst/>
                <a:latin typeface="Arial" panose="020B0604020202020204" pitchFamily="34" charset="0"/>
                <a:ea typeface="Roboto" panose="02000000000000000000" pitchFamily="2" charset="0"/>
              </a:rPr>
              <a:t>NEW ZELAND</a:t>
            </a:r>
            <a:r>
              <a:rPr lang="en-GB" b="1" dirty="0">
                <a:effectLst/>
                <a:latin typeface="Arial" panose="020B0604020202020204" pitchFamily="34" charset="0"/>
                <a:ea typeface="Roboto" panose="02000000000000000000" pitchFamily="2" charset="0"/>
              </a:rPr>
              <a:t>: </a:t>
            </a:r>
            <a:r>
              <a:rPr lang="en-GB" b="1" u="sng" dirty="0">
                <a:effectLst/>
                <a:latin typeface="Arial" panose="020B0604020202020204" pitchFamily="34" charset="0"/>
                <a:ea typeface="Roboto" panose="02000000000000000000" pitchFamily="2" charset="0"/>
              </a:rPr>
              <a:t>Auckland, Wellington City</a:t>
            </a:r>
            <a:endParaRPr lang="en-IN" sz="1200" dirty="0">
              <a:effectLst/>
              <a:latin typeface="Arial" panose="020B0604020202020204" pitchFamily="34" charset="0"/>
              <a:ea typeface="Roboto" panose="02000000000000000000" pitchFamily="2" charset="0"/>
            </a:endParaRPr>
          </a:p>
          <a:p>
            <a:pPr marL="228600">
              <a:lnSpc>
                <a:spcPct val="115000"/>
              </a:lnSpc>
            </a:pPr>
            <a:r>
              <a:rPr lang="en-GB" b="1" dirty="0">
                <a:effectLst/>
                <a:latin typeface="Arial" panose="020B0604020202020204" pitchFamily="34" charset="0"/>
                <a:ea typeface="Roboto" panose="02000000000000000000" pitchFamily="2" charset="0"/>
              </a:rPr>
              <a:t>				          </a:t>
            </a:r>
            <a:r>
              <a:rPr lang="en-GB" dirty="0">
                <a:effectLst/>
                <a:latin typeface="Arial" panose="020B0604020202020204" pitchFamily="34" charset="0"/>
                <a:ea typeface="Roboto" panose="02000000000000000000" pitchFamily="2" charset="0"/>
              </a:rPr>
              <a:t>TURKEY</a:t>
            </a:r>
            <a:r>
              <a:rPr lang="en-GB" b="1" dirty="0">
                <a:effectLst/>
                <a:latin typeface="Arial" panose="020B0604020202020204" pitchFamily="34" charset="0"/>
                <a:ea typeface="Roboto" panose="02000000000000000000" pitchFamily="2" charset="0"/>
              </a:rPr>
              <a:t>: </a:t>
            </a:r>
            <a:r>
              <a:rPr lang="en-GB" b="1" u="sng" dirty="0">
                <a:effectLst/>
                <a:latin typeface="Arial" panose="020B0604020202020204" pitchFamily="34" charset="0"/>
                <a:ea typeface="Roboto" panose="02000000000000000000" pitchFamily="2" charset="0"/>
              </a:rPr>
              <a:t>Ankara, Istanbul</a:t>
            </a:r>
            <a:endParaRPr lang="en-IN" sz="1200" dirty="0">
              <a:effectLst/>
              <a:latin typeface="Arial" panose="020B0604020202020204" pitchFamily="34" charset="0"/>
              <a:ea typeface="Roboto" panose="02000000000000000000" pitchFamily="2" charset="0"/>
            </a:endParaRPr>
          </a:p>
          <a:p>
            <a:pPr marL="228600">
              <a:lnSpc>
                <a:spcPct val="115000"/>
              </a:lnSpc>
            </a:pPr>
            <a:r>
              <a:rPr lang="en-GB" b="1" dirty="0">
                <a:effectLst/>
                <a:latin typeface="Arial" panose="020B0604020202020204" pitchFamily="34" charset="0"/>
                <a:ea typeface="Roboto" panose="02000000000000000000" pitchFamily="2" charset="0"/>
              </a:rPr>
              <a:t>				          </a:t>
            </a:r>
            <a:r>
              <a:rPr lang="en-GB" dirty="0">
                <a:effectLst/>
                <a:latin typeface="Arial" panose="020B0604020202020204" pitchFamily="34" charset="0"/>
                <a:ea typeface="Roboto" panose="02000000000000000000" pitchFamily="2" charset="0"/>
              </a:rPr>
              <a:t>PHILIPPINES</a:t>
            </a:r>
            <a:r>
              <a:rPr lang="en-GB" b="1" dirty="0">
                <a:effectLst/>
                <a:latin typeface="Arial" panose="020B0604020202020204" pitchFamily="34" charset="0"/>
                <a:ea typeface="Roboto" panose="02000000000000000000" pitchFamily="2" charset="0"/>
              </a:rPr>
              <a:t>: </a:t>
            </a:r>
            <a:r>
              <a:rPr lang="en-GB" b="1" u="sng" dirty="0">
                <a:effectLst/>
                <a:latin typeface="Arial" panose="020B0604020202020204" pitchFamily="34" charset="0"/>
                <a:ea typeface="Roboto" panose="02000000000000000000" pitchFamily="2" charset="0"/>
              </a:rPr>
              <a:t>Santa Rosa</a:t>
            </a:r>
            <a:endParaRPr lang="en-IN" sz="1200" dirty="0">
              <a:effectLst/>
              <a:latin typeface="Arial" panose="020B0604020202020204" pitchFamily="34" charset="0"/>
              <a:ea typeface="Roboto" panose="02000000000000000000" pitchFamily="2" charset="0"/>
            </a:endParaRPr>
          </a:p>
        </p:txBody>
      </p:sp>
      <p:pic>
        <p:nvPicPr>
          <p:cNvPr id="14" name="Picture 13" descr="A screenshot of a computer&#10;&#10;Description automatically generated">
            <a:extLst>
              <a:ext uri="{FF2B5EF4-FFF2-40B4-BE49-F238E27FC236}">
                <a16:creationId xmlns:a16="http://schemas.microsoft.com/office/drawing/2014/main" id="{E9E97EE4-2F60-057C-2187-D60C37CD04AA}"/>
              </a:ext>
            </a:extLst>
          </p:cNvPr>
          <p:cNvPicPr>
            <a:picLocks noChangeAspect="1"/>
          </p:cNvPicPr>
          <p:nvPr/>
        </p:nvPicPr>
        <p:blipFill>
          <a:blip r:embed="rId2"/>
          <a:stretch>
            <a:fillRect/>
          </a:stretch>
        </p:blipFill>
        <p:spPr>
          <a:xfrm>
            <a:off x="5055218" y="1552279"/>
            <a:ext cx="3583263" cy="2899807"/>
          </a:xfrm>
          <a:prstGeom prst="rect">
            <a:avLst/>
          </a:prstGeom>
        </p:spPr>
      </p:pic>
    </p:spTree>
    <p:extLst>
      <p:ext uri="{BB962C8B-B14F-4D97-AF65-F5344CB8AC3E}">
        <p14:creationId xmlns:p14="http://schemas.microsoft.com/office/powerpoint/2010/main" val="1362272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C11EDA-7B20-08BC-03EA-83BB2176AFF5}"/>
              </a:ext>
            </a:extLst>
          </p:cNvPr>
          <p:cNvSpPr txBox="1"/>
          <p:nvPr/>
        </p:nvSpPr>
        <p:spPr>
          <a:xfrm>
            <a:off x="237895" y="511741"/>
            <a:ext cx="3642730" cy="400110"/>
          </a:xfrm>
          <a:prstGeom prst="rect">
            <a:avLst/>
          </a:prstGeom>
          <a:noFill/>
        </p:spPr>
        <p:txBody>
          <a:bodyPr wrap="square" rtlCol="0">
            <a:spAutoFit/>
          </a:bodyPr>
          <a:lstStyle/>
          <a:p>
            <a:r>
              <a:rPr lang="en-US" sz="2000" dirty="0">
                <a:solidFill>
                  <a:schemeClr val="bg2"/>
                </a:solidFill>
                <a:latin typeface="Roboto" panose="02000000000000000000" pitchFamily="2" charset="0"/>
                <a:ea typeface="Roboto" panose="02000000000000000000" pitchFamily="2" charset="0"/>
                <a:cs typeface="Roboto" panose="02000000000000000000" pitchFamily="2" charset="0"/>
              </a:rPr>
              <a:t>3. </a:t>
            </a:r>
            <a:r>
              <a:rPr lang="en-US" sz="2000" u="sng" strike="noStrike" dirty="0">
                <a:solidFill>
                  <a:schemeClr val="tx1">
                    <a:lumMod val="75000"/>
                    <a:lumOff val="25000"/>
                  </a:schemeClr>
                </a:solidFill>
                <a:effectLst/>
                <a:latin typeface="Roboto" panose="02000000000000000000" pitchFamily="2" charset="0"/>
                <a:ea typeface="Roboto" panose="02000000000000000000" pitchFamily="2" charset="0"/>
                <a:cs typeface="Roboto" panose="02000000000000000000" pitchFamily="2" charset="0"/>
              </a:rPr>
              <a:t>Biggest Competitors</a:t>
            </a:r>
            <a:endParaRPr lang="en-IN" sz="2000" u="sng" strike="noStrike" dirty="0">
              <a:solidFill>
                <a:schemeClr val="tx1">
                  <a:lumMod val="75000"/>
                  <a:lumOff val="25000"/>
                </a:schemeClr>
              </a:solidFill>
              <a:effectLst/>
              <a:latin typeface="Roboto" panose="02000000000000000000" pitchFamily="2" charset="0"/>
              <a:ea typeface="Roboto" panose="02000000000000000000" pitchFamily="2" charset="0"/>
              <a:cs typeface="Roboto" panose="02000000000000000000" pitchFamily="2" charset="0"/>
            </a:endParaRPr>
          </a:p>
        </p:txBody>
      </p:sp>
      <p:sp>
        <p:nvSpPr>
          <p:cNvPr id="4" name="TextBox 3">
            <a:extLst>
              <a:ext uri="{FF2B5EF4-FFF2-40B4-BE49-F238E27FC236}">
                <a16:creationId xmlns:a16="http://schemas.microsoft.com/office/drawing/2014/main" id="{91A97DC0-22FC-711B-A87C-01B0FF2001D0}"/>
              </a:ext>
            </a:extLst>
          </p:cNvPr>
          <p:cNvSpPr txBox="1"/>
          <p:nvPr/>
        </p:nvSpPr>
        <p:spPr>
          <a:xfrm>
            <a:off x="483218" y="941587"/>
            <a:ext cx="8519533" cy="338554"/>
          </a:xfrm>
          <a:prstGeom prst="rect">
            <a:avLst/>
          </a:prstGeom>
          <a:noFill/>
        </p:spPr>
        <p:txBody>
          <a:bodyPr wrap="square" rtlCol="0">
            <a:spAutoFit/>
          </a:bodyPr>
          <a:lstStyle/>
          <a:p>
            <a:r>
              <a:rPr lang="en-GB" sz="1600" dirty="0">
                <a:effectLst/>
                <a:latin typeface="Roboto" panose="02000000000000000000" pitchFamily="2" charset="0"/>
                <a:ea typeface="Roboto" panose="02000000000000000000" pitchFamily="2" charset="0"/>
                <a:cs typeface="Roboto" panose="02000000000000000000" pitchFamily="2" charset="0"/>
              </a:rPr>
              <a:t>restaurants from the recommended states that are our biggest competitors</a:t>
            </a:r>
            <a:r>
              <a:rPr lang="en-GB" dirty="0">
                <a:effectLst/>
                <a:latin typeface="Roboto" panose="02000000000000000000" pitchFamily="2" charset="0"/>
                <a:ea typeface="Roboto" panose="02000000000000000000" pitchFamily="2" charset="0"/>
                <a:cs typeface="Roboto" panose="02000000000000000000" pitchFamily="2" charset="0"/>
              </a:rPr>
              <a:t>:</a:t>
            </a:r>
            <a:endParaRPr lang="en-IN"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endParaRPr>
          </a:p>
        </p:txBody>
      </p:sp>
      <p:pic>
        <p:nvPicPr>
          <p:cNvPr id="3" name="Picture 2">
            <a:extLst>
              <a:ext uri="{FF2B5EF4-FFF2-40B4-BE49-F238E27FC236}">
                <a16:creationId xmlns:a16="http://schemas.microsoft.com/office/drawing/2014/main" id="{898BD338-6CA4-F631-515C-5B722DC15EDE}"/>
              </a:ext>
            </a:extLst>
          </p:cNvPr>
          <p:cNvPicPr>
            <a:picLocks noChangeAspect="1"/>
          </p:cNvPicPr>
          <p:nvPr/>
        </p:nvPicPr>
        <p:blipFill>
          <a:blip r:embed="rId2"/>
          <a:stretch>
            <a:fillRect/>
          </a:stretch>
        </p:blipFill>
        <p:spPr>
          <a:xfrm>
            <a:off x="5382322" y="1309877"/>
            <a:ext cx="2988527" cy="3660321"/>
          </a:xfrm>
          <a:prstGeom prst="rect">
            <a:avLst/>
          </a:prstGeom>
        </p:spPr>
      </p:pic>
      <p:sp>
        <p:nvSpPr>
          <p:cNvPr id="9" name="Rectangle 3">
            <a:extLst>
              <a:ext uri="{FF2B5EF4-FFF2-40B4-BE49-F238E27FC236}">
                <a16:creationId xmlns:a16="http://schemas.microsoft.com/office/drawing/2014/main" id="{D297275E-6588-5DD0-DF3E-043F8D712FEA}"/>
              </a:ext>
            </a:extLst>
          </p:cNvPr>
          <p:cNvSpPr>
            <a:spLocks noChangeArrowheads="1"/>
          </p:cNvSpPr>
          <p:nvPr/>
        </p:nvSpPr>
        <p:spPr bwMode="auto">
          <a:xfrm>
            <a:off x="483218" y="3800647"/>
            <a:ext cx="4668645"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For our primary competitors, here is a pivot table I created for each restaurant by name in every location and nation. Restaurants with an average rating of more than 3.5 are regarded to be our primary competitors.</a:t>
            </a:r>
          </a:p>
        </p:txBody>
      </p:sp>
      <p:sp>
        <p:nvSpPr>
          <p:cNvPr id="10" name="TextBox 9">
            <a:extLst>
              <a:ext uri="{FF2B5EF4-FFF2-40B4-BE49-F238E27FC236}">
                <a16:creationId xmlns:a16="http://schemas.microsoft.com/office/drawing/2014/main" id="{03C5AFC3-D606-76FB-7E02-D95B9D576FDB}"/>
              </a:ext>
            </a:extLst>
          </p:cNvPr>
          <p:cNvSpPr txBox="1"/>
          <p:nvPr/>
        </p:nvSpPr>
        <p:spPr>
          <a:xfrm>
            <a:off x="483218" y="1342853"/>
            <a:ext cx="4572000" cy="2371868"/>
          </a:xfrm>
          <a:prstGeom prst="rect">
            <a:avLst/>
          </a:prstGeom>
          <a:noFill/>
        </p:spPr>
        <p:txBody>
          <a:bodyPr wrap="square">
            <a:spAutoFit/>
          </a:bodyPr>
          <a:lstStyle/>
          <a:p>
            <a:pPr marL="228600">
              <a:lnSpc>
                <a:spcPct val="115000"/>
              </a:lnSpc>
            </a:pPr>
            <a:r>
              <a:rPr lang="en-GB" dirty="0">
                <a:effectLst/>
                <a:latin typeface="Arial" panose="020B0604020202020204" pitchFamily="34" charset="0"/>
                <a:ea typeface="Roboto" panose="02000000000000000000" pitchFamily="2" charset="0"/>
              </a:rPr>
              <a:t>CANADA</a:t>
            </a:r>
            <a:r>
              <a:rPr lang="en-GB" b="1" dirty="0">
                <a:effectLst/>
                <a:latin typeface="Arial" panose="020B0604020202020204" pitchFamily="34" charset="0"/>
                <a:ea typeface="Roboto" panose="02000000000000000000" pitchFamily="2" charset="0"/>
              </a:rPr>
              <a:t>: </a:t>
            </a:r>
            <a:r>
              <a:rPr lang="en-US" b="1" u="sng" dirty="0">
                <a:effectLst/>
                <a:latin typeface="Arial" panose="020B0604020202020204" pitchFamily="34" charset="0"/>
                <a:ea typeface="Roboto" panose="02000000000000000000" pitchFamily="2" charset="0"/>
              </a:rPr>
              <a:t>Tokyo Sushi</a:t>
            </a:r>
            <a:endParaRPr lang="en-IN" sz="1200" dirty="0">
              <a:effectLst/>
              <a:latin typeface="Arial" panose="020B0604020202020204" pitchFamily="34" charset="0"/>
              <a:ea typeface="Roboto" panose="02000000000000000000" pitchFamily="2" charset="0"/>
            </a:endParaRPr>
          </a:p>
          <a:p>
            <a:pPr marL="228600">
              <a:lnSpc>
                <a:spcPct val="115000"/>
              </a:lnSpc>
            </a:pPr>
            <a:r>
              <a:rPr lang="en-GB" b="1" dirty="0">
                <a:effectLst/>
                <a:latin typeface="Arial" panose="020B0604020202020204" pitchFamily="34" charset="0"/>
                <a:ea typeface="Roboto" panose="02000000000000000000" pitchFamily="2" charset="0"/>
              </a:rPr>
              <a:t>				          </a:t>
            </a:r>
            <a:r>
              <a:rPr lang="en-GB" dirty="0">
                <a:effectLst/>
                <a:latin typeface="Arial" panose="020B0604020202020204" pitchFamily="34" charset="0"/>
                <a:ea typeface="Roboto" panose="02000000000000000000" pitchFamily="2" charset="0"/>
              </a:rPr>
              <a:t>INDONESIA</a:t>
            </a:r>
            <a:r>
              <a:rPr lang="en-GB" b="1" dirty="0">
                <a:effectLst/>
                <a:latin typeface="Arial" panose="020B0604020202020204" pitchFamily="34" charset="0"/>
                <a:ea typeface="Roboto" panose="02000000000000000000" pitchFamily="2" charset="0"/>
              </a:rPr>
              <a:t>: </a:t>
            </a:r>
            <a:r>
              <a:rPr lang="en-US" b="1" u="sng" dirty="0">
                <a:effectLst/>
                <a:latin typeface="Arial" panose="020B0604020202020204" pitchFamily="34" charset="0"/>
                <a:ea typeface="Roboto" panose="02000000000000000000" pitchFamily="2" charset="0"/>
              </a:rPr>
              <a:t>Momo Milk, OJJU, </a:t>
            </a:r>
            <a:r>
              <a:rPr lang="en-US" b="1" u="sng" dirty="0" err="1">
                <a:effectLst/>
                <a:latin typeface="Arial" panose="020B0604020202020204" pitchFamily="34" charset="0"/>
                <a:ea typeface="Roboto" panose="02000000000000000000" pitchFamily="2" charset="0"/>
              </a:rPr>
              <a:t>Onokabe</a:t>
            </a:r>
            <a:endParaRPr lang="en-IN" sz="1200" dirty="0">
              <a:effectLst/>
              <a:latin typeface="Arial" panose="020B0604020202020204" pitchFamily="34" charset="0"/>
              <a:ea typeface="Roboto" panose="02000000000000000000" pitchFamily="2" charset="0"/>
            </a:endParaRPr>
          </a:p>
          <a:p>
            <a:pPr marL="228600">
              <a:lnSpc>
                <a:spcPct val="115000"/>
              </a:lnSpc>
            </a:pPr>
            <a:r>
              <a:rPr lang="en-GB" b="1" dirty="0">
                <a:effectLst/>
                <a:latin typeface="Arial" panose="020B0604020202020204" pitchFamily="34" charset="0"/>
                <a:ea typeface="Roboto" panose="02000000000000000000" pitchFamily="2" charset="0"/>
              </a:rPr>
              <a:t>				          </a:t>
            </a:r>
            <a:r>
              <a:rPr lang="en-GB" dirty="0">
                <a:effectLst/>
                <a:latin typeface="Arial" panose="020B0604020202020204" pitchFamily="34" charset="0"/>
                <a:ea typeface="Roboto" panose="02000000000000000000" pitchFamily="2" charset="0"/>
              </a:rPr>
              <a:t>NEW ZELAND</a:t>
            </a:r>
            <a:r>
              <a:rPr lang="en-GB" b="1" dirty="0">
                <a:effectLst/>
                <a:latin typeface="Arial" panose="020B0604020202020204" pitchFamily="34" charset="0"/>
                <a:ea typeface="Roboto" panose="02000000000000000000" pitchFamily="2" charset="0"/>
              </a:rPr>
              <a:t>: </a:t>
            </a:r>
            <a:r>
              <a:rPr lang="en-US" b="1" u="sng" dirty="0">
                <a:effectLst/>
                <a:latin typeface="Arial" panose="020B0604020202020204" pitchFamily="34" charset="0"/>
                <a:ea typeface="Roboto" panose="02000000000000000000" pitchFamily="2" charset="0"/>
              </a:rPr>
              <a:t>Wagamama</a:t>
            </a:r>
            <a:endParaRPr lang="en-IN" sz="1200" dirty="0">
              <a:effectLst/>
              <a:latin typeface="Arial" panose="020B0604020202020204" pitchFamily="34" charset="0"/>
              <a:ea typeface="Roboto" panose="02000000000000000000" pitchFamily="2" charset="0"/>
            </a:endParaRPr>
          </a:p>
          <a:p>
            <a:pPr marL="228600">
              <a:lnSpc>
                <a:spcPct val="115000"/>
              </a:lnSpc>
            </a:pPr>
            <a:r>
              <a:rPr lang="en-GB" b="1" dirty="0">
                <a:effectLst/>
                <a:latin typeface="Arial" panose="020B0604020202020204" pitchFamily="34" charset="0"/>
                <a:ea typeface="Roboto" panose="02000000000000000000" pitchFamily="2" charset="0"/>
              </a:rPr>
              <a:t>				          </a:t>
            </a:r>
            <a:r>
              <a:rPr lang="en-GB" dirty="0">
                <a:effectLst/>
                <a:latin typeface="Arial" panose="020B0604020202020204" pitchFamily="34" charset="0"/>
                <a:ea typeface="Roboto" panose="02000000000000000000" pitchFamily="2" charset="0"/>
              </a:rPr>
              <a:t>TURKEY</a:t>
            </a:r>
            <a:r>
              <a:rPr lang="en-GB" b="1" dirty="0">
                <a:effectLst/>
                <a:latin typeface="Arial" panose="020B0604020202020204" pitchFamily="34" charset="0"/>
                <a:ea typeface="Roboto" panose="02000000000000000000" pitchFamily="2" charset="0"/>
              </a:rPr>
              <a:t>: </a:t>
            </a:r>
            <a:r>
              <a:rPr lang="en-US" b="1" u="sng" dirty="0">
                <a:effectLst/>
                <a:latin typeface="Arial" panose="020B0604020202020204" pitchFamily="34" charset="0"/>
                <a:ea typeface="Roboto" panose="02000000000000000000" pitchFamily="2" charset="0"/>
              </a:rPr>
              <a:t>Huqqa, </a:t>
            </a:r>
            <a:r>
              <a:rPr lang="en-IN" b="1" i="0" u="sng"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Leman </a:t>
            </a:r>
            <a:r>
              <a:rPr lang="en-IN" b="1" i="0" u="sng"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Kí_ltí_r</a:t>
            </a:r>
            <a:r>
              <a:rPr lang="en-IN" b="1" u="sng" dirty="0">
                <a:latin typeface="Roboto" panose="02000000000000000000" pitchFamily="2" charset="0"/>
                <a:ea typeface="Roboto" panose="02000000000000000000" pitchFamily="2" charset="0"/>
                <a:cs typeface="Roboto" panose="02000000000000000000" pitchFamily="2" charset="0"/>
              </a:rPr>
              <a:t> , The Bigos</a:t>
            </a:r>
            <a:r>
              <a:rPr lang="en-GB" b="1" dirty="0">
                <a:effectLst/>
                <a:latin typeface="Arial" panose="020B0604020202020204" pitchFamily="34" charset="0"/>
                <a:ea typeface="Roboto" panose="02000000000000000000" pitchFamily="2" charset="0"/>
              </a:rPr>
              <a:t>				          </a:t>
            </a:r>
            <a:r>
              <a:rPr lang="en-GB" dirty="0">
                <a:effectLst/>
                <a:latin typeface="Arial" panose="020B0604020202020204" pitchFamily="34" charset="0"/>
                <a:ea typeface="Roboto" panose="02000000000000000000" pitchFamily="2" charset="0"/>
              </a:rPr>
              <a:t>PHILIPPINES</a:t>
            </a:r>
            <a:r>
              <a:rPr lang="en-GB" b="1" dirty="0">
                <a:effectLst/>
                <a:latin typeface="Arial" panose="020B0604020202020204" pitchFamily="34" charset="0"/>
                <a:ea typeface="Roboto" panose="02000000000000000000" pitchFamily="2" charset="0"/>
              </a:rPr>
              <a:t>: </a:t>
            </a:r>
            <a:r>
              <a:rPr lang="en-GB" b="1" u="sng" dirty="0">
                <a:effectLst/>
                <a:latin typeface="Arial" panose="020B0604020202020204" pitchFamily="34" charset="0"/>
                <a:ea typeface="Roboto" panose="02000000000000000000" pitchFamily="2" charset="0"/>
              </a:rPr>
              <a:t>Café </a:t>
            </a:r>
            <a:r>
              <a:rPr lang="en-GB" b="1" u="sng" dirty="0" err="1">
                <a:effectLst/>
                <a:latin typeface="Arial" panose="020B0604020202020204" pitchFamily="34" charset="0"/>
                <a:ea typeface="Roboto" panose="02000000000000000000" pitchFamily="2" charset="0"/>
              </a:rPr>
              <a:t>Arabelle</a:t>
            </a:r>
            <a:endParaRPr lang="en-IN" sz="1200" dirty="0">
              <a:effectLst/>
              <a:latin typeface="Arial" panose="020B0604020202020204" pitchFamily="34" charset="0"/>
              <a:ea typeface="Roboto" panose="02000000000000000000" pitchFamily="2" charset="0"/>
            </a:endParaRPr>
          </a:p>
        </p:txBody>
      </p:sp>
    </p:spTree>
    <p:extLst>
      <p:ext uri="{BB962C8B-B14F-4D97-AF65-F5344CB8AC3E}">
        <p14:creationId xmlns:p14="http://schemas.microsoft.com/office/powerpoint/2010/main" val="1363840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C11EDA-7B20-08BC-03EA-83BB2176AFF5}"/>
              </a:ext>
            </a:extLst>
          </p:cNvPr>
          <p:cNvSpPr txBox="1"/>
          <p:nvPr/>
        </p:nvSpPr>
        <p:spPr>
          <a:xfrm>
            <a:off x="237895" y="370495"/>
            <a:ext cx="3642730" cy="400110"/>
          </a:xfrm>
          <a:prstGeom prst="rect">
            <a:avLst/>
          </a:prstGeom>
          <a:noFill/>
        </p:spPr>
        <p:txBody>
          <a:bodyPr wrap="square" rtlCol="0">
            <a:spAutoFit/>
          </a:bodyPr>
          <a:lstStyle/>
          <a:p>
            <a:r>
              <a:rPr lang="en-US" sz="2000" dirty="0">
                <a:solidFill>
                  <a:schemeClr val="bg2"/>
                </a:solidFill>
                <a:latin typeface="Roboto" panose="02000000000000000000" pitchFamily="2" charset="0"/>
                <a:ea typeface="Roboto" panose="02000000000000000000" pitchFamily="2" charset="0"/>
                <a:cs typeface="Roboto" panose="02000000000000000000" pitchFamily="2" charset="0"/>
              </a:rPr>
              <a:t>4. </a:t>
            </a:r>
            <a:r>
              <a:rPr lang="en-US" sz="2000" u="sng" strike="noStrike" dirty="0">
                <a:solidFill>
                  <a:schemeClr val="tx1">
                    <a:lumMod val="75000"/>
                    <a:lumOff val="25000"/>
                  </a:schemeClr>
                </a:solidFill>
                <a:effectLst/>
                <a:latin typeface="Roboto" panose="02000000000000000000" pitchFamily="2" charset="0"/>
                <a:ea typeface="Roboto" panose="02000000000000000000" pitchFamily="2" charset="0"/>
                <a:cs typeface="Roboto" panose="02000000000000000000" pitchFamily="2" charset="0"/>
              </a:rPr>
              <a:t>Recommended Cuisines</a:t>
            </a:r>
            <a:endParaRPr lang="en-IN" sz="2000" u="sng" strike="noStrike" dirty="0">
              <a:solidFill>
                <a:schemeClr val="tx1">
                  <a:lumMod val="75000"/>
                  <a:lumOff val="25000"/>
                </a:schemeClr>
              </a:solidFill>
              <a:effectLst/>
              <a:latin typeface="Roboto" panose="02000000000000000000" pitchFamily="2" charset="0"/>
              <a:ea typeface="Roboto" panose="02000000000000000000" pitchFamily="2" charset="0"/>
              <a:cs typeface="Roboto" panose="02000000000000000000" pitchFamily="2" charset="0"/>
            </a:endParaRPr>
          </a:p>
        </p:txBody>
      </p:sp>
      <p:sp>
        <p:nvSpPr>
          <p:cNvPr id="4" name="TextBox 3">
            <a:extLst>
              <a:ext uri="{FF2B5EF4-FFF2-40B4-BE49-F238E27FC236}">
                <a16:creationId xmlns:a16="http://schemas.microsoft.com/office/drawing/2014/main" id="{91A97DC0-22FC-711B-A87C-01B0FF2001D0}"/>
              </a:ext>
            </a:extLst>
          </p:cNvPr>
          <p:cNvSpPr txBox="1"/>
          <p:nvPr/>
        </p:nvSpPr>
        <p:spPr>
          <a:xfrm>
            <a:off x="483218" y="800341"/>
            <a:ext cx="8519533" cy="338554"/>
          </a:xfrm>
          <a:prstGeom prst="rect">
            <a:avLst/>
          </a:prstGeom>
          <a:noFill/>
        </p:spPr>
        <p:txBody>
          <a:bodyPr wrap="square" rtlCol="0">
            <a:spAutoFit/>
          </a:bodyPr>
          <a:lstStyle/>
          <a:p>
            <a:r>
              <a:rPr lang="en-GB" sz="1600" dirty="0">
                <a:effectLst/>
                <a:latin typeface="Roboto" panose="02000000000000000000" pitchFamily="2" charset="0"/>
                <a:ea typeface="Roboto" panose="02000000000000000000" pitchFamily="2" charset="0"/>
                <a:cs typeface="Roboto" panose="02000000000000000000" pitchFamily="2" charset="0"/>
              </a:rPr>
              <a:t>Cuisines for the restaurants according to the recommended countries:</a:t>
            </a:r>
            <a:endParaRPr lang="en-IN"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9" name="Rectangle 3">
            <a:extLst>
              <a:ext uri="{FF2B5EF4-FFF2-40B4-BE49-F238E27FC236}">
                <a16:creationId xmlns:a16="http://schemas.microsoft.com/office/drawing/2014/main" id="{D297275E-6588-5DD0-DF3E-043F8D712FEA}"/>
              </a:ext>
            </a:extLst>
          </p:cNvPr>
          <p:cNvSpPr>
            <a:spLocks noChangeArrowheads="1"/>
          </p:cNvSpPr>
          <p:nvPr/>
        </p:nvSpPr>
        <p:spPr bwMode="auto">
          <a:xfrm>
            <a:off x="483218" y="4442670"/>
            <a:ext cx="76014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GB" dirty="0">
                <a:latin typeface="Roboto" panose="02000000000000000000" pitchFamily="2" charset="0"/>
                <a:ea typeface="Roboto" panose="02000000000000000000" pitchFamily="2" charset="0"/>
                <a:cs typeface="Roboto" panose="02000000000000000000" pitchFamily="2" charset="0"/>
              </a:rPr>
              <a:t>F</a:t>
            </a:r>
            <a:r>
              <a:rPr lang="en-GB" dirty="0">
                <a:effectLst/>
                <a:latin typeface="Roboto" panose="02000000000000000000" pitchFamily="2" charset="0"/>
                <a:ea typeface="Roboto" panose="02000000000000000000" pitchFamily="2" charset="0"/>
                <a:cs typeface="Roboto" panose="02000000000000000000" pitchFamily="2" charset="0"/>
              </a:rPr>
              <a:t>or cuisines I prepared a pivot table and pivot chart and selected the cuisines that have rating of more than 3.5 as recommended cuisines for every selected countries. </a:t>
            </a:r>
            <a:endParaRPr kumimoji="0" lang="en-US" altLang="en-US"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Roboto" panose="02000000000000000000" pitchFamily="2" charset="0"/>
            </a:endParaRPr>
          </a:p>
        </p:txBody>
      </p:sp>
      <p:sp>
        <p:nvSpPr>
          <p:cNvPr id="10" name="TextBox 9">
            <a:extLst>
              <a:ext uri="{FF2B5EF4-FFF2-40B4-BE49-F238E27FC236}">
                <a16:creationId xmlns:a16="http://schemas.microsoft.com/office/drawing/2014/main" id="{03C5AFC3-D606-76FB-7E02-D95B9D576FDB}"/>
              </a:ext>
            </a:extLst>
          </p:cNvPr>
          <p:cNvSpPr txBox="1"/>
          <p:nvPr/>
        </p:nvSpPr>
        <p:spPr>
          <a:xfrm>
            <a:off x="483218" y="1201607"/>
            <a:ext cx="4572000" cy="2800638"/>
          </a:xfrm>
          <a:prstGeom prst="rect">
            <a:avLst/>
          </a:prstGeom>
          <a:noFill/>
        </p:spPr>
        <p:txBody>
          <a:bodyPr wrap="square">
            <a:spAutoFit/>
          </a:bodyPr>
          <a:lstStyle/>
          <a:p>
            <a:pPr marL="228600">
              <a:lnSpc>
                <a:spcPct val="115000"/>
              </a:lnSpc>
            </a:pPr>
            <a:r>
              <a:rPr lang="en-GB" dirty="0">
                <a:effectLst/>
                <a:latin typeface="Roboto" panose="02000000000000000000" pitchFamily="2" charset="0"/>
                <a:ea typeface="Roboto" panose="02000000000000000000" pitchFamily="2" charset="0"/>
                <a:cs typeface="Roboto" panose="02000000000000000000" pitchFamily="2" charset="0"/>
              </a:rPr>
              <a:t>CANADA</a:t>
            </a:r>
            <a:r>
              <a:rPr lang="en-GB" b="1" dirty="0">
                <a:effectLst/>
                <a:latin typeface="Roboto" panose="02000000000000000000" pitchFamily="2" charset="0"/>
                <a:ea typeface="Roboto" panose="02000000000000000000" pitchFamily="2" charset="0"/>
                <a:cs typeface="Roboto" panose="02000000000000000000" pitchFamily="2" charset="0"/>
              </a:rPr>
              <a:t>: Japanese, Sushi</a:t>
            </a:r>
            <a:endParaRPr lang="en-IN" dirty="0">
              <a:effectLst/>
              <a:latin typeface="Roboto" panose="02000000000000000000" pitchFamily="2" charset="0"/>
              <a:ea typeface="Roboto" panose="02000000000000000000" pitchFamily="2" charset="0"/>
              <a:cs typeface="Roboto" panose="02000000000000000000" pitchFamily="2" charset="0"/>
            </a:endParaRPr>
          </a:p>
          <a:p>
            <a:pPr marL="228600">
              <a:lnSpc>
                <a:spcPct val="115000"/>
              </a:lnSpc>
            </a:pPr>
            <a:endParaRPr lang="en-GB" b="1" dirty="0">
              <a:latin typeface="Roboto" panose="02000000000000000000" pitchFamily="2" charset="0"/>
              <a:ea typeface="Roboto" panose="02000000000000000000" pitchFamily="2" charset="0"/>
              <a:cs typeface="Roboto" panose="02000000000000000000" pitchFamily="2" charset="0"/>
            </a:endParaRPr>
          </a:p>
          <a:p>
            <a:pPr marL="228600">
              <a:lnSpc>
                <a:spcPct val="115000"/>
              </a:lnSpc>
            </a:pPr>
            <a:r>
              <a:rPr lang="en-GB" dirty="0">
                <a:effectLst/>
                <a:latin typeface="Roboto" panose="02000000000000000000" pitchFamily="2" charset="0"/>
                <a:ea typeface="Roboto" panose="02000000000000000000" pitchFamily="2" charset="0"/>
                <a:cs typeface="Roboto" panose="02000000000000000000" pitchFamily="2" charset="0"/>
              </a:rPr>
              <a:t>INDONESIA</a:t>
            </a:r>
            <a:r>
              <a:rPr lang="en-GB" b="1" dirty="0">
                <a:effectLst/>
                <a:latin typeface="Roboto" panose="02000000000000000000" pitchFamily="2" charset="0"/>
                <a:ea typeface="Roboto" panose="02000000000000000000" pitchFamily="2" charset="0"/>
                <a:cs typeface="Roboto" panose="02000000000000000000" pitchFamily="2" charset="0"/>
              </a:rPr>
              <a:t>: Korean</a:t>
            </a:r>
          </a:p>
          <a:p>
            <a:pPr marL="228600">
              <a:lnSpc>
                <a:spcPct val="115000"/>
              </a:lnSpc>
            </a:pPr>
            <a:r>
              <a:rPr lang="en-GB" b="1" dirty="0">
                <a:latin typeface="Roboto" panose="02000000000000000000" pitchFamily="2" charset="0"/>
                <a:ea typeface="Roboto" panose="02000000000000000000" pitchFamily="2" charset="0"/>
                <a:cs typeface="Roboto" panose="02000000000000000000" pitchFamily="2" charset="0"/>
              </a:rPr>
              <a:t>	       </a:t>
            </a:r>
            <a:r>
              <a:rPr lang="en-GB" b="1" dirty="0">
                <a:effectLst/>
                <a:latin typeface="Roboto" panose="02000000000000000000" pitchFamily="2" charset="0"/>
                <a:ea typeface="Roboto" panose="02000000000000000000" pitchFamily="2" charset="0"/>
                <a:cs typeface="Roboto" panose="02000000000000000000" pitchFamily="2" charset="0"/>
              </a:rPr>
              <a:t>Café, Desserts, Beverages </a:t>
            </a:r>
          </a:p>
          <a:p>
            <a:pPr marL="1371600">
              <a:lnSpc>
                <a:spcPct val="115000"/>
              </a:lnSpc>
            </a:pPr>
            <a:endParaRPr lang="en-IN" dirty="0">
              <a:effectLst/>
              <a:latin typeface="Roboto" panose="02000000000000000000" pitchFamily="2" charset="0"/>
              <a:ea typeface="Roboto" panose="02000000000000000000" pitchFamily="2" charset="0"/>
              <a:cs typeface="Roboto" panose="02000000000000000000" pitchFamily="2" charset="0"/>
            </a:endParaRPr>
          </a:p>
          <a:p>
            <a:pPr marL="228600">
              <a:lnSpc>
                <a:spcPct val="115000"/>
              </a:lnSpc>
            </a:pPr>
            <a:r>
              <a:rPr lang="en-GB" dirty="0">
                <a:effectLst/>
                <a:latin typeface="Roboto" panose="02000000000000000000" pitchFamily="2" charset="0"/>
                <a:ea typeface="Roboto" panose="02000000000000000000" pitchFamily="2" charset="0"/>
                <a:cs typeface="Roboto" panose="02000000000000000000" pitchFamily="2" charset="0"/>
              </a:rPr>
              <a:t>TURKEY</a:t>
            </a:r>
            <a:r>
              <a:rPr lang="en-GB" b="1" dirty="0">
                <a:effectLst/>
                <a:latin typeface="Roboto" panose="02000000000000000000" pitchFamily="2" charset="0"/>
                <a:ea typeface="Roboto" panose="02000000000000000000" pitchFamily="2" charset="0"/>
                <a:cs typeface="Roboto" panose="02000000000000000000" pitchFamily="2" charset="0"/>
              </a:rPr>
              <a:t>: Café</a:t>
            </a:r>
            <a:endParaRPr lang="en-IN" dirty="0">
              <a:latin typeface="Roboto" panose="02000000000000000000" pitchFamily="2" charset="0"/>
              <a:ea typeface="Roboto" panose="02000000000000000000" pitchFamily="2" charset="0"/>
              <a:cs typeface="Roboto" panose="02000000000000000000" pitchFamily="2" charset="0"/>
            </a:endParaRPr>
          </a:p>
          <a:p>
            <a:pPr marL="228600">
              <a:lnSpc>
                <a:spcPct val="115000"/>
              </a:lnSpc>
            </a:pPr>
            <a:r>
              <a:rPr lang="en-IN" b="1" dirty="0">
                <a:effectLst/>
                <a:latin typeface="Roboto" panose="02000000000000000000" pitchFamily="2" charset="0"/>
                <a:ea typeface="Roboto" panose="02000000000000000000" pitchFamily="2" charset="0"/>
                <a:cs typeface="Roboto" panose="02000000000000000000" pitchFamily="2" charset="0"/>
              </a:rPr>
              <a:t>	 </a:t>
            </a:r>
            <a:r>
              <a:rPr lang="en-IN" b="1" dirty="0">
                <a:latin typeface="Roboto" panose="02000000000000000000" pitchFamily="2" charset="0"/>
                <a:ea typeface="Roboto" panose="02000000000000000000" pitchFamily="2" charset="0"/>
                <a:cs typeface="Roboto" panose="02000000000000000000" pitchFamily="2" charset="0"/>
              </a:rPr>
              <a:t> </a:t>
            </a:r>
            <a:r>
              <a:rPr lang="en-GB" b="1" dirty="0">
                <a:effectLst/>
                <a:latin typeface="Roboto" panose="02000000000000000000" pitchFamily="2" charset="0"/>
                <a:ea typeface="Roboto" panose="02000000000000000000" pitchFamily="2" charset="0"/>
                <a:cs typeface="Roboto" panose="02000000000000000000" pitchFamily="2" charset="0"/>
              </a:rPr>
              <a:t>Restaurant Café</a:t>
            </a:r>
            <a:endParaRPr lang="en-IN" b="1" dirty="0">
              <a:latin typeface="Roboto" panose="02000000000000000000" pitchFamily="2" charset="0"/>
              <a:ea typeface="Roboto" panose="02000000000000000000" pitchFamily="2" charset="0"/>
              <a:cs typeface="Roboto" panose="02000000000000000000" pitchFamily="2" charset="0"/>
            </a:endParaRPr>
          </a:p>
          <a:p>
            <a:pPr marL="1143000">
              <a:lnSpc>
                <a:spcPct val="115000"/>
              </a:lnSpc>
            </a:pPr>
            <a:endParaRPr lang="en-IN" dirty="0">
              <a:effectLst/>
              <a:latin typeface="Roboto" panose="02000000000000000000" pitchFamily="2" charset="0"/>
              <a:ea typeface="Roboto" panose="02000000000000000000" pitchFamily="2" charset="0"/>
              <a:cs typeface="Roboto" panose="02000000000000000000" pitchFamily="2" charset="0"/>
            </a:endParaRPr>
          </a:p>
          <a:p>
            <a:pPr marL="228600">
              <a:lnSpc>
                <a:spcPct val="115000"/>
              </a:lnSpc>
            </a:pPr>
            <a:r>
              <a:rPr lang="en-GB" dirty="0">
                <a:effectLst/>
                <a:latin typeface="Roboto" panose="02000000000000000000" pitchFamily="2" charset="0"/>
                <a:ea typeface="Roboto" panose="02000000000000000000" pitchFamily="2" charset="0"/>
                <a:cs typeface="Roboto" panose="02000000000000000000" pitchFamily="2" charset="0"/>
              </a:rPr>
              <a:t>PHILIPPINES</a:t>
            </a:r>
            <a:r>
              <a:rPr lang="en-GB" b="1" dirty="0">
                <a:effectLst/>
                <a:latin typeface="Roboto" panose="02000000000000000000" pitchFamily="2" charset="0"/>
                <a:ea typeface="Roboto" panose="02000000000000000000" pitchFamily="2" charset="0"/>
                <a:cs typeface="Roboto" panose="02000000000000000000" pitchFamily="2" charset="0"/>
              </a:rPr>
              <a:t>: Café, American, Italian, Filipino</a:t>
            </a:r>
          </a:p>
          <a:p>
            <a:pPr marL="228600">
              <a:lnSpc>
                <a:spcPct val="115000"/>
              </a:lnSpc>
            </a:pPr>
            <a:endParaRPr lang="en-GB" b="1" dirty="0">
              <a:effectLst/>
              <a:latin typeface="Roboto" panose="02000000000000000000" pitchFamily="2" charset="0"/>
              <a:ea typeface="Roboto" panose="02000000000000000000" pitchFamily="2" charset="0"/>
              <a:cs typeface="Roboto" panose="02000000000000000000" pitchFamily="2" charset="0"/>
            </a:endParaRPr>
          </a:p>
          <a:p>
            <a:pPr marL="228600">
              <a:lnSpc>
                <a:spcPct val="115000"/>
              </a:lnSpc>
            </a:pPr>
            <a:r>
              <a:rPr lang="en-GB" dirty="0">
                <a:effectLst/>
                <a:latin typeface="Roboto" panose="02000000000000000000" pitchFamily="2" charset="0"/>
                <a:ea typeface="Roboto" panose="02000000000000000000" pitchFamily="2" charset="0"/>
                <a:cs typeface="Roboto" panose="02000000000000000000" pitchFamily="2" charset="0"/>
              </a:rPr>
              <a:t>NEW ZELAND</a:t>
            </a:r>
            <a:r>
              <a:rPr lang="en-GB" b="1" dirty="0">
                <a:effectLst/>
                <a:latin typeface="Roboto" panose="02000000000000000000" pitchFamily="2" charset="0"/>
                <a:ea typeface="Roboto" panose="02000000000000000000" pitchFamily="2" charset="0"/>
                <a:cs typeface="Roboto" panose="02000000000000000000" pitchFamily="2" charset="0"/>
              </a:rPr>
              <a:t>: Japanese, Asian</a:t>
            </a:r>
          </a:p>
        </p:txBody>
      </p:sp>
      <p:pic>
        <p:nvPicPr>
          <p:cNvPr id="6" name="Picture 5">
            <a:extLst>
              <a:ext uri="{FF2B5EF4-FFF2-40B4-BE49-F238E27FC236}">
                <a16:creationId xmlns:a16="http://schemas.microsoft.com/office/drawing/2014/main" id="{4A309E4B-843A-2539-7EC7-B82C8D17A8B1}"/>
              </a:ext>
            </a:extLst>
          </p:cNvPr>
          <p:cNvPicPr>
            <a:picLocks noChangeAspect="1"/>
          </p:cNvPicPr>
          <p:nvPr/>
        </p:nvPicPr>
        <p:blipFill>
          <a:blip r:embed="rId2"/>
          <a:stretch>
            <a:fillRect/>
          </a:stretch>
        </p:blipFill>
        <p:spPr>
          <a:xfrm>
            <a:off x="4876798" y="1138895"/>
            <a:ext cx="3010832" cy="3241063"/>
          </a:xfrm>
          <a:prstGeom prst="rect">
            <a:avLst/>
          </a:prstGeom>
        </p:spPr>
      </p:pic>
    </p:spTree>
    <p:extLst>
      <p:ext uri="{BB962C8B-B14F-4D97-AF65-F5344CB8AC3E}">
        <p14:creationId xmlns:p14="http://schemas.microsoft.com/office/powerpoint/2010/main" val="317190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8"/>
        <p:cNvGrpSpPr/>
        <p:nvPr/>
      </p:nvGrpSpPr>
      <p:grpSpPr>
        <a:xfrm>
          <a:off x="0" y="0"/>
          <a:ext cx="0" cy="0"/>
          <a:chOff x="0" y="0"/>
          <a:chExt cx="0" cy="0"/>
        </a:xfrm>
      </p:grpSpPr>
      <p:sp>
        <p:nvSpPr>
          <p:cNvPr id="1409" name="Google Shape;1409;p56"/>
          <p:cNvSpPr txBox="1">
            <a:spLocks noGrp="1"/>
          </p:cNvSpPr>
          <p:nvPr>
            <p:ph type="title"/>
          </p:nvPr>
        </p:nvSpPr>
        <p:spPr>
          <a:xfrm>
            <a:off x="796050" y="168443"/>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Century Gothic" panose="020B0502020202020204" pitchFamily="34" charset="0"/>
              </a:rPr>
              <a:t>Project</a:t>
            </a:r>
            <a:r>
              <a:rPr lang="en" dirty="0"/>
              <a:t> </a:t>
            </a:r>
            <a:r>
              <a:rPr lang="en" dirty="0">
                <a:latin typeface="Century Gothic" panose="020B0502020202020204" pitchFamily="34" charset="0"/>
              </a:rPr>
              <a:t>Journey</a:t>
            </a:r>
            <a:endParaRPr dirty="0">
              <a:latin typeface="Century Gothic" panose="020B0502020202020204" pitchFamily="34" charset="0"/>
            </a:endParaRPr>
          </a:p>
        </p:txBody>
      </p:sp>
      <p:sp>
        <p:nvSpPr>
          <p:cNvPr id="1410" name="Google Shape;1410;p56"/>
          <p:cNvSpPr/>
          <p:nvPr/>
        </p:nvSpPr>
        <p:spPr>
          <a:xfrm>
            <a:off x="1215168" y="2461215"/>
            <a:ext cx="357300" cy="357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1" name="Google Shape;1411;p56"/>
          <p:cNvSpPr/>
          <p:nvPr/>
        </p:nvSpPr>
        <p:spPr>
          <a:xfrm>
            <a:off x="3423342" y="2420629"/>
            <a:ext cx="357300" cy="357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2" name="Google Shape;1412;p56"/>
          <p:cNvSpPr/>
          <p:nvPr/>
        </p:nvSpPr>
        <p:spPr>
          <a:xfrm>
            <a:off x="5631516" y="2439773"/>
            <a:ext cx="357300" cy="357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3" name="Google Shape;1413;p56"/>
          <p:cNvSpPr/>
          <p:nvPr/>
        </p:nvSpPr>
        <p:spPr>
          <a:xfrm>
            <a:off x="7726811" y="2439773"/>
            <a:ext cx="357300" cy="357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414" name="Google Shape;1414;p56"/>
          <p:cNvCxnSpPr>
            <a:cxnSpLocks/>
            <a:endCxn id="1413" idx="6"/>
          </p:cNvCxnSpPr>
          <p:nvPr/>
        </p:nvCxnSpPr>
        <p:spPr>
          <a:xfrm flipV="1">
            <a:off x="1431128" y="2618423"/>
            <a:ext cx="6652983" cy="21442"/>
          </a:xfrm>
          <a:prstGeom prst="straightConnector1">
            <a:avLst/>
          </a:prstGeom>
          <a:noFill/>
          <a:ln w="38100" cap="flat" cmpd="sng">
            <a:solidFill>
              <a:schemeClr val="accent4"/>
            </a:solidFill>
            <a:prstDash val="solid"/>
            <a:round/>
            <a:headEnd type="none" w="med" len="med"/>
            <a:tailEnd type="none" w="med" len="med"/>
          </a:ln>
        </p:spPr>
      </p:cxnSp>
      <p:sp>
        <p:nvSpPr>
          <p:cNvPr id="1415" name="Google Shape;1415;p56"/>
          <p:cNvSpPr txBox="1">
            <a:spLocks noGrp="1"/>
          </p:cNvSpPr>
          <p:nvPr>
            <p:ph type="title" idx="4294967295"/>
          </p:nvPr>
        </p:nvSpPr>
        <p:spPr>
          <a:xfrm>
            <a:off x="606794" y="1605300"/>
            <a:ext cx="1604400" cy="56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rgbClr val="C00000"/>
                </a:solidFill>
              </a:rPr>
              <a:t>Phase 1</a:t>
            </a:r>
            <a:endParaRPr sz="2400" dirty="0">
              <a:solidFill>
                <a:srgbClr val="C00000"/>
              </a:solidFill>
            </a:endParaRPr>
          </a:p>
        </p:txBody>
      </p:sp>
      <p:sp>
        <p:nvSpPr>
          <p:cNvPr id="1417" name="Google Shape;1417;p56"/>
          <p:cNvSpPr txBox="1">
            <a:spLocks noGrp="1"/>
          </p:cNvSpPr>
          <p:nvPr>
            <p:ph type="title" idx="4294967295"/>
          </p:nvPr>
        </p:nvSpPr>
        <p:spPr>
          <a:xfrm>
            <a:off x="2799792" y="1615982"/>
            <a:ext cx="1604400" cy="56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rgbClr val="C00000"/>
                </a:solidFill>
              </a:rPr>
              <a:t>Phase</a:t>
            </a:r>
            <a:r>
              <a:rPr lang="en-US" sz="2400" dirty="0">
                <a:solidFill>
                  <a:srgbClr val="C00000"/>
                </a:solidFill>
              </a:rPr>
              <a:t> 2</a:t>
            </a:r>
            <a:endParaRPr sz="2400" dirty="0">
              <a:solidFill>
                <a:srgbClr val="C00000"/>
              </a:solidFill>
            </a:endParaRPr>
          </a:p>
        </p:txBody>
      </p:sp>
      <p:sp>
        <p:nvSpPr>
          <p:cNvPr id="1418" name="Google Shape;1418;p56"/>
          <p:cNvSpPr txBox="1">
            <a:spLocks noGrp="1"/>
          </p:cNvSpPr>
          <p:nvPr>
            <p:ph type="title" idx="4294967295"/>
          </p:nvPr>
        </p:nvSpPr>
        <p:spPr>
          <a:xfrm>
            <a:off x="5007966" y="1593471"/>
            <a:ext cx="1604400" cy="56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rgbClr val="C00000"/>
                </a:solidFill>
              </a:rPr>
              <a:t>Phase 3</a:t>
            </a:r>
            <a:endParaRPr sz="2400" dirty="0">
              <a:solidFill>
                <a:srgbClr val="C00000"/>
              </a:solidFill>
            </a:endParaRPr>
          </a:p>
        </p:txBody>
      </p:sp>
      <p:sp>
        <p:nvSpPr>
          <p:cNvPr id="1419" name="Google Shape;1419;p56"/>
          <p:cNvSpPr txBox="1">
            <a:spLocks noGrp="1"/>
          </p:cNvSpPr>
          <p:nvPr>
            <p:ph type="title" idx="4294967295"/>
          </p:nvPr>
        </p:nvSpPr>
        <p:spPr>
          <a:xfrm>
            <a:off x="7095100" y="1630905"/>
            <a:ext cx="1604400" cy="56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rgbClr val="C00000"/>
                </a:solidFill>
              </a:rPr>
              <a:t>Phase 4</a:t>
            </a:r>
            <a:endParaRPr sz="2400" dirty="0">
              <a:solidFill>
                <a:srgbClr val="C00000"/>
              </a:solidFill>
            </a:endParaRPr>
          </a:p>
        </p:txBody>
      </p:sp>
      <p:sp>
        <p:nvSpPr>
          <p:cNvPr id="1420" name="Google Shape;1420;p56"/>
          <p:cNvSpPr txBox="1">
            <a:spLocks noGrp="1"/>
          </p:cNvSpPr>
          <p:nvPr>
            <p:ph type="subTitle" idx="4294967295"/>
          </p:nvPr>
        </p:nvSpPr>
        <p:spPr>
          <a:xfrm>
            <a:off x="2799793" y="2975723"/>
            <a:ext cx="1604400" cy="1725229"/>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400" dirty="0">
                <a:latin typeface="Century Gothic" panose="020B0502020202020204" pitchFamily="34" charset="0"/>
              </a:rPr>
              <a:t>Cleaned the raw data by removing the unwanted columns and adding few new ones</a:t>
            </a:r>
            <a:endParaRPr sz="1400" dirty="0">
              <a:latin typeface="Century Gothic" panose="020B0502020202020204" pitchFamily="34" charset="0"/>
            </a:endParaRPr>
          </a:p>
        </p:txBody>
      </p:sp>
      <p:sp>
        <p:nvSpPr>
          <p:cNvPr id="1421" name="Google Shape;1421;p56"/>
          <p:cNvSpPr txBox="1">
            <a:spLocks noGrp="1"/>
          </p:cNvSpPr>
          <p:nvPr>
            <p:ph type="subTitle" idx="4294967295"/>
          </p:nvPr>
        </p:nvSpPr>
        <p:spPr>
          <a:xfrm>
            <a:off x="5026524" y="2962515"/>
            <a:ext cx="1604400" cy="15960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a:latin typeface="Century Gothic" panose="020B0502020202020204" pitchFamily="34" charset="0"/>
              </a:rPr>
              <a:t>Start analyzing the data in Excel and putting forward the insights we gathered during the process</a:t>
            </a:r>
            <a:endParaRPr sz="1400" dirty="0">
              <a:latin typeface="Century Gothic" panose="020B0502020202020204" pitchFamily="34" charset="0"/>
            </a:endParaRPr>
          </a:p>
          <a:p>
            <a:pPr marL="0" lvl="0" indent="0" algn="ctr" rtl="0">
              <a:spcBef>
                <a:spcPts val="1600"/>
              </a:spcBef>
              <a:spcAft>
                <a:spcPts val="1600"/>
              </a:spcAft>
              <a:buNone/>
            </a:pPr>
            <a:endParaRPr sz="1600" dirty="0"/>
          </a:p>
        </p:txBody>
      </p:sp>
      <p:cxnSp>
        <p:nvCxnSpPr>
          <p:cNvPr id="1423" name="Google Shape;1423;p56"/>
          <p:cNvCxnSpPr>
            <a:cxnSpLocks/>
          </p:cNvCxnSpPr>
          <p:nvPr/>
        </p:nvCxnSpPr>
        <p:spPr>
          <a:xfrm>
            <a:off x="1393818" y="2212622"/>
            <a:ext cx="0" cy="857680"/>
          </a:xfrm>
          <a:prstGeom prst="straightConnector1">
            <a:avLst/>
          </a:prstGeom>
          <a:noFill/>
          <a:ln w="28575" cap="flat" cmpd="sng">
            <a:solidFill>
              <a:schemeClr val="accent4"/>
            </a:solidFill>
            <a:prstDash val="solid"/>
            <a:round/>
            <a:headEnd type="none" w="med" len="med"/>
            <a:tailEnd type="none" w="med" len="med"/>
          </a:ln>
        </p:spPr>
      </p:cxnSp>
      <p:cxnSp>
        <p:nvCxnSpPr>
          <p:cNvPr id="1424" name="Google Shape;1424;p56"/>
          <p:cNvCxnSpPr>
            <a:cxnSpLocks/>
          </p:cNvCxnSpPr>
          <p:nvPr/>
        </p:nvCxnSpPr>
        <p:spPr>
          <a:xfrm>
            <a:off x="3601993" y="2139379"/>
            <a:ext cx="0" cy="826453"/>
          </a:xfrm>
          <a:prstGeom prst="straightConnector1">
            <a:avLst/>
          </a:prstGeom>
          <a:noFill/>
          <a:ln w="28575" cap="flat" cmpd="sng">
            <a:solidFill>
              <a:schemeClr val="accent4"/>
            </a:solidFill>
            <a:prstDash val="solid"/>
            <a:round/>
            <a:headEnd type="none" w="med" len="med"/>
            <a:tailEnd type="none" w="med" len="med"/>
          </a:ln>
        </p:spPr>
      </p:cxnSp>
      <p:cxnSp>
        <p:nvCxnSpPr>
          <p:cNvPr id="1425" name="Google Shape;1425;p56"/>
          <p:cNvCxnSpPr>
            <a:cxnSpLocks/>
          </p:cNvCxnSpPr>
          <p:nvPr/>
        </p:nvCxnSpPr>
        <p:spPr>
          <a:xfrm flipH="1">
            <a:off x="5810166" y="2158523"/>
            <a:ext cx="3" cy="817200"/>
          </a:xfrm>
          <a:prstGeom prst="straightConnector1">
            <a:avLst/>
          </a:prstGeom>
          <a:noFill/>
          <a:ln w="28575" cap="flat" cmpd="sng">
            <a:solidFill>
              <a:schemeClr val="accent4"/>
            </a:solidFill>
            <a:prstDash val="solid"/>
            <a:round/>
            <a:headEnd type="none" w="med" len="med"/>
            <a:tailEnd type="none" w="med" len="med"/>
          </a:ln>
        </p:spPr>
      </p:cxnSp>
      <p:cxnSp>
        <p:nvCxnSpPr>
          <p:cNvPr id="1426" name="Google Shape;1426;p56"/>
          <p:cNvCxnSpPr>
            <a:cxnSpLocks/>
            <a:stCxn id="1419" idx="2"/>
          </p:cNvCxnSpPr>
          <p:nvPr/>
        </p:nvCxnSpPr>
        <p:spPr>
          <a:xfrm flipH="1">
            <a:off x="7897297" y="2194605"/>
            <a:ext cx="3" cy="800034"/>
          </a:xfrm>
          <a:prstGeom prst="straightConnector1">
            <a:avLst/>
          </a:prstGeom>
          <a:noFill/>
          <a:ln w="28575" cap="flat" cmpd="sng">
            <a:solidFill>
              <a:schemeClr val="accent4"/>
            </a:solidFill>
            <a:prstDash val="solid"/>
            <a:round/>
            <a:headEnd type="none" w="med" len="med"/>
            <a:tailEnd type="none" w="med" len="med"/>
          </a:ln>
        </p:spPr>
      </p:cxnSp>
      <p:sp>
        <p:nvSpPr>
          <p:cNvPr id="9" name="TextBox 8">
            <a:extLst>
              <a:ext uri="{FF2B5EF4-FFF2-40B4-BE49-F238E27FC236}">
                <a16:creationId xmlns:a16="http://schemas.microsoft.com/office/drawing/2014/main" id="{C0B719A1-9E89-C187-3D19-FFDF90429BCD}"/>
              </a:ext>
            </a:extLst>
          </p:cNvPr>
          <p:cNvSpPr txBox="1"/>
          <p:nvPr/>
        </p:nvSpPr>
        <p:spPr>
          <a:xfrm>
            <a:off x="536979" y="3063683"/>
            <a:ext cx="1713677" cy="1384995"/>
          </a:xfrm>
          <a:prstGeom prst="rect">
            <a:avLst/>
          </a:prstGeom>
          <a:noFill/>
        </p:spPr>
        <p:txBody>
          <a:bodyPr wrap="square" rtlCol="0">
            <a:spAutoFit/>
          </a:bodyPr>
          <a:lstStyle/>
          <a:p>
            <a:pPr algn="ctr"/>
            <a:r>
              <a:rPr lang="en-US" dirty="0">
                <a:solidFill>
                  <a:schemeClr val="tx1">
                    <a:lumMod val="75000"/>
                    <a:lumOff val="25000"/>
                  </a:schemeClr>
                </a:solidFill>
                <a:latin typeface="Century Gothic" panose="020B0502020202020204" pitchFamily="34" charset="0"/>
              </a:rPr>
              <a:t>Understanding the problem statement and data description of the given dataset</a:t>
            </a:r>
          </a:p>
        </p:txBody>
      </p:sp>
      <p:sp>
        <p:nvSpPr>
          <p:cNvPr id="14" name="TextBox 13">
            <a:extLst>
              <a:ext uri="{FF2B5EF4-FFF2-40B4-BE49-F238E27FC236}">
                <a16:creationId xmlns:a16="http://schemas.microsoft.com/office/drawing/2014/main" id="{875CDB54-CACF-1E3B-D26A-7684B5844FD9}"/>
              </a:ext>
            </a:extLst>
          </p:cNvPr>
          <p:cNvSpPr txBox="1"/>
          <p:nvPr/>
        </p:nvSpPr>
        <p:spPr>
          <a:xfrm>
            <a:off x="6995874" y="2990930"/>
            <a:ext cx="1802846" cy="1600438"/>
          </a:xfrm>
          <a:prstGeom prst="rect">
            <a:avLst/>
          </a:prstGeom>
          <a:noFill/>
        </p:spPr>
        <p:txBody>
          <a:bodyPr wrap="square" rtlCol="0">
            <a:spAutoFit/>
          </a:bodyPr>
          <a:lstStyle/>
          <a:p>
            <a:pPr algn="ctr"/>
            <a:r>
              <a:rPr lang="en-US" dirty="0">
                <a:solidFill>
                  <a:schemeClr val="tx1">
                    <a:lumMod val="75000"/>
                    <a:lumOff val="25000"/>
                  </a:schemeClr>
                </a:solidFill>
                <a:latin typeface="Century Gothic" panose="020B0502020202020204" pitchFamily="34" charset="0"/>
                <a:ea typeface="Roboto" panose="02000000000000000000" pitchFamily="2" charset="0"/>
                <a:cs typeface="Roboto" panose="02000000000000000000" pitchFamily="2" charset="0"/>
              </a:rPr>
              <a:t>Create a dashboard in Excel and provided recommendations on the basis of insights acquired</a:t>
            </a:r>
            <a:endParaRPr lang="en-IN" dirty="0">
              <a:solidFill>
                <a:schemeClr val="tx1">
                  <a:lumMod val="75000"/>
                  <a:lumOff val="25000"/>
                </a:schemeClr>
              </a:solidFill>
              <a:latin typeface="Century Gothic" panose="020B0502020202020204" pitchFamily="34" charset="0"/>
              <a:ea typeface="Roboto" panose="02000000000000000000" pitchFamily="2" charset="0"/>
              <a:cs typeface="Roboto" panose="02000000000000000000" pitchFamily="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C11EDA-7B20-08BC-03EA-83BB2176AFF5}"/>
              </a:ext>
            </a:extLst>
          </p:cNvPr>
          <p:cNvSpPr txBox="1"/>
          <p:nvPr/>
        </p:nvSpPr>
        <p:spPr>
          <a:xfrm>
            <a:off x="237895" y="370495"/>
            <a:ext cx="3642730" cy="400110"/>
          </a:xfrm>
          <a:prstGeom prst="rect">
            <a:avLst/>
          </a:prstGeom>
          <a:noFill/>
        </p:spPr>
        <p:txBody>
          <a:bodyPr wrap="square" rtlCol="0">
            <a:spAutoFit/>
          </a:bodyPr>
          <a:lstStyle/>
          <a:p>
            <a:r>
              <a:rPr lang="en-US" sz="2000" dirty="0">
                <a:solidFill>
                  <a:schemeClr val="bg2"/>
                </a:solidFill>
                <a:latin typeface="Roboto" panose="02000000000000000000" pitchFamily="2" charset="0"/>
                <a:ea typeface="Roboto" panose="02000000000000000000" pitchFamily="2" charset="0"/>
                <a:cs typeface="Roboto" panose="02000000000000000000" pitchFamily="2" charset="0"/>
              </a:rPr>
              <a:t>5. </a:t>
            </a:r>
            <a:r>
              <a:rPr lang="en-US" sz="2000" u="sng" strike="noStrike" dirty="0">
                <a:solidFill>
                  <a:schemeClr val="tx1">
                    <a:lumMod val="75000"/>
                    <a:lumOff val="25000"/>
                  </a:schemeClr>
                </a:solidFill>
                <a:effectLst/>
                <a:latin typeface="Roboto" panose="02000000000000000000" pitchFamily="2" charset="0"/>
                <a:ea typeface="Roboto" panose="02000000000000000000" pitchFamily="2" charset="0"/>
                <a:cs typeface="Roboto" panose="02000000000000000000" pitchFamily="2" charset="0"/>
              </a:rPr>
              <a:t>Recommended </a:t>
            </a:r>
            <a:r>
              <a:rPr lang="en-US" sz="2000" u="sng" dirty="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rPr>
              <a:t>Services</a:t>
            </a:r>
            <a:endParaRPr lang="en-IN" sz="2000" u="sng" strike="noStrike" dirty="0">
              <a:solidFill>
                <a:schemeClr val="tx1">
                  <a:lumMod val="75000"/>
                  <a:lumOff val="25000"/>
                </a:schemeClr>
              </a:solidFill>
              <a:effectLst/>
              <a:latin typeface="Roboto" panose="02000000000000000000" pitchFamily="2" charset="0"/>
              <a:ea typeface="Roboto" panose="02000000000000000000" pitchFamily="2" charset="0"/>
              <a:cs typeface="Roboto" panose="02000000000000000000" pitchFamily="2" charset="0"/>
            </a:endParaRPr>
          </a:p>
        </p:txBody>
      </p:sp>
      <p:sp>
        <p:nvSpPr>
          <p:cNvPr id="4" name="TextBox 3">
            <a:extLst>
              <a:ext uri="{FF2B5EF4-FFF2-40B4-BE49-F238E27FC236}">
                <a16:creationId xmlns:a16="http://schemas.microsoft.com/office/drawing/2014/main" id="{91A97DC0-22FC-711B-A87C-01B0FF2001D0}"/>
              </a:ext>
            </a:extLst>
          </p:cNvPr>
          <p:cNvSpPr txBox="1"/>
          <p:nvPr/>
        </p:nvSpPr>
        <p:spPr>
          <a:xfrm>
            <a:off x="483218" y="800341"/>
            <a:ext cx="8519533" cy="338554"/>
          </a:xfrm>
          <a:prstGeom prst="rect">
            <a:avLst/>
          </a:prstGeom>
          <a:noFill/>
        </p:spPr>
        <p:txBody>
          <a:bodyPr wrap="square" rtlCol="0">
            <a:spAutoFit/>
          </a:bodyPr>
          <a:lstStyle/>
          <a:p>
            <a:r>
              <a:rPr lang="en-GB" sz="1600" dirty="0">
                <a:effectLst/>
                <a:latin typeface="Roboto" panose="02000000000000000000" pitchFamily="2" charset="0"/>
                <a:ea typeface="Roboto" panose="02000000000000000000" pitchFamily="2" charset="0"/>
                <a:cs typeface="Roboto" panose="02000000000000000000" pitchFamily="2" charset="0"/>
              </a:rPr>
              <a:t>Recommended services to be provided in our restaurants:</a:t>
            </a:r>
            <a:endParaRPr lang="en-IN" dirty="0">
              <a:solidFill>
                <a:schemeClr val="bg2">
                  <a:lumMod val="7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9" name="Rectangle 3">
            <a:extLst>
              <a:ext uri="{FF2B5EF4-FFF2-40B4-BE49-F238E27FC236}">
                <a16:creationId xmlns:a16="http://schemas.microsoft.com/office/drawing/2014/main" id="{D297275E-6588-5DD0-DF3E-043F8D712FEA}"/>
              </a:ext>
            </a:extLst>
          </p:cNvPr>
          <p:cNvSpPr>
            <a:spLocks noChangeArrowheads="1"/>
          </p:cNvSpPr>
          <p:nvPr/>
        </p:nvSpPr>
        <p:spPr bwMode="auto">
          <a:xfrm>
            <a:off x="237895" y="2314455"/>
            <a:ext cx="4111082" cy="1808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28600" algn="just">
              <a:lnSpc>
                <a:spcPct val="115000"/>
              </a:lnSpc>
            </a:pPr>
            <a:r>
              <a:rPr kumimoji="0" lang="en-US" altLang="en-US" sz="1400" b="0" i="0" u="none" strike="noStrike" cap="none" normalizeH="0" baseline="0" dirty="0">
                <a:ln>
                  <a:noFill/>
                </a:ln>
                <a:solidFill>
                  <a:schemeClr val="tx1"/>
                </a:solidFill>
                <a:effectLst/>
                <a:latin typeface="Arial" panose="020B0604020202020204" pitchFamily="34" charset="0"/>
              </a:rPr>
              <a:t>As we can see, none of the restaurants in the selected cities offer online delivery or table booking, so we should definitely choose them; it will provide our customers with more options for how they want to eat their meal, put us one step ahead of our competitors, and help us expand our customer base and business.</a:t>
            </a:r>
            <a:endParaRPr lang="en-IN" dirty="0">
              <a:effectLst/>
              <a:latin typeface="Roboto" panose="02000000000000000000" pitchFamily="2" charset="0"/>
              <a:ea typeface="Roboto" panose="02000000000000000000" pitchFamily="2" charset="0"/>
              <a:cs typeface="Roboto" panose="02000000000000000000" pitchFamily="2" charset="0"/>
            </a:endParaRPr>
          </a:p>
        </p:txBody>
      </p:sp>
      <p:pic>
        <p:nvPicPr>
          <p:cNvPr id="3" name="Picture 2" descr="A comparison of orange circles&#10;&#10;Description automatically generated">
            <a:extLst>
              <a:ext uri="{FF2B5EF4-FFF2-40B4-BE49-F238E27FC236}">
                <a16:creationId xmlns:a16="http://schemas.microsoft.com/office/drawing/2014/main" id="{1BE21968-F84C-EEEE-DE71-696F68005946}"/>
              </a:ext>
            </a:extLst>
          </p:cNvPr>
          <p:cNvPicPr>
            <a:picLocks noChangeAspect="1"/>
          </p:cNvPicPr>
          <p:nvPr/>
        </p:nvPicPr>
        <p:blipFill>
          <a:blip r:embed="rId2"/>
          <a:stretch>
            <a:fillRect/>
          </a:stretch>
        </p:blipFill>
        <p:spPr>
          <a:xfrm>
            <a:off x="4876800" y="2333244"/>
            <a:ext cx="3823317" cy="1771185"/>
          </a:xfrm>
          <a:prstGeom prst="rect">
            <a:avLst/>
          </a:prstGeom>
        </p:spPr>
      </p:pic>
      <p:sp>
        <p:nvSpPr>
          <p:cNvPr id="8" name="Rectangle 3">
            <a:extLst>
              <a:ext uri="{FF2B5EF4-FFF2-40B4-BE49-F238E27FC236}">
                <a16:creationId xmlns:a16="http://schemas.microsoft.com/office/drawing/2014/main" id="{8458AE6D-F2DF-A20D-F5A3-63E98D1EC4CE}"/>
              </a:ext>
            </a:extLst>
          </p:cNvPr>
          <p:cNvSpPr>
            <a:spLocks noChangeArrowheads="1"/>
          </p:cNvSpPr>
          <p:nvPr/>
        </p:nvSpPr>
        <p:spPr bwMode="auto">
          <a:xfrm>
            <a:off x="237895" y="1276878"/>
            <a:ext cx="1999783" cy="818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indent="-285750" algn="just">
              <a:lnSpc>
                <a:spcPct val="115000"/>
              </a:lnSpc>
              <a:buFont typeface="Arial" panose="020B0604020202020204" pitchFamily="34" charset="0"/>
              <a:buChar char="•"/>
            </a:pPr>
            <a:r>
              <a:rPr kumimoji="0" lang="en-US" altLang="en-US" sz="1400" b="0" i="0" u="none" strike="noStrike" cap="none" normalizeH="0" baseline="0" dirty="0">
                <a:ln>
                  <a:noFill/>
                </a:ln>
                <a:solidFill>
                  <a:schemeClr val="tx1"/>
                </a:solidFill>
                <a:effectLst/>
                <a:latin typeface="Arial" panose="020B0604020202020204" pitchFamily="34" charset="0"/>
              </a:rPr>
              <a:t>Online Delivery</a:t>
            </a:r>
          </a:p>
          <a:p>
            <a:pPr marL="514350" indent="-285750" algn="just">
              <a:lnSpc>
                <a:spcPct val="115000"/>
              </a:lnSpc>
              <a:buFont typeface="Arial" panose="020B0604020202020204" pitchFamily="34" charset="0"/>
              <a:buChar char="•"/>
            </a:pPr>
            <a:endParaRPr lang="en-US" dirty="0">
              <a:solidFill>
                <a:schemeClr val="tx1"/>
              </a:solidFill>
              <a:latin typeface="Arial" panose="020B0604020202020204" pitchFamily="34" charset="0"/>
              <a:ea typeface="Roboto" panose="02000000000000000000" pitchFamily="2" charset="0"/>
              <a:cs typeface="Roboto" panose="02000000000000000000" pitchFamily="2" charset="0"/>
            </a:endParaRPr>
          </a:p>
          <a:p>
            <a:pPr marL="514350" indent="-285750" algn="just">
              <a:lnSpc>
                <a:spcPct val="115000"/>
              </a:lnSpc>
              <a:buFont typeface="Arial" panose="020B0604020202020204" pitchFamily="34" charset="0"/>
              <a:buChar char="•"/>
            </a:pPr>
            <a:r>
              <a:rPr lang="en-US" dirty="0">
                <a:solidFill>
                  <a:schemeClr val="tx1"/>
                </a:solidFill>
                <a:effectLst/>
                <a:latin typeface="Arial" panose="020B0604020202020204" pitchFamily="34" charset="0"/>
                <a:ea typeface="Roboto" panose="02000000000000000000" pitchFamily="2" charset="0"/>
                <a:cs typeface="Roboto" panose="02000000000000000000" pitchFamily="2" charset="0"/>
              </a:rPr>
              <a:t>Table Booking</a:t>
            </a:r>
            <a:endParaRPr lang="en-IN" dirty="0">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687339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C11EDA-7B20-08BC-03EA-83BB2176AFF5}"/>
              </a:ext>
            </a:extLst>
          </p:cNvPr>
          <p:cNvSpPr txBox="1"/>
          <p:nvPr/>
        </p:nvSpPr>
        <p:spPr>
          <a:xfrm>
            <a:off x="237895" y="370495"/>
            <a:ext cx="3962398" cy="400110"/>
          </a:xfrm>
          <a:prstGeom prst="rect">
            <a:avLst/>
          </a:prstGeom>
          <a:noFill/>
        </p:spPr>
        <p:txBody>
          <a:bodyPr wrap="square" rtlCol="0">
            <a:spAutoFit/>
          </a:bodyPr>
          <a:lstStyle/>
          <a:p>
            <a:r>
              <a:rPr lang="en-US" sz="2000" dirty="0">
                <a:solidFill>
                  <a:schemeClr val="bg2"/>
                </a:solidFill>
                <a:latin typeface="Roboto" panose="02000000000000000000" pitchFamily="2" charset="0"/>
                <a:ea typeface="Roboto" panose="02000000000000000000" pitchFamily="2" charset="0"/>
                <a:cs typeface="Roboto" panose="02000000000000000000" pitchFamily="2" charset="0"/>
              </a:rPr>
              <a:t>6. </a:t>
            </a:r>
            <a:r>
              <a:rPr lang="en-US" sz="2000" u="sng" strike="noStrike" dirty="0">
                <a:solidFill>
                  <a:schemeClr val="tx1">
                    <a:lumMod val="75000"/>
                    <a:lumOff val="25000"/>
                  </a:schemeClr>
                </a:solidFill>
                <a:effectLst/>
                <a:latin typeface="Roboto" panose="02000000000000000000" pitchFamily="2" charset="0"/>
                <a:ea typeface="Roboto" panose="02000000000000000000" pitchFamily="2" charset="0"/>
                <a:cs typeface="Roboto" panose="02000000000000000000" pitchFamily="2" charset="0"/>
              </a:rPr>
              <a:t>Recommended Cuisine Prices</a:t>
            </a:r>
            <a:endParaRPr lang="en-IN" sz="2000" u="sng" strike="noStrike" dirty="0">
              <a:solidFill>
                <a:schemeClr val="tx1">
                  <a:lumMod val="75000"/>
                  <a:lumOff val="25000"/>
                </a:schemeClr>
              </a:solidFill>
              <a:effectLst/>
              <a:latin typeface="Roboto" panose="02000000000000000000" pitchFamily="2" charset="0"/>
              <a:ea typeface="Roboto" panose="02000000000000000000" pitchFamily="2" charset="0"/>
              <a:cs typeface="Roboto" panose="02000000000000000000" pitchFamily="2" charset="0"/>
            </a:endParaRPr>
          </a:p>
        </p:txBody>
      </p:sp>
      <p:pic>
        <p:nvPicPr>
          <p:cNvPr id="5" name="Picture 4">
            <a:extLst>
              <a:ext uri="{FF2B5EF4-FFF2-40B4-BE49-F238E27FC236}">
                <a16:creationId xmlns:a16="http://schemas.microsoft.com/office/drawing/2014/main" id="{83BEFF4A-66F8-44A4-E77C-775BE0FCC8B8}"/>
              </a:ext>
            </a:extLst>
          </p:cNvPr>
          <p:cNvPicPr>
            <a:picLocks noChangeAspect="1"/>
          </p:cNvPicPr>
          <p:nvPr/>
        </p:nvPicPr>
        <p:blipFill>
          <a:blip r:embed="rId2"/>
          <a:stretch>
            <a:fillRect/>
          </a:stretch>
        </p:blipFill>
        <p:spPr>
          <a:xfrm>
            <a:off x="5130863" y="770605"/>
            <a:ext cx="2941320" cy="1950293"/>
          </a:xfrm>
          <a:prstGeom prst="rect">
            <a:avLst/>
          </a:prstGeom>
        </p:spPr>
      </p:pic>
      <p:pic>
        <p:nvPicPr>
          <p:cNvPr id="6" name="Picture 5" descr="A graph with orange lines and black text&#10;&#10;Description automatically generated">
            <a:extLst>
              <a:ext uri="{FF2B5EF4-FFF2-40B4-BE49-F238E27FC236}">
                <a16:creationId xmlns:a16="http://schemas.microsoft.com/office/drawing/2014/main" id="{9F9D8D2E-9080-31F8-7875-F048CEB23F12}"/>
              </a:ext>
            </a:extLst>
          </p:cNvPr>
          <p:cNvPicPr>
            <a:picLocks noChangeAspect="1"/>
          </p:cNvPicPr>
          <p:nvPr/>
        </p:nvPicPr>
        <p:blipFill>
          <a:blip r:embed="rId3"/>
          <a:stretch>
            <a:fillRect/>
          </a:stretch>
        </p:blipFill>
        <p:spPr>
          <a:xfrm>
            <a:off x="5130863" y="2968652"/>
            <a:ext cx="2941320" cy="1884599"/>
          </a:xfrm>
          <a:prstGeom prst="rect">
            <a:avLst/>
          </a:prstGeom>
        </p:spPr>
      </p:pic>
      <p:sp>
        <p:nvSpPr>
          <p:cNvPr id="7" name="Rectangle 1">
            <a:extLst>
              <a:ext uri="{FF2B5EF4-FFF2-40B4-BE49-F238E27FC236}">
                <a16:creationId xmlns:a16="http://schemas.microsoft.com/office/drawing/2014/main" id="{9EC2E95D-C81F-0BC7-86C0-FBE813D99E6D}"/>
              </a:ext>
            </a:extLst>
          </p:cNvPr>
          <p:cNvSpPr>
            <a:spLocks noChangeArrowheads="1"/>
          </p:cNvSpPr>
          <p:nvPr/>
        </p:nvSpPr>
        <p:spPr bwMode="auto">
          <a:xfrm rot="10800000" flipV="1">
            <a:off x="310190" y="1274348"/>
            <a:ext cx="4261810"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We may adjust the prices when we calculate cuisine rates for our restaurant, because it has low-rated rivals. </a:t>
            </a:r>
          </a:p>
          <a:p>
            <a:pPr marR="0" lvl="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As we can see, New Zealand and the Philippines have higher average costs, which we can compete with them by offering our meals at comparably cheaper pricing.</a:t>
            </a:r>
          </a:p>
          <a:p>
            <a:pPr marR="0" lvl="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chemeClr val="tx1"/>
                </a:solidFill>
                <a:latin typeface="Roboto" panose="02000000000000000000" pitchFamily="2" charset="0"/>
                <a:ea typeface="Roboto" panose="02000000000000000000" pitchFamily="2" charset="0"/>
                <a:cs typeface="Roboto" panose="02000000000000000000" pitchFamily="2" charset="0"/>
              </a:rPr>
              <a:t>W</a:t>
            </a:r>
            <a:r>
              <a:rPr kumimoji="0" lang="en-US" altLang="en-US"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hile we can raise our prices in Turkey and Indonesia to compete with restaurants there by providing our consumers with a sense of superior quality.</a:t>
            </a:r>
          </a:p>
        </p:txBody>
      </p:sp>
    </p:spTree>
    <p:extLst>
      <p:ext uri="{BB962C8B-B14F-4D97-AF65-F5344CB8AC3E}">
        <p14:creationId xmlns:p14="http://schemas.microsoft.com/office/powerpoint/2010/main" val="1861292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E0212-DA8F-3EB3-3994-D4E8D0473304}"/>
              </a:ext>
            </a:extLst>
          </p:cNvPr>
          <p:cNvSpPr>
            <a:spLocks noGrp="1"/>
          </p:cNvSpPr>
          <p:nvPr>
            <p:ph type="title" idx="4294967295"/>
          </p:nvPr>
        </p:nvSpPr>
        <p:spPr>
          <a:xfrm>
            <a:off x="2908609" y="168121"/>
            <a:ext cx="3326781" cy="755650"/>
          </a:xfrm>
        </p:spPr>
        <p:txBody>
          <a:bodyPr/>
          <a:lstStyle/>
          <a:p>
            <a:pPr algn="ctr"/>
            <a:r>
              <a:rPr lang="en-US" sz="3200" dirty="0">
                <a:solidFill>
                  <a:srgbClr val="C00000"/>
                </a:solidFill>
              </a:rPr>
              <a:t>Dashboard Snippet</a:t>
            </a:r>
          </a:p>
        </p:txBody>
      </p:sp>
      <p:pic>
        <p:nvPicPr>
          <p:cNvPr id="4" name="Picture 3">
            <a:extLst>
              <a:ext uri="{FF2B5EF4-FFF2-40B4-BE49-F238E27FC236}">
                <a16:creationId xmlns:a16="http://schemas.microsoft.com/office/drawing/2014/main" id="{0B1D9E66-BDB5-00CB-1940-22EDC5B69E2B}"/>
              </a:ext>
            </a:extLst>
          </p:cNvPr>
          <p:cNvPicPr>
            <a:picLocks noChangeAspect="1"/>
          </p:cNvPicPr>
          <p:nvPr/>
        </p:nvPicPr>
        <p:blipFill>
          <a:blip r:embed="rId2"/>
          <a:stretch>
            <a:fillRect/>
          </a:stretch>
        </p:blipFill>
        <p:spPr>
          <a:xfrm>
            <a:off x="85492" y="923771"/>
            <a:ext cx="8973015" cy="3501908"/>
          </a:xfrm>
          <a:prstGeom prst="rect">
            <a:avLst/>
          </a:prstGeom>
        </p:spPr>
      </p:pic>
    </p:spTree>
    <p:extLst>
      <p:ext uri="{BB962C8B-B14F-4D97-AF65-F5344CB8AC3E}">
        <p14:creationId xmlns:p14="http://schemas.microsoft.com/office/powerpoint/2010/main" val="2232499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12"/>
        <p:cNvGrpSpPr/>
        <p:nvPr/>
      </p:nvGrpSpPr>
      <p:grpSpPr>
        <a:xfrm>
          <a:off x="0" y="0"/>
          <a:ext cx="0" cy="0"/>
          <a:chOff x="0" y="0"/>
          <a:chExt cx="0" cy="0"/>
        </a:xfrm>
      </p:grpSpPr>
      <p:sp>
        <p:nvSpPr>
          <p:cNvPr id="2314" name="Google Shape;2314;p63"/>
          <p:cNvSpPr txBox="1">
            <a:spLocks noGrp="1"/>
          </p:cNvSpPr>
          <p:nvPr>
            <p:ph type="ctrTitle"/>
          </p:nvPr>
        </p:nvSpPr>
        <p:spPr>
          <a:xfrm>
            <a:off x="2763000" y="341042"/>
            <a:ext cx="3618000" cy="69974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Conclusion</a:t>
            </a:r>
            <a:endParaRPr sz="4800" dirty="0"/>
          </a:p>
        </p:txBody>
      </p:sp>
      <p:sp>
        <p:nvSpPr>
          <p:cNvPr id="2313" name="Google Shape;2313;p63"/>
          <p:cNvSpPr txBox="1">
            <a:spLocks noGrp="1"/>
          </p:cNvSpPr>
          <p:nvPr>
            <p:ph type="subTitle" idx="1"/>
          </p:nvPr>
        </p:nvSpPr>
        <p:spPr>
          <a:xfrm>
            <a:off x="720044" y="1220660"/>
            <a:ext cx="7524424" cy="3507457"/>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sz="1400" dirty="0">
                <a:solidFill>
                  <a:schemeClr val="bg2"/>
                </a:solidFill>
                <a:effectLst/>
                <a:latin typeface="Roboto" panose="02000000000000000000" pitchFamily="2" charset="0"/>
                <a:ea typeface="Roboto" panose="02000000000000000000" pitchFamily="2" charset="0"/>
                <a:cs typeface="Roboto" panose="02000000000000000000" pitchFamily="2" charset="0"/>
              </a:rPr>
              <a:t>The analysis on dataset shows countries having the greater number of restaurants, and the services provided by restaurants in different countries and cities like online delivery and table booking.</a:t>
            </a:r>
          </a:p>
          <a:p>
            <a:pPr marL="425450" indent="-285750">
              <a:buFont typeface="Arial" panose="020B0604020202020204" pitchFamily="34" charset="0"/>
              <a:buChar char="•"/>
            </a:pPr>
            <a:endParaRPr lang="en-US" sz="1400" dirty="0">
              <a:solidFill>
                <a:schemeClr val="bg2"/>
              </a:solidFill>
              <a:effectLst/>
              <a:latin typeface="Roboto" panose="02000000000000000000" pitchFamily="2" charset="0"/>
              <a:ea typeface="Roboto" panose="02000000000000000000" pitchFamily="2" charset="0"/>
              <a:cs typeface="Roboto" panose="02000000000000000000" pitchFamily="2" charset="0"/>
            </a:endParaRPr>
          </a:p>
          <a:p>
            <a:pPr>
              <a:buFont typeface="Arial" panose="020B0604020202020204" pitchFamily="34" charset="0"/>
              <a:buChar char="•"/>
            </a:pPr>
            <a:r>
              <a:rPr lang="en-US" sz="1400" b="0" i="0" dirty="0">
                <a:solidFill>
                  <a:schemeClr val="bg2"/>
                </a:solidFill>
                <a:effectLst/>
                <a:latin typeface="Roboto" panose="02000000000000000000" pitchFamily="2" charset="0"/>
                <a:ea typeface="Roboto" panose="02000000000000000000" pitchFamily="2" charset="0"/>
                <a:cs typeface="Roboto" panose="02000000000000000000" pitchFamily="2" charset="0"/>
              </a:rPr>
              <a:t>We identified the most popular cuisines in the area based on the number of restaurants and user ratings.</a:t>
            </a:r>
          </a:p>
          <a:p>
            <a:pPr>
              <a:buFont typeface="Arial" panose="020B0604020202020204" pitchFamily="34" charset="0"/>
              <a:buChar char="•"/>
            </a:pPr>
            <a:endParaRPr lang="en-US" sz="1400" dirty="0">
              <a:solidFill>
                <a:schemeClr val="bg2"/>
              </a:solidFill>
              <a:latin typeface="Roboto" panose="02000000000000000000" pitchFamily="2" charset="0"/>
              <a:ea typeface="Roboto" panose="02000000000000000000" pitchFamily="2" charset="0"/>
              <a:cs typeface="Roboto" panose="02000000000000000000" pitchFamily="2" charset="0"/>
            </a:endParaRPr>
          </a:p>
          <a:p>
            <a:pPr>
              <a:buFont typeface="Arial" panose="020B0604020202020204" pitchFamily="34" charset="0"/>
              <a:buChar char="•"/>
            </a:pPr>
            <a:r>
              <a:rPr lang="en-US" sz="1400" b="0" i="0" dirty="0">
                <a:solidFill>
                  <a:schemeClr val="bg2"/>
                </a:solidFill>
                <a:effectLst/>
                <a:latin typeface="Roboto" panose="02000000000000000000" pitchFamily="2" charset="0"/>
                <a:ea typeface="Roboto" panose="02000000000000000000" pitchFamily="2" charset="0"/>
                <a:cs typeface="Roboto" panose="02000000000000000000" pitchFamily="2" charset="0"/>
              </a:rPr>
              <a:t>We examined the correlation between restaurant pricing and customer ratings and found out that the correlation in 0.31 which means restaurant pricing and customer ratings are loosely correlated.</a:t>
            </a:r>
          </a:p>
          <a:p>
            <a:pPr marL="425450" indent="-285750">
              <a:buFont typeface="Arial" panose="020B0604020202020204" pitchFamily="34" charset="0"/>
              <a:buChar char="•"/>
            </a:pPr>
            <a:endParaRPr lang="en-US" sz="1400" dirty="0">
              <a:solidFill>
                <a:schemeClr val="bg2"/>
              </a:solidFill>
              <a:effectLst/>
              <a:latin typeface="Roboto" panose="02000000000000000000" pitchFamily="2" charset="0"/>
              <a:ea typeface="Roboto" panose="02000000000000000000" pitchFamily="2" charset="0"/>
              <a:cs typeface="Roboto" panose="02000000000000000000" pitchFamily="2" charset="0"/>
            </a:endParaRPr>
          </a:p>
          <a:p>
            <a:pPr>
              <a:buFont typeface="Arial" panose="020B0604020202020204" pitchFamily="34" charset="0"/>
              <a:buChar char="•"/>
            </a:pPr>
            <a:r>
              <a:rPr lang="en-US" sz="1400" dirty="0">
                <a:solidFill>
                  <a:schemeClr val="bg2"/>
                </a:solidFill>
                <a:latin typeface="Roboto" panose="02000000000000000000" pitchFamily="2" charset="0"/>
                <a:ea typeface="Roboto" panose="02000000000000000000" pitchFamily="2" charset="0"/>
                <a:cs typeface="Roboto" panose="02000000000000000000" pitchFamily="2" charset="0"/>
              </a:rPr>
              <a:t>To sum up, Zomato restaurant data research may provide a thorough grasp of the regional eating scene, empowering businesses and other stakeholders to improve consumer experiences, make wise decisions, and take advantage of new trends.</a:t>
            </a:r>
            <a:endParaRPr lang="en-US" sz="1400" dirty="0">
              <a:solidFill>
                <a:schemeClr val="bg2"/>
              </a:solidFill>
              <a:effectLst/>
              <a:latin typeface="Roboto" panose="02000000000000000000" pitchFamily="2" charset="0"/>
              <a:ea typeface="Roboto" panose="02000000000000000000" pitchFamily="2" charset="0"/>
              <a:cs typeface="Roboto" panose="02000000000000000000" pitchFamily="2" charset="0"/>
            </a:endParaRPr>
          </a:p>
          <a:p>
            <a:endParaRPr lang="en-US" dirty="0">
              <a:effectLst/>
              <a:latin typeface="Helvetica" pitchFamily="2"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CF8FF"/>
        </a:solidFill>
        <a:effectLst/>
      </p:bgPr>
    </p:bg>
    <p:spTree>
      <p:nvGrpSpPr>
        <p:cNvPr id="1" name="Shape 931"/>
        <p:cNvGrpSpPr/>
        <p:nvPr/>
      </p:nvGrpSpPr>
      <p:grpSpPr>
        <a:xfrm>
          <a:off x="0" y="0"/>
          <a:ext cx="0" cy="0"/>
          <a:chOff x="0" y="0"/>
          <a:chExt cx="0" cy="0"/>
        </a:xfrm>
      </p:grpSpPr>
      <p:grpSp>
        <p:nvGrpSpPr>
          <p:cNvPr id="21" name="Google Shape;1484;p59">
            <a:extLst>
              <a:ext uri="{FF2B5EF4-FFF2-40B4-BE49-F238E27FC236}">
                <a16:creationId xmlns:a16="http://schemas.microsoft.com/office/drawing/2014/main" id="{5726849C-DB4D-D870-64C4-DEA32DD5FFF3}"/>
              </a:ext>
            </a:extLst>
          </p:cNvPr>
          <p:cNvGrpSpPr/>
          <p:nvPr/>
        </p:nvGrpSpPr>
        <p:grpSpPr>
          <a:xfrm>
            <a:off x="182300" y="1274648"/>
            <a:ext cx="3709978" cy="3685355"/>
            <a:chOff x="1172950" y="238100"/>
            <a:chExt cx="5273600" cy="5238600"/>
          </a:xfrm>
        </p:grpSpPr>
        <p:sp>
          <p:nvSpPr>
            <p:cNvPr id="23" name="Google Shape;1485;p59">
              <a:extLst>
                <a:ext uri="{FF2B5EF4-FFF2-40B4-BE49-F238E27FC236}">
                  <a16:creationId xmlns:a16="http://schemas.microsoft.com/office/drawing/2014/main" id="{DBBB8304-DAB8-9040-6BFD-1545CD9607E6}"/>
                </a:ext>
              </a:extLst>
            </p:cNvPr>
            <p:cNvSpPr/>
            <p:nvPr/>
          </p:nvSpPr>
          <p:spPr>
            <a:xfrm>
              <a:off x="1373000" y="2141600"/>
              <a:ext cx="1116650" cy="1135225"/>
            </a:xfrm>
            <a:custGeom>
              <a:avLst/>
              <a:gdLst/>
              <a:ahLst/>
              <a:cxnLst/>
              <a:rect l="l" t="t" r="r" b="b"/>
              <a:pathLst>
                <a:path w="44666" h="45409" extrusionOk="0">
                  <a:moveTo>
                    <a:pt x="0" y="1"/>
                  </a:moveTo>
                  <a:lnTo>
                    <a:pt x="0" y="45408"/>
                  </a:lnTo>
                  <a:lnTo>
                    <a:pt x="44665" y="45408"/>
                  </a:lnTo>
                  <a:lnTo>
                    <a:pt x="446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486;p59">
              <a:extLst>
                <a:ext uri="{FF2B5EF4-FFF2-40B4-BE49-F238E27FC236}">
                  <a16:creationId xmlns:a16="http://schemas.microsoft.com/office/drawing/2014/main" id="{C76FB08A-B472-560C-9C89-808FE8590287}"/>
                </a:ext>
              </a:extLst>
            </p:cNvPr>
            <p:cNvSpPr/>
            <p:nvPr/>
          </p:nvSpPr>
          <p:spPr>
            <a:xfrm>
              <a:off x="1323700" y="2061125"/>
              <a:ext cx="1212000" cy="169450"/>
            </a:xfrm>
            <a:custGeom>
              <a:avLst/>
              <a:gdLst/>
              <a:ahLst/>
              <a:cxnLst/>
              <a:rect l="l" t="t" r="r" b="b"/>
              <a:pathLst>
                <a:path w="48480" h="6778" extrusionOk="0">
                  <a:moveTo>
                    <a:pt x="0" y="1"/>
                  </a:moveTo>
                  <a:lnTo>
                    <a:pt x="0" y="6777"/>
                  </a:lnTo>
                  <a:lnTo>
                    <a:pt x="48480" y="6777"/>
                  </a:lnTo>
                  <a:lnTo>
                    <a:pt x="484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487;p59">
              <a:extLst>
                <a:ext uri="{FF2B5EF4-FFF2-40B4-BE49-F238E27FC236}">
                  <a16:creationId xmlns:a16="http://schemas.microsoft.com/office/drawing/2014/main" id="{82D01EC3-90E1-A69D-C0F1-CDC99B1D26DB}"/>
                </a:ext>
              </a:extLst>
            </p:cNvPr>
            <p:cNvSpPr/>
            <p:nvPr/>
          </p:nvSpPr>
          <p:spPr>
            <a:xfrm>
              <a:off x="1592425" y="2062075"/>
              <a:ext cx="93425" cy="1285350"/>
            </a:xfrm>
            <a:custGeom>
              <a:avLst/>
              <a:gdLst/>
              <a:ahLst/>
              <a:cxnLst/>
              <a:rect l="l" t="t" r="r" b="b"/>
              <a:pathLst>
                <a:path w="3737" h="51414" extrusionOk="0">
                  <a:moveTo>
                    <a:pt x="0" y="0"/>
                  </a:moveTo>
                  <a:lnTo>
                    <a:pt x="0" y="51414"/>
                  </a:lnTo>
                  <a:lnTo>
                    <a:pt x="3737" y="51414"/>
                  </a:lnTo>
                  <a:lnTo>
                    <a:pt x="373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488;p59">
              <a:extLst>
                <a:ext uri="{FF2B5EF4-FFF2-40B4-BE49-F238E27FC236}">
                  <a16:creationId xmlns:a16="http://schemas.microsoft.com/office/drawing/2014/main" id="{AF78BFC5-A539-8009-46FD-E2748F20F68F}"/>
                </a:ext>
              </a:extLst>
            </p:cNvPr>
            <p:cNvSpPr/>
            <p:nvPr/>
          </p:nvSpPr>
          <p:spPr>
            <a:xfrm>
              <a:off x="2172475" y="2062075"/>
              <a:ext cx="93425" cy="1285350"/>
            </a:xfrm>
            <a:custGeom>
              <a:avLst/>
              <a:gdLst/>
              <a:ahLst/>
              <a:cxnLst/>
              <a:rect l="l" t="t" r="r" b="b"/>
              <a:pathLst>
                <a:path w="3737" h="51414" extrusionOk="0">
                  <a:moveTo>
                    <a:pt x="0" y="0"/>
                  </a:moveTo>
                  <a:lnTo>
                    <a:pt x="0" y="51414"/>
                  </a:lnTo>
                  <a:lnTo>
                    <a:pt x="3737" y="51414"/>
                  </a:lnTo>
                  <a:lnTo>
                    <a:pt x="373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489;p59">
              <a:extLst>
                <a:ext uri="{FF2B5EF4-FFF2-40B4-BE49-F238E27FC236}">
                  <a16:creationId xmlns:a16="http://schemas.microsoft.com/office/drawing/2014/main" id="{8967E803-0A45-6428-06C0-7FABC5FA6B17}"/>
                </a:ext>
              </a:extLst>
            </p:cNvPr>
            <p:cNvSpPr/>
            <p:nvPr/>
          </p:nvSpPr>
          <p:spPr>
            <a:xfrm>
              <a:off x="3094250" y="4816775"/>
              <a:ext cx="607375" cy="408200"/>
            </a:xfrm>
            <a:custGeom>
              <a:avLst/>
              <a:gdLst/>
              <a:ahLst/>
              <a:cxnLst/>
              <a:rect l="l" t="t" r="r" b="b"/>
              <a:pathLst>
                <a:path w="24295" h="16328" extrusionOk="0">
                  <a:moveTo>
                    <a:pt x="3798" y="0"/>
                  </a:moveTo>
                  <a:cubicBezTo>
                    <a:pt x="3798" y="0"/>
                    <a:pt x="964" y="3108"/>
                    <a:pt x="613" y="5217"/>
                  </a:cubicBezTo>
                  <a:cubicBezTo>
                    <a:pt x="263" y="7325"/>
                    <a:pt x="1" y="8592"/>
                    <a:pt x="1" y="8592"/>
                  </a:cubicBezTo>
                  <a:lnTo>
                    <a:pt x="21085" y="16328"/>
                  </a:lnTo>
                  <a:cubicBezTo>
                    <a:pt x="21085" y="16328"/>
                    <a:pt x="24295" y="15004"/>
                    <a:pt x="23428" y="13084"/>
                  </a:cubicBezTo>
                  <a:cubicBezTo>
                    <a:pt x="22561" y="11164"/>
                    <a:pt x="12532" y="2637"/>
                    <a:pt x="12532" y="2637"/>
                  </a:cubicBezTo>
                  <a:lnTo>
                    <a:pt x="37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490;p59">
              <a:extLst>
                <a:ext uri="{FF2B5EF4-FFF2-40B4-BE49-F238E27FC236}">
                  <a16:creationId xmlns:a16="http://schemas.microsoft.com/office/drawing/2014/main" id="{AAC3B5BC-CE1F-F7A9-64F7-DC51D9CFB221}"/>
                </a:ext>
              </a:extLst>
            </p:cNvPr>
            <p:cNvSpPr/>
            <p:nvPr/>
          </p:nvSpPr>
          <p:spPr>
            <a:xfrm>
              <a:off x="3225450" y="5082175"/>
              <a:ext cx="269925" cy="136400"/>
            </a:xfrm>
            <a:custGeom>
              <a:avLst/>
              <a:gdLst/>
              <a:ahLst/>
              <a:cxnLst/>
              <a:rect l="l" t="t" r="r" b="b"/>
              <a:pathLst>
                <a:path w="10797" h="5456" extrusionOk="0">
                  <a:moveTo>
                    <a:pt x="1563" y="1"/>
                  </a:moveTo>
                  <a:cubicBezTo>
                    <a:pt x="990" y="1"/>
                    <a:pt x="451" y="360"/>
                    <a:pt x="252" y="930"/>
                  </a:cubicBezTo>
                  <a:cubicBezTo>
                    <a:pt x="0" y="1650"/>
                    <a:pt x="383" y="2445"/>
                    <a:pt x="1104" y="2698"/>
                  </a:cubicBezTo>
                  <a:lnTo>
                    <a:pt x="8777" y="5378"/>
                  </a:lnTo>
                  <a:cubicBezTo>
                    <a:pt x="8927" y="5431"/>
                    <a:pt x="9080" y="5456"/>
                    <a:pt x="9231" y="5456"/>
                  </a:cubicBezTo>
                  <a:cubicBezTo>
                    <a:pt x="9805" y="5456"/>
                    <a:pt x="10345" y="5096"/>
                    <a:pt x="10545" y="4526"/>
                  </a:cubicBezTo>
                  <a:cubicBezTo>
                    <a:pt x="10797" y="3806"/>
                    <a:pt x="10413" y="3011"/>
                    <a:pt x="9693" y="2759"/>
                  </a:cubicBezTo>
                  <a:lnTo>
                    <a:pt x="2018" y="78"/>
                  </a:lnTo>
                  <a:cubicBezTo>
                    <a:pt x="1868" y="26"/>
                    <a:pt x="1714" y="1"/>
                    <a:pt x="15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491;p59">
              <a:extLst>
                <a:ext uri="{FF2B5EF4-FFF2-40B4-BE49-F238E27FC236}">
                  <a16:creationId xmlns:a16="http://schemas.microsoft.com/office/drawing/2014/main" id="{F59D9379-7B25-A463-228B-D766826D8DBD}"/>
                </a:ext>
              </a:extLst>
            </p:cNvPr>
            <p:cNvSpPr/>
            <p:nvPr/>
          </p:nvSpPr>
          <p:spPr>
            <a:xfrm>
              <a:off x="3225150" y="4562925"/>
              <a:ext cx="354950" cy="574825"/>
            </a:xfrm>
            <a:custGeom>
              <a:avLst/>
              <a:gdLst/>
              <a:ahLst/>
              <a:cxnLst/>
              <a:rect l="l" t="t" r="r" b="b"/>
              <a:pathLst>
                <a:path w="14198" h="22993" extrusionOk="0">
                  <a:moveTo>
                    <a:pt x="11618" y="1"/>
                  </a:moveTo>
                  <a:lnTo>
                    <a:pt x="0" y="21605"/>
                  </a:lnTo>
                  <a:lnTo>
                    <a:pt x="2579" y="22992"/>
                  </a:lnTo>
                  <a:lnTo>
                    <a:pt x="14198" y="1388"/>
                  </a:lnTo>
                  <a:lnTo>
                    <a:pt x="116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492;p59">
              <a:extLst>
                <a:ext uri="{FF2B5EF4-FFF2-40B4-BE49-F238E27FC236}">
                  <a16:creationId xmlns:a16="http://schemas.microsoft.com/office/drawing/2014/main" id="{158F4B46-2065-46FC-DC03-5E34C3F0844A}"/>
                </a:ext>
              </a:extLst>
            </p:cNvPr>
            <p:cNvSpPr/>
            <p:nvPr/>
          </p:nvSpPr>
          <p:spPr>
            <a:xfrm>
              <a:off x="2542750" y="2127025"/>
              <a:ext cx="1265700" cy="2800025"/>
            </a:xfrm>
            <a:custGeom>
              <a:avLst/>
              <a:gdLst/>
              <a:ahLst/>
              <a:cxnLst/>
              <a:rect l="l" t="t" r="r" b="b"/>
              <a:pathLst>
                <a:path w="50628" h="112001" extrusionOk="0">
                  <a:moveTo>
                    <a:pt x="15275" y="1"/>
                  </a:moveTo>
                  <a:cubicBezTo>
                    <a:pt x="6459" y="1"/>
                    <a:pt x="1" y="3596"/>
                    <a:pt x="11368" y="18581"/>
                  </a:cubicBezTo>
                  <a:cubicBezTo>
                    <a:pt x="40733" y="57290"/>
                    <a:pt x="28271" y="108913"/>
                    <a:pt x="28271" y="108913"/>
                  </a:cubicBezTo>
                  <a:lnTo>
                    <a:pt x="36666" y="112000"/>
                  </a:lnTo>
                  <a:cubicBezTo>
                    <a:pt x="36666" y="112000"/>
                    <a:pt x="50627" y="70614"/>
                    <a:pt x="49622" y="56048"/>
                  </a:cubicBezTo>
                  <a:cubicBezTo>
                    <a:pt x="48618" y="41483"/>
                    <a:pt x="33551" y="3062"/>
                    <a:pt x="33551" y="3062"/>
                  </a:cubicBezTo>
                  <a:cubicBezTo>
                    <a:pt x="33551" y="3062"/>
                    <a:pt x="23409" y="1"/>
                    <a:pt x="15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493;p59">
              <a:extLst>
                <a:ext uri="{FF2B5EF4-FFF2-40B4-BE49-F238E27FC236}">
                  <a16:creationId xmlns:a16="http://schemas.microsoft.com/office/drawing/2014/main" id="{29E69ADE-198F-6978-BEE3-1DF1EC13D06A}"/>
                </a:ext>
              </a:extLst>
            </p:cNvPr>
            <p:cNvSpPr/>
            <p:nvPr/>
          </p:nvSpPr>
          <p:spPr>
            <a:xfrm>
              <a:off x="2667500" y="780175"/>
              <a:ext cx="758050" cy="309200"/>
            </a:xfrm>
            <a:custGeom>
              <a:avLst/>
              <a:gdLst/>
              <a:ahLst/>
              <a:cxnLst/>
              <a:rect l="l" t="t" r="r" b="b"/>
              <a:pathLst>
                <a:path w="30322" h="12368" extrusionOk="0">
                  <a:moveTo>
                    <a:pt x="27261" y="0"/>
                  </a:moveTo>
                  <a:cubicBezTo>
                    <a:pt x="25098" y="0"/>
                    <a:pt x="4401" y="4324"/>
                    <a:pt x="2475" y="5064"/>
                  </a:cubicBezTo>
                  <a:cubicBezTo>
                    <a:pt x="487" y="5829"/>
                    <a:pt x="0" y="12368"/>
                    <a:pt x="0" y="12368"/>
                  </a:cubicBezTo>
                  <a:lnTo>
                    <a:pt x="30321" y="2310"/>
                  </a:lnTo>
                  <a:cubicBezTo>
                    <a:pt x="30321" y="2310"/>
                    <a:pt x="28332" y="321"/>
                    <a:pt x="27414" y="15"/>
                  </a:cubicBezTo>
                  <a:cubicBezTo>
                    <a:pt x="27385" y="5"/>
                    <a:pt x="27333" y="0"/>
                    <a:pt x="272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494;p59">
              <a:extLst>
                <a:ext uri="{FF2B5EF4-FFF2-40B4-BE49-F238E27FC236}">
                  <a16:creationId xmlns:a16="http://schemas.microsoft.com/office/drawing/2014/main" id="{D01B5CE3-7550-AABE-F0D2-F23B9DB1ED82}"/>
                </a:ext>
              </a:extLst>
            </p:cNvPr>
            <p:cNvSpPr/>
            <p:nvPr/>
          </p:nvSpPr>
          <p:spPr>
            <a:xfrm>
              <a:off x="2853925" y="2617250"/>
              <a:ext cx="783075" cy="1983300"/>
            </a:xfrm>
            <a:custGeom>
              <a:avLst/>
              <a:gdLst/>
              <a:ahLst/>
              <a:cxnLst/>
              <a:rect l="l" t="t" r="r" b="b"/>
              <a:pathLst>
                <a:path w="31323" h="79332" extrusionOk="0">
                  <a:moveTo>
                    <a:pt x="4925" y="1"/>
                  </a:moveTo>
                  <a:lnTo>
                    <a:pt x="1" y="3690"/>
                  </a:lnTo>
                  <a:lnTo>
                    <a:pt x="10522" y="17731"/>
                  </a:lnTo>
                  <a:lnTo>
                    <a:pt x="25340" y="79332"/>
                  </a:lnTo>
                  <a:lnTo>
                    <a:pt x="31323" y="77893"/>
                  </a:lnTo>
                  <a:lnTo>
                    <a:pt x="16207" y="15057"/>
                  </a:lnTo>
                  <a:lnTo>
                    <a:pt x="49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495;p59">
              <a:extLst>
                <a:ext uri="{FF2B5EF4-FFF2-40B4-BE49-F238E27FC236}">
                  <a16:creationId xmlns:a16="http://schemas.microsoft.com/office/drawing/2014/main" id="{2EC74FF1-85C4-7BF5-9968-3795E5E2231B}"/>
                </a:ext>
              </a:extLst>
            </p:cNvPr>
            <p:cNvSpPr/>
            <p:nvPr/>
          </p:nvSpPr>
          <p:spPr>
            <a:xfrm>
              <a:off x="1172950" y="3277650"/>
              <a:ext cx="1848000" cy="83750"/>
            </a:xfrm>
            <a:custGeom>
              <a:avLst/>
              <a:gdLst/>
              <a:ahLst/>
              <a:cxnLst/>
              <a:rect l="l" t="t" r="r" b="b"/>
              <a:pathLst>
                <a:path w="73920" h="3350" extrusionOk="0">
                  <a:moveTo>
                    <a:pt x="1674" y="0"/>
                  </a:moveTo>
                  <a:cubicBezTo>
                    <a:pt x="750" y="0"/>
                    <a:pt x="0" y="750"/>
                    <a:pt x="0" y="1675"/>
                  </a:cubicBezTo>
                  <a:cubicBezTo>
                    <a:pt x="0" y="2600"/>
                    <a:pt x="750" y="3350"/>
                    <a:pt x="1674" y="3350"/>
                  </a:cubicBezTo>
                  <a:lnTo>
                    <a:pt x="72244" y="3350"/>
                  </a:lnTo>
                  <a:cubicBezTo>
                    <a:pt x="73170" y="3350"/>
                    <a:pt x="73919" y="2600"/>
                    <a:pt x="73919" y="1675"/>
                  </a:cubicBezTo>
                  <a:cubicBezTo>
                    <a:pt x="73919" y="750"/>
                    <a:pt x="73170" y="0"/>
                    <a:pt x="722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496;p59">
              <a:extLst>
                <a:ext uri="{FF2B5EF4-FFF2-40B4-BE49-F238E27FC236}">
                  <a16:creationId xmlns:a16="http://schemas.microsoft.com/office/drawing/2014/main" id="{0102272E-B458-975C-3D75-470FCA0B2C79}"/>
                </a:ext>
              </a:extLst>
            </p:cNvPr>
            <p:cNvSpPr/>
            <p:nvPr/>
          </p:nvSpPr>
          <p:spPr>
            <a:xfrm>
              <a:off x="2606525" y="2351500"/>
              <a:ext cx="854700" cy="410550"/>
            </a:xfrm>
            <a:custGeom>
              <a:avLst/>
              <a:gdLst/>
              <a:ahLst/>
              <a:cxnLst/>
              <a:rect l="l" t="t" r="r" b="b"/>
              <a:pathLst>
                <a:path w="34188" h="16422" extrusionOk="0">
                  <a:moveTo>
                    <a:pt x="4071" y="1"/>
                  </a:moveTo>
                  <a:cubicBezTo>
                    <a:pt x="4071" y="1"/>
                    <a:pt x="0" y="7507"/>
                    <a:pt x="4071" y="13278"/>
                  </a:cubicBezTo>
                  <a:cubicBezTo>
                    <a:pt x="5710" y="15604"/>
                    <a:pt x="10444" y="16422"/>
                    <a:pt x="15607" y="16422"/>
                  </a:cubicBezTo>
                  <a:cubicBezTo>
                    <a:pt x="23258" y="16422"/>
                    <a:pt x="31852" y="14626"/>
                    <a:pt x="32725" y="13278"/>
                  </a:cubicBezTo>
                  <a:cubicBezTo>
                    <a:pt x="34187" y="11020"/>
                    <a:pt x="30286" y="6160"/>
                    <a:pt x="30286" y="6160"/>
                  </a:cubicBezTo>
                  <a:lnTo>
                    <a:pt x="40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497;p59">
              <a:extLst>
                <a:ext uri="{FF2B5EF4-FFF2-40B4-BE49-F238E27FC236}">
                  <a16:creationId xmlns:a16="http://schemas.microsoft.com/office/drawing/2014/main" id="{7B9A537D-A3A2-285B-99B5-7F8190A7109F}"/>
                </a:ext>
              </a:extLst>
            </p:cNvPr>
            <p:cNvSpPr/>
            <p:nvPr/>
          </p:nvSpPr>
          <p:spPr>
            <a:xfrm>
              <a:off x="2469500" y="827475"/>
              <a:ext cx="1448525" cy="889275"/>
            </a:xfrm>
            <a:custGeom>
              <a:avLst/>
              <a:gdLst/>
              <a:ahLst/>
              <a:cxnLst/>
              <a:rect l="l" t="t" r="r" b="b"/>
              <a:pathLst>
                <a:path w="57941" h="35571" extrusionOk="0">
                  <a:moveTo>
                    <a:pt x="41241" y="1"/>
                  </a:moveTo>
                  <a:cubicBezTo>
                    <a:pt x="34544" y="1"/>
                    <a:pt x="11489" y="7203"/>
                    <a:pt x="7920" y="10474"/>
                  </a:cubicBezTo>
                  <a:cubicBezTo>
                    <a:pt x="4069" y="14007"/>
                    <a:pt x="0" y="22376"/>
                    <a:pt x="2485" y="26955"/>
                  </a:cubicBezTo>
                  <a:cubicBezTo>
                    <a:pt x="4970" y="31533"/>
                    <a:pt x="15299" y="35570"/>
                    <a:pt x="15299" y="35570"/>
                  </a:cubicBezTo>
                  <a:lnTo>
                    <a:pt x="57941" y="8644"/>
                  </a:lnTo>
                  <a:cubicBezTo>
                    <a:pt x="57941" y="8644"/>
                    <a:pt x="46692" y="1450"/>
                    <a:pt x="42507" y="142"/>
                  </a:cubicBezTo>
                  <a:cubicBezTo>
                    <a:pt x="42200" y="46"/>
                    <a:pt x="41771" y="1"/>
                    <a:pt x="412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498;p59">
              <a:extLst>
                <a:ext uri="{FF2B5EF4-FFF2-40B4-BE49-F238E27FC236}">
                  <a16:creationId xmlns:a16="http://schemas.microsoft.com/office/drawing/2014/main" id="{46681060-86AB-BDD2-67AE-C0B41DBD31ED}"/>
                </a:ext>
              </a:extLst>
            </p:cNvPr>
            <p:cNvSpPr/>
            <p:nvPr/>
          </p:nvSpPr>
          <p:spPr>
            <a:xfrm>
              <a:off x="2324825" y="3584450"/>
              <a:ext cx="508850" cy="864575"/>
            </a:xfrm>
            <a:custGeom>
              <a:avLst/>
              <a:gdLst/>
              <a:ahLst/>
              <a:cxnLst/>
              <a:rect l="l" t="t" r="r" b="b"/>
              <a:pathLst>
                <a:path w="20354" h="34583" extrusionOk="0">
                  <a:moveTo>
                    <a:pt x="19761" y="1"/>
                  </a:moveTo>
                  <a:lnTo>
                    <a:pt x="1" y="34241"/>
                  </a:lnTo>
                  <a:lnTo>
                    <a:pt x="593" y="34583"/>
                  </a:lnTo>
                  <a:lnTo>
                    <a:pt x="20353" y="342"/>
                  </a:lnTo>
                  <a:lnTo>
                    <a:pt x="19761" y="1"/>
                  </a:lnTo>
                  <a:close/>
                </a:path>
              </a:pathLst>
            </a:custGeom>
            <a:solidFill>
              <a:srgbClr val="FFA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499;p59">
              <a:extLst>
                <a:ext uri="{FF2B5EF4-FFF2-40B4-BE49-F238E27FC236}">
                  <a16:creationId xmlns:a16="http://schemas.microsoft.com/office/drawing/2014/main" id="{4BF5BC94-8D8A-1BA4-EA80-9683DDAFA098}"/>
                </a:ext>
              </a:extLst>
            </p:cNvPr>
            <p:cNvSpPr/>
            <p:nvPr/>
          </p:nvSpPr>
          <p:spPr>
            <a:xfrm>
              <a:off x="2327775" y="3943475"/>
              <a:ext cx="864325" cy="509275"/>
            </a:xfrm>
            <a:custGeom>
              <a:avLst/>
              <a:gdLst/>
              <a:ahLst/>
              <a:cxnLst/>
              <a:rect l="l" t="t" r="r" b="b"/>
              <a:pathLst>
                <a:path w="34573" h="20371" extrusionOk="0">
                  <a:moveTo>
                    <a:pt x="34231" y="1"/>
                  </a:moveTo>
                  <a:lnTo>
                    <a:pt x="1" y="19778"/>
                  </a:lnTo>
                  <a:lnTo>
                    <a:pt x="342" y="20371"/>
                  </a:lnTo>
                  <a:lnTo>
                    <a:pt x="34573" y="592"/>
                  </a:lnTo>
                  <a:lnTo>
                    <a:pt x="342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500;p59">
              <a:extLst>
                <a:ext uri="{FF2B5EF4-FFF2-40B4-BE49-F238E27FC236}">
                  <a16:creationId xmlns:a16="http://schemas.microsoft.com/office/drawing/2014/main" id="{549BFAB1-A7A5-A472-495C-B732FBD09B81}"/>
                </a:ext>
              </a:extLst>
            </p:cNvPr>
            <p:cNvSpPr/>
            <p:nvPr/>
          </p:nvSpPr>
          <p:spPr>
            <a:xfrm>
              <a:off x="2332075" y="4436475"/>
              <a:ext cx="988375" cy="17100"/>
            </a:xfrm>
            <a:custGeom>
              <a:avLst/>
              <a:gdLst/>
              <a:ahLst/>
              <a:cxnLst/>
              <a:rect l="l" t="t" r="r" b="b"/>
              <a:pathLst>
                <a:path w="39535" h="684" extrusionOk="0">
                  <a:moveTo>
                    <a:pt x="1" y="0"/>
                  </a:moveTo>
                  <a:lnTo>
                    <a:pt x="1" y="684"/>
                  </a:lnTo>
                  <a:lnTo>
                    <a:pt x="39534" y="684"/>
                  </a:lnTo>
                  <a:lnTo>
                    <a:pt x="395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501;p59">
              <a:extLst>
                <a:ext uri="{FF2B5EF4-FFF2-40B4-BE49-F238E27FC236}">
                  <a16:creationId xmlns:a16="http://schemas.microsoft.com/office/drawing/2014/main" id="{B482C2EE-2FE2-45AE-0B56-94445E94C6BC}"/>
                </a:ext>
              </a:extLst>
            </p:cNvPr>
            <p:cNvSpPr/>
            <p:nvPr/>
          </p:nvSpPr>
          <p:spPr>
            <a:xfrm>
              <a:off x="2327825" y="4437600"/>
              <a:ext cx="864500" cy="508975"/>
            </a:xfrm>
            <a:custGeom>
              <a:avLst/>
              <a:gdLst/>
              <a:ahLst/>
              <a:cxnLst/>
              <a:rect l="l" t="t" r="r" b="b"/>
              <a:pathLst>
                <a:path w="34580" h="20359" extrusionOk="0">
                  <a:moveTo>
                    <a:pt x="342" y="0"/>
                  </a:moveTo>
                  <a:lnTo>
                    <a:pt x="1" y="591"/>
                  </a:lnTo>
                  <a:lnTo>
                    <a:pt x="34238" y="20358"/>
                  </a:lnTo>
                  <a:lnTo>
                    <a:pt x="34580" y="19767"/>
                  </a:lnTo>
                  <a:lnTo>
                    <a:pt x="3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1502;p59">
              <a:extLst>
                <a:ext uri="{FF2B5EF4-FFF2-40B4-BE49-F238E27FC236}">
                  <a16:creationId xmlns:a16="http://schemas.microsoft.com/office/drawing/2014/main" id="{5BD6B621-416E-51B5-B517-8259138A0039}"/>
                </a:ext>
              </a:extLst>
            </p:cNvPr>
            <p:cNvSpPr/>
            <p:nvPr/>
          </p:nvSpPr>
          <p:spPr>
            <a:xfrm>
              <a:off x="2324700" y="4440725"/>
              <a:ext cx="509000" cy="864525"/>
            </a:xfrm>
            <a:custGeom>
              <a:avLst/>
              <a:gdLst/>
              <a:ahLst/>
              <a:cxnLst/>
              <a:rect l="l" t="t" r="r" b="b"/>
              <a:pathLst>
                <a:path w="20360" h="34581" extrusionOk="0">
                  <a:moveTo>
                    <a:pt x="592" y="1"/>
                  </a:moveTo>
                  <a:lnTo>
                    <a:pt x="0" y="343"/>
                  </a:lnTo>
                  <a:lnTo>
                    <a:pt x="19767" y="34581"/>
                  </a:lnTo>
                  <a:lnTo>
                    <a:pt x="20359" y="34239"/>
                  </a:lnTo>
                  <a:lnTo>
                    <a:pt x="59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1503;p59">
              <a:extLst>
                <a:ext uri="{FF2B5EF4-FFF2-40B4-BE49-F238E27FC236}">
                  <a16:creationId xmlns:a16="http://schemas.microsoft.com/office/drawing/2014/main" id="{3C8F09DB-4D6F-DB0F-B7F4-D221F10D2D83}"/>
                </a:ext>
              </a:extLst>
            </p:cNvPr>
            <p:cNvSpPr/>
            <p:nvPr/>
          </p:nvSpPr>
          <p:spPr>
            <a:xfrm>
              <a:off x="2323525" y="4445000"/>
              <a:ext cx="17125" cy="988400"/>
            </a:xfrm>
            <a:custGeom>
              <a:avLst/>
              <a:gdLst/>
              <a:ahLst/>
              <a:cxnLst/>
              <a:rect l="l" t="t" r="r" b="b"/>
              <a:pathLst>
                <a:path w="685" h="39536" extrusionOk="0">
                  <a:moveTo>
                    <a:pt x="1" y="1"/>
                  </a:moveTo>
                  <a:lnTo>
                    <a:pt x="1" y="39536"/>
                  </a:lnTo>
                  <a:lnTo>
                    <a:pt x="685" y="39536"/>
                  </a:lnTo>
                  <a:lnTo>
                    <a:pt x="6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1504;p59">
              <a:extLst>
                <a:ext uri="{FF2B5EF4-FFF2-40B4-BE49-F238E27FC236}">
                  <a16:creationId xmlns:a16="http://schemas.microsoft.com/office/drawing/2014/main" id="{0D033531-B8ED-5499-337D-AF46A56533E9}"/>
                </a:ext>
              </a:extLst>
            </p:cNvPr>
            <p:cNvSpPr/>
            <p:nvPr/>
          </p:nvSpPr>
          <p:spPr>
            <a:xfrm>
              <a:off x="1830700" y="4440350"/>
              <a:ext cx="508875" cy="864575"/>
            </a:xfrm>
            <a:custGeom>
              <a:avLst/>
              <a:gdLst/>
              <a:ahLst/>
              <a:cxnLst/>
              <a:rect l="l" t="t" r="r" b="b"/>
              <a:pathLst>
                <a:path w="20355" h="34583" extrusionOk="0">
                  <a:moveTo>
                    <a:pt x="19762" y="1"/>
                  </a:moveTo>
                  <a:lnTo>
                    <a:pt x="1" y="34241"/>
                  </a:lnTo>
                  <a:lnTo>
                    <a:pt x="593" y="34583"/>
                  </a:lnTo>
                  <a:lnTo>
                    <a:pt x="20354" y="342"/>
                  </a:lnTo>
                  <a:lnTo>
                    <a:pt x="1976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1505;p59">
              <a:extLst>
                <a:ext uri="{FF2B5EF4-FFF2-40B4-BE49-F238E27FC236}">
                  <a16:creationId xmlns:a16="http://schemas.microsoft.com/office/drawing/2014/main" id="{0353887E-8EFD-02BF-0886-40517DB4DF5A}"/>
                </a:ext>
              </a:extLst>
            </p:cNvPr>
            <p:cNvSpPr/>
            <p:nvPr/>
          </p:nvSpPr>
          <p:spPr>
            <a:xfrm>
              <a:off x="1471450" y="4456425"/>
              <a:ext cx="868425" cy="509050"/>
            </a:xfrm>
            <a:custGeom>
              <a:avLst/>
              <a:gdLst/>
              <a:ahLst/>
              <a:cxnLst/>
              <a:rect l="l" t="t" r="r" b="b"/>
              <a:pathLst>
                <a:path w="34737" h="20362" extrusionOk="0">
                  <a:moveTo>
                    <a:pt x="34395" y="0"/>
                  </a:moveTo>
                  <a:lnTo>
                    <a:pt x="0" y="19767"/>
                  </a:lnTo>
                  <a:lnTo>
                    <a:pt x="342" y="20362"/>
                  </a:lnTo>
                  <a:lnTo>
                    <a:pt x="34737" y="595"/>
                  </a:lnTo>
                  <a:lnTo>
                    <a:pt x="343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1506;p59">
              <a:extLst>
                <a:ext uri="{FF2B5EF4-FFF2-40B4-BE49-F238E27FC236}">
                  <a16:creationId xmlns:a16="http://schemas.microsoft.com/office/drawing/2014/main" id="{5BFD1173-882F-4884-CC24-F5DF1F420994}"/>
                </a:ext>
              </a:extLst>
            </p:cNvPr>
            <p:cNvSpPr/>
            <p:nvPr/>
          </p:nvSpPr>
          <p:spPr>
            <a:xfrm>
              <a:off x="1343775" y="4436475"/>
              <a:ext cx="988325" cy="17100"/>
            </a:xfrm>
            <a:custGeom>
              <a:avLst/>
              <a:gdLst/>
              <a:ahLst/>
              <a:cxnLst/>
              <a:rect l="l" t="t" r="r" b="b"/>
              <a:pathLst>
                <a:path w="39533" h="684" extrusionOk="0">
                  <a:moveTo>
                    <a:pt x="0" y="0"/>
                  </a:moveTo>
                  <a:lnTo>
                    <a:pt x="0" y="684"/>
                  </a:lnTo>
                  <a:lnTo>
                    <a:pt x="39533" y="684"/>
                  </a:lnTo>
                  <a:lnTo>
                    <a:pt x="395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1507;p59">
              <a:extLst>
                <a:ext uri="{FF2B5EF4-FFF2-40B4-BE49-F238E27FC236}">
                  <a16:creationId xmlns:a16="http://schemas.microsoft.com/office/drawing/2014/main" id="{0535735C-C374-A431-FF95-0F65EFEB77A7}"/>
                </a:ext>
              </a:extLst>
            </p:cNvPr>
            <p:cNvSpPr/>
            <p:nvPr/>
          </p:nvSpPr>
          <p:spPr>
            <a:xfrm>
              <a:off x="1471875" y="3943450"/>
              <a:ext cx="864500" cy="509000"/>
            </a:xfrm>
            <a:custGeom>
              <a:avLst/>
              <a:gdLst/>
              <a:ahLst/>
              <a:cxnLst/>
              <a:rect l="l" t="t" r="r" b="b"/>
              <a:pathLst>
                <a:path w="34580" h="20360" extrusionOk="0">
                  <a:moveTo>
                    <a:pt x="343" y="0"/>
                  </a:moveTo>
                  <a:lnTo>
                    <a:pt x="1" y="593"/>
                  </a:lnTo>
                  <a:lnTo>
                    <a:pt x="34238" y="20360"/>
                  </a:lnTo>
                  <a:lnTo>
                    <a:pt x="34580" y="19767"/>
                  </a:lnTo>
                  <a:lnTo>
                    <a:pt x="3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1508;p59">
              <a:extLst>
                <a:ext uri="{FF2B5EF4-FFF2-40B4-BE49-F238E27FC236}">
                  <a16:creationId xmlns:a16="http://schemas.microsoft.com/office/drawing/2014/main" id="{386ECA8B-DD67-E94D-63E4-722588B7E9B3}"/>
                </a:ext>
              </a:extLst>
            </p:cNvPr>
            <p:cNvSpPr/>
            <p:nvPr/>
          </p:nvSpPr>
          <p:spPr>
            <a:xfrm>
              <a:off x="1830525" y="3584800"/>
              <a:ext cx="509000" cy="864500"/>
            </a:xfrm>
            <a:custGeom>
              <a:avLst/>
              <a:gdLst/>
              <a:ahLst/>
              <a:cxnLst/>
              <a:rect l="l" t="t" r="r" b="b"/>
              <a:pathLst>
                <a:path w="20360" h="34580" extrusionOk="0">
                  <a:moveTo>
                    <a:pt x="592" y="1"/>
                  </a:moveTo>
                  <a:lnTo>
                    <a:pt x="0" y="343"/>
                  </a:lnTo>
                  <a:lnTo>
                    <a:pt x="19767" y="34580"/>
                  </a:lnTo>
                  <a:lnTo>
                    <a:pt x="20359" y="34238"/>
                  </a:lnTo>
                  <a:lnTo>
                    <a:pt x="59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1509;p59">
              <a:extLst>
                <a:ext uri="{FF2B5EF4-FFF2-40B4-BE49-F238E27FC236}">
                  <a16:creationId xmlns:a16="http://schemas.microsoft.com/office/drawing/2014/main" id="{FA130E0E-CD6C-DF7F-F97C-ADA4A8D17287}"/>
                </a:ext>
              </a:extLst>
            </p:cNvPr>
            <p:cNvSpPr/>
            <p:nvPr/>
          </p:nvSpPr>
          <p:spPr>
            <a:xfrm>
              <a:off x="2323525" y="3456700"/>
              <a:ext cx="17125" cy="988325"/>
            </a:xfrm>
            <a:custGeom>
              <a:avLst/>
              <a:gdLst/>
              <a:ahLst/>
              <a:cxnLst/>
              <a:rect l="l" t="t" r="r" b="b"/>
              <a:pathLst>
                <a:path w="685" h="39533" extrusionOk="0">
                  <a:moveTo>
                    <a:pt x="1" y="0"/>
                  </a:moveTo>
                  <a:lnTo>
                    <a:pt x="1" y="39533"/>
                  </a:lnTo>
                  <a:lnTo>
                    <a:pt x="685" y="39533"/>
                  </a:lnTo>
                  <a:lnTo>
                    <a:pt x="6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1510;p59">
              <a:extLst>
                <a:ext uri="{FF2B5EF4-FFF2-40B4-BE49-F238E27FC236}">
                  <a16:creationId xmlns:a16="http://schemas.microsoft.com/office/drawing/2014/main" id="{66D79E77-EE8C-E5F2-FDCB-3E509096A4E8}"/>
                </a:ext>
              </a:extLst>
            </p:cNvPr>
            <p:cNvSpPr/>
            <p:nvPr/>
          </p:nvSpPr>
          <p:spPr>
            <a:xfrm>
              <a:off x="1300500" y="3413375"/>
              <a:ext cx="2063175" cy="2063325"/>
            </a:xfrm>
            <a:custGeom>
              <a:avLst/>
              <a:gdLst/>
              <a:ahLst/>
              <a:cxnLst/>
              <a:rect l="l" t="t" r="r" b="b"/>
              <a:pathLst>
                <a:path w="82527" h="82533" extrusionOk="0">
                  <a:moveTo>
                    <a:pt x="41265" y="6270"/>
                  </a:moveTo>
                  <a:cubicBezTo>
                    <a:pt x="60556" y="6270"/>
                    <a:pt x="76258" y="21971"/>
                    <a:pt x="76258" y="41264"/>
                  </a:cubicBezTo>
                  <a:cubicBezTo>
                    <a:pt x="76258" y="60562"/>
                    <a:pt x="60557" y="76257"/>
                    <a:pt x="41264" y="76257"/>
                  </a:cubicBezTo>
                  <a:cubicBezTo>
                    <a:pt x="21967" y="76257"/>
                    <a:pt x="6271" y="60562"/>
                    <a:pt x="6271" y="41264"/>
                  </a:cubicBezTo>
                  <a:cubicBezTo>
                    <a:pt x="6271" y="21972"/>
                    <a:pt x="21967" y="6270"/>
                    <a:pt x="41265" y="6270"/>
                  </a:cubicBezTo>
                  <a:close/>
                  <a:moveTo>
                    <a:pt x="41264" y="1"/>
                  </a:moveTo>
                  <a:cubicBezTo>
                    <a:pt x="18473" y="1"/>
                    <a:pt x="1" y="18478"/>
                    <a:pt x="1" y="41264"/>
                  </a:cubicBezTo>
                  <a:cubicBezTo>
                    <a:pt x="1" y="64056"/>
                    <a:pt x="18473" y="82532"/>
                    <a:pt x="41264" y="82532"/>
                  </a:cubicBezTo>
                  <a:cubicBezTo>
                    <a:pt x="64050" y="82532"/>
                    <a:pt x="82527" y="64056"/>
                    <a:pt x="82527" y="41264"/>
                  </a:cubicBezTo>
                  <a:cubicBezTo>
                    <a:pt x="82527" y="18478"/>
                    <a:pt x="64050" y="1"/>
                    <a:pt x="412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1511;p59">
              <a:extLst>
                <a:ext uri="{FF2B5EF4-FFF2-40B4-BE49-F238E27FC236}">
                  <a16:creationId xmlns:a16="http://schemas.microsoft.com/office/drawing/2014/main" id="{8244C201-7C90-69A2-60BB-8F2E023A55DC}"/>
                </a:ext>
              </a:extLst>
            </p:cNvPr>
            <p:cNvSpPr/>
            <p:nvPr/>
          </p:nvSpPr>
          <p:spPr>
            <a:xfrm>
              <a:off x="1400250" y="3513175"/>
              <a:ext cx="1863700" cy="1863725"/>
            </a:xfrm>
            <a:custGeom>
              <a:avLst/>
              <a:gdLst/>
              <a:ahLst/>
              <a:cxnLst/>
              <a:rect l="l" t="t" r="r" b="b"/>
              <a:pathLst>
                <a:path w="74548" h="74549" extrusionOk="0">
                  <a:moveTo>
                    <a:pt x="37275" y="2280"/>
                  </a:moveTo>
                  <a:cubicBezTo>
                    <a:pt x="56567" y="2280"/>
                    <a:pt x="72268" y="17982"/>
                    <a:pt x="72268" y="37275"/>
                  </a:cubicBezTo>
                  <a:cubicBezTo>
                    <a:pt x="72268" y="56572"/>
                    <a:pt x="56567" y="72269"/>
                    <a:pt x="37274" y="72269"/>
                  </a:cubicBezTo>
                  <a:cubicBezTo>
                    <a:pt x="17977" y="72269"/>
                    <a:pt x="2281" y="56572"/>
                    <a:pt x="2281" y="37275"/>
                  </a:cubicBezTo>
                  <a:cubicBezTo>
                    <a:pt x="2281" y="17982"/>
                    <a:pt x="17977" y="2280"/>
                    <a:pt x="37275" y="2280"/>
                  </a:cubicBezTo>
                  <a:close/>
                  <a:moveTo>
                    <a:pt x="37274" y="1"/>
                  </a:moveTo>
                  <a:cubicBezTo>
                    <a:pt x="16717" y="1"/>
                    <a:pt x="1" y="16723"/>
                    <a:pt x="1" y="37275"/>
                  </a:cubicBezTo>
                  <a:cubicBezTo>
                    <a:pt x="1" y="57832"/>
                    <a:pt x="16717" y="74548"/>
                    <a:pt x="37274" y="74548"/>
                  </a:cubicBezTo>
                  <a:cubicBezTo>
                    <a:pt x="57826" y="74548"/>
                    <a:pt x="74548" y="57832"/>
                    <a:pt x="74548" y="37275"/>
                  </a:cubicBezTo>
                  <a:cubicBezTo>
                    <a:pt x="74548" y="16723"/>
                    <a:pt x="57826" y="1"/>
                    <a:pt x="372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512;p59">
              <a:extLst>
                <a:ext uri="{FF2B5EF4-FFF2-40B4-BE49-F238E27FC236}">
                  <a16:creationId xmlns:a16="http://schemas.microsoft.com/office/drawing/2014/main" id="{92E561F4-7BAA-5AA1-DDD4-540337E58441}"/>
                </a:ext>
              </a:extLst>
            </p:cNvPr>
            <p:cNvSpPr/>
            <p:nvPr/>
          </p:nvSpPr>
          <p:spPr>
            <a:xfrm>
              <a:off x="5407300" y="3584650"/>
              <a:ext cx="509300" cy="864325"/>
            </a:xfrm>
            <a:custGeom>
              <a:avLst/>
              <a:gdLst/>
              <a:ahLst/>
              <a:cxnLst/>
              <a:rect l="l" t="t" r="r" b="b"/>
              <a:pathLst>
                <a:path w="20372" h="34573" extrusionOk="0">
                  <a:moveTo>
                    <a:pt x="19780" y="0"/>
                  </a:moveTo>
                  <a:lnTo>
                    <a:pt x="1" y="34231"/>
                  </a:lnTo>
                  <a:lnTo>
                    <a:pt x="593" y="34573"/>
                  </a:lnTo>
                  <a:lnTo>
                    <a:pt x="20372" y="342"/>
                  </a:lnTo>
                  <a:lnTo>
                    <a:pt x="197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513;p59">
              <a:extLst>
                <a:ext uri="{FF2B5EF4-FFF2-40B4-BE49-F238E27FC236}">
                  <a16:creationId xmlns:a16="http://schemas.microsoft.com/office/drawing/2014/main" id="{66979452-4C79-3CE0-2497-F6771C77AECD}"/>
                </a:ext>
              </a:extLst>
            </p:cNvPr>
            <p:cNvSpPr/>
            <p:nvPr/>
          </p:nvSpPr>
          <p:spPr>
            <a:xfrm>
              <a:off x="5426850" y="3961525"/>
              <a:ext cx="868400" cy="509075"/>
            </a:xfrm>
            <a:custGeom>
              <a:avLst/>
              <a:gdLst/>
              <a:ahLst/>
              <a:cxnLst/>
              <a:rect l="l" t="t" r="r" b="b"/>
              <a:pathLst>
                <a:path w="34736" h="20363" extrusionOk="0">
                  <a:moveTo>
                    <a:pt x="34395" y="1"/>
                  </a:moveTo>
                  <a:lnTo>
                    <a:pt x="1" y="19768"/>
                  </a:lnTo>
                  <a:lnTo>
                    <a:pt x="341" y="20362"/>
                  </a:lnTo>
                  <a:lnTo>
                    <a:pt x="34736" y="595"/>
                  </a:lnTo>
                  <a:lnTo>
                    <a:pt x="343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514;p59">
              <a:extLst>
                <a:ext uri="{FF2B5EF4-FFF2-40B4-BE49-F238E27FC236}">
                  <a16:creationId xmlns:a16="http://schemas.microsoft.com/office/drawing/2014/main" id="{D199CB69-521F-18BA-2F99-B54D28A0C2B2}"/>
                </a:ext>
              </a:extLst>
            </p:cNvPr>
            <p:cNvSpPr/>
            <p:nvPr/>
          </p:nvSpPr>
          <p:spPr>
            <a:xfrm>
              <a:off x="5414950" y="4436475"/>
              <a:ext cx="988350" cy="17100"/>
            </a:xfrm>
            <a:custGeom>
              <a:avLst/>
              <a:gdLst/>
              <a:ahLst/>
              <a:cxnLst/>
              <a:rect l="l" t="t" r="r" b="b"/>
              <a:pathLst>
                <a:path w="39534" h="684" extrusionOk="0">
                  <a:moveTo>
                    <a:pt x="0" y="0"/>
                  </a:moveTo>
                  <a:lnTo>
                    <a:pt x="0" y="684"/>
                  </a:lnTo>
                  <a:lnTo>
                    <a:pt x="39534" y="684"/>
                  </a:lnTo>
                  <a:lnTo>
                    <a:pt x="395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515;p59">
              <a:extLst>
                <a:ext uri="{FF2B5EF4-FFF2-40B4-BE49-F238E27FC236}">
                  <a16:creationId xmlns:a16="http://schemas.microsoft.com/office/drawing/2014/main" id="{9DFAD6A0-F390-F180-202F-FB0ED584563D}"/>
                </a:ext>
              </a:extLst>
            </p:cNvPr>
            <p:cNvSpPr/>
            <p:nvPr/>
          </p:nvSpPr>
          <p:spPr>
            <a:xfrm>
              <a:off x="5410675" y="4437600"/>
              <a:ext cx="864475" cy="509000"/>
            </a:xfrm>
            <a:custGeom>
              <a:avLst/>
              <a:gdLst/>
              <a:ahLst/>
              <a:cxnLst/>
              <a:rect l="l" t="t" r="r" b="b"/>
              <a:pathLst>
                <a:path w="34579" h="20360" extrusionOk="0">
                  <a:moveTo>
                    <a:pt x="342" y="0"/>
                  </a:moveTo>
                  <a:lnTo>
                    <a:pt x="0" y="592"/>
                  </a:lnTo>
                  <a:lnTo>
                    <a:pt x="34238" y="20359"/>
                  </a:lnTo>
                  <a:lnTo>
                    <a:pt x="34579" y="19767"/>
                  </a:lnTo>
                  <a:lnTo>
                    <a:pt x="3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1516;p59">
              <a:extLst>
                <a:ext uri="{FF2B5EF4-FFF2-40B4-BE49-F238E27FC236}">
                  <a16:creationId xmlns:a16="http://schemas.microsoft.com/office/drawing/2014/main" id="{A8EF486B-DC26-B16F-ACC1-02E32EB22E63}"/>
                </a:ext>
              </a:extLst>
            </p:cNvPr>
            <p:cNvSpPr/>
            <p:nvPr/>
          </p:nvSpPr>
          <p:spPr>
            <a:xfrm>
              <a:off x="5407550" y="4440800"/>
              <a:ext cx="508975" cy="864500"/>
            </a:xfrm>
            <a:custGeom>
              <a:avLst/>
              <a:gdLst/>
              <a:ahLst/>
              <a:cxnLst/>
              <a:rect l="l" t="t" r="r" b="b"/>
              <a:pathLst>
                <a:path w="20359" h="34580" extrusionOk="0">
                  <a:moveTo>
                    <a:pt x="592" y="0"/>
                  </a:moveTo>
                  <a:lnTo>
                    <a:pt x="1" y="341"/>
                  </a:lnTo>
                  <a:lnTo>
                    <a:pt x="19767" y="34579"/>
                  </a:lnTo>
                  <a:lnTo>
                    <a:pt x="20359" y="34237"/>
                  </a:lnTo>
                  <a:lnTo>
                    <a:pt x="5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1517;p59">
              <a:extLst>
                <a:ext uri="{FF2B5EF4-FFF2-40B4-BE49-F238E27FC236}">
                  <a16:creationId xmlns:a16="http://schemas.microsoft.com/office/drawing/2014/main" id="{5102DEEB-A79F-7C82-88F4-161918F28330}"/>
                </a:ext>
              </a:extLst>
            </p:cNvPr>
            <p:cNvSpPr/>
            <p:nvPr/>
          </p:nvSpPr>
          <p:spPr>
            <a:xfrm>
              <a:off x="5406400" y="4445000"/>
              <a:ext cx="17125" cy="988400"/>
            </a:xfrm>
            <a:custGeom>
              <a:avLst/>
              <a:gdLst/>
              <a:ahLst/>
              <a:cxnLst/>
              <a:rect l="l" t="t" r="r" b="b"/>
              <a:pathLst>
                <a:path w="685" h="39536" extrusionOk="0">
                  <a:moveTo>
                    <a:pt x="0" y="1"/>
                  </a:moveTo>
                  <a:lnTo>
                    <a:pt x="0" y="39536"/>
                  </a:lnTo>
                  <a:lnTo>
                    <a:pt x="684" y="39536"/>
                  </a:lnTo>
                  <a:lnTo>
                    <a:pt x="6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1518;p59">
              <a:extLst>
                <a:ext uri="{FF2B5EF4-FFF2-40B4-BE49-F238E27FC236}">
                  <a16:creationId xmlns:a16="http://schemas.microsoft.com/office/drawing/2014/main" id="{4414EC24-80F9-178D-547B-40CBB31FC562}"/>
                </a:ext>
              </a:extLst>
            </p:cNvPr>
            <p:cNvSpPr/>
            <p:nvPr/>
          </p:nvSpPr>
          <p:spPr>
            <a:xfrm>
              <a:off x="4913200" y="4440550"/>
              <a:ext cx="509275" cy="864325"/>
            </a:xfrm>
            <a:custGeom>
              <a:avLst/>
              <a:gdLst/>
              <a:ahLst/>
              <a:cxnLst/>
              <a:rect l="l" t="t" r="r" b="b"/>
              <a:pathLst>
                <a:path w="20371" h="34573" extrusionOk="0">
                  <a:moveTo>
                    <a:pt x="19779" y="0"/>
                  </a:moveTo>
                  <a:lnTo>
                    <a:pt x="0" y="34232"/>
                  </a:lnTo>
                  <a:lnTo>
                    <a:pt x="591" y="34573"/>
                  </a:lnTo>
                  <a:lnTo>
                    <a:pt x="20370" y="342"/>
                  </a:lnTo>
                  <a:lnTo>
                    <a:pt x="197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1519;p59">
              <a:extLst>
                <a:ext uri="{FF2B5EF4-FFF2-40B4-BE49-F238E27FC236}">
                  <a16:creationId xmlns:a16="http://schemas.microsoft.com/office/drawing/2014/main" id="{8EB9CA90-5CCB-3B6C-2315-FED685E50C95}"/>
                </a:ext>
              </a:extLst>
            </p:cNvPr>
            <p:cNvSpPr/>
            <p:nvPr/>
          </p:nvSpPr>
          <p:spPr>
            <a:xfrm>
              <a:off x="4567175" y="4457475"/>
              <a:ext cx="868425" cy="509050"/>
            </a:xfrm>
            <a:custGeom>
              <a:avLst/>
              <a:gdLst/>
              <a:ahLst/>
              <a:cxnLst/>
              <a:rect l="l" t="t" r="r" b="b"/>
              <a:pathLst>
                <a:path w="34737" h="20362" extrusionOk="0">
                  <a:moveTo>
                    <a:pt x="34395" y="0"/>
                  </a:moveTo>
                  <a:lnTo>
                    <a:pt x="1" y="19767"/>
                  </a:lnTo>
                  <a:lnTo>
                    <a:pt x="343" y="20362"/>
                  </a:lnTo>
                  <a:lnTo>
                    <a:pt x="34736" y="595"/>
                  </a:lnTo>
                  <a:lnTo>
                    <a:pt x="343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520;p59">
              <a:extLst>
                <a:ext uri="{FF2B5EF4-FFF2-40B4-BE49-F238E27FC236}">
                  <a16:creationId xmlns:a16="http://schemas.microsoft.com/office/drawing/2014/main" id="{4B69825E-6C08-9D4A-FC18-E4AF5D2B92BB}"/>
                </a:ext>
              </a:extLst>
            </p:cNvPr>
            <p:cNvSpPr/>
            <p:nvPr/>
          </p:nvSpPr>
          <p:spPr>
            <a:xfrm>
              <a:off x="4426625" y="4436475"/>
              <a:ext cx="988350" cy="17100"/>
            </a:xfrm>
            <a:custGeom>
              <a:avLst/>
              <a:gdLst/>
              <a:ahLst/>
              <a:cxnLst/>
              <a:rect l="l" t="t" r="r" b="b"/>
              <a:pathLst>
                <a:path w="39534" h="684" extrusionOk="0">
                  <a:moveTo>
                    <a:pt x="1" y="0"/>
                  </a:moveTo>
                  <a:lnTo>
                    <a:pt x="1" y="684"/>
                  </a:lnTo>
                  <a:lnTo>
                    <a:pt x="39533" y="684"/>
                  </a:lnTo>
                  <a:lnTo>
                    <a:pt x="395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1521;p59">
              <a:extLst>
                <a:ext uri="{FF2B5EF4-FFF2-40B4-BE49-F238E27FC236}">
                  <a16:creationId xmlns:a16="http://schemas.microsoft.com/office/drawing/2014/main" id="{68F732BE-7E36-CF32-1705-7C05CF947199}"/>
                </a:ext>
              </a:extLst>
            </p:cNvPr>
            <p:cNvSpPr/>
            <p:nvPr/>
          </p:nvSpPr>
          <p:spPr>
            <a:xfrm>
              <a:off x="4554775" y="3943475"/>
              <a:ext cx="864475" cy="508975"/>
            </a:xfrm>
            <a:custGeom>
              <a:avLst/>
              <a:gdLst/>
              <a:ahLst/>
              <a:cxnLst/>
              <a:rect l="l" t="t" r="r" b="b"/>
              <a:pathLst>
                <a:path w="34579" h="20359" extrusionOk="0">
                  <a:moveTo>
                    <a:pt x="341" y="1"/>
                  </a:moveTo>
                  <a:lnTo>
                    <a:pt x="0" y="592"/>
                  </a:lnTo>
                  <a:lnTo>
                    <a:pt x="34236" y="20359"/>
                  </a:lnTo>
                  <a:lnTo>
                    <a:pt x="34578" y="1976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1522;p59">
              <a:extLst>
                <a:ext uri="{FF2B5EF4-FFF2-40B4-BE49-F238E27FC236}">
                  <a16:creationId xmlns:a16="http://schemas.microsoft.com/office/drawing/2014/main" id="{97FA91C6-CBEB-F202-CF85-1928B88D3CA8}"/>
                </a:ext>
              </a:extLst>
            </p:cNvPr>
            <p:cNvSpPr/>
            <p:nvPr/>
          </p:nvSpPr>
          <p:spPr>
            <a:xfrm>
              <a:off x="4913375" y="3584800"/>
              <a:ext cx="509000" cy="864500"/>
            </a:xfrm>
            <a:custGeom>
              <a:avLst/>
              <a:gdLst/>
              <a:ahLst/>
              <a:cxnLst/>
              <a:rect l="l" t="t" r="r" b="b"/>
              <a:pathLst>
                <a:path w="20360" h="34580" extrusionOk="0">
                  <a:moveTo>
                    <a:pt x="593" y="1"/>
                  </a:moveTo>
                  <a:lnTo>
                    <a:pt x="1" y="343"/>
                  </a:lnTo>
                  <a:lnTo>
                    <a:pt x="19768" y="34580"/>
                  </a:lnTo>
                  <a:lnTo>
                    <a:pt x="20360" y="34238"/>
                  </a:lnTo>
                  <a:lnTo>
                    <a:pt x="5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1523;p59">
              <a:extLst>
                <a:ext uri="{FF2B5EF4-FFF2-40B4-BE49-F238E27FC236}">
                  <a16:creationId xmlns:a16="http://schemas.microsoft.com/office/drawing/2014/main" id="{9D5C02F3-9D58-F7D7-CE38-68EC3F69BD4A}"/>
                </a:ext>
              </a:extLst>
            </p:cNvPr>
            <p:cNvSpPr/>
            <p:nvPr/>
          </p:nvSpPr>
          <p:spPr>
            <a:xfrm>
              <a:off x="5406400" y="3456700"/>
              <a:ext cx="17125" cy="988325"/>
            </a:xfrm>
            <a:custGeom>
              <a:avLst/>
              <a:gdLst/>
              <a:ahLst/>
              <a:cxnLst/>
              <a:rect l="l" t="t" r="r" b="b"/>
              <a:pathLst>
                <a:path w="685" h="39533" extrusionOk="0">
                  <a:moveTo>
                    <a:pt x="0" y="0"/>
                  </a:moveTo>
                  <a:lnTo>
                    <a:pt x="0" y="39533"/>
                  </a:lnTo>
                  <a:lnTo>
                    <a:pt x="684" y="39533"/>
                  </a:lnTo>
                  <a:lnTo>
                    <a:pt x="6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1524;p59">
              <a:extLst>
                <a:ext uri="{FF2B5EF4-FFF2-40B4-BE49-F238E27FC236}">
                  <a16:creationId xmlns:a16="http://schemas.microsoft.com/office/drawing/2014/main" id="{7844FB04-5070-5E40-E70C-F3DA5F1A7D5E}"/>
                </a:ext>
              </a:extLst>
            </p:cNvPr>
            <p:cNvSpPr/>
            <p:nvPr/>
          </p:nvSpPr>
          <p:spPr>
            <a:xfrm>
              <a:off x="5269775" y="4299850"/>
              <a:ext cx="290375" cy="290375"/>
            </a:xfrm>
            <a:custGeom>
              <a:avLst/>
              <a:gdLst/>
              <a:ahLst/>
              <a:cxnLst/>
              <a:rect l="l" t="t" r="r" b="b"/>
              <a:pathLst>
                <a:path w="11615" h="11615" extrusionOk="0">
                  <a:moveTo>
                    <a:pt x="5807" y="1"/>
                  </a:moveTo>
                  <a:cubicBezTo>
                    <a:pt x="4268" y="1"/>
                    <a:pt x="2791" y="613"/>
                    <a:pt x="1701" y="1701"/>
                  </a:cubicBezTo>
                  <a:cubicBezTo>
                    <a:pt x="613" y="2791"/>
                    <a:pt x="1" y="4267"/>
                    <a:pt x="1" y="5808"/>
                  </a:cubicBezTo>
                  <a:cubicBezTo>
                    <a:pt x="1" y="7348"/>
                    <a:pt x="613" y="8824"/>
                    <a:pt x="1701" y="9914"/>
                  </a:cubicBezTo>
                  <a:cubicBezTo>
                    <a:pt x="2791" y="11002"/>
                    <a:pt x="4268" y="11614"/>
                    <a:pt x="5807" y="11614"/>
                  </a:cubicBezTo>
                  <a:cubicBezTo>
                    <a:pt x="7348" y="11614"/>
                    <a:pt x="8824" y="11002"/>
                    <a:pt x="9914" y="9914"/>
                  </a:cubicBezTo>
                  <a:cubicBezTo>
                    <a:pt x="11003" y="8824"/>
                    <a:pt x="11615" y="7348"/>
                    <a:pt x="11615" y="5808"/>
                  </a:cubicBezTo>
                  <a:cubicBezTo>
                    <a:pt x="11615" y="4267"/>
                    <a:pt x="11003" y="2791"/>
                    <a:pt x="9914" y="1701"/>
                  </a:cubicBezTo>
                  <a:cubicBezTo>
                    <a:pt x="8824" y="613"/>
                    <a:pt x="7348" y="1"/>
                    <a:pt x="5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1525;p59">
              <a:extLst>
                <a:ext uri="{FF2B5EF4-FFF2-40B4-BE49-F238E27FC236}">
                  <a16:creationId xmlns:a16="http://schemas.microsoft.com/office/drawing/2014/main" id="{26420CA9-9DEA-51A1-00C8-7CF4A50B76FD}"/>
                </a:ext>
              </a:extLst>
            </p:cNvPr>
            <p:cNvSpPr/>
            <p:nvPr/>
          </p:nvSpPr>
          <p:spPr>
            <a:xfrm>
              <a:off x="4383400" y="3413375"/>
              <a:ext cx="2063150" cy="2063325"/>
            </a:xfrm>
            <a:custGeom>
              <a:avLst/>
              <a:gdLst/>
              <a:ahLst/>
              <a:cxnLst/>
              <a:rect l="l" t="t" r="r" b="b"/>
              <a:pathLst>
                <a:path w="82526" h="82533" extrusionOk="0">
                  <a:moveTo>
                    <a:pt x="41263" y="6270"/>
                  </a:moveTo>
                  <a:cubicBezTo>
                    <a:pt x="60555" y="6270"/>
                    <a:pt x="76257" y="21971"/>
                    <a:pt x="76257" y="41264"/>
                  </a:cubicBezTo>
                  <a:cubicBezTo>
                    <a:pt x="76257" y="60562"/>
                    <a:pt x="60555" y="76257"/>
                    <a:pt x="41263" y="76257"/>
                  </a:cubicBezTo>
                  <a:cubicBezTo>
                    <a:pt x="21965" y="76257"/>
                    <a:pt x="6269" y="60562"/>
                    <a:pt x="6269" y="41264"/>
                  </a:cubicBezTo>
                  <a:cubicBezTo>
                    <a:pt x="6269" y="21972"/>
                    <a:pt x="21965" y="6270"/>
                    <a:pt x="41263" y="6270"/>
                  </a:cubicBezTo>
                  <a:close/>
                  <a:moveTo>
                    <a:pt x="41263" y="1"/>
                  </a:moveTo>
                  <a:cubicBezTo>
                    <a:pt x="18471" y="1"/>
                    <a:pt x="0" y="18478"/>
                    <a:pt x="0" y="41264"/>
                  </a:cubicBezTo>
                  <a:cubicBezTo>
                    <a:pt x="0" y="64056"/>
                    <a:pt x="18472" y="82532"/>
                    <a:pt x="41263" y="82532"/>
                  </a:cubicBezTo>
                  <a:cubicBezTo>
                    <a:pt x="64049" y="82532"/>
                    <a:pt x="82525" y="64056"/>
                    <a:pt x="82525" y="41264"/>
                  </a:cubicBezTo>
                  <a:cubicBezTo>
                    <a:pt x="82525" y="18478"/>
                    <a:pt x="64049" y="1"/>
                    <a:pt x="412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1526;p59">
              <a:extLst>
                <a:ext uri="{FF2B5EF4-FFF2-40B4-BE49-F238E27FC236}">
                  <a16:creationId xmlns:a16="http://schemas.microsoft.com/office/drawing/2014/main" id="{3C5FF12B-BF28-A56F-DF8B-66E338DB5C05}"/>
                </a:ext>
              </a:extLst>
            </p:cNvPr>
            <p:cNvSpPr/>
            <p:nvPr/>
          </p:nvSpPr>
          <p:spPr>
            <a:xfrm>
              <a:off x="4483125" y="3513175"/>
              <a:ext cx="1863700" cy="1863725"/>
            </a:xfrm>
            <a:custGeom>
              <a:avLst/>
              <a:gdLst/>
              <a:ahLst/>
              <a:cxnLst/>
              <a:rect l="l" t="t" r="r" b="b"/>
              <a:pathLst>
                <a:path w="74548" h="74549" extrusionOk="0">
                  <a:moveTo>
                    <a:pt x="37274" y="2280"/>
                  </a:moveTo>
                  <a:cubicBezTo>
                    <a:pt x="56566" y="2280"/>
                    <a:pt x="72268" y="17982"/>
                    <a:pt x="72268" y="37275"/>
                  </a:cubicBezTo>
                  <a:cubicBezTo>
                    <a:pt x="72268" y="56572"/>
                    <a:pt x="56566" y="72269"/>
                    <a:pt x="37274" y="72269"/>
                  </a:cubicBezTo>
                  <a:cubicBezTo>
                    <a:pt x="17976" y="72269"/>
                    <a:pt x="2280" y="56572"/>
                    <a:pt x="2280" y="37275"/>
                  </a:cubicBezTo>
                  <a:cubicBezTo>
                    <a:pt x="2280" y="17982"/>
                    <a:pt x="17976" y="2280"/>
                    <a:pt x="37274" y="2280"/>
                  </a:cubicBezTo>
                  <a:close/>
                  <a:moveTo>
                    <a:pt x="37274" y="1"/>
                  </a:moveTo>
                  <a:cubicBezTo>
                    <a:pt x="16717" y="1"/>
                    <a:pt x="0" y="16723"/>
                    <a:pt x="0" y="37275"/>
                  </a:cubicBezTo>
                  <a:cubicBezTo>
                    <a:pt x="0" y="57832"/>
                    <a:pt x="16717" y="74548"/>
                    <a:pt x="37273" y="74548"/>
                  </a:cubicBezTo>
                  <a:cubicBezTo>
                    <a:pt x="57825" y="74548"/>
                    <a:pt x="74547" y="57832"/>
                    <a:pt x="74547" y="37275"/>
                  </a:cubicBezTo>
                  <a:cubicBezTo>
                    <a:pt x="74547" y="16723"/>
                    <a:pt x="57825" y="1"/>
                    <a:pt x="372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1527;p59">
              <a:extLst>
                <a:ext uri="{FF2B5EF4-FFF2-40B4-BE49-F238E27FC236}">
                  <a16:creationId xmlns:a16="http://schemas.microsoft.com/office/drawing/2014/main" id="{E12D5D08-B19D-77C6-2EAB-6EF5F401475C}"/>
                </a:ext>
              </a:extLst>
            </p:cNvPr>
            <p:cNvSpPr/>
            <p:nvPr/>
          </p:nvSpPr>
          <p:spPr>
            <a:xfrm>
              <a:off x="2307975" y="4272175"/>
              <a:ext cx="1296050" cy="611625"/>
            </a:xfrm>
            <a:custGeom>
              <a:avLst/>
              <a:gdLst/>
              <a:ahLst/>
              <a:cxnLst/>
              <a:rect l="l" t="t" r="r" b="b"/>
              <a:pathLst>
                <a:path w="51842" h="24465" extrusionOk="0">
                  <a:moveTo>
                    <a:pt x="51063" y="712"/>
                  </a:moveTo>
                  <a:lnTo>
                    <a:pt x="48190" y="23603"/>
                  </a:lnTo>
                  <a:lnTo>
                    <a:pt x="717" y="10995"/>
                  </a:lnTo>
                  <a:lnTo>
                    <a:pt x="1232" y="2391"/>
                  </a:lnTo>
                  <a:lnTo>
                    <a:pt x="51063" y="712"/>
                  </a:lnTo>
                  <a:close/>
                  <a:moveTo>
                    <a:pt x="51842" y="0"/>
                  </a:moveTo>
                  <a:lnTo>
                    <a:pt x="585" y="1728"/>
                  </a:lnTo>
                  <a:lnTo>
                    <a:pt x="1" y="11513"/>
                  </a:lnTo>
                  <a:lnTo>
                    <a:pt x="48393" y="24364"/>
                  </a:lnTo>
                  <a:lnTo>
                    <a:pt x="48771" y="24464"/>
                  </a:lnTo>
                  <a:lnTo>
                    <a:pt x="518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1528;p59">
              <a:extLst>
                <a:ext uri="{FF2B5EF4-FFF2-40B4-BE49-F238E27FC236}">
                  <a16:creationId xmlns:a16="http://schemas.microsoft.com/office/drawing/2014/main" id="{A9767F3E-59EF-E8DC-60DF-2E5EBC14BC88}"/>
                </a:ext>
              </a:extLst>
            </p:cNvPr>
            <p:cNvSpPr/>
            <p:nvPr/>
          </p:nvSpPr>
          <p:spPr>
            <a:xfrm>
              <a:off x="2186925" y="4299850"/>
              <a:ext cx="290375" cy="290375"/>
            </a:xfrm>
            <a:custGeom>
              <a:avLst/>
              <a:gdLst/>
              <a:ahLst/>
              <a:cxnLst/>
              <a:rect l="l" t="t" r="r" b="b"/>
              <a:pathLst>
                <a:path w="11615" h="11615" extrusionOk="0">
                  <a:moveTo>
                    <a:pt x="5807" y="1"/>
                  </a:moveTo>
                  <a:cubicBezTo>
                    <a:pt x="4267" y="1"/>
                    <a:pt x="2790" y="613"/>
                    <a:pt x="1701" y="1701"/>
                  </a:cubicBezTo>
                  <a:cubicBezTo>
                    <a:pt x="612" y="2791"/>
                    <a:pt x="0" y="4267"/>
                    <a:pt x="0" y="5808"/>
                  </a:cubicBezTo>
                  <a:cubicBezTo>
                    <a:pt x="0" y="7348"/>
                    <a:pt x="612" y="8824"/>
                    <a:pt x="1701" y="9914"/>
                  </a:cubicBezTo>
                  <a:cubicBezTo>
                    <a:pt x="2790" y="11002"/>
                    <a:pt x="4267" y="11614"/>
                    <a:pt x="5807" y="11614"/>
                  </a:cubicBezTo>
                  <a:cubicBezTo>
                    <a:pt x="7347" y="11614"/>
                    <a:pt x="8824" y="11002"/>
                    <a:pt x="9914" y="9914"/>
                  </a:cubicBezTo>
                  <a:cubicBezTo>
                    <a:pt x="11002" y="8824"/>
                    <a:pt x="11614" y="7348"/>
                    <a:pt x="11614" y="5808"/>
                  </a:cubicBezTo>
                  <a:cubicBezTo>
                    <a:pt x="11614" y="4267"/>
                    <a:pt x="11002" y="2791"/>
                    <a:pt x="9914" y="1701"/>
                  </a:cubicBezTo>
                  <a:cubicBezTo>
                    <a:pt x="8824" y="613"/>
                    <a:pt x="7347" y="1"/>
                    <a:pt x="5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1529;p59">
              <a:extLst>
                <a:ext uri="{FF2B5EF4-FFF2-40B4-BE49-F238E27FC236}">
                  <a16:creationId xmlns:a16="http://schemas.microsoft.com/office/drawing/2014/main" id="{2973D92A-59BB-091F-D0F5-BD95DC6EECB3}"/>
                </a:ext>
              </a:extLst>
            </p:cNvPr>
            <p:cNvSpPr/>
            <p:nvPr/>
          </p:nvSpPr>
          <p:spPr>
            <a:xfrm>
              <a:off x="3232150" y="4252450"/>
              <a:ext cx="660125" cy="660175"/>
            </a:xfrm>
            <a:custGeom>
              <a:avLst/>
              <a:gdLst/>
              <a:ahLst/>
              <a:cxnLst/>
              <a:rect l="l" t="t" r="r" b="b"/>
              <a:pathLst>
                <a:path w="26405" h="26407" extrusionOk="0">
                  <a:moveTo>
                    <a:pt x="13202" y="1"/>
                  </a:moveTo>
                  <a:cubicBezTo>
                    <a:pt x="9700" y="1"/>
                    <a:pt x="6342" y="1393"/>
                    <a:pt x="3867" y="3868"/>
                  </a:cubicBezTo>
                  <a:cubicBezTo>
                    <a:pt x="1391" y="6344"/>
                    <a:pt x="0" y="9702"/>
                    <a:pt x="0" y="13204"/>
                  </a:cubicBezTo>
                  <a:cubicBezTo>
                    <a:pt x="0" y="16705"/>
                    <a:pt x="1391" y="20064"/>
                    <a:pt x="3867" y="22540"/>
                  </a:cubicBezTo>
                  <a:cubicBezTo>
                    <a:pt x="6342" y="25016"/>
                    <a:pt x="9700" y="26407"/>
                    <a:pt x="13202" y="26407"/>
                  </a:cubicBezTo>
                  <a:cubicBezTo>
                    <a:pt x="16704" y="26407"/>
                    <a:pt x="20063" y="25016"/>
                    <a:pt x="22538" y="22540"/>
                  </a:cubicBezTo>
                  <a:cubicBezTo>
                    <a:pt x="25014" y="20064"/>
                    <a:pt x="26405" y="16705"/>
                    <a:pt x="26405" y="13204"/>
                  </a:cubicBezTo>
                  <a:cubicBezTo>
                    <a:pt x="26405" y="9702"/>
                    <a:pt x="25014" y="6344"/>
                    <a:pt x="22538" y="3868"/>
                  </a:cubicBezTo>
                  <a:cubicBezTo>
                    <a:pt x="20063" y="1393"/>
                    <a:pt x="16704" y="1"/>
                    <a:pt x="13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1530;p59">
              <a:extLst>
                <a:ext uri="{FF2B5EF4-FFF2-40B4-BE49-F238E27FC236}">
                  <a16:creationId xmlns:a16="http://schemas.microsoft.com/office/drawing/2014/main" id="{4FABF925-47BE-F693-38D9-63F6CB1A98A8}"/>
                </a:ext>
              </a:extLst>
            </p:cNvPr>
            <p:cNvSpPr/>
            <p:nvPr/>
          </p:nvSpPr>
          <p:spPr>
            <a:xfrm>
              <a:off x="2266350" y="2987075"/>
              <a:ext cx="987475" cy="1497550"/>
            </a:xfrm>
            <a:custGeom>
              <a:avLst/>
              <a:gdLst/>
              <a:ahLst/>
              <a:cxnLst/>
              <a:rect l="l" t="t" r="r" b="b"/>
              <a:pathLst>
                <a:path w="39499" h="59902" extrusionOk="0">
                  <a:moveTo>
                    <a:pt x="34231" y="1"/>
                  </a:moveTo>
                  <a:lnTo>
                    <a:pt x="1" y="56723"/>
                  </a:lnTo>
                  <a:lnTo>
                    <a:pt x="5269" y="59902"/>
                  </a:lnTo>
                  <a:lnTo>
                    <a:pt x="39499" y="3180"/>
                  </a:lnTo>
                  <a:lnTo>
                    <a:pt x="342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1531;p59">
              <a:extLst>
                <a:ext uri="{FF2B5EF4-FFF2-40B4-BE49-F238E27FC236}">
                  <a16:creationId xmlns:a16="http://schemas.microsoft.com/office/drawing/2014/main" id="{A4E709CF-466D-1686-45B2-2B6EFFB10474}"/>
                </a:ext>
              </a:extLst>
            </p:cNvPr>
            <p:cNvSpPr/>
            <p:nvPr/>
          </p:nvSpPr>
          <p:spPr>
            <a:xfrm>
              <a:off x="4819300" y="3000125"/>
              <a:ext cx="668000" cy="1471200"/>
            </a:xfrm>
            <a:custGeom>
              <a:avLst/>
              <a:gdLst/>
              <a:ahLst/>
              <a:cxnLst/>
              <a:rect l="l" t="t" r="r" b="b"/>
              <a:pathLst>
                <a:path w="26720" h="58848" extrusionOk="0">
                  <a:moveTo>
                    <a:pt x="5773" y="0"/>
                  </a:moveTo>
                  <a:lnTo>
                    <a:pt x="1" y="2132"/>
                  </a:lnTo>
                  <a:lnTo>
                    <a:pt x="20948" y="58848"/>
                  </a:lnTo>
                  <a:lnTo>
                    <a:pt x="26720" y="56716"/>
                  </a:lnTo>
                  <a:lnTo>
                    <a:pt x="57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1532;p59">
              <a:extLst>
                <a:ext uri="{FF2B5EF4-FFF2-40B4-BE49-F238E27FC236}">
                  <a16:creationId xmlns:a16="http://schemas.microsoft.com/office/drawing/2014/main" id="{478BF4AD-FC8D-80B0-E7D9-879B2380AD24}"/>
                </a:ext>
              </a:extLst>
            </p:cNvPr>
            <p:cNvSpPr/>
            <p:nvPr/>
          </p:nvSpPr>
          <p:spPr>
            <a:xfrm>
              <a:off x="3575100" y="3158825"/>
              <a:ext cx="1438750" cy="1415950"/>
            </a:xfrm>
            <a:custGeom>
              <a:avLst/>
              <a:gdLst/>
              <a:ahLst/>
              <a:cxnLst/>
              <a:rect l="l" t="t" r="r" b="b"/>
              <a:pathLst>
                <a:path w="57550" h="56638" extrusionOk="0">
                  <a:moveTo>
                    <a:pt x="53240" y="0"/>
                  </a:moveTo>
                  <a:lnTo>
                    <a:pt x="0" y="52245"/>
                  </a:lnTo>
                  <a:lnTo>
                    <a:pt x="4310" y="56638"/>
                  </a:lnTo>
                  <a:lnTo>
                    <a:pt x="57549" y="4392"/>
                  </a:lnTo>
                  <a:lnTo>
                    <a:pt x="532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1533;p59">
              <a:extLst>
                <a:ext uri="{FF2B5EF4-FFF2-40B4-BE49-F238E27FC236}">
                  <a16:creationId xmlns:a16="http://schemas.microsoft.com/office/drawing/2014/main" id="{F352D9E6-B1A9-C46A-6C5D-447CC4DE650E}"/>
                </a:ext>
              </a:extLst>
            </p:cNvPr>
            <p:cNvSpPr/>
            <p:nvPr/>
          </p:nvSpPr>
          <p:spPr>
            <a:xfrm>
              <a:off x="3111100" y="2488225"/>
              <a:ext cx="2482350" cy="615775"/>
            </a:xfrm>
            <a:custGeom>
              <a:avLst/>
              <a:gdLst/>
              <a:ahLst/>
              <a:cxnLst/>
              <a:rect l="l" t="t" r="r" b="b"/>
              <a:pathLst>
                <a:path w="99294" h="24631" extrusionOk="0">
                  <a:moveTo>
                    <a:pt x="68136" y="0"/>
                  </a:moveTo>
                  <a:lnTo>
                    <a:pt x="68136" y="18478"/>
                  </a:lnTo>
                  <a:lnTo>
                    <a:pt x="3078" y="18478"/>
                  </a:lnTo>
                  <a:cubicBezTo>
                    <a:pt x="1378" y="18478"/>
                    <a:pt x="1" y="19856"/>
                    <a:pt x="1" y="21555"/>
                  </a:cubicBezTo>
                  <a:cubicBezTo>
                    <a:pt x="1" y="23253"/>
                    <a:pt x="1378" y="24631"/>
                    <a:pt x="3078" y="24631"/>
                  </a:cubicBezTo>
                  <a:lnTo>
                    <a:pt x="74289" y="24631"/>
                  </a:lnTo>
                  <a:lnTo>
                    <a:pt x="74289" y="6153"/>
                  </a:lnTo>
                  <a:lnTo>
                    <a:pt x="85852" y="6153"/>
                  </a:lnTo>
                  <a:cubicBezTo>
                    <a:pt x="89870" y="6153"/>
                    <a:pt x="93140" y="9423"/>
                    <a:pt x="93140" y="13443"/>
                  </a:cubicBezTo>
                  <a:lnTo>
                    <a:pt x="93140" y="21555"/>
                  </a:lnTo>
                  <a:cubicBezTo>
                    <a:pt x="93140" y="23253"/>
                    <a:pt x="94517" y="24631"/>
                    <a:pt x="96217" y="24631"/>
                  </a:cubicBezTo>
                  <a:cubicBezTo>
                    <a:pt x="97916" y="24631"/>
                    <a:pt x="99294" y="23253"/>
                    <a:pt x="99294" y="21555"/>
                  </a:cubicBezTo>
                  <a:lnTo>
                    <a:pt x="99294" y="13442"/>
                  </a:lnTo>
                  <a:cubicBezTo>
                    <a:pt x="99294" y="6030"/>
                    <a:pt x="93264" y="0"/>
                    <a:pt x="85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1534;p59">
              <a:extLst>
                <a:ext uri="{FF2B5EF4-FFF2-40B4-BE49-F238E27FC236}">
                  <a16:creationId xmlns:a16="http://schemas.microsoft.com/office/drawing/2014/main" id="{ACD78E8B-A529-F4A8-4E39-95E67007CB36}"/>
                </a:ext>
              </a:extLst>
            </p:cNvPr>
            <p:cNvSpPr/>
            <p:nvPr/>
          </p:nvSpPr>
          <p:spPr>
            <a:xfrm>
              <a:off x="2497750" y="1716500"/>
              <a:ext cx="2183075" cy="2150000"/>
            </a:xfrm>
            <a:custGeom>
              <a:avLst/>
              <a:gdLst/>
              <a:ahLst/>
              <a:cxnLst/>
              <a:rect l="l" t="t" r="r" b="b"/>
              <a:pathLst>
                <a:path w="87323" h="86000" extrusionOk="0">
                  <a:moveTo>
                    <a:pt x="14128" y="0"/>
                  </a:moveTo>
                  <a:cubicBezTo>
                    <a:pt x="12837" y="0"/>
                    <a:pt x="0" y="20478"/>
                    <a:pt x="6536" y="29779"/>
                  </a:cubicBezTo>
                  <a:cubicBezTo>
                    <a:pt x="12500" y="38266"/>
                    <a:pt x="51845" y="38683"/>
                    <a:pt x="59534" y="38683"/>
                  </a:cubicBezTo>
                  <a:cubicBezTo>
                    <a:pt x="60373" y="38683"/>
                    <a:pt x="60835" y="38678"/>
                    <a:pt x="60835" y="38678"/>
                  </a:cubicBezTo>
                  <a:lnTo>
                    <a:pt x="60835" y="38678"/>
                  </a:lnTo>
                  <a:cubicBezTo>
                    <a:pt x="60835" y="38679"/>
                    <a:pt x="53371" y="46910"/>
                    <a:pt x="49926" y="65159"/>
                  </a:cubicBezTo>
                  <a:cubicBezTo>
                    <a:pt x="46652" y="82499"/>
                    <a:pt x="47133" y="84451"/>
                    <a:pt x="47133" y="84451"/>
                  </a:cubicBezTo>
                  <a:lnTo>
                    <a:pt x="54058" y="85999"/>
                  </a:lnTo>
                  <a:cubicBezTo>
                    <a:pt x="54058" y="85999"/>
                    <a:pt x="87322" y="36876"/>
                    <a:pt x="83404" y="29244"/>
                  </a:cubicBezTo>
                  <a:cubicBezTo>
                    <a:pt x="79486" y="21610"/>
                    <a:pt x="32068" y="10683"/>
                    <a:pt x="32068" y="10683"/>
                  </a:cubicBezTo>
                  <a:lnTo>
                    <a:pt x="35796" y="5862"/>
                  </a:lnTo>
                  <a:lnTo>
                    <a:pt x="14169" y="9"/>
                  </a:lnTo>
                  <a:cubicBezTo>
                    <a:pt x="14157" y="3"/>
                    <a:pt x="14143" y="0"/>
                    <a:pt x="141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1535;p59">
              <a:extLst>
                <a:ext uri="{FF2B5EF4-FFF2-40B4-BE49-F238E27FC236}">
                  <a16:creationId xmlns:a16="http://schemas.microsoft.com/office/drawing/2014/main" id="{F85586AC-F550-1128-A89E-C904EEA08FAA}"/>
                </a:ext>
              </a:extLst>
            </p:cNvPr>
            <p:cNvSpPr/>
            <p:nvPr/>
          </p:nvSpPr>
          <p:spPr>
            <a:xfrm>
              <a:off x="4709200" y="487925"/>
              <a:ext cx="461925" cy="46450"/>
            </a:xfrm>
            <a:custGeom>
              <a:avLst/>
              <a:gdLst/>
              <a:ahLst/>
              <a:cxnLst/>
              <a:rect l="l" t="t" r="r" b="b"/>
              <a:pathLst>
                <a:path w="18477" h="1858" extrusionOk="0">
                  <a:moveTo>
                    <a:pt x="930" y="1"/>
                  </a:moveTo>
                  <a:cubicBezTo>
                    <a:pt x="416" y="1"/>
                    <a:pt x="0" y="416"/>
                    <a:pt x="0" y="929"/>
                  </a:cubicBezTo>
                  <a:cubicBezTo>
                    <a:pt x="0" y="1442"/>
                    <a:pt x="416" y="1858"/>
                    <a:pt x="930" y="1858"/>
                  </a:cubicBezTo>
                  <a:lnTo>
                    <a:pt x="17548" y="1858"/>
                  </a:lnTo>
                  <a:cubicBezTo>
                    <a:pt x="18061" y="1858"/>
                    <a:pt x="18477" y="1442"/>
                    <a:pt x="18477" y="929"/>
                  </a:cubicBezTo>
                  <a:cubicBezTo>
                    <a:pt x="18477" y="416"/>
                    <a:pt x="18061" y="1"/>
                    <a:pt x="175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1536;p59">
              <a:extLst>
                <a:ext uri="{FF2B5EF4-FFF2-40B4-BE49-F238E27FC236}">
                  <a16:creationId xmlns:a16="http://schemas.microsoft.com/office/drawing/2014/main" id="{26A53695-BA9F-E826-BD1C-EE4A10CA902A}"/>
                </a:ext>
              </a:extLst>
            </p:cNvPr>
            <p:cNvSpPr/>
            <p:nvPr/>
          </p:nvSpPr>
          <p:spPr>
            <a:xfrm>
              <a:off x="4076025" y="403475"/>
              <a:ext cx="861450" cy="542325"/>
            </a:xfrm>
            <a:custGeom>
              <a:avLst/>
              <a:gdLst/>
              <a:ahLst/>
              <a:cxnLst/>
              <a:rect l="l" t="t" r="r" b="b"/>
              <a:pathLst>
                <a:path w="34458" h="21693" extrusionOk="0">
                  <a:moveTo>
                    <a:pt x="6187" y="1"/>
                  </a:moveTo>
                  <a:cubicBezTo>
                    <a:pt x="5795" y="137"/>
                    <a:pt x="0" y="7812"/>
                    <a:pt x="1175" y="12824"/>
                  </a:cubicBezTo>
                  <a:cubicBezTo>
                    <a:pt x="2350" y="17837"/>
                    <a:pt x="6795" y="21692"/>
                    <a:pt x="6795" y="21692"/>
                  </a:cubicBezTo>
                  <a:cubicBezTo>
                    <a:pt x="6795" y="21692"/>
                    <a:pt x="32657" y="12433"/>
                    <a:pt x="34458" y="6168"/>
                  </a:cubicBezTo>
                  <a:lnTo>
                    <a:pt x="61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1537;p59">
              <a:extLst>
                <a:ext uri="{FF2B5EF4-FFF2-40B4-BE49-F238E27FC236}">
                  <a16:creationId xmlns:a16="http://schemas.microsoft.com/office/drawing/2014/main" id="{B8C649EF-F537-4126-8B8B-8E8E75904789}"/>
                </a:ext>
              </a:extLst>
            </p:cNvPr>
            <p:cNvSpPr/>
            <p:nvPr/>
          </p:nvSpPr>
          <p:spPr>
            <a:xfrm>
              <a:off x="4140225" y="238100"/>
              <a:ext cx="701050" cy="296475"/>
            </a:xfrm>
            <a:custGeom>
              <a:avLst/>
              <a:gdLst/>
              <a:ahLst/>
              <a:cxnLst/>
              <a:rect l="l" t="t" r="r" b="b"/>
              <a:pathLst>
                <a:path w="28042" h="11859" extrusionOk="0">
                  <a:moveTo>
                    <a:pt x="12660" y="1"/>
                  </a:moveTo>
                  <a:cubicBezTo>
                    <a:pt x="8783" y="1"/>
                    <a:pt x="5408" y="1266"/>
                    <a:pt x="3313" y="3370"/>
                  </a:cubicBezTo>
                  <a:cubicBezTo>
                    <a:pt x="1" y="6698"/>
                    <a:pt x="293" y="11650"/>
                    <a:pt x="293" y="11859"/>
                  </a:cubicBezTo>
                  <a:cubicBezTo>
                    <a:pt x="293" y="11859"/>
                    <a:pt x="12379" y="11849"/>
                    <a:pt x="20520" y="11849"/>
                  </a:cubicBezTo>
                  <a:cubicBezTo>
                    <a:pt x="24590" y="11849"/>
                    <a:pt x="27674" y="11851"/>
                    <a:pt x="27767" y="11859"/>
                  </a:cubicBezTo>
                  <a:cubicBezTo>
                    <a:pt x="27768" y="11859"/>
                    <a:pt x="27768" y="11859"/>
                    <a:pt x="27768" y="11859"/>
                  </a:cubicBezTo>
                  <a:cubicBezTo>
                    <a:pt x="28042" y="11859"/>
                    <a:pt x="25814" y="4306"/>
                    <a:pt x="21880" y="2305"/>
                  </a:cubicBezTo>
                  <a:cubicBezTo>
                    <a:pt x="18744" y="709"/>
                    <a:pt x="15562" y="1"/>
                    <a:pt x="126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1538;p59">
              <a:extLst>
                <a:ext uri="{FF2B5EF4-FFF2-40B4-BE49-F238E27FC236}">
                  <a16:creationId xmlns:a16="http://schemas.microsoft.com/office/drawing/2014/main" id="{D42E64C2-0EA3-217B-1689-78F8BE6E3B39}"/>
                </a:ext>
              </a:extLst>
            </p:cNvPr>
            <p:cNvSpPr/>
            <p:nvPr/>
          </p:nvSpPr>
          <p:spPr>
            <a:xfrm>
              <a:off x="4127800" y="534550"/>
              <a:ext cx="781250" cy="717400"/>
            </a:xfrm>
            <a:custGeom>
              <a:avLst/>
              <a:gdLst/>
              <a:ahLst/>
              <a:cxnLst/>
              <a:rect l="l" t="t" r="r" b="b"/>
              <a:pathLst>
                <a:path w="31250" h="28696" extrusionOk="0">
                  <a:moveTo>
                    <a:pt x="21401" y="1"/>
                  </a:moveTo>
                  <a:cubicBezTo>
                    <a:pt x="12725" y="1"/>
                    <a:pt x="9320" y="9584"/>
                    <a:pt x="9320" y="9584"/>
                  </a:cubicBezTo>
                  <a:cubicBezTo>
                    <a:pt x="9320" y="9584"/>
                    <a:pt x="8993" y="5333"/>
                    <a:pt x="6439" y="5333"/>
                  </a:cubicBezTo>
                  <a:cubicBezTo>
                    <a:pt x="6210" y="5333"/>
                    <a:pt x="5963" y="5367"/>
                    <a:pt x="5696" y="5442"/>
                  </a:cubicBezTo>
                  <a:cubicBezTo>
                    <a:pt x="2459" y="6348"/>
                    <a:pt x="3625" y="11008"/>
                    <a:pt x="5696" y="12302"/>
                  </a:cubicBezTo>
                  <a:cubicBezTo>
                    <a:pt x="7767" y="13597"/>
                    <a:pt x="5696" y="18516"/>
                    <a:pt x="0" y="20328"/>
                  </a:cubicBezTo>
                  <a:cubicBezTo>
                    <a:pt x="0" y="20328"/>
                    <a:pt x="1151" y="28695"/>
                    <a:pt x="7119" y="28695"/>
                  </a:cubicBezTo>
                  <a:cubicBezTo>
                    <a:pt x="7790" y="28695"/>
                    <a:pt x="8522" y="28589"/>
                    <a:pt x="9320" y="28354"/>
                  </a:cubicBezTo>
                  <a:lnTo>
                    <a:pt x="14627" y="24729"/>
                  </a:lnTo>
                  <a:cubicBezTo>
                    <a:pt x="14627" y="24729"/>
                    <a:pt x="16936" y="26364"/>
                    <a:pt x="19836" y="26364"/>
                  </a:cubicBezTo>
                  <a:cubicBezTo>
                    <a:pt x="21376" y="26364"/>
                    <a:pt x="23082" y="25904"/>
                    <a:pt x="24699" y="24493"/>
                  </a:cubicBezTo>
                  <a:cubicBezTo>
                    <a:pt x="31250" y="18776"/>
                    <a:pt x="30678" y="265"/>
                    <a:pt x="21747" y="6"/>
                  </a:cubicBezTo>
                  <a:cubicBezTo>
                    <a:pt x="21630" y="3"/>
                    <a:pt x="21515" y="1"/>
                    <a:pt x="2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1539;p59">
              <a:extLst>
                <a:ext uri="{FF2B5EF4-FFF2-40B4-BE49-F238E27FC236}">
                  <a16:creationId xmlns:a16="http://schemas.microsoft.com/office/drawing/2014/main" id="{E439EA93-97EC-0102-E6CD-2762889E27E1}"/>
                </a:ext>
              </a:extLst>
            </p:cNvPr>
            <p:cNvSpPr/>
            <p:nvPr/>
          </p:nvSpPr>
          <p:spPr>
            <a:xfrm>
              <a:off x="3790475" y="990250"/>
              <a:ext cx="1473575" cy="1537700"/>
            </a:xfrm>
            <a:custGeom>
              <a:avLst/>
              <a:gdLst/>
              <a:ahLst/>
              <a:cxnLst/>
              <a:rect l="l" t="t" r="r" b="b"/>
              <a:pathLst>
                <a:path w="58943" h="61508" extrusionOk="0">
                  <a:moveTo>
                    <a:pt x="14891" y="1"/>
                  </a:moveTo>
                  <a:cubicBezTo>
                    <a:pt x="8791" y="1"/>
                    <a:pt x="725" y="8136"/>
                    <a:pt x="0" y="11275"/>
                  </a:cubicBezTo>
                  <a:cubicBezTo>
                    <a:pt x="0" y="11275"/>
                    <a:pt x="3915" y="24131"/>
                    <a:pt x="20161" y="41942"/>
                  </a:cubicBezTo>
                  <a:cubicBezTo>
                    <a:pt x="36407" y="59754"/>
                    <a:pt x="53512" y="61507"/>
                    <a:pt x="53512" y="61507"/>
                  </a:cubicBezTo>
                  <a:lnTo>
                    <a:pt x="58942" y="56515"/>
                  </a:lnTo>
                  <a:cubicBezTo>
                    <a:pt x="58942" y="56515"/>
                    <a:pt x="40944" y="49092"/>
                    <a:pt x="34384" y="34116"/>
                  </a:cubicBezTo>
                  <a:cubicBezTo>
                    <a:pt x="26203" y="15443"/>
                    <a:pt x="22801" y="2585"/>
                    <a:pt x="16946" y="359"/>
                  </a:cubicBezTo>
                  <a:cubicBezTo>
                    <a:pt x="16298" y="113"/>
                    <a:pt x="15609" y="1"/>
                    <a:pt x="14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1540;p59">
              <a:extLst>
                <a:ext uri="{FF2B5EF4-FFF2-40B4-BE49-F238E27FC236}">
                  <a16:creationId xmlns:a16="http://schemas.microsoft.com/office/drawing/2014/main" id="{5B8438D3-7575-F0E6-8156-36E84BEC2E4C}"/>
                </a:ext>
              </a:extLst>
            </p:cNvPr>
            <p:cNvSpPr/>
            <p:nvPr/>
          </p:nvSpPr>
          <p:spPr>
            <a:xfrm>
              <a:off x="4360125" y="559125"/>
              <a:ext cx="188875" cy="221200"/>
            </a:xfrm>
            <a:custGeom>
              <a:avLst/>
              <a:gdLst/>
              <a:ahLst/>
              <a:cxnLst/>
              <a:rect l="l" t="t" r="r" b="b"/>
              <a:pathLst>
                <a:path w="7555" h="8848" extrusionOk="0">
                  <a:moveTo>
                    <a:pt x="7555" y="0"/>
                  </a:moveTo>
                  <a:lnTo>
                    <a:pt x="7555" y="0"/>
                  </a:lnTo>
                  <a:cubicBezTo>
                    <a:pt x="7554" y="0"/>
                    <a:pt x="54" y="1684"/>
                    <a:pt x="27" y="1684"/>
                  </a:cubicBezTo>
                  <a:cubicBezTo>
                    <a:pt x="1" y="1684"/>
                    <a:pt x="27" y="8601"/>
                    <a:pt x="27" y="8601"/>
                  </a:cubicBezTo>
                  <a:cubicBezTo>
                    <a:pt x="27" y="8601"/>
                    <a:pt x="306" y="8847"/>
                    <a:pt x="743" y="8847"/>
                  </a:cubicBezTo>
                  <a:cubicBezTo>
                    <a:pt x="1246" y="8847"/>
                    <a:pt x="1959" y="8520"/>
                    <a:pt x="2696" y="7112"/>
                  </a:cubicBezTo>
                  <a:cubicBezTo>
                    <a:pt x="4071" y="4483"/>
                    <a:pt x="4508" y="2133"/>
                    <a:pt x="75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1541;p59">
              <a:extLst>
                <a:ext uri="{FF2B5EF4-FFF2-40B4-BE49-F238E27FC236}">
                  <a16:creationId xmlns:a16="http://schemas.microsoft.com/office/drawing/2014/main" id="{DC1DE616-A70C-814F-6D27-35571F12E3F0}"/>
                </a:ext>
              </a:extLst>
            </p:cNvPr>
            <p:cNvSpPr/>
            <p:nvPr/>
          </p:nvSpPr>
          <p:spPr>
            <a:xfrm>
              <a:off x="4445125" y="534375"/>
              <a:ext cx="573400" cy="145450"/>
            </a:xfrm>
            <a:custGeom>
              <a:avLst/>
              <a:gdLst/>
              <a:ahLst/>
              <a:cxnLst/>
              <a:rect l="l" t="t" r="r" b="b"/>
              <a:pathLst>
                <a:path w="22936" h="5818" extrusionOk="0">
                  <a:moveTo>
                    <a:pt x="1" y="1"/>
                  </a:moveTo>
                  <a:lnTo>
                    <a:pt x="731" y="1759"/>
                  </a:lnTo>
                  <a:cubicBezTo>
                    <a:pt x="731" y="1759"/>
                    <a:pt x="5152" y="5613"/>
                    <a:pt x="10110" y="5613"/>
                  </a:cubicBezTo>
                  <a:cubicBezTo>
                    <a:pt x="10178" y="5613"/>
                    <a:pt x="10247" y="5612"/>
                    <a:pt x="10315" y="5611"/>
                  </a:cubicBezTo>
                  <a:lnTo>
                    <a:pt x="9468" y="3687"/>
                  </a:lnTo>
                  <a:lnTo>
                    <a:pt x="9468" y="3687"/>
                  </a:lnTo>
                  <a:cubicBezTo>
                    <a:pt x="9469" y="3687"/>
                    <a:pt x="11816" y="5817"/>
                    <a:pt x="14953" y="5817"/>
                  </a:cubicBezTo>
                  <a:cubicBezTo>
                    <a:pt x="17381" y="5817"/>
                    <a:pt x="20283" y="4540"/>
                    <a:pt x="22936" y="9"/>
                  </a:cubicBez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1542;p59">
              <a:extLst>
                <a:ext uri="{FF2B5EF4-FFF2-40B4-BE49-F238E27FC236}">
                  <a16:creationId xmlns:a16="http://schemas.microsoft.com/office/drawing/2014/main" id="{3E8DC543-2317-23C9-E501-38B6F24B5AA2}"/>
                </a:ext>
              </a:extLst>
            </p:cNvPr>
            <p:cNvSpPr/>
            <p:nvPr/>
          </p:nvSpPr>
          <p:spPr>
            <a:xfrm>
              <a:off x="4976700" y="2327550"/>
              <a:ext cx="422525" cy="355925"/>
            </a:xfrm>
            <a:custGeom>
              <a:avLst/>
              <a:gdLst/>
              <a:ahLst/>
              <a:cxnLst/>
              <a:rect l="l" t="t" r="r" b="b"/>
              <a:pathLst>
                <a:path w="16901" h="14237" extrusionOk="0">
                  <a:moveTo>
                    <a:pt x="5648" y="0"/>
                  </a:moveTo>
                  <a:lnTo>
                    <a:pt x="1" y="6587"/>
                  </a:lnTo>
                  <a:lnTo>
                    <a:pt x="5017" y="8015"/>
                  </a:lnTo>
                  <a:lnTo>
                    <a:pt x="8683" y="13433"/>
                  </a:lnTo>
                  <a:cubicBezTo>
                    <a:pt x="8683" y="13433"/>
                    <a:pt x="12273" y="14236"/>
                    <a:pt x="13876" y="14236"/>
                  </a:cubicBezTo>
                  <a:cubicBezTo>
                    <a:pt x="14152" y="14236"/>
                    <a:pt x="14369" y="14213"/>
                    <a:pt x="14499" y="14157"/>
                  </a:cubicBezTo>
                  <a:cubicBezTo>
                    <a:pt x="15383" y="13778"/>
                    <a:pt x="16900" y="8089"/>
                    <a:pt x="15762" y="5687"/>
                  </a:cubicBezTo>
                  <a:cubicBezTo>
                    <a:pt x="14624" y="3285"/>
                    <a:pt x="5648" y="0"/>
                    <a:pt x="56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1543;p59">
              <a:extLst>
                <a:ext uri="{FF2B5EF4-FFF2-40B4-BE49-F238E27FC236}">
                  <a16:creationId xmlns:a16="http://schemas.microsoft.com/office/drawing/2014/main" id="{11312DE2-C9E9-4DEE-3F9A-238DD4F1D70F}"/>
                </a:ext>
              </a:extLst>
            </p:cNvPr>
            <p:cNvSpPr/>
            <p:nvPr/>
          </p:nvSpPr>
          <p:spPr>
            <a:xfrm>
              <a:off x="3579000" y="3736050"/>
              <a:ext cx="607375" cy="408225"/>
            </a:xfrm>
            <a:custGeom>
              <a:avLst/>
              <a:gdLst/>
              <a:ahLst/>
              <a:cxnLst/>
              <a:rect l="l" t="t" r="r" b="b"/>
              <a:pathLst>
                <a:path w="24295" h="16329" extrusionOk="0">
                  <a:moveTo>
                    <a:pt x="3798" y="1"/>
                  </a:moveTo>
                  <a:cubicBezTo>
                    <a:pt x="3798" y="1"/>
                    <a:pt x="963" y="3109"/>
                    <a:pt x="613" y="5217"/>
                  </a:cubicBezTo>
                  <a:cubicBezTo>
                    <a:pt x="262" y="7326"/>
                    <a:pt x="1" y="8593"/>
                    <a:pt x="1" y="8593"/>
                  </a:cubicBezTo>
                  <a:lnTo>
                    <a:pt x="21084" y="16328"/>
                  </a:lnTo>
                  <a:cubicBezTo>
                    <a:pt x="21084" y="16328"/>
                    <a:pt x="24295" y="15005"/>
                    <a:pt x="23428" y="13085"/>
                  </a:cubicBezTo>
                  <a:cubicBezTo>
                    <a:pt x="22561" y="11165"/>
                    <a:pt x="12532" y="2638"/>
                    <a:pt x="12532" y="2638"/>
                  </a:cubicBezTo>
                  <a:lnTo>
                    <a:pt x="37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1544;p59">
              <a:extLst>
                <a:ext uri="{FF2B5EF4-FFF2-40B4-BE49-F238E27FC236}">
                  <a16:creationId xmlns:a16="http://schemas.microsoft.com/office/drawing/2014/main" id="{49483DC9-A15C-4B60-7C50-B9DD7F0BD182}"/>
                </a:ext>
              </a:extLst>
            </p:cNvPr>
            <p:cNvSpPr/>
            <p:nvPr/>
          </p:nvSpPr>
          <p:spPr>
            <a:xfrm>
              <a:off x="3460925" y="4481125"/>
              <a:ext cx="202825" cy="202875"/>
            </a:xfrm>
            <a:custGeom>
              <a:avLst/>
              <a:gdLst/>
              <a:ahLst/>
              <a:cxnLst/>
              <a:rect l="l" t="t" r="r" b="b"/>
              <a:pathLst>
                <a:path w="8113" h="8115" extrusionOk="0">
                  <a:moveTo>
                    <a:pt x="4056" y="1"/>
                  </a:moveTo>
                  <a:cubicBezTo>
                    <a:pt x="1816" y="1"/>
                    <a:pt x="0" y="1817"/>
                    <a:pt x="0" y="4057"/>
                  </a:cubicBezTo>
                  <a:cubicBezTo>
                    <a:pt x="0" y="6298"/>
                    <a:pt x="1816" y="8114"/>
                    <a:pt x="4056" y="8114"/>
                  </a:cubicBezTo>
                  <a:cubicBezTo>
                    <a:pt x="6296" y="8114"/>
                    <a:pt x="8113" y="6298"/>
                    <a:pt x="8113" y="4057"/>
                  </a:cubicBezTo>
                  <a:cubicBezTo>
                    <a:pt x="8113" y="1817"/>
                    <a:pt x="6296" y="1"/>
                    <a:pt x="40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1545;p59">
              <a:extLst>
                <a:ext uri="{FF2B5EF4-FFF2-40B4-BE49-F238E27FC236}">
                  <a16:creationId xmlns:a16="http://schemas.microsoft.com/office/drawing/2014/main" id="{0CB914A2-25C1-FF8F-819D-346D00D71B41}"/>
                </a:ext>
              </a:extLst>
            </p:cNvPr>
            <p:cNvSpPr/>
            <p:nvPr/>
          </p:nvSpPr>
          <p:spPr>
            <a:xfrm>
              <a:off x="3710150" y="4001475"/>
              <a:ext cx="269950" cy="136400"/>
            </a:xfrm>
            <a:custGeom>
              <a:avLst/>
              <a:gdLst/>
              <a:ahLst/>
              <a:cxnLst/>
              <a:rect l="l" t="t" r="r" b="b"/>
              <a:pathLst>
                <a:path w="10798" h="5456" extrusionOk="0">
                  <a:moveTo>
                    <a:pt x="1565" y="1"/>
                  </a:moveTo>
                  <a:cubicBezTo>
                    <a:pt x="992" y="1"/>
                    <a:pt x="451" y="359"/>
                    <a:pt x="252" y="929"/>
                  </a:cubicBezTo>
                  <a:cubicBezTo>
                    <a:pt x="1" y="1651"/>
                    <a:pt x="384" y="2446"/>
                    <a:pt x="1105" y="2697"/>
                  </a:cubicBezTo>
                  <a:lnTo>
                    <a:pt x="8779" y="5378"/>
                  </a:lnTo>
                  <a:cubicBezTo>
                    <a:pt x="8929" y="5431"/>
                    <a:pt x="9082" y="5455"/>
                    <a:pt x="9233" y="5455"/>
                  </a:cubicBezTo>
                  <a:cubicBezTo>
                    <a:pt x="9807" y="5455"/>
                    <a:pt x="10347" y="5096"/>
                    <a:pt x="10546" y="4526"/>
                  </a:cubicBezTo>
                  <a:cubicBezTo>
                    <a:pt x="10797" y="3806"/>
                    <a:pt x="10415" y="3010"/>
                    <a:pt x="9693" y="2759"/>
                  </a:cubicBezTo>
                  <a:lnTo>
                    <a:pt x="2020" y="78"/>
                  </a:lnTo>
                  <a:cubicBezTo>
                    <a:pt x="1870" y="26"/>
                    <a:pt x="1716" y="1"/>
                    <a:pt x="15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1546;p59">
              <a:extLst>
                <a:ext uri="{FF2B5EF4-FFF2-40B4-BE49-F238E27FC236}">
                  <a16:creationId xmlns:a16="http://schemas.microsoft.com/office/drawing/2014/main" id="{47A95828-6765-0384-DA43-91856E4F4D26}"/>
                </a:ext>
              </a:extLst>
            </p:cNvPr>
            <p:cNvSpPr/>
            <p:nvPr/>
          </p:nvSpPr>
          <p:spPr>
            <a:xfrm>
              <a:off x="3512625" y="4071175"/>
              <a:ext cx="354950" cy="574825"/>
            </a:xfrm>
            <a:custGeom>
              <a:avLst/>
              <a:gdLst/>
              <a:ahLst/>
              <a:cxnLst/>
              <a:rect l="l" t="t" r="r" b="b"/>
              <a:pathLst>
                <a:path w="14198" h="22993" extrusionOk="0">
                  <a:moveTo>
                    <a:pt x="11618" y="1"/>
                  </a:moveTo>
                  <a:lnTo>
                    <a:pt x="0" y="21605"/>
                  </a:lnTo>
                  <a:lnTo>
                    <a:pt x="2580" y="22992"/>
                  </a:lnTo>
                  <a:lnTo>
                    <a:pt x="14198" y="1388"/>
                  </a:lnTo>
                  <a:lnTo>
                    <a:pt x="116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1547;p59">
              <a:extLst>
                <a:ext uri="{FF2B5EF4-FFF2-40B4-BE49-F238E27FC236}">
                  <a16:creationId xmlns:a16="http://schemas.microsoft.com/office/drawing/2014/main" id="{AF8364A5-381B-A089-C6D3-B773630F0A1F}"/>
                </a:ext>
              </a:extLst>
            </p:cNvPr>
            <p:cNvSpPr/>
            <p:nvPr/>
          </p:nvSpPr>
          <p:spPr>
            <a:xfrm>
              <a:off x="2667500" y="955100"/>
              <a:ext cx="1742275" cy="1131825"/>
            </a:xfrm>
            <a:custGeom>
              <a:avLst/>
              <a:gdLst/>
              <a:ahLst/>
              <a:cxnLst/>
              <a:rect l="l" t="t" r="r" b="b"/>
              <a:pathLst>
                <a:path w="69691" h="45273" extrusionOk="0">
                  <a:moveTo>
                    <a:pt x="53649" y="0"/>
                  </a:moveTo>
                  <a:cubicBezTo>
                    <a:pt x="51445" y="0"/>
                    <a:pt x="48985" y="294"/>
                    <a:pt x="46257" y="944"/>
                  </a:cubicBezTo>
                  <a:cubicBezTo>
                    <a:pt x="29314" y="4978"/>
                    <a:pt x="0" y="32845"/>
                    <a:pt x="0" y="32845"/>
                  </a:cubicBezTo>
                  <a:cubicBezTo>
                    <a:pt x="0" y="32845"/>
                    <a:pt x="0" y="45272"/>
                    <a:pt x="25841" y="45272"/>
                  </a:cubicBezTo>
                  <a:cubicBezTo>
                    <a:pt x="29504" y="45272"/>
                    <a:pt x="33687" y="45023"/>
                    <a:pt x="38462" y="44452"/>
                  </a:cubicBezTo>
                  <a:cubicBezTo>
                    <a:pt x="38462" y="44452"/>
                    <a:pt x="68525" y="23805"/>
                    <a:pt x="69159" y="15200"/>
                  </a:cubicBezTo>
                  <a:cubicBezTo>
                    <a:pt x="69690" y="7979"/>
                    <a:pt x="65135" y="0"/>
                    <a:pt x="536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1548;p59">
              <a:extLst>
                <a:ext uri="{FF2B5EF4-FFF2-40B4-BE49-F238E27FC236}">
                  <a16:creationId xmlns:a16="http://schemas.microsoft.com/office/drawing/2014/main" id="{910B3FBF-4F13-4E88-4614-0F68D10DBBCC}"/>
                </a:ext>
              </a:extLst>
            </p:cNvPr>
            <p:cNvSpPr/>
            <p:nvPr/>
          </p:nvSpPr>
          <p:spPr>
            <a:xfrm>
              <a:off x="2840125" y="1312550"/>
              <a:ext cx="1214575" cy="565625"/>
            </a:xfrm>
            <a:custGeom>
              <a:avLst/>
              <a:gdLst/>
              <a:ahLst/>
              <a:cxnLst/>
              <a:rect l="l" t="t" r="r" b="b"/>
              <a:pathLst>
                <a:path w="48583" h="22625" extrusionOk="0">
                  <a:moveTo>
                    <a:pt x="7640" y="1"/>
                  </a:moveTo>
                  <a:lnTo>
                    <a:pt x="0" y="7828"/>
                  </a:lnTo>
                  <a:cubicBezTo>
                    <a:pt x="0" y="7828"/>
                    <a:pt x="19332" y="22624"/>
                    <a:pt x="37592" y="22624"/>
                  </a:cubicBezTo>
                  <a:cubicBezTo>
                    <a:pt x="39474" y="22624"/>
                    <a:pt x="41345" y="22467"/>
                    <a:pt x="43182" y="22120"/>
                  </a:cubicBezTo>
                  <a:cubicBezTo>
                    <a:pt x="43494" y="22060"/>
                    <a:pt x="43782" y="21910"/>
                    <a:pt x="44009" y="21688"/>
                  </a:cubicBezTo>
                  <a:lnTo>
                    <a:pt x="48582" y="17283"/>
                  </a:lnTo>
                  <a:cubicBezTo>
                    <a:pt x="48582" y="17283"/>
                    <a:pt x="16213" y="12672"/>
                    <a:pt x="76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1549;p59">
              <a:extLst>
                <a:ext uri="{FF2B5EF4-FFF2-40B4-BE49-F238E27FC236}">
                  <a16:creationId xmlns:a16="http://schemas.microsoft.com/office/drawing/2014/main" id="{D0BFD9D7-851A-8E09-7C4A-0154841C6A93}"/>
                </a:ext>
              </a:extLst>
            </p:cNvPr>
            <p:cNvSpPr/>
            <p:nvPr/>
          </p:nvSpPr>
          <p:spPr>
            <a:xfrm>
              <a:off x="3313700" y="863550"/>
              <a:ext cx="1163300" cy="441425"/>
            </a:xfrm>
            <a:custGeom>
              <a:avLst/>
              <a:gdLst/>
              <a:ahLst/>
              <a:cxnLst/>
              <a:rect l="l" t="t" r="r" b="b"/>
              <a:pathLst>
                <a:path w="46532" h="17657" extrusionOk="0">
                  <a:moveTo>
                    <a:pt x="20001" y="1"/>
                  </a:moveTo>
                  <a:cubicBezTo>
                    <a:pt x="8301" y="1"/>
                    <a:pt x="0" y="7749"/>
                    <a:pt x="0" y="7749"/>
                  </a:cubicBezTo>
                  <a:lnTo>
                    <a:pt x="12384" y="7218"/>
                  </a:lnTo>
                  <a:cubicBezTo>
                    <a:pt x="12559" y="6956"/>
                    <a:pt x="18170" y="5227"/>
                    <a:pt x="24722" y="5227"/>
                  </a:cubicBezTo>
                  <a:cubicBezTo>
                    <a:pt x="31437" y="5227"/>
                    <a:pt x="39141" y="7044"/>
                    <a:pt x="42992" y="14119"/>
                  </a:cubicBezTo>
                  <a:lnTo>
                    <a:pt x="44585" y="17657"/>
                  </a:lnTo>
                  <a:cubicBezTo>
                    <a:pt x="44585" y="17657"/>
                    <a:pt x="46531" y="8457"/>
                    <a:pt x="29900" y="1911"/>
                  </a:cubicBezTo>
                  <a:cubicBezTo>
                    <a:pt x="26423" y="542"/>
                    <a:pt x="23093" y="1"/>
                    <a:pt x="200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1550;p59">
              <a:extLst>
                <a:ext uri="{FF2B5EF4-FFF2-40B4-BE49-F238E27FC236}">
                  <a16:creationId xmlns:a16="http://schemas.microsoft.com/office/drawing/2014/main" id="{31CA2202-3352-1DF5-683D-26C3396586FD}"/>
                </a:ext>
              </a:extLst>
            </p:cNvPr>
            <p:cNvSpPr/>
            <p:nvPr/>
          </p:nvSpPr>
          <p:spPr>
            <a:xfrm>
              <a:off x="2685375" y="1109975"/>
              <a:ext cx="708150" cy="512550"/>
            </a:xfrm>
            <a:custGeom>
              <a:avLst/>
              <a:gdLst/>
              <a:ahLst/>
              <a:cxnLst/>
              <a:rect l="l" t="t" r="r" b="b"/>
              <a:pathLst>
                <a:path w="28326" h="20502" extrusionOk="0">
                  <a:moveTo>
                    <a:pt x="20436" y="1"/>
                  </a:moveTo>
                  <a:cubicBezTo>
                    <a:pt x="13268" y="1"/>
                    <a:pt x="5782" y="5092"/>
                    <a:pt x="3361" y="7858"/>
                  </a:cubicBezTo>
                  <a:cubicBezTo>
                    <a:pt x="0" y="11699"/>
                    <a:pt x="6082" y="20502"/>
                    <a:pt x="6082" y="20502"/>
                  </a:cubicBezTo>
                  <a:lnTo>
                    <a:pt x="28326" y="2738"/>
                  </a:lnTo>
                  <a:cubicBezTo>
                    <a:pt x="25954" y="768"/>
                    <a:pt x="23219" y="1"/>
                    <a:pt x="204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9" name="TextBox 88">
            <a:extLst>
              <a:ext uri="{FF2B5EF4-FFF2-40B4-BE49-F238E27FC236}">
                <a16:creationId xmlns:a16="http://schemas.microsoft.com/office/drawing/2014/main" id="{114F0731-036F-E993-8313-7358D1432223}"/>
              </a:ext>
            </a:extLst>
          </p:cNvPr>
          <p:cNvSpPr txBox="1"/>
          <p:nvPr/>
        </p:nvSpPr>
        <p:spPr>
          <a:xfrm>
            <a:off x="4430522" y="1446006"/>
            <a:ext cx="4531178" cy="1015663"/>
          </a:xfrm>
          <a:prstGeom prst="rect">
            <a:avLst/>
          </a:prstGeom>
          <a:noFill/>
        </p:spPr>
        <p:txBody>
          <a:bodyPr wrap="square" rtlCol="0">
            <a:spAutoFit/>
          </a:bodyPr>
          <a:lstStyle/>
          <a:p>
            <a:r>
              <a:rPr lang="en-US" sz="6000" dirty="0">
                <a:solidFill>
                  <a:schemeClr val="accent1"/>
                </a:solidFill>
                <a:latin typeface="Amasis MT Pro Medium" panose="02040604050005020304" pitchFamily="18" charset="0"/>
              </a:rPr>
              <a:t>Thank You</a:t>
            </a:r>
          </a:p>
        </p:txBody>
      </p:sp>
      <p:sp>
        <p:nvSpPr>
          <p:cNvPr id="90" name="TextBox 89">
            <a:extLst>
              <a:ext uri="{FF2B5EF4-FFF2-40B4-BE49-F238E27FC236}">
                <a16:creationId xmlns:a16="http://schemas.microsoft.com/office/drawing/2014/main" id="{129F1C1A-2D73-97C4-5B23-75E483875ED4}"/>
              </a:ext>
            </a:extLst>
          </p:cNvPr>
          <p:cNvSpPr txBox="1"/>
          <p:nvPr/>
        </p:nvSpPr>
        <p:spPr>
          <a:xfrm>
            <a:off x="4911998" y="2441203"/>
            <a:ext cx="3315652" cy="523220"/>
          </a:xfrm>
          <a:prstGeom prst="rect">
            <a:avLst/>
          </a:prstGeom>
          <a:noFill/>
        </p:spPr>
        <p:txBody>
          <a:bodyPr wrap="square" rtlCol="0">
            <a:spAutoFit/>
          </a:bodyPr>
          <a:lstStyle/>
          <a:p>
            <a:pPr algn="ctr"/>
            <a:endParaRPr lang="en-US" dirty="0">
              <a:solidFill>
                <a:schemeClr val="dk2"/>
              </a:solidFill>
            </a:endParaRPr>
          </a:p>
          <a:p>
            <a:endParaRPr lang="en-US" dirty="0"/>
          </a:p>
        </p:txBody>
      </p:sp>
      <p:pic>
        <p:nvPicPr>
          <p:cNvPr id="5122" name="Picture 2" descr="Mickey Mouse GIF - Bring Personality To Your Conversations">
            <a:extLst>
              <a:ext uri="{FF2B5EF4-FFF2-40B4-BE49-F238E27FC236}">
                <a16:creationId xmlns:a16="http://schemas.microsoft.com/office/drawing/2014/main" id="{92A9B1F8-8A22-3D8A-9614-D7EEE5D50D61}"/>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16903" y="2461669"/>
            <a:ext cx="3048000" cy="2286000"/>
          </a:xfrm>
          <a:prstGeom prst="rect">
            <a:avLst/>
          </a:pr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543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4C27D8-B6DE-3A7E-4C80-AFC4FD5AACC3}"/>
              </a:ext>
            </a:extLst>
          </p:cNvPr>
          <p:cNvSpPr txBox="1"/>
          <p:nvPr/>
        </p:nvSpPr>
        <p:spPr>
          <a:xfrm>
            <a:off x="3601844" y="215592"/>
            <a:ext cx="1940312" cy="769441"/>
          </a:xfrm>
          <a:prstGeom prst="rect">
            <a:avLst/>
          </a:prstGeom>
          <a:noFill/>
        </p:spPr>
        <p:txBody>
          <a:bodyPr wrap="square" rtlCol="0">
            <a:spAutoFit/>
          </a:bodyPr>
          <a:lstStyle/>
          <a:p>
            <a:r>
              <a:rPr lang="en-US" sz="4400" b="1" dirty="0">
                <a:solidFill>
                  <a:srgbClr val="C00000"/>
                </a:solidFill>
                <a:latin typeface="Advent Pro" panose="020B0604020202020204" charset="0"/>
                <a:ea typeface="Roboto" panose="02000000000000000000" pitchFamily="2" charset="0"/>
                <a:cs typeface="Roboto" panose="02000000000000000000" pitchFamily="2" charset="0"/>
              </a:rPr>
              <a:t>PHASE 1</a:t>
            </a:r>
            <a:endParaRPr lang="en-IN" sz="4400" b="1" dirty="0">
              <a:solidFill>
                <a:srgbClr val="C00000"/>
              </a:solidFill>
              <a:latin typeface="Advent Pro" panose="020B0604020202020204" charset="0"/>
              <a:ea typeface="Roboto" panose="02000000000000000000" pitchFamily="2" charset="0"/>
              <a:cs typeface="Roboto" panose="02000000000000000000" pitchFamily="2" charset="0"/>
            </a:endParaRPr>
          </a:p>
        </p:txBody>
      </p:sp>
      <p:sp>
        <p:nvSpPr>
          <p:cNvPr id="3" name="TextBox 2">
            <a:extLst>
              <a:ext uri="{FF2B5EF4-FFF2-40B4-BE49-F238E27FC236}">
                <a16:creationId xmlns:a16="http://schemas.microsoft.com/office/drawing/2014/main" id="{50E88132-362E-627A-960B-C461C5063440}"/>
              </a:ext>
            </a:extLst>
          </p:cNvPr>
          <p:cNvSpPr txBox="1"/>
          <p:nvPr/>
        </p:nvSpPr>
        <p:spPr>
          <a:xfrm>
            <a:off x="1323278" y="1724722"/>
            <a:ext cx="6497444" cy="2246769"/>
          </a:xfrm>
          <a:prstGeom prst="rect">
            <a:avLst/>
          </a:prstGeom>
          <a:noFill/>
        </p:spPr>
        <p:txBody>
          <a:bodyPr wrap="square" rtlCol="0">
            <a:spAutoFit/>
          </a:bodyPr>
          <a:lstStyle/>
          <a:p>
            <a:pPr algn="ctr"/>
            <a:r>
              <a:rPr lang="en-US" sz="2800" dirty="0">
                <a:solidFill>
                  <a:schemeClr val="accent1">
                    <a:lumMod val="50000"/>
                  </a:schemeClr>
                </a:solidFill>
                <a:latin typeface="Advent Pro" panose="020B0604020202020204" charset="0"/>
              </a:rPr>
              <a:t>We will see our problem statement and data description and will formulate the further strategy to approach the problem. Data description includes the description of each column in dataset and it’s significance.</a:t>
            </a:r>
            <a:endParaRPr lang="en-IN" sz="2800" dirty="0">
              <a:solidFill>
                <a:schemeClr val="accent1">
                  <a:lumMod val="50000"/>
                </a:schemeClr>
              </a:solidFill>
              <a:latin typeface="Advent Pro" panose="020B0604020202020204" charset="0"/>
            </a:endParaRPr>
          </a:p>
        </p:txBody>
      </p:sp>
      <p:pic>
        <p:nvPicPr>
          <p:cNvPr id="4" name="Picture 6" descr="Let Go PNG, Vector, PSD, and Clipart With Transparent Background for Free  Download | Pngtree">
            <a:extLst>
              <a:ext uri="{FF2B5EF4-FFF2-40B4-BE49-F238E27FC236}">
                <a16:creationId xmlns:a16="http://schemas.microsoft.com/office/drawing/2014/main" id="{E9DEE3B3-ABBC-D4C4-1EAF-E281D759244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28056" y1="28056" x2="30556" y2="45000"/>
                        <a14:foregroundMark x1="30556" y1="45000" x2="38056" y2="43333"/>
                        <a14:foregroundMark x1="41667" y1="36389" x2="46667" y2="38333"/>
                        <a14:foregroundMark x1="53889" y1="25833" x2="58056" y2="38889"/>
                        <a14:foregroundMark x1="66944" y1="25000" x2="65278" y2="36389"/>
                        <a14:foregroundMark x1="61389" y1="23889" x2="61389" y2="23889"/>
                        <a14:foregroundMark x1="74167" y1="26944" x2="74167" y2="26944"/>
                        <a14:foregroundMark x1="74167" y1="23333" x2="74167" y2="23333"/>
                        <a14:foregroundMark x1="72222" y1="25000" x2="72222" y2="25000"/>
                        <a14:foregroundMark x1="76111" y1="40556" x2="76111" y2="40556"/>
                        <a14:foregroundMark x1="77222" y1="53333" x2="77222" y2="53333"/>
                        <a14:foregroundMark x1="77222" y1="46667" x2="77222" y2="46667"/>
                        <a14:foregroundMark x1="78333" y1="45833" x2="78333" y2="45833"/>
                        <a14:foregroundMark x1="77778" y1="44722" x2="77778" y2="44722"/>
                        <a14:foregroundMark x1="77778" y1="42778" x2="77778" y2="42778"/>
                        <a14:foregroundMark x1="78056" y1="42500" x2="79167" y2="41944"/>
                        <a14:foregroundMark x1="23611" y1="50000" x2="23611" y2="49167"/>
                      </a14:backgroundRemoval>
                    </a14:imgEffect>
                  </a14:imgLayer>
                </a14:imgProps>
              </a:ext>
              <a:ext uri="{28A0092B-C50C-407E-A947-70E740481C1C}">
                <a14:useLocalDpi xmlns:a14="http://schemas.microsoft.com/office/drawing/2010/main" val="0"/>
              </a:ext>
            </a:extLst>
          </a:blip>
          <a:srcRect/>
          <a:stretch>
            <a:fillRect/>
          </a:stretch>
        </p:blipFill>
        <p:spPr bwMode="auto">
          <a:xfrm>
            <a:off x="6857071" y="3092606"/>
            <a:ext cx="2257192" cy="2105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500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9" name="Google Shape;359;p34"/>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Advent Pro" panose="020B0604020202020204" charset="0"/>
              </a:rPr>
              <a:t>Problem Statement</a:t>
            </a:r>
            <a:endParaRPr dirty="0">
              <a:latin typeface="Advent Pro" panose="020B0604020202020204" charset="0"/>
            </a:endParaRPr>
          </a:p>
        </p:txBody>
      </p:sp>
      <p:sp>
        <p:nvSpPr>
          <p:cNvPr id="8" name="TextBox 7">
            <a:extLst>
              <a:ext uri="{FF2B5EF4-FFF2-40B4-BE49-F238E27FC236}">
                <a16:creationId xmlns:a16="http://schemas.microsoft.com/office/drawing/2014/main" id="{30575360-3639-368D-70CC-170B3995ABD4}"/>
              </a:ext>
            </a:extLst>
          </p:cNvPr>
          <p:cNvSpPr txBox="1"/>
          <p:nvPr/>
        </p:nvSpPr>
        <p:spPr>
          <a:xfrm>
            <a:off x="440008" y="1279088"/>
            <a:ext cx="8309982" cy="1200329"/>
          </a:xfrm>
          <a:prstGeom prst="rect">
            <a:avLst/>
          </a:prstGeom>
          <a:noFill/>
        </p:spPr>
        <p:txBody>
          <a:bodyPr wrap="square" rtlCol="0">
            <a:spAutoFit/>
          </a:bodyPr>
          <a:lstStyle/>
          <a:p>
            <a:pPr marL="0" lvl="0" indent="0" algn="l" rtl="0">
              <a:spcBef>
                <a:spcPts val="0"/>
              </a:spcBef>
              <a:spcAft>
                <a:spcPts val="0"/>
              </a:spcAft>
              <a:buNone/>
            </a:pPr>
            <a:r>
              <a:rPr lang="en-US" sz="1800" dirty="0">
                <a:latin typeface="Century Gothic" panose="020B0502020202020204" pitchFamily="34" charset="0"/>
                <a:ea typeface="Lato"/>
                <a:cs typeface="Lato"/>
                <a:sym typeface="Lato"/>
              </a:rPr>
              <a:t>You are hired as a consultant data analyst by zomato where the team is looking for </a:t>
            </a:r>
            <a:r>
              <a:rPr lang="en-US" sz="1800" dirty="0">
                <a:solidFill>
                  <a:schemeClr val="dk1"/>
                </a:solidFill>
                <a:latin typeface="Century Gothic" panose="020B0502020202020204" pitchFamily="34" charset="0"/>
                <a:ea typeface="Lato"/>
                <a:cs typeface="Lato"/>
                <a:sym typeface="Lato"/>
              </a:rPr>
              <a:t>expansion and</a:t>
            </a:r>
            <a:r>
              <a:rPr lang="en-US" sz="1800" b="1" dirty="0">
                <a:solidFill>
                  <a:schemeClr val="dk1"/>
                </a:solidFill>
                <a:latin typeface="Century Gothic" panose="020B0502020202020204" pitchFamily="34" charset="0"/>
                <a:ea typeface="Lato"/>
                <a:cs typeface="Lato"/>
                <a:sym typeface="Lato"/>
              </a:rPr>
              <a:t> </a:t>
            </a:r>
            <a:r>
              <a:rPr lang="en-US" sz="1800" dirty="0">
                <a:latin typeface="Century Gothic" panose="020B0502020202020204" pitchFamily="34" charset="0"/>
                <a:ea typeface="Lato"/>
                <a:cs typeface="Lato"/>
                <a:sym typeface="Lato"/>
              </a:rPr>
              <a:t>opening restaurants. Your task is to come up with strategies/suggestions about opening newer restaurants.</a:t>
            </a:r>
          </a:p>
          <a:p>
            <a:r>
              <a:rPr lang="en-US" sz="1800" dirty="0">
                <a:latin typeface="+mn-lt"/>
              </a:rPr>
              <a:t> </a:t>
            </a:r>
          </a:p>
        </p:txBody>
      </p:sp>
      <p:pic>
        <p:nvPicPr>
          <p:cNvPr id="4" name="Google Shape;74;p16">
            <a:extLst>
              <a:ext uri="{FF2B5EF4-FFF2-40B4-BE49-F238E27FC236}">
                <a16:creationId xmlns:a16="http://schemas.microsoft.com/office/drawing/2014/main" id="{7BA169A3-D58A-FB67-87D3-B26C7CD926B1}"/>
              </a:ext>
            </a:extLst>
          </p:cNvPr>
          <p:cNvPicPr preferRelativeResize="0"/>
          <p:nvPr/>
        </p:nvPicPr>
        <p:blipFill>
          <a:blip r:embed="rId3">
            <a:alphaModFix/>
          </a:blip>
          <a:stretch>
            <a:fillRect/>
          </a:stretch>
        </p:blipFill>
        <p:spPr>
          <a:xfrm>
            <a:off x="912311" y="2271775"/>
            <a:ext cx="7319377" cy="2752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41"/>
          <p:cNvSpPr txBox="1">
            <a:spLocks noGrp="1"/>
          </p:cNvSpPr>
          <p:nvPr>
            <p:ph type="title" idx="4294967295"/>
          </p:nvPr>
        </p:nvSpPr>
        <p:spPr>
          <a:xfrm>
            <a:off x="795337" y="183066"/>
            <a:ext cx="7553325" cy="755650"/>
          </a:xfrm>
        </p:spPr>
        <p:txBody>
          <a:bodyPr spcFirstLastPara="1" wrap="square" lIns="91425" tIns="91425" rIns="91425" bIns="91425" anchor="b" anchorCtr="0">
            <a:normAutofit/>
          </a:bodyPr>
          <a:lstStyle/>
          <a:p>
            <a:pPr marL="0" lvl="0" indent="0" algn="ctr"/>
            <a:r>
              <a:rPr lang="en-IN" b="1" i="0" u="none" strike="noStrike" cap="none" dirty="0">
                <a:solidFill>
                  <a:srgbClr val="C00000"/>
                </a:solidFill>
                <a:latin typeface="Advent Pro"/>
                <a:ea typeface="Advent Pro"/>
                <a:cs typeface="Advent Pro"/>
                <a:sym typeface="Advent Pro"/>
              </a:rPr>
              <a:t>Data Description </a:t>
            </a:r>
          </a:p>
        </p:txBody>
      </p:sp>
      <p:sp>
        <p:nvSpPr>
          <p:cNvPr id="3" name="TextBox 2">
            <a:extLst>
              <a:ext uri="{FF2B5EF4-FFF2-40B4-BE49-F238E27FC236}">
                <a16:creationId xmlns:a16="http://schemas.microsoft.com/office/drawing/2014/main" id="{6CDD40E6-A805-7B3F-A095-29800FA64B52}"/>
              </a:ext>
            </a:extLst>
          </p:cNvPr>
          <p:cNvSpPr txBox="1"/>
          <p:nvPr/>
        </p:nvSpPr>
        <p:spPr>
          <a:xfrm>
            <a:off x="315248" y="1140329"/>
            <a:ext cx="3649650" cy="3820105"/>
          </a:xfrm>
          <a:prstGeom prst="rect">
            <a:avLst/>
          </a:prstGeom>
          <a:noFill/>
          <a:ln>
            <a:noFill/>
          </a:ln>
        </p:spPr>
        <p:txBody>
          <a:bodyPr spcFirstLastPara="1" wrap="square" lIns="91425" tIns="91425" rIns="91425" bIns="91425" anchor="t" anchorCtr="0">
            <a:noAutofit/>
          </a:bodyPr>
          <a:lstStyle/>
          <a:p>
            <a:pPr marL="457200" lvl="0" indent="-342900">
              <a:lnSpc>
                <a:spcPct val="90000"/>
              </a:lnSpc>
              <a:spcAft>
                <a:spcPts val="600"/>
              </a:spcAft>
              <a:buClr>
                <a:srgbClr val="434343"/>
              </a:buClr>
              <a:buSzPts val="1600"/>
              <a:buFont typeface="Arial" panose="020B0604020202020204" pitchFamily="34" charset="0"/>
              <a:buChar char="•"/>
            </a:pPr>
            <a:r>
              <a:rPr lang="en-US" sz="1100" b="1" i="0" u="none" strike="noStrike" cap="none" dirty="0">
                <a:solidFill>
                  <a:srgbClr val="434343"/>
                </a:solidFill>
                <a:latin typeface="Roboto"/>
                <a:ea typeface="Roboto"/>
                <a:cs typeface="Roboto"/>
                <a:sym typeface="Roboto"/>
              </a:rPr>
              <a:t>Restaurant ID</a:t>
            </a:r>
            <a:r>
              <a:rPr lang="en-US" sz="1100" b="0" i="0" u="none" strike="noStrike" cap="none" dirty="0">
                <a:solidFill>
                  <a:srgbClr val="434343"/>
                </a:solidFill>
                <a:latin typeface="Roboto"/>
                <a:ea typeface="Roboto"/>
                <a:cs typeface="Roboto"/>
                <a:sym typeface="Roboto"/>
              </a:rPr>
              <a:t>: Unique identifier for each restaurant.</a:t>
            </a:r>
          </a:p>
          <a:p>
            <a:pPr marL="457200" lvl="0" indent="-342900">
              <a:lnSpc>
                <a:spcPct val="90000"/>
              </a:lnSpc>
              <a:spcAft>
                <a:spcPts val="600"/>
              </a:spcAft>
              <a:buClr>
                <a:srgbClr val="434343"/>
              </a:buClr>
              <a:buSzPts val="1600"/>
              <a:buFont typeface="Arial" panose="020B0604020202020204" pitchFamily="34" charset="0"/>
              <a:buChar char="•"/>
            </a:pPr>
            <a:r>
              <a:rPr lang="en-US" sz="1100" b="1" i="0" u="none" strike="noStrike" cap="none" dirty="0">
                <a:solidFill>
                  <a:srgbClr val="434343"/>
                </a:solidFill>
                <a:latin typeface="Roboto"/>
                <a:ea typeface="Roboto"/>
                <a:cs typeface="Roboto"/>
                <a:sym typeface="Roboto"/>
              </a:rPr>
              <a:t>Restaurant Name</a:t>
            </a:r>
            <a:r>
              <a:rPr lang="en-US" sz="1100" b="0" i="0" u="none" strike="noStrike" cap="none" dirty="0">
                <a:solidFill>
                  <a:srgbClr val="434343"/>
                </a:solidFill>
                <a:latin typeface="Roboto"/>
                <a:ea typeface="Roboto"/>
                <a:cs typeface="Roboto"/>
                <a:sym typeface="Roboto"/>
              </a:rPr>
              <a:t>: The name of the restaurant.</a:t>
            </a:r>
          </a:p>
          <a:p>
            <a:pPr marL="457200" lvl="0" indent="-342900">
              <a:lnSpc>
                <a:spcPct val="90000"/>
              </a:lnSpc>
              <a:spcAft>
                <a:spcPts val="600"/>
              </a:spcAft>
              <a:buClr>
                <a:srgbClr val="434343"/>
              </a:buClr>
              <a:buSzPts val="1600"/>
              <a:buFont typeface="Arial" panose="020B0604020202020204" pitchFamily="34" charset="0"/>
              <a:buChar char="•"/>
            </a:pPr>
            <a:r>
              <a:rPr lang="en-US" sz="1100" b="1" i="0" u="none" strike="noStrike" cap="none" dirty="0">
                <a:solidFill>
                  <a:srgbClr val="434343"/>
                </a:solidFill>
                <a:latin typeface="Roboto"/>
                <a:ea typeface="Roboto"/>
                <a:cs typeface="Roboto"/>
                <a:sym typeface="Roboto"/>
              </a:rPr>
              <a:t>Country Code</a:t>
            </a:r>
            <a:r>
              <a:rPr lang="en-US" sz="1100" b="0" i="0" u="none" strike="noStrike" cap="none" dirty="0">
                <a:solidFill>
                  <a:srgbClr val="434343"/>
                </a:solidFill>
                <a:latin typeface="Roboto"/>
                <a:ea typeface="Roboto"/>
                <a:cs typeface="Roboto"/>
                <a:sym typeface="Roboto"/>
              </a:rPr>
              <a:t>: Country code of the location where the restaurant is situated.</a:t>
            </a:r>
          </a:p>
          <a:p>
            <a:pPr marL="457200" lvl="0" indent="-342900">
              <a:lnSpc>
                <a:spcPct val="90000"/>
              </a:lnSpc>
              <a:spcAft>
                <a:spcPts val="600"/>
              </a:spcAft>
              <a:buClr>
                <a:srgbClr val="434343"/>
              </a:buClr>
              <a:buSzPts val="1600"/>
              <a:buFont typeface="Arial" panose="020B0604020202020204" pitchFamily="34" charset="0"/>
              <a:buChar char="•"/>
            </a:pPr>
            <a:r>
              <a:rPr lang="en-US" sz="1100" b="1" i="0" u="none" strike="noStrike" cap="none" dirty="0">
                <a:solidFill>
                  <a:srgbClr val="434343"/>
                </a:solidFill>
                <a:latin typeface="Roboto"/>
                <a:ea typeface="Roboto"/>
                <a:cs typeface="Roboto"/>
                <a:sym typeface="Roboto"/>
              </a:rPr>
              <a:t>City</a:t>
            </a:r>
            <a:r>
              <a:rPr lang="en-US" sz="1100" b="0" i="0" u="none" strike="noStrike" cap="none" dirty="0">
                <a:solidFill>
                  <a:srgbClr val="434343"/>
                </a:solidFill>
                <a:latin typeface="Roboto"/>
                <a:ea typeface="Roboto"/>
                <a:cs typeface="Roboto"/>
                <a:sym typeface="Roboto"/>
              </a:rPr>
              <a:t>: The city where the restaurant is located.</a:t>
            </a:r>
          </a:p>
          <a:p>
            <a:pPr marL="457200" lvl="0" indent="-342900">
              <a:lnSpc>
                <a:spcPct val="90000"/>
              </a:lnSpc>
              <a:spcAft>
                <a:spcPts val="600"/>
              </a:spcAft>
              <a:buClr>
                <a:srgbClr val="434343"/>
              </a:buClr>
              <a:buSzPts val="1600"/>
              <a:buFont typeface="Arial" panose="020B0604020202020204" pitchFamily="34" charset="0"/>
              <a:buChar char="•"/>
            </a:pPr>
            <a:r>
              <a:rPr lang="en-US" sz="1100" b="1" i="0" u="none" strike="noStrike" cap="none" dirty="0">
                <a:solidFill>
                  <a:srgbClr val="434343"/>
                </a:solidFill>
                <a:latin typeface="Roboto"/>
                <a:ea typeface="Roboto"/>
                <a:cs typeface="Roboto"/>
                <a:sym typeface="Roboto"/>
              </a:rPr>
              <a:t>Address</a:t>
            </a:r>
            <a:r>
              <a:rPr lang="en-US" sz="1100" b="0" i="0" u="none" strike="noStrike" cap="none" dirty="0">
                <a:solidFill>
                  <a:srgbClr val="434343"/>
                </a:solidFill>
                <a:latin typeface="Roboto"/>
                <a:ea typeface="Roboto"/>
                <a:cs typeface="Roboto"/>
                <a:sym typeface="Roboto"/>
              </a:rPr>
              <a:t>: The specific address of the restaurant.</a:t>
            </a:r>
          </a:p>
          <a:p>
            <a:pPr marL="457200" lvl="0" indent="-342900">
              <a:lnSpc>
                <a:spcPct val="90000"/>
              </a:lnSpc>
              <a:spcAft>
                <a:spcPts val="600"/>
              </a:spcAft>
              <a:buClr>
                <a:srgbClr val="434343"/>
              </a:buClr>
              <a:buSzPts val="1600"/>
              <a:buFont typeface="Arial" panose="020B0604020202020204" pitchFamily="34" charset="0"/>
              <a:buChar char="•"/>
            </a:pPr>
            <a:r>
              <a:rPr lang="en-US" sz="1100" b="1" i="0" u="none" strike="noStrike" cap="none" dirty="0">
                <a:solidFill>
                  <a:srgbClr val="434343"/>
                </a:solidFill>
                <a:latin typeface="Roboto"/>
                <a:ea typeface="Roboto"/>
                <a:cs typeface="Roboto"/>
                <a:sym typeface="Roboto"/>
              </a:rPr>
              <a:t>Locality</a:t>
            </a:r>
            <a:r>
              <a:rPr lang="en-US" sz="1100" b="0" i="0" u="none" strike="noStrike" cap="none" dirty="0">
                <a:solidFill>
                  <a:srgbClr val="434343"/>
                </a:solidFill>
                <a:latin typeface="Roboto"/>
                <a:ea typeface="Roboto"/>
                <a:cs typeface="Roboto"/>
                <a:sym typeface="Roboto"/>
              </a:rPr>
              <a:t>: The locality or neighborhood where the restaurant is situated.</a:t>
            </a:r>
          </a:p>
          <a:p>
            <a:pPr marL="457200" lvl="0" indent="-342900">
              <a:lnSpc>
                <a:spcPct val="90000"/>
              </a:lnSpc>
              <a:spcAft>
                <a:spcPts val="600"/>
              </a:spcAft>
              <a:buClr>
                <a:srgbClr val="434343"/>
              </a:buClr>
              <a:buSzPts val="1600"/>
              <a:buFont typeface="Arial" panose="020B0604020202020204" pitchFamily="34" charset="0"/>
              <a:buChar char="•"/>
            </a:pPr>
            <a:r>
              <a:rPr lang="en-US" sz="1100" b="1" i="0" u="none" strike="noStrike" cap="none" dirty="0">
                <a:solidFill>
                  <a:srgbClr val="434343"/>
                </a:solidFill>
                <a:latin typeface="Roboto"/>
                <a:ea typeface="Roboto"/>
                <a:cs typeface="Roboto"/>
                <a:sym typeface="Roboto"/>
              </a:rPr>
              <a:t>Locality Verbose</a:t>
            </a:r>
            <a:r>
              <a:rPr lang="en-US" sz="1100" b="0" i="0" u="none" strike="noStrike" cap="none" dirty="0">
                <a:solidFill>
                  <a:srgbClr val="434343"/>
                </a:solidFill>
                <a:latin typeface="Roboto"/>
                <a:ea typeface="Roboto"/>
                <a:cs typeface="Roboto"/>
                <a:sym typeface="Roboto"/>
              </a:rPr>
              <a:t>: Detailed information about the locality.</a:t>
            </a:r>
          </a:p>
          <a:p>
            <a:pPr marL="457200" lvl="0" indent="-342900">
              <a:lnSpc>
                <a:spcPct val="90000"/>
              </a:lnSpc>
              <a:spcAft>
                <a:spcPts val="600"/>
              </a:spcAft>
              <a:buClr>
                <a:srgbClr val="434343"/>
              </a:buClr>
              <a:buSzPts val="1600"/>
              <a:buFont typeface="Arial" panose="020B0604020202020204" pitchFamily="34" charset="0"/>
              <a:buChar char="•"/>
            </a:pPr>
            <a:r>
              <a:rPr lang="en-US" sz="1100" b="1" i="0" u="none" strike="noStrike" cap="none" dirty="0">
                <a:solidFill>
                  <a:srgbClr val="434343"/>
                </a:solidFill>
                <a:latin typeface="Roboto"/>
                <a:ea typeface="Roboto"/>
                <a:cs typeface="Roboto"/>
                <a:sym typeface="Roboto"/>
              </a:rPr>
              <a:t>Longitude</a:t>
            </a:r>
            <a:r>
              <a:rPr lang="en-US" sz="1100" b="0" i="0" u="none" strike="noStrike" cap="none" dirty="0">
                <a:solidFill>
                  <a:srgbClr val="434343"/>
                </a:solidFill>
                <a:latin typeface="Roboto"/>
                <a:ea typeface="Roboto"/>
                <a:cs typeface="Roboto"/>
                <a:sym typeface="Roboto"/>
              </a:rPr>
              <a:t>: The geographical longitude coordinate of the restaurant.</a:t>
            </a:r>
          </a:p>
          <a:p>
            <a:pPr marL="457200" lvl="0" indent="-342900">
              <a:lnSpc>
                <a:spcPct val="90000"/>
              </a:lnSpc>
              <a:spcAft>
                <a:spcPts val="600"/>
              </a:spcAft>
              <a:buClr>
                <a:srgbClr val="434343"/>
              </a:buClr>
              <a:buSzPts val="1600"/>
              <a:buFont typeface="Arial" panose="020B0604020202020204" pitchFamily="34" charset="0"/>
              <a:buChar char="•"/>
            </a:pPr>
            <a:r>
              <a:rPr lang="en-US" sz="1100" b="1" i="0" u="none" strike="noStrike" cap="none" dirty="0">
                <a:solidFill>
                  <a:srgbClr val="434343"/>
                </a:solidFill>
                <a:latin typeface="Roboto"/>
                <a:ea typeface="Roboto"/>
                <a:cs typeface="Roboto"/>
                <a:sym typeface="Roboto"/>
              </a:rPr>
              <a:t>Latitude</a:t>
            </a:r>
            <a:r>
              <a:rPr lang="en-US" sz="1100" b="0" i="0" u="none" strike="noStrike" cap="none" dirty="0">
                <a:solidFill>
                  <a:srgbClr val="434343"/>
                </a:solidFill>
                <a:latin typeface="Roboto"/>
                <a:ea typeface="Roboto"/>
                <a:cs typeface="Roboto"/>
                <a:sym typeface="Roboto"/>
              </a:rPr>
              <a:t>: The geographical latitude coordinate of the restaurant.</a:t>
            </a:r>
          </a:p>
          <a:p>
            <a:pPr marL="457200" lvl="0" indent="-342900">
              <a:lnSpc>
                <a:spcPct val="90000"/>
              </a:lnSpc>
              <a:spcAft>
                <a:spcPts val="600"/>
              </a:spcAft>
              <a:buClr>
                <a:srgbClr val="434343"/>
              </a:buClr>
              <a:buSzPts val="1600"/>
              <a:buFont typeface="Arial" panose="020B0604020202020204" pitchFamily="34" charset="0"/>
              <a:buChar char="•"/>
            </a:pPr>
            <a:r>
              <a:rPr lang="en-US" sz="1100" b="1" i="0" u="none" strike="noStrike" cap="none" dirty="0">
                <a:solidFill>
                  <a:srgbClr val="434343"/>
                </a:solidFill>
                <a:latin typeface="Roboto"/>
                <a:ea typeface="Roboto"/>
                <a:cs typeface="Roboto"/>
                <a:sym typeface="Roboto"/>
              </a:rPr>
              <a:t>Cuisines</a:t>
            </a:r>
            <a:r>
              <a:rPr lang="en-US" sz="1100" b="0" i="0" u="none" strike="noStrike" cap="none" dirty="0">
                <a:solidFill>
                  <a:srgbClr val="434343"/>
                </a:solidFill>
                <a:latin typeface="Roboto"/>
                <a:ea typeface="Roboto"/>
                <a:cs typeface="Roboto"/>
                <a:sym typeface="Roboto"/>
              </a:rPr>
              <a:t>: The type of cuisine offered by the restaurant.</a:t>
            </a:r>
          </a:p>
          <a:p>
            <a:pPr marL="457200" lvl="0" indent="-342900">
              <a:lnSpc>
                <a:spcPct val="90000"/>
              </a:lnSpc>
              <a:spcAft>
                <a:spcPts val="600"/>
              </a:spcAft>
              <a:buClr>
                <a:srgbClr val="434343"/>
              </a:buClr>
              <a:buSzPts val="1600"/>
              <a:buFont typeface="Arial" panose="020B0604020202020204" pitchFamily="34" charset="0"/>
              <a:buChar char="•"/>
            </a:pPr>
            <a:r>
              <a:rPr lang="en-US" sz="1100" b="1" i="0" u="none" strike="noStrike" cap="none" dirty="0">
                <a:solidFill>
                  <a:srgbClr val="434343"/>
                </a:solidFill>
                <a:latin typeface="Roboto"/>
                <a:ea typeface="Roboto"/>
                <a:cs typeface="Roboto"/>
                <a:sym typeface="Roboto"/>
              </a:rPr>
              <a:t>Currency</a:t>
            </a:r>
            <a:r>
              <a:rPr lang="en-US" sz="1100" b="0" i="0" u="none" strike="noStrike" cap="none" dirty="0">
                <a:solidFill>
                  <a:srgbClr val="434343"/>
                </a:solidFill>
                <a:latin typeface="Roboto"/>
                <a:ea typeface="Roboto"/>
                <a:cs typeface="Roboto"/>
                <a:sym typeface="Roboto"/>
              </a:rPr>
              <a:t>: The currency used for transactions in the restaurant.</a:t>
            </a:r>
          </a:p>
        </p:txBody>
      </p:sp>
      <p:sp>
        <p:nvSpPr>
          <p:cNvPr id="7" name="TextBox 6">
            <a:extLst>
              <a:ext uri="{FF2B5EF4-FFF2-40B4-BE49-F238E27FC236}">
                <a16:creationId xmlns:a16="http://schemas.microsoft.com/office/drawing/2014/main" id="{063D806C-84F9-7737-80A6-B5488E61E7CE}"/>
              </a:ext>
            </a:extLst>
          </p:cNvPr>
          <p:cNvSpPr txBox="1"/>
          <p:nvPr/>
        </p:nvSpPr>
        <p:spPr>
          <a:xfrm>
            <a:off x="4699012" y="1258896"/>
            <a:ext cx="3649650" cy="3582969"/>
          </a:xfrm>
          <a:prstGeom prst="rect">
            <a:avLst/>
          </a:prstGeom>
          <a:noFill/>
        </p:spPr>
        <p:txBody>
          <a:bodyPr wrap="square">
            <a:spAutoFit/>
          </a:bodyPr>
          <a:lstStyle/>
          <a:p>
            <a:pPr marL="317500" lvl="0" indent="-171450" rtl="0">
              <a:lnSpc>
                <a:spcPct val="115000"/>
              </a:lnSpc>
              <a:spcBef>
                <a:spcPts val="0"/>
              </a:spcBef>
              <a:spcAft>
                <a:spcPts val="0"/>
              </a:spcAft>
              <a:buClr>
                <a:schemeClr val="bg2"/>
              </a:buClr>
              <a:buSzPct val="145000"/>
              <a:buFont typeface="Arial" panose="020B0604020202020204" pitchFamily="34" charset="0"/>
              <a:buChar char="•"/>
            </a:pPr>
            <a:r>
              <a:rPr lang="en-US" sz="1100" b="1" dirty="0">
                <a:solidFill>
                  <a:schemeClr val="bg2"/>
                </a:solidFill>
                <a:latin typeface="Roboto" panose="02000000000000000000" pitchFamily="2" charset="0"/>
                <a:ea typeface="Roboto" panose="02000000000000000000" pitchFamily="2" charset="0"/>
                <a:cs typeface="Roboto" panose="02000000000000000000" pitchFamily="2" charset="0"/>
                <a:sym typeface="Lato"/>
              </a:rPr>
              <a:t>Has_Table_booking: </a:t>
            </a:r>
            <a:r>
              <a:rPr lang="en-US" sz="1100" dirty="0">
                <a:solidFill>
                  <a:schemeClr val="bg2"/>
                </a:solidFill>
                <a:latin typeface="Roboto" panose="02000000000000000000" pitchFamily="2" charset="0"/>
                <a:ea typeface="Roboto" panose="02000000000000000000" pitchFamily="2" charset="0"/>
                <a:cs typeface="Roboto" panose="02000000000000000000" pitchFamily="2" charset="0"/>
                <a:sym typeface="Lato"/>
              </a:rPr>
              <a:t>Indicates whether the restaurant has a table booking option (Yes/No).</a:t>
            </a:r>
          </a:p>
          <a:p>
            <a:pPr marL="317500" lvl="0" indent="-171450" rtl="0">
              <a:lnSpc>
                <a:spcPct val="115000"/>
              </a:lnSpc>
              <a:spcBef>
                <a:spcPts val="0"/>
              </a:spcBef>
              <a:spcAft>
                <a:spcPts val="0"/>
              </a:spcAft>
              <a:buClr>
                <a:schemeClr val="bg2"/>
              </a:buClr>
              <a:buSzPct val="145000"/>
              <a:buFont typeface="Arial" panose="020B0604020202020204" pitchFamily="34" charset="0"/>
              <a:buChar char="•"/>
            </a:pPr>
            <a:r>
              <a:rPr lang="en-US" sz="1100" b="1" dirty="0">
                <a:solidFill>
                  <a:schemeClr val="bg2"/>
                </a:solidFill>
                <a:latin typeface="Roboto" panose="02000000000000000000" pitchFamily="2" charset="0"/>
                <a:ea typeface="Roboto" panose="02000000000000000000" pitchFamily="2" charset="0"/>
                <a:cs typeface="Roboto" panose="02000000000000000000" pitchFamily="2" charset="0"/>
                <a:sym typeface="Lato"/>
              </a:rPr>
              <a:t>Has_Online_delivery: </a:t>
            </a:r>
            <a:r>
              <a:rPr lang="en-US" sz="1100" dirty="0">
                <a:solidFill>
                  <a:schemeClr val="bg2"/>
                </a:solidFill>
                <a:latin typeface="Roboto" panose="02000000000000000000" pitchFamily="2" charset="0"/>
                <a:ea typeface="Roboto" panose="02000000000000000000" pitchFamily="2" charset="0"/>
                <a:cs typeface="Roboto" panose="02000000000000000000" pitchFamily="2" charset="0"/>
                <a:sym typeface="Lato"/>
              </a:rPr>
              <a:t>Indicates whether the restaurant offers online delivery (Yes/No).</a:t>
            </a:r>
          </a:p>
          <a:p>
            <a:pPr marL="317500" lvl="0" indent="-171450" rtl="0">
              <a:lnSpc>
                <a:spcPct val="115000"/>
              </a:lnSpc>
              <a:spcBef>
                <a:spcPts val="0"/>
              </a:spcBef>
              <a:spcAft>
                <a:spcPts val="0"/>
              </a:spcAft>
              <a:buClr>
                <a:schemeClr val="bg2"/>
              </a:buClr>
              <a:buSzPct val="145000"/>
              <a:buFont typeface="Arial" panose="020B0604020202020204" pitchFamily="34" charset="0"/>
              <a:buChar char="•"/>
            </a:pPr>
            <a:r>
              <a:rPr lang="en-US" sz="1100" b="1" dirty="0">
                <a:solidFill>
                  <a:schemeClr val="bg2"/>
                </a:solidFill>
                <a:latin typeface="Roboto" panose="02000000000000000000" pitchFamily="2" charset="0"/>
                <a:ea typeface="Roboto" panose="02000000000000000000" pitchFamily="2" charset="0"/>
                <a:cs typeface="Roboto" panose="02000000000000000000" pitchFamily="2" charset="0"/>
                <a:sym typeface="Lato"/>
              </a:rPr>
              <a:t>Is_delivering_now: </a:t>
            </a:r>
            <a:r>
              <a:rPr lang="en-US" sz="1100" dirty="0">
                <a:solidFill>
                  <a:schemeClr val="bg2"/>
                </a:solidFill>
                <a:latin typeface="Roboto" panose="02000000000000000000" pitchFamily="2" charset="0"/>
                <a:ea typeface="Roboto" panose="02000000000000000000" pitchFamily="2" charset="0"/>
                <a:cs typeface="Roboto" panose="02000000000000000000" pitchFamily="2" charset="0"/>
                <a:sym typeface="Lato"/>
              </a:rPr>
              <a:t>Indicates whether the restaurant is currently delivering (Yes/No).</a:t>
            </a:r>
          </a:p>
          <a:p>
            <a:pPr marL="317500" lvl="0" indent="-171450" rtl="0">
              <a:lnSpc>
                <a:spcPct val="115000"/>
              </a:lnSpc>
              <a:spcBef>
                <a:spcPts val="0"/>
              </a:spcBef>
              <a:spcAft>
                <a:spcPts val="0"/>
              </a:spcAft>
              <a:buClr>
                <a:schemeClr val="bg2"/>
              </a:buClr>
              <a:buSzPct val="145000"/>
              <a:buFont typeface="Arial" panose="020B0604020202020204" pitchFamily="34" charset="0"/>
              <a:buChar char="•"/>
            </a:pPr>
            <a:r>
              <a:rPr lang="en-US" sz="1100" b="1" dirty="0">
                <a:solidFill>
                  <a:schemeClr val="bg2"/>
                </a:solidFill>
                <a:latin typeface="Roboto" panose="02000000000000000000" pitchFamily="2" charset="0"/>
                <a:ea typeface="Roboto" panose="02000000000000000000" pitchFamily="2" charset="0"/>
                <a:cs typeface="Roboto" panose="02000000000000000000" pitchFamily="2" charset="0"/>
                <a:sym typeface="Lato"/>
              </a:rPr>
              <a:t>Switch_to_order_menu: </a:t>
            </a:r>
            <a:r>
              <a:rPr lang="en-US" sz="1100" dirty="0">
                <a:solidFill>
                  <a:schemeClr val="bg2"/>
                </a:solidFill>
                <a:latin typeface="Roboto" panose="02000000000000000000" pitchFamily="2" charset="0"/>
                <a:ea typeface="Roboto" panose="02000000000000000000" pitchFamily="2" charset="0"/>
                <a:cs typeface="Roboto" panose="02000000000000000000" pitchFamily="2" charset="0"/>
                <a:sym typeface="Lato"/>
              </a:rPr>
              <a:t>Indicates whether users can switch to the order menu (Yes/No).</a:t>
            </a:r>
          </a:p>
          <a:p>
            <a:pPr marL="317500" lvl="0" indent="-171450" rtl="0">
              <a:lnSpc>
                <a:spcPct val="115000"/>
              </a:lnSpc>
              <a:spcBef>
                <a:spcPts val="0"/>
              </a:spcBef>
              <a:spcAft>
                <a:spcPts val="0"/>
              </a:spcAft>
              <a:buClr>
                <a:schemeClr val="bg2"/>
              </a:buClr>
              <a:buSzPct val="145000"/>
              <a:buFont typeface="Arial" panose="020B0604020202020204" pitchFamily="34" charset="0"/>
              <a:buChar char="•"/>
            </a:pPr>
            <a:r>
              <a:rPr lang="en-US" sz="1100" b="1" dirty="0">
                <a:solidFill>
                  <a:schemeClr val="bg2"/>
                </a:solidFill>
                <a:latin typeface="Roboto" panose="02000000000000000000" pitchFamily="2" charset="0"/>
                <a:ea typeface="Roboto" panose="02000000000000000000" pitchFamily="2" charset="0"/>
                <a:cs typeface="Roboto" panose="02000000000000000000" pitchFamily="2" charset="0"/>
                <a:sym typeface="Lato"/>
              </a:rPr>
              <a:t>Price_range: </a:t>
            </a:r>
            <a:r>
              <a:rPr lang="en-US" sz="1100" dirty="0">
                <a:solidFill>
                  <a:schemeClr val="bg2"/>
                </a:solidFill>
                <a:latin typeface="Roboto" panose="02000000000000000000" pitchFamily="2" charset="0"/>
                <a:ea typeface="Roboto" panose="02000000000000000000" pitchFamily="2" charset="0"/>
                <a:cs typeface="Roboto" panose="02000000000000000000" pitchFamily="2" charset="0"/>
                <a:sym typeface="Lato"/>
              </a:rPr>
              <a:t>A numeric value indicating the price range category of the restaurant.</a:t>
            </a:r>
          </a:p>
          <a:p>
            <a:pPr marL="317500" lvl="0" indent="-171450" rtl="0">
              <a:lnSpc>
                <a:spcPct val="115000"/>
              </a:lnSpc>
              <a:spcBef>
                <a:spcPts val="0"/>
              </a:spcBef>
              <a:spcAft>
                <a:spcPts val="0"/>
              </a:spcAft>
              <a:buClr>
                <a:schemeClr val="bg2"/>
              </a:buClr>
              <a:buSzPct val="145000"/>
              <a:buFont typeface="Arial" panose="020B0604020202020204" pitchFamily="34" charset="0"/>
              <a:buChar char="•"/>
            </a:pPr>
            <a:r>
              <a:rPr lang="en-US" sz="1100" b="1" dirty="0">
                <a:solidFill>
                  <a:schemeClr val="bg2"/>
                </a:solidFill>
                <a:latin typeface="Roboto" panose="02000000000000000000" pitchFamily="2" charset="0"/>
                <a:ea typeface="Roboto" panose="02000000000000000000" pitchFamily="2" charset="0"/>
                <a:cs typeface="Roboto" panose="02000000000000000000" pitchFamily="2" charset="0"/>
                <a:sym typeface="Lato"/>
              </a:rPr>
              <a:t>Votes: </a:t>
            </a:r>
            <a:r>
              <a:rPr lang="en-US" sz="1100" dirty="0">
                <a:solidFill>
                  <a:schemeClr val="bg2"/>
                </a:solidFill>
                <a:latin typeface="Roboto" panose="02000000000000000000" pitchFamily="2" charset="0"/>
                <a:ea typeface="Roboto" panose="02000000000000000000" pitchFamily="2" charset="0"/>
                <a:cs typeface="Roboto" panose="02000000000000000000" pitchFamily="2" charset="0"/>
                <a:sym typeface="Lato"/>
              </a:rPr>
              <a:t>The number of votes or ratings/(feedback) received by the restaurant.</a:t>
            </a:r>
          </a:p>
          <a:p>
            <a:pPr marL="317500" lvl="0" indent="-171450" rtl="0">
              <a:lnSpc>
                <a:spcPct val="115000"/>
              </a:lnSpc>
              <a:spcBef>
                <a:spcPts val="0"/>
              </a:spcBef>
              <a:spcAft>
                <a:spcPts val="0"/>
              </a:spcAft>
              <a:buClr>
                <a:schemeClr val="bg2"/>
              </a:buClr>
              <a:buSzPct val="145000"/>
              <a:buFont typeface="Arial" panose="020B0604020202020204" pitchFamily="34" charset="0"/>
              <a:buChar char="•"/>
            </a:pPr>
            <a:r>
              <a:rPr lang="en-US" sz="1100" b="1" dirty="0">
                <a:solidFill>
                  <a:schemeClr val="bg2"/>
                </a:solidFill>
                <a:latin typeface="Roboto" panose="02000000000000000000" pitchFamily="2" charset="0"/>
                <a:ea typeface="Roboto" panose="02000000000000000000" pitchFamily="2" charset="0"/>
                <a:cs typeface="Roboto" panose="02000000000000000000" pitchFamily="2" charset="0"/>
                <a:sym typeface="Lato"/>
              </a:rPr>
              <a:t>Average_Cost_for_two: </a:t>
            </a:r>
            <a:r>
              <a:rPr lang="en-US" sz="1100" dirty="0">
                <a:solidFill>
                  <a:schemeClr val="bg2"/>
                </a:solidFill>
                <a:latin typeface="Roboto" panose="02000000000000000000" pitchFamily="2" charset="0"/>
                <a:ea typeface="Roboto" panose="02000000000000000000" pitchFamily="2" charset="0"/>
                <a:cs typeface="Roboto" panose="02000000000000000000" pitchFamily="2" charset="0"/>
                <a:sym typeface="Lato"/>
              </a:rPr>
              <a:t>The average cost for two people dining at the restaurant.</a:t>
            </a:r>
          </a:p>
          <a:p>
            <a:pPr marL="323850" lvl="0" indent="-171450" rtl="0">
              <a:lnSpc>
                <a:spcPct val="115000"/>
              </a:lnSpc>
              <a:spcBef>
                <a:spcPts val="0"/>
              </a:spcBef>
              <a:spcAft>
                <a:spcPts val="0"/>
              </a:spcAft>
              <a:buClr>
                <a:schemeClr val="bg2"/>
              </a:buClr>
              <a:buSzPct val="145000"/>
              <a:buFont typeface="Arial" panose="020B0604020202020204" pitchFamily="34" charset="0"/>
              <a:buChar char="•"/>
            </a:pPr>
            <a:r>
              <a:rPr lang="en-US" sz="1100" b="1" dirty="0">
                <a:solidFill>
                  <a:schemeClr val="bg2"/>
                </a:solidFill>
                <a:latin typeface="Roboto" panose="02000000000000000000" pitchFamily="2" charset="0"/>
                <a:ea typeface="Roboto" panose="02000000000000000000" pitchFamily="2" charset="0"/>
                <a:cs typeface="Roboto" panose="02000000000000000000" pitchFamily="2" charset="0"/>
                <a:sym typeface="Lato"/>
              </a:rPr>
              <a:t>Rating: </a:t>
            </a:r>
            <a:r>
              <a:rPr lang="en-US" sz="1100" dirty="0">
                <a:solidFill>
                  <a:schemeClr val="bg2"/>
                </a:solidFill>
                <a:latin typeface="Roboto" panose="02000000000000000000" pitchFamily="2" charset="0"/>
                <a:ea typeface="Roboto" panose="02000000000000000000" pitchFamily="2" charset="0"/>
                <a:cs typeface="Roboto" panose="02000000000000000000" pitchFamily="2" charset="0"/>
                <a:sym typeface="Lato"/>
              </a:rPr>
              <a:t>The overall rating of the restaurant is based on user reviews.</a:t>
            </a:r>
          </a:p>
          <a:p>
            <a:pPr marL="323850" lvl="0" indent="-171450" rtl="0">
              <a:lnSpc>
                <a:spcPct val="115000"/>
              </a:lnSpc>
              <a:spcBef>
                <a:spcPts val="0"/>
              </a:spcBef>
              <a:spcAft>
                <a:spcPts val="0"/>
              </a:spcAft>
              <a:buClr>
                <a:schemeClr val="bg2"/>
              </a:buClr>
              <a:buSzPct val="145000"/>
              <a:buFont typeface="Arial" panose="020B0604020202020204" pitchFamily="34" charset="0"/>
              <a:buChar char="•"/>
            </a:pPr>
            <a:r>
              <a:rPr lang="en-US" sz="1100" b="1" dirty="0">
                <a:solidFill>
                  <a:schemeClr val="bg2"/>
                </a:solidFill>
                <a:latin typeface="Roboto" panose="02000000000000000000" pitchFamily="2" charset="0"/>
                <a:ea typeface="Roboto" panose="02000000000000000000" pitchFamily="2" charset="0"/>
                <a:cs typeface="Roboto" panose="02000000000000000000" pitchFamily="2" charset="0"/>
                <a:sym typeface="Lato"/>
              </a:rPr>
              <a:t>Datekey_opening: </a:t>
            </a:r>
            <a:r>
              <a:rPr lang="en-US" sz="1100" dirty="0">
                <a:solidFill>
                  <a:schemeClr val="bg2"/>
                </a:solidFill>
                <a:latin typeface="Roboto" panose="02000000000000000000" pitchFamily="2" charset="0"/>
                <a:ea typeface="Roboto" panose="02000000000000000000" pitchFamily="2" charset="0"/>
                <a:cs typeface="Roboto" panose="02000000000000000000" pitchFamily="2" charset="0"/>
                <a:sym typeface="Lato"/>
              </a:rPr>
              <a:t>The date when the restaurant was opened.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8E2812-BD40-87CF-7B32-DEC84761819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5078D2D-BCCC-ECDD-D1C0-F3B06259BEB9}"/>
              </a:ext>
            </a:extLst>
          </p:cNvPr>
          <p:cNvSpPr txBox="1"/>
          <p:nvPr/>
        </p:nvSpPr>
        <p:spPr>
          <a:xfrm>
            <a:off x="3566532" y="163553"/>
            <a:ext cx="2010936" cy="769441"/>
          </a:xfrm>
          <a:prstGeom prst="rect">
            <a:avLst/>
          </a:prstGeom>
          <a:noFill/>
        </p:spPr>
        <p:txBody>
          <a:bodyPr wrap="square" rtlCol="0">
            <a:spAutoFit/>
          </a:bodyPr>
          <a:lstStyle/>
          <a:p>
            <a:r>
              <a:rPr lang="en-US" sz="4400" b="1" dirty="0">
                <a:solidFill>
                  <a:srgbClr val="C00000"/>
                </a:solidFill>
                <a:latin typeface="Advent Pro" panose="020B0604020202020204" charset="0"/>
                <a:ea typeface="Roboto" panose="02000000000000000000" pitchFamily="2" charset="0"/>
                <a:cs typeface="Roboto" panose="02000000000000000000" pitchFamily="2" charset="0"/>
              </a:rPr>
              <a:t>PHASE 2</a:t>
            </a:r>
            <a:endParaRPr lang="en-IN" sz="4400" b="1" dirty="0">
              <a:solidFill>
                <a:srgbClr val="C00000"/>
              </a:solidFill>
              <a:latin typeface="Advent Pro" panose="020B0604020202020204" charset="0"/>
              <a:ea typeface="Roboto" panose="02000000000000000000" pitchFamily="2" charset="0"/>
              <a:cs typeface="Roboto" panose="02000000000000000000" pitchFamily="2" charset="0"/>
            </a:endParaRPr>
          </a:p>
        </p:txBody>
      </p:sp>
      <p:sp>
        <p:nvSpPr>
          <p:cNvPr id="3" name="TextBox 2">
            <a:extLst>
              <a:ext uri="{FF2B5EF4-FFF2-40B4-BE49-F238E27FC236}">
                <a16:creationId xmlns:a16="http://schemas.microsoft.com/office/drawing/2014/main" id="{AF754216-E615-38ED-D8AC-712E92AA2917}"/>
              </a:ext>
            </a:extLst>
          </p:cNvPr>
          <p:cNvSpPr txBox="1"/>
          <p:nvPr/>
        </p:nvSpPr>
        <p:spPr>
          <a:xfrm>
            <a:off x="1323278" y="1232922"/>
            <a:ext cx="6497444" cy="2677656"/>
          </a:xfrm>
          <a:prstGeom prst="rect">
            <a:avLst/>
          </a:prstGeom>
          <a:noFill/>
        </p:spPr>
        <p:txBody>
          <a:bodyPr wrap="square" rtlCol="0">
            <a:spAutoFit/>
          </a:bodyPr>
          <a:lstStyle/>
          <a:p>
            <a:pPr algn="ctr"/>
            <a:r>
              <a:rPr lang="en-US" sz="2800" dirty="0">
                <a:solidFill>
                  <a:schemeClr val="accent1">
                    <a:lumMod val="50000"/>
                  </a:schemeClr>
                </a:solidFill>
                <a:latin typeface="Advent Pro" panose="020B0604020202020204" charset="0"/>
              </a:rPr>
              <a:t>Now when we are done with understanding our problem statement and dataset, we will start cleaning our data. In this process we’ll remove any null values, remove any columns that are not necessary in achieving our goal and will also add some more calculated columns.</a:t>
            </a:r>
            <a:endParaRPr lang="en-IN" sz="2800" dirty="0">
              <a:solidFill>
                <a:schemeClr val="accent1">
                  <a:lumMod val="50000"/>
                </a:schemeClr>
              </a:solidFill>
              <a:latin typeface="Advent Pro" panose="020B0604020202020204" charset="0"/>
            </a:endParaRPr>
          </a:p>
        </p:txBody>
      </p:sp>
    </p:spTree>
    <p:extLst>
      <p:ext uri="{BB962C8B-B14F-4D97-AF65-F5344CB8AC3E}">
        <p14:creationId xmlns:p14="http://schemas.microsoft.com/office/powerpoint/2010/main" val="2458271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7ED091-66E7-90EC-235C-7DE4C4564585}"/>
              </a:ext>
            </a:extLst>
          </p:cNvPr>
          <p:cNvSpPr>
            <a:spLocks noGrp="1"/>
          </p:cNvSpPr>
          <p:nvPr>
            <p:ph type="ctrTitle"/>
          </p:nvPr>
        </p:nvSpPr>
        <p:spPr>
          <a:xfrm>
            <a:off x="2991194" y="194872"/>
            <a:ext cx="3161612" cy="882285"/>
          </a:xfrm>
        </p:spPr>
        <p:txBody>
          <a:bodyPr/>
          <a:lstStyle/>
          <a:p>
            <a:pPr algn="ctr"/>
            <a:r>
              <a:rPr lang="en-US" sz="4400" dirty="0"/>
              <a:t>Data Cleaning</a:t>
            </a:r>
            <a:endParaRPr lang="en-IN" sz="4400" dirty="0"/>
          </a:p>
        </p:txBody>
      </p:sp>
      <p:sp>
        <p:nvSpPr>
          <p:cNvPr id="6" name="TextBox 5">
            <a:extLst>
              <a:ext uri="{FF2B5EF4-FFF2-40B4-BE49-F238E27FC236}">
                <a16:creationId xmlns:a16="http://schemas.microsoft.com/office/drawing/2014/main" id="{5AB63894-4E2B-555E-C75B-8F75B71EA038}"/>
              </a:ext>
            </a:extLst>
          </p:cNvPr>
          <p:cNvSpPr txBox="1"/>
          <p:nvPr/>
        </p:nvSpPr>
        <p:spPr>
          <a:xfrm>
            <a:off x="528403" y="1077157"/>
            <a:ext cx="8087193" cy="4031873"/>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rPr>
              <a:t>Data cleaning is a crucial step in the data analysis process. It involves identifying and correcting errors or inconsistencies in your data to ensure accurate and reliable analysis.</a:t>
            </a:r>
          </a:p>
          <a:p>
            <a:endParaRPr lang="en-IN" sz="1400" b="0" i="0" dirty="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IN"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rPr>
              <a:t>Data cleaning is performed on inconsistent data to obtain consistent and better result</a:t>
            </a:r>
          </a:p>
          <a:p>
            <a:pPr marL="285750" indent="-285750">
              <a:buFont typeface="Arial" panose="020B0604020202020204" pitchFamily="34" charset="0"/>
              <a:buChar char="•"/>
            </a:pPr>
            <a:endParaRPr lang="en-IN" sz="18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IN"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rPr>
              <a:t>In this dataset I removed columns like locality verbose, longitude and latitude which are not used for fulfilling my goal set.</a:t>
            </a:r>
          </a:p>
          <a:p>
            <a:pPr marL="285750" indent="-285750">
              <a:buFont typeface="Arial" panose="020B0604020202020204" pitchFamily="34" charset="0"/>
              <a:buChar char="•"/>
            </a:pPr>
            <a:endParaRPr lang="en-IN"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IN"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rPr>
              <a:t>I also added column Country where I added countries in which the restaurants are located using Vlookup function in country description worksheet.</a:t>
            </a:r>
          </a:p>
          <a:p>
            <a:pPr marL="285750" indent="-285750">
              <a:buFont typeface="Arial" panose="020B0604020202020204" pitchFamily="34" charset="0"/>
              <a:buChar char="•"/>
            </a:pPr>
            <a:endParaRPr lang="en-IN"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IN"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rPr>
              <a:t>In addition to Country column I also added a column Average_Cost_for _two (in USD) in which I converted different currency values to USD for Average_Cost_for_two column for easier analysis. I used IFS() function for that and converted currencies according to recent exchange rates.</a:t>
            </a:r>
          </a:p>
          <a:p>
            <a:pPr marL="285750" indent="-285750">
              <a:buFont typeface="Arial" panose="020B0604020202020204" pitchFamily="34" charset="0"/>
              <a:buChar char="•"/>
            </a:pPr>
            <a:endParaRPr lang="en-IN"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IN"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rPr>
              <a:t>I also added a Opening_year column in which I extracted the year from date in Datekey_Opening column using LEFT() function.</a:t>
            </a:r>
          </a:p>
        </p:txBody>
      </p:sp>
    </p:spTree>
    <p:extLst>
      <p:ext uri="{BB962C8B-B14F-4D97-AF65-F5344CB8AC3E}">
        <p14:creationId xmlns:p14="http://schemas.microsoft.com/office/powerpoint/2010/main" val="2588463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9265252-F401-7D05-CDBA-9211005355D8}"/>
              </a:ext>
            </a:extLst>
          </p:cNvPr>
          <p:cNvSpPr txBox="1"/>
          <p:nvPr/>
        </p:nvSpPr>
        <p:spPr>
          <a:xfrm>
            <a:off x="921834" y="292160"/>
            <a:ext cx="7515922" cy="307777"/>
          </a:xfrm>
          <a:prstGeom prst="rect">
            <a:avLst/>
          </a:prstGeom>
          <a:noFill/>
        </p:spPr>
        <p:txBody>
          <a:bodyPr wrap="square" rtlCol="0">
            <a:spAutoFit/>
          </a:bodyPr>
          <a:lstStyle/>
          <a:p>
            <a:pPr algn="ctr"/>
            <a:r>
              <a:rPr lang="en-US" dirty="0">
                <a:latin typeface="Roboto" panose="02000000000000000000" pitchFamily="2" charset="0"/>
                <a:ea typeface="Roboto" panose="02000000000000000000" pitchFamily="2" charset="0"/>
                <a:cs typeface="Roboto" panose="02000000000000000000" pitchFamily="2" charset="0"/>
              </a:rPr>
              <a:t>The image below shows the raw data after cleaning it:</a:t>
            </a:r>
            <a:endParaRPr lang="en-IN" dirty="0">
              <a:latin typeface="Roboto" panose="02000000000000000000" pitchFamily="2" charset="0"/>
              <a:ea typeface="Roboto" panose="02000000000000000000" pitchFamily="2" charset="0"/>
              <a:cs typeface="Roboto" panose="02000000000000000000" pitchFamily="2" charset="0"/>
            </a:endParaRPr>
          </a:p>
        </p:txBody>
      </p:sp>
      <p:pic>
        <p:nvPicPr>
          <p:cNvPr id="10" name="Picture 9">
            <a:extLst>
              <a:ext uri="{FF2B5EF4-FFF2-40B4-BE49-F238E27FC236}">
                <a16:creationId xmlns:a16="http://schemas.microsoft.com/office/drawing/2014/main" id="{5B644010-132B-855B-DB62-4B3F82947158}"/>
              </a:ext>
            </a:extLst>
          </p:cNvPr>
          <p:cNvPicPr>
            <a:picLocks noChangeAspect="1"/>
          </p:cNvPicPr>
          <p:nvPr/>
        </p:nvPicPr>
        <p:blipFill>
          <a:blip r:embed="rId2"/>
          <a:stretch>
            <a:fillRect/>
          </a:stretch>
        </p:blipFill>
        <p:spPr>
          <a:xfrm>
            <a:off x="460917" y="1028365"/>
            <a:ext cx="8222166" cy="3488213"/>
          </a:xfrm>
          <a:prstGeom prst="rect">
            <a:avLst/>
          </a:prstGeom>
        </p:spPr>
      </p:pic>
    </p:spTree>
    <p:extLst>
      <p:ext uri="{BB962C8B-B14F-4D97-AF65-F5344CB8AC3E}">
        <p14:creationId xmlns:p14="http://schemas.microsoft.com/office/powerpoint/2010/main" val="2730358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2BF23-A88D-77FC-4BE6-E757415D621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35D3DC5-E55C-732D-0D8D-7C9AC23B3BC3}"/>
              </a:ext>
            </a:extLst>
          </p:cNvPr>
          <p:cNvSpPr txBox="1"/>
          <p:nvPr/>
        </p:nvSpPr>
        <p:spPr>
          <a:xfrm>
            <a:off x="3566532" y="163553"/>
            <a:ext cx="2010936" cy="769441"/>
          </a:xfrm>
          <a:prstGeom prst="rect">
            <a:avLst/>
          </a:prstGeom>
          <a:noFill/>
        </p:spPr>
        <p:txBody>
          <a:bodyPr wrap="square" rtlCol="0">
            <a:spAutoFit/>
          </a:bodyPr>
          <a:lstStyle/>
          <a:p>
            <a:r>
              <a:rPr lang="en-US" sz="4400" b="1" dirty="0">
                <a:solidFill>
                  <a:srgbClr val="C00000"/>
                </a:solidFill>
                <a:latin typeface="Advent Pro" panose="020B0604020202020204" charset="0"/>
                <a:ea typeface="Roboto" panose="02000000000000000000" pitchFamily="2" charset="0"/>
                <a:cs typeface="Roboto" panose="02000000000000000000" pitchFamily="2" charset="0"/>
              </a:rPr>
              <a:t>PHASE 3</a:t>
            </a:r>
            <a:endParaRPr lang="en-IN" sz="4400" b="1" dirty="0">
              <a:solidFill>
                <a:srgbClr val="C00000"/>
              </a:solidFill>
              <a:latin typeface="Advent Pro" panose="020B0604020202020204" charset="0"/>
              <a:ea typeface="Roboto" panose="02000000000000000000" pitchFamily="2" charset="0"/>
              <a:cs typeface="Roboto" panose="02000000000000000000" pitchFamily="2" charset="0"/>
            </a:endParaRPr>
          </a:p>
        </p:txBody>
      </p:sp>
      <p:sp>
        <p:nvSpPr>
          <p:cNvPr id="3" name="TextBox 2">
            <a:extLst>
              <a:ext uri="{FF2B5EF4-FFF2-40B4-BE49-F238E27FC236}">
                <a16:creationId xmlns:a16="http://schemas.microsoft.com/office/drawing/2014/main" id="{091EE500-CE82-F1A1-28FE-41633D288701}"/>
              </a:ext>
            </a:extLst>
          </p:cNvPr>
          <p:cNvSpPr txBox="1"/>
          <p:nvPr/>
        </p:nvSpPr>
        <p:spPr>
          <a:xfrm>
            <a:off x="1323278" y="1232922"/>
            <a:ext cx="6497444" cy="2677656"/>
          </a:xfrm>
          <a:prstGeom prst="rect">
            <a:avLst/>
          </a:prstGeom>
          <a:noFill/>
        </p:spPr>
        <p:txBody>
          <a:bodyPr wrap="square" rtlCol="0">
            <a:spAutoFit/>
          </a:bodyPr>
          <a:lstStyle/>
          <a:p>
            <a:pPr algn="ctr"/>
            <a:r>
              <a:rPr lang="en-US" sz="2800" dirty="0">
                <a:solidFill>
                  <a:schemeClr val="accent1">
                    <a:lumMod val="50000"/>
                  </a:schemeClr>
                </a:solidFill>
                <a:latin typeface="Advent Pro" panose="020B0604020202020204" charset="0"/>
              </a:rPr>
              <a:t>After cleaning our dataset we have our desired data on which we will perform our analysis using excel functionalities and formulas, after that we’ll put forward different insights that we acquired through the analysis, which can help our stakeholders.</a:t>
            </a:r>
            <a:endParaRPr lang="en-IN" sz="2800" dirty="0">
              <a:solidFill>
                <a:schemeClr val="accent1">
                  <a:lumMod val="50000"/>
                </a:schemeClr>
              </a:solidFill>
              <a:latin typeface="Advent Pro" panose="020B0604020202020204" charset="0"/>
            </a:endParaRPr>
          </a:p>
        </p:txBody>
      </p:sp>
    </p:spTree>
    <p:extLst>
      <p:ext uri="{BB962C8B-B14F-4D97-AF65-F5344CB8AC3E}">
        <p14:creationId xmlns:p14="http://schemas.microsoft.com/office/powerpoint/2010/main" val="2086370670"/>
      </p:ext>
    </p:extLst>
  </p:cSld>
  <p:clrMapOvr>
    <a:masterClrMapping/>
  </p:clrMapOvr>
</p:sld>
</file>

<file path=ppt/theme/theme1.xml><?xml version="1.0" encoding="utf-8"?>
<a:theme xmlns:a="http://schemas.openxmlformats.org/drawingml/2006/main" name="Food Delivery">
  <a:themeElements>
    <a:clrScheme name="Simple Light">
      <a:dk1>
        <a:srgbClr val="000000"/>
      </a:dk1>
      <a:lt1>
        <a:srgbClr val="FFFFFF"/>
      </a:lt1>
      <a:dk2>
        <a:srgbClr val="434343"/>
      </a:dk2>
      <a:lt2>
        <a:srgbClr val="EEEEEE"/>
      </a:lt2>
      <a:accent1>
        <a:srgbClr val="FF5F70"/>
      </a:accent1>
      <a:accent2>
        <a:srgbClr val="5493B3"/>
      </a:accent2>
      <a:accent3>
        <a:srgbClr val="91DAFF"/>
      </a:accent3>
      <a:accent4>
        <a:srgbClr val="E4DF6F"/>
      </a:accent4>
      <a:accent5>
        <a:srgbClr val="B3B05D"/>
      </a:accent5>
      <a:accent6>
        <a:srgbClr val="C5404E"/>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CC742CA7593E24B8E0A89B7D97D8736" ma:contentTypeVersion="4" ma:contentTypeDescription="Create a new document." ma:contentTypeScope="" ma:versionID="384704e56a64e697dcbe57d8fa3c7bfd">
  <xsd:schema xmlns:xsd="http://www.w3.org/2001/XMLSchema" xmlns:xs="http://www.w3.org/2001/XMLSchema" xmlns:p="http://schemas.microsoft.com/office/2006/metadata/properties" xmlns:ns3="0cf5e15a-91ab-46bf-be0d-18c651486deb" targetNamespace="http://schemas.microsoft.com/office/2006/metadata/properties" ma:root="true" ma:fieldsID="247bedf48a423ff7455070fb53849c9c" ns3:_="">
    <xsd:import namespace="0cf5e15a-91ab-46bf-be0d-18c651486de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f5e15a-91ab-46bf-be0d-18c651486d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1B01A8-7BD5-46EA-8E4E-C219124E96DA}">
  <ds:schemaRefs>
    <ds:schemaRef ds:uri="http://purl.org/dc/elements/1.1/"/>
    <ds:schemaRef ds:uri="0cf5e15a-91ab-46bf-be0d-18c651486deb"/>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0D5FEA23-1E25-4639-B0B1-1927415F7C7C}">
  <ds:schemaRefs>
    <ds:schemaRef ds:uri="http://schemas.microsoft.com/sharepoint/v3/contenttype/forms"/>
  </ds:schemaRefs>
</ds:datastoreItem>
</file>

<file path=customXml/itemProps3.xml><?xml version="1.0" encoding="utf-8"?>
<ds:datastoreItem xmlns:ds="http://schemas.openxmlformats.org/officeDocument/2006/customXml" ds:itemID="{F7191B09-4FB7-4092-A528-DB61085BBB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f5e15a-91ab-46bf-be0d-18c651486de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1465</TotalTime>
  <Words>1850</Words>
  <Application>Microsoft Office PowerPoint</Application>
  <PresentationFormat>On-screen Show (16:9)</PresentationFormat>
  <Paragraphs>150</Paragraphs>
  <Slides>24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Roboto</vt:lpstr>
      <vt:lpstr>Arial</vt:lpstr>
      <vt:lpstr>Advent Pro</vt:lpstr>
      <vt:lpstr>Amasis MT Pro Medium</vt:lpstr>
      <vt:lpstr>Helvetica</vt:lpstr>
      <vt:lpstr>Century Gothic</vt:lpstr>
      <vt:lpstr>Food Delivery</vt:lpstr>
      <vt:lpstr>Zomato Restaurants Data Analysis</vt:lpstr>
      <vt:lpstr>Project Journey</vt:lpstr>
      <vt:lpstr>PowerPoint Presentation</vt:lpstr>
      <vt:lpstr>Problem Statement</vt:lpstr>
      <vt:lpstr>Data Description </vt:lpstr>
      <vt:lpstr>PowerPoint Presentation</vt:lpstr>
      <vt:lpstr>Data Cleaning</vt:lpstr>
      <vt:lpstr>PowerPoint Presentation</vt:lpstr>
      <vt:lpstr>PowerPoint Presentation</vt:lpstr>
      <vt:lpstr>PowerPoint Presentation</vt:lpstr>
      <vt:lpstr>Insights</vt:lpstr>
      <vt:lpstr>PowerPoint Presentation</vt:lpstr>
      <vt:lpstr>PowerPoint Presentation</vt:lpstr>
      <vt:lpstr>PowerPoint Presentation</vt:lpstr>
      <vt:lpstr>PowerPoint Presentation</vt:lpstr>
      <vt:lpstr>Recommendations</vt:lpstr>
      <vt:lpstr>PowerPoint Presentation</vt:lpstr>
      <vt:lpstr>PowerPoint Presentation</vt:lpstr>
      <vt:lpstr>PowerPoint Presentation</vt:lpstr>
      <vt:lpstr>PowerPoint Presentation</vt:lpstr>
      <vt:lpstr>PowerPoint Presentation</vt:lpstr>
      <vt:lpstr>Dashboard Snippet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Food Delivery</dc:title>
  <dc:creator>ACHAL SINGH</dc:creator>
  <cp:lastModifiedBy>FNU LNU</cp:lastModifiedBy>
  <cp:revision>21</cp:revision>
  <dcterms:modified xsi:type="dcterms:W3CDTF">2024-03-19T16:06:25Z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0x0101006CC742CA7593E24B8E0A89B7D97D8736</vt:lpwstr>
  </property>
  <property fmtid="{D5CDD505-2E9C-101B-9397-08002B2CF9AE}" pid="3" name="MSIP_Label_defa4170-0d19-0005-0004-bc88714345d2_Enabled">
    <vt:lpwstr>true</vt:lpwstr>
  </property>
  <property fmtid="{D5CDD505-2E9C-101B-9397-08002B2CF9AE}" pid="4" name="MSIP_Label_defa4170-0d19-0005-0004-bc88714345d2_SetDate">
    <vt:lpwstr>2024-01-16T19:02:11Z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837c504e-0303-4997-b204-98475bebe10c</vt:lpwstr>
  </property>
  <property fmtid="{D5CDD505-2E9C-101B-9397-08002B2CF9AE}" pid="8" name="MSIP_Label_defa4170-0d19-0005-0004-bc88714345d2_ActionId">
    <vt:lpwstr>1e2aa5e9-bcf6-48fb-9b4e-a8b6093b3f42</vt:lpwstr>
  </property>
  <property fmtid="{D5CDD505-2E9C-101B-9397-08002B2CF9AE}" pid="9" name="MSIP_Label_defa4170-0d19-0005-0004-bc88714345d2_ContentBits">
    <vt:lpwstr>0</vt:lpwstr>
  </property>
</Properties>
</file>