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6" r:id="rId17"/>
    <p:sldId id="277" r:id="rId18"/>
    <p:sldId id="279" r:id="rId19"/>
    <p:sldId id="281" r:id="rId20"/>
    <p:sldId id="282" r:id="rId21"/>
    <p:sldId id="283" r:id="rId22"/>
    <p:sldId id="284" r:id="rId23"/>
    <p:sldId id="285" r:id="rId24"/>
    <p:sldId id="286" r:id="rId25"/>
    <p:sldId id="288" r:id="rId26"/>
    <p:sldId id="275" r:id="rId27"/>
    <p:sldId id="289" r:id="rId2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67"/>
    <p:restoredTop sz="94844"/>
  </p:normalViewPr>
  <p:slideViewPr>
    <p:cSldViewPr snapToGrid="0" snapToObjects="1">
      <p:cViewPr varScale="1">
        <p:scale>
          <a:sx n="153" d="100"/>
          <a:sy n="153" d="100"/>
        </p:scale>
        <p:origin x="2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673c11f3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673c11f3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673c11f3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673c11f3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673c11f3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673c11f3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673c11f3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673c11f3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673c11f3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673c11f3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673c11f3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673c11f3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673c11f3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673c11f3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627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673c11f3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673c11f3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903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673c11f3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673c11f3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8721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673c11f3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673c11f3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96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fba8988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fba8988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673c11f3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673c11f3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5296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673c11f3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673c11f3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8616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673c11f3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673c11f3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9570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673c11f3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673c11f3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fba8988d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fba8988d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fba8988d4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fba8988d4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fba8988d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fba8988d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673c11f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673c11f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fba8988d4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fba8988d4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fba8988d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fba8988d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fba8988d4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fba8988d4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6644" y="-8092"/>
            <a:ext cx="9249630" cy="691869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551046" y="2283619"/>
            <a:ext cx="6150543" cy="229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551046" y="4747444"/>
            <a:ext cx="6150543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628650" y="282012"/>
            <a:ext cx="7886700" cy="666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8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628650" y="316374"/>
            <a:ext cx="7886700" cy="64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628650" y="1185795"/>
            <a:ext cx="7886700" cy="5048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62" y="3347"/>
            <a:ext cx="9144000" cy="685465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23888" y="1871482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623888" y="4695340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628650" y="265099"/>
            <a:ext cx="7886700" cy="683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3886200" cy="5023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629150" y="1230597"/>
            <a:ext cx="3886200" cy="5023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629841" y="314216"/>
            <a:ext cx="7886700" cy="640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629842" y="1168414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629842" y="2093721"/>
            <a:ext cx="3868340" cy="4095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4629150" y="1168414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4"/>
          </p:nvPr>
        </p:nvSpPr>
        <p:spPr>
          <a:xfrm>
            <a:off x="4629150" y="2093721"/>
            <a:ext cx="3887391" cy="4095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628650" y="333467"/>
            <a:ext cx="7886700" cy="615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">
  <p:cSld name="Ope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8552" y="-12837"/>
            <a:ext cx="9200644" cy="6897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82012"/>
            <a:ext cx="7886700" cy="666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230595"/>
            <a:ext cx="7886700" cy="492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3347"/>
            <a:ext cx="9144000" cy="685465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ulti-Camera-Interference/blob/main/Combating%20MCI%20using%20Carrier%20Sensing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ivyanshuSaxena/Multi-Camera-Interference/blob/main/Combating%20MCI%20using%20Carrier%20Sensing.pdf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isionlab.cs.wisc.edu/project/stochastictdma/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sionlab.cs.wisc.edu/project/stochastictdma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ctrTitle"/>
          </p:nvPr>
        </p:nvSpPr>
        <p:spPr>
          <a:xfrm>
            <a:off x="551046" y="2283619"/>
            <a:ext cx="6150543" cy="229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-US" sz="4300" dirty="0"/>
              <a:t>Combating Multi-camera Interference using Carrier Sensing</a:t>
            </a:r>
            <a:endParaRPr sz="43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"/>
          </p:nvPr>
        </p:nvSpPr>
        <p:spPr>
          <a:xfrm>
            <a:off x="551046" y="4747444"/>
            <a:ext cx="6150543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dirty="0"/>
              <a:t>DIVYANSHU SAXENA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lang="en-US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dirty="0"/>
              <a:t>ABISHEK KUMAR</a:t>
            </a:r>
          </a:p>
        </p:txBody>
      </p:sp>
      <p:sp>
        <p:nvSpPr>
          <p:cNvPr id="8" name="Google Shape;125;p19">
            <a:hlinkClick r:id="rId3"/>
            <a:extLst>
              <a:ext uri="{FF2B5EF4-FFF2-40B4-BE49-F238E27FC236}">
                <a16:creationId xmlns:a16="http://schemas.microsoft.com/office/drawing/2014/main" id="{0947F2EB-B9CC-F445-884F-D2340A5D1346}"/>
              </a:ext>
            </a:extLst>
          </p:cNvPr>
          <p:cNvSpPr txBox="1"/>
          <p:nvPr/>
        </p:nvSpPr>
        <p:spPr>
          <a:xfrm>
            <a:off x="5241409" y="6465900"/>
            <a:ext cx="5345084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https://github.com/MCI/Combating MCI using Carrier Sensing</a:t>
            </a:r>
            <a:endParaRPr sz="11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Intervention: Algorithm</a:t>
            </a:r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body" idx="1"/>
          </p:nvPr>
        </p:nvSpPr>
        <p:spPr>
          <a:xfrm>
            <a:off x="628649" y="1230596"/>
            <a:ext cx="8091401" cy="50787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800" dirty="0"/>
              <a:t>1 At each slot</a:t>
            </a:r>
            <a:endParaRPr sz="1800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800" dirty="0"/>
              <a:t>2	</a:t>
            </a:r>
            <a:r>
              <a:rPr lang="en-US" sz="1800" dirty="0">
                <a:highlight>
                  <a:srgbClr val="B6D7A8"/>
                </a:highlight>
              </a:rPr>
              <a:t>Sense the channel to see if it is busy</a:t>
            </a:r>
            <a:endParaRPr sz="1800" dirty="0">
              <a:highlight>
                <a:srgbClr val="B6D7A8"/>
              </a:highlight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800" dirty="0"/>
              <a:t>3	If channel is busy</a:t>
            </a:r>
            <a:endParaRPr sz="1800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800" dirty="0"/>
              <a:t>4		Defer the current slot</a:t>
            </a:r>
            <a:endParaRPr sz="1800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800" dirty="0"/>
              <a:t>5	Else</a:t>
            </a:r>
            <a:endParaRPr sz="1800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800" dirty="0"/>
              <a:t>6		Transmit light and receive from the object post reflection</a:t>
            </a:r>
            <a:endParaRPr sz="1800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800" dirty="0"/>
              <a:t>7		</a:t>
            </a:r>
            <a:r>
              <a:rPr lang="en-US" sz="1800" dirty="0">
                <a:highlight>
                  <a:srgbClr val="B6D7A8"/>
                </a:highlight>
              </a:rPr>
              <a:t>Employ collision detection</a:t>
            </a:r>
            <a:r>
              <a:rPr lang="en-US" sz="1800" dirty="0"/>
              <a:t> to check if no camera interfered</a:t>
            </a:r>
            <a:endParaRPr sz="1800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800" dirty="0"/>
              <a:t>8  Use the non clashed slots for depth estimation</a:t>
            </a:r>
            <a:endParaRPr sz="1800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Results: Simulation</a:t>
            </a:r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We evaluate the carrier sensing protocol in an MCI environment, where other cameras </a:t>
            </a:r>
            <a:r>
              <a:rPr lang="en-US" b="1"/>
              <a:t>may randomly switch on-off with some probability</a:t>
            </a:r>
            <a:r>
              <a:rPr lang="en-US"/>
              <a:t> in the entire duration.</a:t>
            </a:r>
            <a:endParaRPr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Comparison Baselines: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PN (Pseudonoise): Uses non-sinusoid modulation and demodulation functions. Proposed for early ToF cameras in 2007.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ACO (AC Orthogonal): Using orthogonal frequencies for the interfering cameras.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SEC (Stochastic Exposure Coding): Makes use of a stochastic TDMA protocol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CMB: Combined ACO and SEC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CSMA: Intervention to use a-priori carrier sensing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Results: Simulation</a:t>
            </a:r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750"/>
              </a:spcBef>
              <a:spcAft>
                <a:spcPts val="0"/>
              </a:spcAft>
              <a:buSzPts val="1700"/>
              <a:buChar char="•"/>
            </a:pPr>
            <a:r>
              <a:rPr lang="en-US" sz="1700" dirty="0"/>
              <a:t>Comparison Baselines:</a:t>
            </a:r>
            <a:endParaRPr sz="17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PN (</a:t>
            </a:r>
            <a:r>
              <a:rPr lang="en-US" sz="1400" dirty="0" err="1"/>
              <a:t>Pseudonoise</a:t>
            </a:r>
            <a:r>
              <a:rPr lang="en-US" sz="1400" dirty="0"/>
              <a:t>): Uses non-sinusoid modulation and demodulation functions. 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ACO (AC Orthogonal): Using orthogonal frequencies for the interfering cameras. 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SEC (Stochastic Exposure Coding): Makes use of a stochastic TDMA protocol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CMB: Combined ACO and SEC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CSMA: Intervention to use a-priori carrier sensing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Following results are for CSMA approach using the </a:t>
            </a:r>
            <a:r>
              <a:rPr lang="en-US" sz="1400" b="1" dirty="0"/>
              <a:t>same Power Amplification as SEC</a:t>
            </a:r>
            <a:endParaRPr sz="1400" b="1" dirty="0"/>
          </a:p>
        </p:txBody>
      </p:sp>
      <p:sp>
        <p:nvSpPr>
          <p:cNvPr id="187" name="Google Shape;187;p28"/>
          <p:cNvSpPr txBox="1"/>
          <p:nvPr/>
        </p:nvSpPr>
        <p:spPr>
          <a:xfrm rot="-5400000">
            <a:off x="196925" y="4442850"/>
            <a:ext cx="23826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Inverse Standard Deviation</a:t>
            </a:r>
            <a:endParaRPr dirty="0"/>
          </a:p>
        </p:txBody>
      </p:sp>
      <p:sp>
        <p:nvSpPr>
          <p:cNvPr id="188" name="Google Shape;188;p28"/>
          <p:cNvSpPr txBox="1"/>
          <p:nvPr/>
        </p:nvSpPr>
        <p:spPr>
          <a:xfrm>
            <a:off x="3683550" y="6390175"/>
            <a:ext cx="17769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Interfering Cameras</a:t>
            </a: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179DEB-1FCC-7F46-8F74-E0800D992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295" y="2992582"/>
            <a:ext cx="6126480" cy="35136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Results: Simulation</a:t>
            </a:r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75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Comparison Baselines:</a:t>
            </a:r>
            <a:endParaRPr sz="17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PN (Pseudonoise): Uses non-sinusoid modulation and demodulation functions. 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ACO (AC Orthogonal): Using orthogonal frequencies for the interfering cameras. 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SEC (Stochastic Exposure Coding): Makes use of a stochastic TDMA protocol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CMB: Combined ACO and SEC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CSMA: Intervention to use a-priori carrier sensing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Following results are for CSMA approach using the </a:t>
            </a:r>
            <a:r>
              <a:rPr lang="en-US" sz="1400" b="1"/>
              <a:t>half Power Amplification as SEC</a:t>
            </a:r>
            <a:endParaRPr sz="1400"/>
          </a:p>
        </p:txBody>
      </p:sp>
      <p:sp>
        <p:nvSpPr>
          <p:cNvPr id="196" name="Google Shape;196;p29"/>
          <p:cNvSpPr txBox="1"/>
          <p:nvPr/>
        </p:nvSpPr>
        <p:spPr>
          <a:xfrm rot="-5400000">
            <a:off x="218334" y="4442850"/>
            <a:ext cx="23826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Inverse Standard Deviation</a:t>
            </a:r>
            <a:endParaRPr dirty="0"/>
          </a:p>
        </p:txBody>
      </p:sp>
      <p:sp>
        <p:nvSpPr>
          <p:cNvPr id="197" name="Google Shape;197;p29"/>
          <p:cNvSpPr txBox="1"/>
          <p:nvPr/>
        </p:nvSpPr>
        <p:spPr>
          <a:xfrm>
            <a:off x="3683550" y="6390175"/>
            <a:ext cx="17769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Interfering Cameras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3B73D9-E555-C742-A9A8-E925D0019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440" y="2958595"/>
            <a:ext cx="5861120" cy="349808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Results: Simulation</a:t>
            </a:r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750"/>
              </a:spcBef>
              <a:spcAft>
                <a:spcPts val="0"/>
              </a:spcAft>
              <a:buSzPts val="1700"/>
              <a:buChar char="•"/>
            </a:pPr>
            <a:r>
              <a:rPr lang="en-US" sz="1700" dirty="0"/>
              <a:t>Comparison Baselines:</a:t>
            </a:r>
            <a:endParaRPr sz="17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PN (</a:t>
            </a:r>
            <a:r>
              <a:rPr lang="en-US" sz="1400" dirty="0" err="1"/>
              <a:t>Pseudonoise</a:t>
            </a:r>
            <a:r>
              <a:rPr lang="en-US" sz="1400" dirty="0"/>
              <a:t>): Uses non-sinusoid modulation and demodulation functions. 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ACO (AC Orthogonal): Using orthogonal frequencies for the interfering cameras. 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SEC (Stochastic Exposure Coding): Makes use of a stochastic TDMA protocol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CMB: Combined ACO and SEC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CSMA: Intervention to use a-priori carrier sensing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Following results are for CSMA approach using the </a:t>
            </a:r>
            <a:r>
              <a:rPr lang="en-US" sz="1400" b="1" dirty="0"/>
              <a:t>half Power Amplification as SEC </a:t>
            </a:r>
            <a:r>
              <a:rPr lang="en-US" sz="1400" dirty="0"/>
              <a:t>and</a:t>
            </a:r>
            <a:r>
              <a:rPr lang="en-US" sz="1400" b="1" dirty="0"/>
              <a:t> 10% increase in probability </a:t>
            </a:r>
            <a:r>
              <a:rPr lang="en-US" sz="1400" b="1" dirty="0" err="1"/>
              <a:t>p_CMB</a:t>
            </a:r>
            <a:endParaRPr sz="1400" dirty="0"/>
          </a:p>
        </p:txBody>
      </p:sp>
      <p:sp>
        <p:nvSpPr>
          <p:cNvPr id="205" name="Google Shape;205;p30"/>
          <p:cNvSpPr txBox="1"/>
          <p:nvPr/>
        </p:nvSpPr>
        <p:spPr>
          <a:xfrm rot="-5400000">
            <a:off x="214824" y="4442850"/>
            <a:ext cx="23826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Inverse Standard Deviation</a:t>
            </a:r>
            <a:endParaRPr dirty="0"/>
          </a:p>
        </p:txBody>
      </p:sp>
      <p:sp>
        <p:nvSpPr>
          <p:cNvPr id="206" name="Google Shape;206;p30"/>
          <p:cNvSpPr txBox="1"/>
          <p:nvPr/>
        </p:nvSpPr>
        <p:spPr>
          <a:xfrm>
            <a:off x="3683550" y="6390175"/>
            <a:ext cx="17769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Interfering Cameras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357999-B5FC-8348-8DBF-25F46D714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574" y="3067396"/>
            <a:ext cx="5860473" cy="338372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Results: Simulation</a:t>
            </a:r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The average number of ON slots for the camera following the CSMA protocol, in an MCI environment of interfering cameras switching on and off in each slot with a probability: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Total slots in the integration time = 500</a:t>
            </a:r>
            <a:endParaRPr/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2579425"/>
            <a:ext cx="53340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349D1-7993-EA49-B3A4-3D4B5DBE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Simulating Real Time 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CB929-232E-CE4E-9D8D-D749479827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previous algorithm does </a:t>
            </a:r>
            <a:r>
              <a:rPr lang="en-US" i="1" dirty="0"/>
              <a:t>carrier sensing</a:t>
            </a:r>
            <a:r>
              <a:rPr lang="en-US" dirty="0"/>
              <a:t> and </a:t>
            </a:r>
            <a:r>
              <a:rPr lang="en-US" i="1" dirty="0"/>
              <a:t>depth estimation</a:t>
            </a:r>
            <a:r>
              <a:rPr lang="en-US" dirty="0"/>
              <a:t> in the same slot. </a:t>
            </a:r>
          </a:p>
          <a:p>
            <a:r>
              <a:rPr lang="en-US" dirty="0"/>
              <a:t>In reality, if we employ carrier sensing in every slot, the duration for depth estimation decreases. </a:t>
            </a:r>
          </a:p>
          <a:p>
            <a:r>
              <a:rPr lang="en-US" dirty="0"/>
              <a:t>To account for this change, we introduce a new parameter – ‘frac’, which determines the fraction of each slot spent in collision detection.</a:t>
            </a:r>
          </a:p>
        </p:txBody>
      </p:sp>
    </p:spTree>
    <p:extLst>
      <p:ext uri="{BB962C8B-B14F-4D97-AF65-F5344CB8AC3E}">
        <p14:creationId xmlns:p14="http://schemas.microsoft.com/office/powerpoint/2010/main" val="1935555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83A1-C5A4-594A-A271-CABFFFF9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Frac and Interference – Case 1</a:t>
            </a:r>
          </a:p>
        </p:txBody>
      </p:sp>
      <p:sp>
        <p:nvSpPr>
          <p:cNvPr id="4" name="Google Shape;173;p26">
            <a:extLst>
              <a:ext uri="{FF2B5EF4-FFF2-40B4-BE49-F238E27FC236}">
                <a16:creationId xmlns:a16="http://schemas.microsoft.com/office/drawing/2014/main" id="{4FA23150-3E81-6447-A3B8-913723C8AB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49" y="1230596"/>
            <a:ext cx="8091401" cy="50787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800" dirty="0"/>
              <a:t>1  If offset &gt; 0 (left case):</a:t>
            </a:r>
          </a:p>
          <a:p>
            <a:pPr marL="0" lvl="0" indent="0">
              <a:buNone/>
            </a:pPr>
            <a:r>
              <a:rPr lang="en-US" sz="1800" dirty="0"/>
              <a:t>2	slot[N] = ! </a:t>
            </a:r>
            <a:r>
              <a:rPr lang="en-US" sz="1800" dirty="0" err="1"/>
              <a:t>intSlot</a:t>
            </a:r>
            <a:r>
              <a:rPr lang="en-US" sz="1800" dirty="0"/>
              <a:t>[N-1]</a:t>
            </a:r>
          </a:p>
          <a:p>
            <a:pPr marL="0" lvl="0" indent="0">
              <a:buNone/>
            </a:pPr>
            <a:r>
              <a:rPr lang="en-US" sz="1800" dirty="0"/>
              <a:t>3	if offset &lt; frac:</a:t>
            </a:r>
            <a:endParaRPr sz="1800" dirty="0"/>
          </a:p>
          <a:p>
            <a:pPr marL="0" lvl="0" indent="0">
              <a:buNone/>
            </a:pPr>
            <a:r>
              <a:rPr lang="en-US" sz="1800" dirty="0"/>
              <a:t>4		slot[N] = ! </a:t>
            </a:r>
            <a:r>
              <a:rPr lang="en-US" sz="1800" dirty="0" err="1"/>
              <a:t>intSlot</a:t>
            </a:r>
            <a:r>
              <a:rPr lang="en-US" sz="1800" dirty="0"/>
              <a:t>[N]</a:t>
            </a:r>
            <a:endParaRPr sz="1800" dirty="0"/>
          </a:p>
          <a:p>
            <a:pPr marL="0" lvl="0" indent="0">
              <a:buNone/>
            </a:pPr>
            <a:r>
              <a:rPr lang="en-US" sz="1800" dirty="0"/>
              <a:t>5	</a:t>
            </a:r>
            <a:r>
              <a:rPr lang="en-US" dirty="0"/>
              <a:t>else:</a:t>
            </a:r>
            <a:endParaRPr sz="1800" dirty="0"/>
          </a:p>
          <a:p>
            <a:pPr marL="0" lvl="0" indent="0">
              <a:buNone/>
            </a:pPr>
            <a:r>
              <a:rPr lang="en-US" sz="1800" dirty="0"/>
              <a:t>6		</a:t>
            </a:r>
            <a:r>
              <a:rPr lang="en-US" sz="1800" dirty="0" err="1"/>
              <a:t>intAmt</a:t>
            </a:r>
            <a:r>
              <a:rPr lang="en-US" sz="1800" dirty="0"/>
              <a:t>[N] = (1 - offset)</a:t>
            </a:r>
            <a:endParaRPr sz="1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299A43A-204B-D04E-9670-9FF84CB75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6" y="3588789"/>
            <a:ext cx="66421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8A14F1-7B8E-3043-A67B-CA80D7C61722}"/>
              </a:ext>
            </a:extLst>
          </p:cNvPr>
          <p:cNvSpPr txBox="1"/>
          <p:nvPr/>
        </p:nvSpPr>
        <p:spPr>
          <a:xfrm>
            <a:off x="839247" y="6128789"/>
            <a:ext cx="7465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slot[.] is an array with values 0/1 depicting whether nth slot of primary camera is ON or OFF.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468905-1B31-8449-974A-2B8E5AE230AD}"/>
              </a:ext>
            </a:extLst>
          </p:cNvPr>
          <p:cNvSpPr txBox="1"/>
          <p:nvPr/>
        </p:nvSpPr>
        <p:spPr>
          <a:xfrm>
            <a:off x="839247" y="6436566"/>
            <a:ext cx="6567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intAmt</a:t>
            </a:r>
            <a:r>
              <a:rPr lang="en-US" dirty="0"/>
              <a:t>[.] holds the total observed interference for nth slot for the primary camera.</a:t>
            </a:r>
          </a:p>
        </p:txBody>
      </p:sp>
    </p:spTree>
    <p:extLst>
      <p:ext uri="{BB962C8B-B14F-4D97-AF65-F5344CB8AC3E}">
        <p14:creationId xmlns:p14="http://schemas.microsoft.com/office/powerpoint/2010/main" val="2180232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83A1-C5A4-594A-A271-CABFFFF9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Frac and Interference – Case 2</a:t>
            </a:r>
          </a:p>
        </p:txBody>
      </p:sp>
      <p:sp>
        <p:nvSpPr>
          <p:cNvPr id="4" name="Google Shape;173;p26">
            <a:extLst>
              <a:ext uri="{FF2B5EF4-FFF2-40B4-BE49-F238E27FC236}">
                <a16:creationId xmlns:a16="http://schemas.microsoft.com/office/drawing/2014/main" id="{4FA23150-3E81-6447-A3B8-913723C8AB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49" y="1230596"/>
            <a:ext cx="8091401" cy="50787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800" dirty="0"/>
              <a:t>1  If offset &lt; 0 (right case):</a:t>
            </a:r>
          </a:p>
          <a:p>
            <a:pPr marL="0" lvl="0" indent="0">
              <a:buNone/>
            </a:pPr>
            <a:r>
              <a:rPr lang="en-US" sz="1800" dirty="0"/>
              <a:t>2	slot[N] = ! </a:t>
            </a:r>
            <a:r>
              <a:rPr lang="en-US" sz="1800" dirty="0" err="1"/>
              <a:t>intSlot</a:t>
            </a:r>
            <a:r>
              <a:rPr lang="en-US" sz="1800" dirty="0"/>
              <a:t>[N]</a:t>
            </a:r>
          </a:p>
          <a:p>
            <a:pPr marL="0" lvl="0" indent="0">
              <a:buNone/>
            </a:pPr>
            <a:r>
              <a:rPr lang="en-US" sz="1800" dirty="0"/>
              <a:t>3	if offset &lt; 1 - frac:</a:t>
            </a:r>
            <a:endParaRPr sz="1800" dirty="0"/>
          </a:p>
          <a:p>
            <a:pPr marL="0" lvl="0" indent="0">
              <a:buNone/>
            </a:pPr>
            <a:r>
              <a:rPr lang="en-US" sz="1800" dirty="0"/>
              <a:t>4		slot[N] = ! </a:t>
            </a:r>
            <a:r>
              <a:rPr lang="en-US" sz="1800" dirty="0" err="1"/>
              <a:t>intSlot</a:t>
            </a:r>
            <a:r>
              <a:rPr lang="en-US" sz="1800" dirty="0"/>
              <a:t>[N+1]</a:t>
            </a:r>
            <a:endParaRPr sz="1800" dirty="0"/>
          </a:p>
          <a:p>
            <a:pPr marL="0" lvl="0" indent="0">
              <a:buNone/>
            </a:pPr>
            <a:r>
              <a:rPr lang="en-US" sz="1800" dirty="0"/>
              <a:t>5	</a:t>
            </a:r>
            <a:r>
              <a:rPr lang="en-US" dirty="0"/>
              <a:t>else:</a:t>
            </a:r>
            <a:endParaRPr sz="1800" dirty="0"/>
          </a:p>
          <a:p>
            <a:pPr marL="0" lvl="0" indent="0">
              <a:buNone/>
            </a:pPr>
            <a:r>
              <a:rPr lang="en-US" sz="1800" dirty="0"/>
              <a:t>6		</a:t>
            </a:r>
            <a:r>
              <a:rPr lang="en-US" sz="1800" dirty="0" err="1"/>
              <a:t>intAmt</a:t>
            </a:r>
            <a:r>
              <a:rPr lang="en-US" sz="1800" dirty="0"/>
              <a:t>[N] = abs(offset)</a:t>
            </a:r>
            <a:endParaRPr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8A14F1-7B8E-3043-A67B-CA80D7C61722}"/>
              </a:ext>
            </a:extLst>
          </p:cNvPr>
          <p:cNvSpPr txBox="1"/>
          <p:nvPr/>
        </p:nvSpPr>
        <p:spPr>
          <a:xfrm>
            <a:off x="839247" y="6128789"/>
            <a:ext cx="7465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slot[.] is an array with values 0/1 depicting whether nth slot of primary camera is ON or OFF.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468905-1B31-8449-974A-2B8E5AE230AD}"/>
              </a:ext>
            </a:extLst>
          </p:cNvPr>
          <p:cNvSpPr txBox="1"/>
          <p:nvPr/>
        </p:nvSpPr>
        <p:spPr>
          <a:xfrm>
            <a:off x="839247" y="6436566"/>
            <a:ext cx="6567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intAmt</a:t>
            </a:r>
            <a:r>
              <a:rPr lang="en-US" dirty="0"/>
              <a:t>[.] holds the total observed interference for nth slot for the primary camera.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88F5EC68-973F-4240-A07A-95A77897A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371" y="3588789"/>
            <a:ext cx="62357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877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Results: Simulation</a:t>
            </a:r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1"/>
          </p:nvPr>
        </p:nvSpPr>
        <p:spPr>
          <a:xfrm>
            <a:off x="628650" y="1102346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750"/>
              </a:spcBef>
              <a:spcAft>
                <a:spcPts val="0"/>
              </a:spcAft>
              <a:buSzPts val="1700"/>
              <a:buChar char="•"/>
            </a:pPr>
            <a:r>
              <a:rPr lang="en-US" sz="1700" dirty="0"/>
              <a:t>Comparison Baselines:</a:t>
            </a:r>
            <a:endParaRPr sz="17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PN (</a:t>
            </a:r>
            <a:r>
              <a:rPr lang="en-US" sz="1400" dirty="0" err="1"/>
              <a:t>Pseudonoise</a:t>
            </a:r>
            <a:r>
              <a:rPr lang="en-US" sz="1400" dirty="0"/>
              <a:t>): Uses non-sinusoid modulation and demodulation functions. 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ACO (AC Orthogonal): Using orthogonal frequencies for the interfering cameras. 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SEC (Stochastic Exposure Coding): Makes use of a stochastic TDMA protocol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CMB: Combined ACO and SEC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CSMA: Intervention to use a-priori carrier sensing</a:t>
            </a:r>
            <a:endParaRPr sz="1400" dirty="0"/>
          </a:p>
          <a:p>
            <a:pPr lvl="0" indent="-317500">
              <a:spcBef>
                <a:spcPts val="0"/>
              </a:spcBef>
              <a:buSzPts val="1400"/>
            </a:pPr>
            <a:r>
              <a:rPr lang="en-US" sz="1400" dirty="0"/>
              <a:t>Following results are for CSMA approach using the </a:t>
            </a:r>
            <a:r>
              <a:rPr lang="en-US" sz="1400" b="1" dirty="0"/>
              <a:t>frac = 0.1</a:t>
            </a:r>
            <a:r>
              <a:rPr lang="en-US" sz="1400" dirty="0"/>
              <a:t>, </a:t>
            </a:r>
            <a:r>
              <a:rPr lang="en-US" sz="1400" b="1" dirty="0"/>
              <a:t>half Power Amplification as SEC, </a:t>
            </a:r>
            <a:r>
              <a:rPr lang="en-US" sz="1400" b="1" dirty="0">
                <a:solidFill>
                  <a:srgbClr val="000000"/>
                </a:solidFill>
              </a:rPr>
              <a:t>10% increase in probability </a:t>
            </a:r>
            <a:r>
              <a:rPr lang="en-US" sz="1400" b="1" dirty="0" err="1">
                <a:solidFill>
                  <a:srgbClr val="000000"/>
                </a:solidFill>
              </a:rPr>
              <a:t>p_CMB</a:t>
            </a:r>
            <a:endParaRPr sz="1400" b="1" dirty="0"/>
          </a:p>
        </p:txBody>
      </p:sp>
      <p:sp>
        <p:nvSpPr>
          <p:cNvPr id="187" name="Google Shape;187;p28"/>
          <p:cNvSpPr txBox="1"/>
          <p:nvPr/>
        </p:nvSpPr>
        <p:spPr>
          <a:xfrm rot="-5400000">
            <a:off x="196925" y="4442850"/>
            <a:ext cx="23826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Inverse Standard Deviation</a:t>
            </a:r>
            <a:endParaRPr dirty="0"/>
          </a:p>
        </p:txBody>
      </p:sp>
      <p:sp>
        <p:nvSpPr>
          <p:cNvPr id="188" name="Google Shape;188;p28"/>
          <p:cNvSpPr txBox="1"/>
          <p:nvPr/>
        </p:nvSpPr>
        <p:spPr>
          <a:xfrm>
            <a:off x="3683550" y="6390175"/>
            <a:ext cx="17769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Interfering Cameras</a:t>
            </a: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179DEB-1FCC-7F46-8F74-E0800D9921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45920" y="2992582"/>
            <a:ext cx="6633556" cy="351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43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Background: 3D Cameras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3D imaging is being used by vision and robotic systems to recover 3D scene geometry - important for technologies such as </a:t>
            </a:r>
            <a:r>
              <a:rPr lang="en-US" b="1" dirty="0"/>
              <a:t>autonomous transportation, augmented reality, and robot navigation.</a:t>
            </a:r>
            <a:endParaRPr b="1" dirty="0"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 b="1" dirty="0"/>
              <a:t>Active 3D Cameras</a:t>
            </a:r>
            <a:r>
              <a:rPr lang="en-US" dirty="0"/>
              <a:t> - use a programmable light source to emit coded light, which is used for scene depth estimation.</a:t>
            </a:r>
            <a:endParaRPr dirty="0"/>
          </a:p>
          <a:p>
            <a:pPr marL="457200" lvl="0" indent="-361950" algn="l" rtl="0">
              <a:spcBef>
                <a:spcPts val="1000"/>
              </a:spcBef>
              <a:spcAft>
                <a:spcPts val="1000"/>
              </a:spcAft>
              <a:buSzPts val="2100"/>
              <a:buChar char="•"/>
            </a:pPr>
            <a:r>
              <a:rPr lang="en-US" dirty="0"/>
              <a:t>Specifically, cameras that use the </a:t>
            </a:r>
            <a:r>
              <a:rPr lang="en-US" b="1" dirty="0"/>
              <a:t>Time-of-flight (</a:t>
            </a:r>
            <a:r>
              <a:rPr lang="en-US" b="1" dirty="0" err="1"/>
              <a:t>ToF</a:t>
            </a:r>
            <a:r>
              <a:rPr lang="en-US" b="1" dirty="0"/>
              <a:t>) principle</a:t>
            </a:r>
            <a:r>
              <a:rPr lang="en-US" dirty="0"/>
              <a:t> are proving useful for this purpose.</a:t>
            </a:r>
          </a:p>
          <a:p>
            <a:pPr marL="457200" lvl="0" indent="-361950" algn="l" rtl="0">
              <a:spcBef>
                <a:spcPts val="1000"/>
              </a:spcBef>
              <a:spcAft>
                <a:spcPts val="1000"/>
              </a:spcAft>
              <a:buSzPts val="2100"/>
              <a:buChar char="•"/>
            </a:pPr>
            <a:r>
              <a:rPr lang="en-US" dirty="0"/>
              <a:t>As these cameras become </a:t>
            </a:r>
            <a:r>
              <a:rPr lang="en-US" b="1" dirty="0"/>
              <a:t>more ubiquitous</a:t>
            </a:r>
            <a:r>
              <a:rPr lang="en-US" dirty="0"/>
              <a:t>, they face the problem of interference.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Results: Simulation</a:t>
            </a:r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1"/>
          </p:nvPr>
        </p:nvSpPr>
        <p:spPr>
          <a:xfrm>
            <a:off x="628650" y="1102346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750"/>
              </a:spcBef>
              <a:spcAft>
                <a:spcPts val="0"/>
              </a:spcAft>
              <a:buSzPts val="1700"/>
              <a:buChar char="•"/>
            </a:pPr>
            <a:r>
              <a:rPr lang="en-US" sz="1700" dirty="0"/>
              <a:t>Comparison Baselines:</a:t>
            </a:r>
            <a:endParaRPr sz="17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PN (</a:t>
            </a:r>
            <a:r>
              <a:rPr lang="en-US" sz="1400" dirty="0" err="1"/>
              <a:t>Pseudonoise</a:t>
            </a:r>
            <a:r>
              <a:rPr lang="en-US" sz="1400" dirty="0"/>
              <a:t>): Uses non-sinusoid modulation and demodulation functions. 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ACO (AC Orthogonal): Using orthogonal frequencies for the interfering cameras. 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SEC (Stochastic Exposure Coding): Makes use of a stochastic TDMA protocol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CMB: Combined ACO and SEC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CSMA: Intervention to use a-priori carrier sensing</a:t>
            </a:r>
            <a:endParaRPr sz="1400" dirty="0"/>
          </a:p>
          <a:p>
            <a:pPr lvl="0" indent="-317500">
              <a:spcBef>
                <a:spcPts val="0"/>
              </a:spcBef>
              <a:buSzPts val="1400"/>
            </a:pPr>
            <a:r>
              <a:rPr lang="en-US" sz="1400" dirty="0"/>
              <a:t>Following results are for CSMA approach using the </a:t>
            </a:r>
            <a:r>
              <a:rPr lang="en-US" sz="1400" b="1" dirty="0"/>
              <a:t>frac = 0.3</a:t>
            </a:r>
            <a:r>
              <a:rPr lang="en-US" sz="1400" dirty="0"/>
              <a:t>, </a:t>
            </a:r>
            <a:r>
              <a:rPr lang="en-US" sz="1400" b="1" dirty="0"/>
              <a:t>half Power Amplification as SEC, </a:t>
            </a:r>
            <a:r>
              <a:rPr lang="en-US" sz="1400" b="1" dirty="0">
                <a:solidFill>
                  <a:srgbClr val="000000"/>
                </a:solidFill>
              </a:rPr>
              <a:t>10% increase in probability </a:t>
            </a:r>
            <a:r>
              <a:rPr lang="en-US" sz="1400" b="1" dirty="0" err="1">
                <a:solidFill>
                  <a:srgbClr val="000000"/>
                </a:solidFill>
              </a:rPr>
              <a:t>p_CMB</a:t>
            </a:r>
            <a:endParaRPr sz="1400" b="1" dirty="0"/>
          </a:p>
        </p:txBody>
      </p:sp>
      <p:sp>
        <p:nvSpPr>
          <p:cNvPr id="187" name="Google Shape;187;p28"/>
          <p:cNvSpPr txBox="1"/>
          <p:nvPr/>
        </p:nvSpPr>
        <p:spPr>
          <a:xfrm rot="-5400000">
            <a:off x="196925" y="4442850"/>
            <a:ext cx="23826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Inverse Standard Deviation</a:t>
            </a:r>
            <a:endParaRPr dirty="0"/>
          </a:p>
        </p:txBody>
      </p:sp>
      <p:sp>
        <p:nvSpPr>
          <p:cNvPr id="188" name="Google Shape;188;p28"/>
          <p:cNvSpPr txBox="1"/>
          <p:nvPr/>
        </p:nvSpPr>
        <p:spPr>
          <a:xfrm>
            <a:off x="3683550" y="6390175"/>
            <a:ext cx="17769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Interfering Cameras</a:t>
            </a: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179DEB-1FCC-7F46-8F74-E0800D9921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45921" y="2992582"/>
            <a:ext cx="6691744" cy="351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77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Results: Simulation</a:t>
            </a:r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1"/>
          </p:nvPr>
        </p:nvSpPr>
        <p:spPr>
          <a:xfrm>
            <a:off x="628650" y="1102346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750"/>
              </a:spcBef>
              <a:spcAft>
                <a:spcPts val="0"/>
              </a:spcAft>
              <a:buSzPts val="1700"/>
              <a:buChar char="•"/>
            </a:pPr>
            <a:r>
              <a:rPr lang="en-US" sz="1700" dirty="0"/>
              <a:t>Comparison Baselines:</a:t>
            </a:r>
            <a:endParaRPr sz="17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PN (</a:t>
            </a:r>
            <a:r>
              <a:rPr lang="en-US" sz="1400" dirty="0" err="1"/>
              <a:t>Pseudonoise</a:t>
            </a:r>
            <a:r>
              <a:rPr lang="en-US" sz="1400" dirty="0"/>
              <a:t>): Uses non-sinusoid modulation and demodulation functions. 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ACO (AC Orthogonal): Using orthogonal frequencies for the interfering cameras. 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SEC (Stochastic Exposure Coding): Makes use of a stochastic TDMA protocol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CMB: Combined ACO and SEC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CSMA: Intervention to use a-priori carrier sensing</a:t>
            </a:r>
            <a:endParaRPr sz="1400" dirty="0"/>
          </a:p>
          <a:p>
            <a:pPr lvl="0" indent="-317500">
              <a:spcBef>
                <a:spcPts val="0"/>
              </a:spcBef>
              <a:buSzPts val="1400"/>
            </a:pPr>
            <a:r>
              <a:rPr lang="en-US" sz="1400" dirty="0"/>
              <a:t>Following results are for CSMA approach using the </a:t>
            </a:r>
            <a:r>
              <a:rPr lang="en-US" sz="1400" b="1" dirty="0"/>
              <a:t>frac = 0.5</a:t>
            </a:r>
            <a:r>
              <a:rPr lang="en-US" sz="1400" dirty="0"/>
              <a:t>, </a:t>
            </a:r>
            <a:r>
              <a:rPr lang="en-US" sz="1400" b="1" dirty="0"/>
              <a:t>half Power Amplification as SEC, </a:t>
            </a:r>
            <a:r>
              <a:rPr lang="en-US" sz="1400" b="1" dirty="0">
                <a:solidFill>
                  <a:srgbClr val="000000"/>
                </a:solidFill>
              </a:rPr>
              <a:t>10% increase in probability </a:t>
            </a:r>
            <a:r>
              <a:rPr lang="en-US" sz="1400" b="1" dirty="0" err="1">
                <a:solidFill>
                  <a:srgbClr val="000000"/>
                </a:solidFill>
              </a:rPr>
              <a:t>p_CMB</a:t>
            </a:r>
            <a:endParaRPr sz="1400" b="1" dirty="0"/>
          </a:p>
        </p:txBody>
      </p:sp>
      <p:sp>
        <p:nvSpPr>
          <p:cNvPr id="187" name="Google Shape;187;p28"/>
          <p:cNvSpPr txBox="1"/>
          <p:nvPr/>
        </p:nvSpPr>
        <p:spPr>
          <a:xfrm rot="-5400000">
            <a:off x="196925" y="4442850"/>
            <a:ext cx="23826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Inverse Standard Deviation</a:t>
            </a:r>
            <a:endParaRPr dirty="0"/>
          </a:p>
        </p:txBody>
      </p:sp>
      <p:sp>
        <p:nvSpPr>
          <p:cNvPr id="188" name="Google Shape;188;p28"/>
          <p:cNvSpPr txBox="1"/>
          <p:nvPr/>
        </p:nvSpPr>
        <p:spPr>
          <a:xfrm>
            <a:off x="3683550" y="6390175"/>
            <a:ext cx="17769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Interfering Cameras</a:t>
            </a: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179DEB-1FCC-7F46-8F74-E0800D9921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29295" y="2992582"/>
            <a:ext cx="6749933" cy="351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85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Results: Simulation</a:t>
            </a:r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1"/>
          </p:nvPr>
        </p:nvSpPr>
        <p:spPr>
          <a:xfrm>
            <a:off x="628650" y="1102346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750"/>
              </a:spcBef>
              <a:spcAft>
                <a:spcPts val="0"/>
              </a:spcAft>
              <a:buSzPts val="1700"/>
              <a:buChar char="•"/>
            </a:pPr>
            <a:r>
              <a:rPr lang="en-US" sz="1700" dirty="0"/>
              <a:t>Comparison Baselines:</a:t>
            </a:r>
            <a:endParaRPr sz="17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PN (</a:t>
            </a:r>
            <a:r>
              <a:rPr lang="en-US" sz="1400" dirty="0" err="1"/>
              <a:t>Pseudonoise</a:t>
            </a:r>
            <a:r>
              <a:rPr lang="en-US" sz="1400" dirty="0"/>
              <a:t>): Uses non-sinusoid modulation and demodulation functions. 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ACO (AC Orthogonal): Using orthogonal frequencies for the interfering cameras. 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SEC (Stochastic Exposure Coding): Makes use of a stochastic TDMA protocol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CMB: Combined ACO and SEC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CSMA: Intervention to use a-priori carrier sensing</a:t>
            </a:r>
            <a:endParaRPr sz="1400" dirty="0"/>
          </a:p>
          <a:p>
            <a:pPr lvl="0" indent="-317500">
              <a:spcBef>
                <a:spcPts val="0"/>
              </a:spcBef>
              <a:buSzPts val="1400"/>
            </a:pPr>
            <a:r>
              <a:rPr lang="en-US" sz="1400" dirty="0"/>
              <a:t>Following results are for CSMA approach using the </a:t>
            </a:r>
            <a:r>
              <a:rPr lang="en-US" sz="1400" b="1" dirty="0"/>
              <a:t>frac = 0.5</a:t>
            </a:r>
            <a:r>
              <a:rPr lang="en-US" sz="1400" dirty="0"/>
              <a:t>, </a:t>
            </a:r>
            <a:r>
              <a:rPr lang="en-US" sz="1400" b="1" dirty="0"/>
              <a:t>75% Power Amplification as SEC, </a:t>
            </a:r>
            <a:r>
              <a:rPr lang="en-US" sz="1400" b="1" dirty="0">
                <a:solidFill>
                  <a:srgbClr val="000000"/>
                </a:solidFill>
              </a:rPr>
              <a:t>10% increase in probability </a:t>
            </a:r>
            <a:r>
              <a:rPr lang="en-US" sz="1400" b="1" dirty="0" err="1">
                <a:solidFill>
                  <a:srgbClr val="000000"/>
                </a:solidFill>
              </a:rPr>
              <a:t>p_CMB</a:t>
            </a:r>
            <a:endParaRPr sz="1400" b="1" dirty="0"/>
          </a:p>
        </p:txBody>
      </p:sp>
      <p:sp>
        <p:nvSpPr>
          <p:cNvPr id="187" name="Google Shape;187;p28"/>
          <p:cNvSpPr txBox="1"/>
          <p:nvPr/>
        </p:nvSpPr>
        <p:spPr>
          <a:xfrm rot="-5400000">
            <a:off x="196925" y="4442850"/>
            <a:ext cx="23826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Inverse Standard Deviation</a:t>
            </a:r>
            <a:endParaRPr dirty="0"/>
          </a:p>
        </p:txBody>
      </p:sp>
      <p:sp>
        <p:nvSpPr>
          <p:cNvPr id="188" name="Google Shape;188;p28"/>
          <p:cNvSpPr txBox="1"/>
          <p:nvPr/>
        </p:nvSpPr>
        <p:spPr>
          <a:xfrm>
            <a:off x="3683550" y="6390175"/>
            <a:ext cx="17769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Interfering Cameras</a:t>
            </a: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179DEB-1FCC-7F46-8F74-E0800D9921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29047" y="2992582"/>
            <a:ext cx="6600306" cy="351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16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Results: Simulation</a:t>
            </a:r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1"/>
          </p:nvPr>
        </p:nvSpPr>
        <p:spPr>
          <a:xfrm>
            <a:off x="628650" y="1102346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750"/>
              </a:spcBef>
              <a:spcAft>
                <a:spcPts val="0"/>
              </a:spcAft>
              <a:buSzPts val="1700"/>
              <a:buChar char="•"/>
            </a:pPr>
            <a:r>
              <a:rPr lang="en-US" sz="1700" dirty="0"/>
              <a:t>Comparison Baselines:</a:t>
            </a:r>
            <a:endParaRPr sz="17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PN (</a:t>
            </a:r>
            <a:r>
              <a:rPr lang="en-US" sz="1400" dirty="0" err="1"/>
              <a:t>Pseudonoise</a:t>
            </a:r>
            <a:r>
              <a:rPr lang="en-US" sz="1400" dirty="0"/>
              <a:t>): Uses non-sinusoid modulation and demodulation functions. 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ACO (AC Orthogonal): Using orthogonal frequencies for the interfering cameras. 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SEC (Stochastic Exposure Coding): Makes use of a stochastic TDMA protocol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CMB: Combined ACO and SEC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CSMA: Intervention to use a-priori carrier sensing</a:t>
            </a:r>
            <a:endParaRPr sz="1400" dirty="0"/>
          </a:p>
          <a:p>
            <a:pPr lvl="0" indent="-317500">
              <a:spcBef>
                <a:spcPts val="0"/>
              </a:spcBef>
              <a:buSzPts val="1400"/>
            </a:pPr>
            <a:r>
              <a:rPr lang="en-US" sz="1400" dirty="0"/>
              <a:t>Following results are for CSMA approach using the </a:t>
            </a:r>
            <a:r>
              <a:rPr lang="en-US" sz="1400" b="1" dirty="0"/>
              <a:t>frac = 0.5</a:t>
            </a:r>
            <a:r>
              <a:rPr lang="en-US" sz="1400" dirty="0"/>
              <a:t>, </a:t>
            </a:r>
            <a:r>
              <a:rPr lang="en-US" sz="1400" b="1" dirty="0"/>
              <a:t>same Amplification as SEC, </a:t>
            </a:r>
            <a:r>
              <a:rPr lang="en-US" sz="1400" b="1" dirty="0">
                <a:solidFill>
                  <a:srgbClr val="000000"/>
                </a:solidFill>
              </a:rPr>
              <a:t>10% increase in probability </a:t>
            </a:r>
            <a:r>
              <a:rPr lang="en-US" sz="1400" b="1" dirty="0" err="1">
                <a:solidFill>
                  <a:srgbClr val="000000"/>
                </a:solidFill>
              </a:rPr>
              <a:t>p_CMB</a:t>
            </a:r>
            <a:endParaRPr sz="1400" b="1" dirty="0"/>
          </a:p>
        </p:txBody>
      </p:sp>
      <p:sp>
        <p:nvSpPr>
          <p:cNvPr id="187" name="Google Shape;187;p28"/>
          <p:cNvSpPr txBox="1"/>
          <p:nvPr/>
        </p:nvSpPr>
        <p:spPr>
          <a:xfrm rot="-5400000">
            <a:off x="196925" y="4442850"/>
            <a:ext cx="23826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Inverse Standard Deviation</a:t>
            </a:r>
            <a:endParaRPr dirty="0"/>
          </a:p>
        </p:txBody>
      </p:sp>
      <p:sp>
        <p:nvSpPr>
          <p:cNvPr id="188" name="Google Shape;188;p28"/>
          <p:cNvSpPr txBox="1"/>
          <p:nvPr/>
        </p:nvSpPr>
        <p:spPr>
          <a:xfrm>
            <a:off x="3683550" y="6390175"/>
            <a:ext cx="17769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Interfering Cameras</a:t>
            </a: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179DEB-1FCC-7F46-8F74-E0800D9921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37607" y="2992582"/>
            <a:ext cx="6733309" cy="351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6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Results: Simulation</a:t>
            </a:r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1"/>
          </p:nvPr>
        </p:nvSpPr>
        <p:spPr>
          <a:xfrm>
            <a:off x="628650" y="1102346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750"/>
              </a:spcBef>
              <a:spcAft>
                <a:spcPts val="0"/>
              </a:spcAft>
              <a:buSzPts val="1700"/>
              <a:buChar char="•"/>
            </a:pPr>
            <a:r>
              <a:rPr lang="en-US" sz="1700" dirty="0"/>
              <a:t>Comparison Baselines:</a:t>
            </a:r>
            <a:endParaRPr sz="17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PN (</a:t>
            </a:r>
            <a:r>
              <a:rPr lang="en-US" sz="1400" dirty="0" err="1"/>
              <a:t>Pseudonoise</a:t>
            </a:r>
            <a:r>
              <a:rPr lang="en-US" sz="1400" dirty="0"/>
              <a:t>): Uses non-sinusoid modulation and demodulation functions. 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ACO (AC Orthogonal): Using orthogonal frequencies for the interfering cameras. 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SEC (Stochastic Exposure Coding): Makes use of a stochastic TDMA protocol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CMB: Combined ACO and SEC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CSMA: Intervention to use a-priori carrier sensing</a:t>
            </a:r>
            <a:endParaRPr sz="1400" dirty="0"/>
          </a:p>
          <a:p>
            <a:pPr lvl="0" indent="-317500">
              <a:spcBef>
                <a:spcPts val="0"/>
              </a:spcBef>
              <a:buSzPts val="1400"/>
            </a:pPr>
            <a:r>
              <a:rPr lang="en-US" sz="1400" dirty="0"/>
              <a:t>Following results are for CSMA approach using the </a:t>
            </a:r>
            <a:r>
              <a:rPr lang="en-US" sz="1400" b="1" dirty="0"/>
              <a:t>frac = 0.5</a:t>
            </a:r>
            <a:r>
              <a:rPr lang="en-US" sz="1400" dirty="0"/>
              <a:t>, </a:t>
            </a:r>
            <a:r>
              <a:rPr lang="en-US" sz="1400" b="1" dirty="0"/>
              <a:t>same Amplification as SEC, </a:t>
            </a:r>
            <a:r>
              <a:rPr lang="en-US" sz="1400" b="1" dirty="0">
                <a:solidFill>
                  <a:srgbClr val="000000"/>
                </a:solidFill>
              </a:rPr>
              <a:t>10% increase in probability </a:t>
            </a:r>
            <a:r>
              <a:rPr lang="en-US" sz="1400" b="1" dirty="0" err="1">
                <a:solidFill>
                  <a:srgbClr val="000000"/>
                </a:solidFill>
              </a:rPr>
              <a:t>p_CMB</a:t>
            </a:r>
            <a:endParaRPr sz="1400" b="1" dirty="0"/>
          </a:p>
        </p:txBody>
      </p:sp>
      <p:sp>
        <p:nvSpPr>
          <p:cNvPr id="187" name="Google Shape;187;p28"/>
          <p:cNvSpPr txBox="1"/>
          <p:nvPr/>
        </p:nvSpPr>
        <p:spPr>
          <a:xfrm rot="-5400000">
            <a:off x="196925" y="4442850"/>
            <a:ext cx="23826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Root Mean Square Error</a:t>
            </a:r>
            <a:endParaRPr dirty="0"/>
          </a:p>
        </p:txBody>
      </p:sp>
      <p:sp>
        <p:nvSpPr>
          <p:cNvPr id="188" name="Google Shape;188;p28"/>
          <p:cNvSpPr txBox="1"/>
          <p:nvPr/>
        </p:nvSpPr>
        <p:spPr>
          <a:xfrm>
            <a:off x="3683550" y="6390175"/>
            <a:ext cx="17769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Interfering Cameras</a:t>
            </a: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179DEB-1FCC-7F46-8F74-E0800D9921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65675" y="2992582"/>
            <a:ext cx="6949675" cy="351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00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219" name="Google Shape;219;p32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CSMA approach does give a better performance over SEC under the same experimental setting.</a:t>
            </a:r>
          </a:p>
          <a:p>
            <a:pPr marL="457200" lvl="0" indent="-361950" algn="l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There is a direct correlation between time spent in collision detection and the accuracy of estimated depth. </a:t>
            </a:r>
          </a:p>
          <a:p>
            <a:pPr marL="457200" lvl="0" indent="-361950" algn="l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Reduction in depth estimation time can be compensated by increasing the power amplification.</a:t>
            </a:r>
          </a:p>
        </p:txBody>
      </p:sp>
    </p:spTree>
    <p:extLst>
      <p:ext uri="{BB962C8B-B14F-4D97-AF65-F5344CB8AC3E}">
        <p14:creationId xmlns:p14="http://schemas.microsoft.com/office/powerpoint/2010/main" val="2623177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219" name="Google Shape;219;p32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Include power amplification needed for carrier sensing in the total power calculation.</a:t>
            </a:r>
          </a:p>
          <a:p>
            <a:r>
              <a:rPr lang="en-US" dirty="0"/>
              <a:t>Theoretical bounds for the peak power amplification for the carrier sensing protocol.</a:t>
            </a:r>
          </a:p>
          <a:p>
            <a:r>
              <a:rPr lang="en-US" dirty="0"/>
              <a:t>Simulate a real world setting where each interfering camera can follow a different protocol.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4E7ED-D746-B349-B22A-40F87BC1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08532"/>
            <a:ext cx="7886700" cy="640936"/>
          </a:xfrm>
        </p:spPr>
        <p:txBody>
          <a:bodyPr/>
          <a:lstStyle/>
          <a:p>
            <a:pPr algn="ctr"/>
            <a:r>
              <a:rPr lang="en-US" dirty="0"/>
              <a:t>Thank you 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6A31B5-63A3-194D-B9A6-1021005ECE41}"/>
              </a:ext>
            </a:extLst>
          </p:cNvPr>
          <p:cNvSpPr txBox="1">
            <a:spLocks/>
          </p:cNvSpPr>
          <p:nvPr/>
        </p:nvSpPr>
        <p:spPr>
          <a:xfrm>
            <a:off x="628650" y="3817885"/>
            <a:ext cx="7886700" cy="64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Questions ? </a:t>
            </a:r>
          </a:p>
        </p:txBody>
      </p:sp>
    </p:spTree>
    <p:extLst>
      <p:ext uri="{BB962C8B-B14F-4D97-AF65-F5344CB8AC3E}">
        <p14:creationId xmlns:p14="http://schemas.microsoft.com/office/powerpoint/2010/main" val="416991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750"/>
              </a:spcBef>
              <a:spcAft>
                <a:spcPts val="1000"/>
              </a:spcAft>
              <a:buSzPts val="2100"/>
              <a:buChar char="•"/>
            </a:pPr>
            <a:r>
              <a:rPr lang="en-US"/>
              <a:t>The presence of interfering cameras, we face the issue of depth errors - due to </a:t>
            </a:r>
            <a:r>
              <a:rPr lang="en-US" b="1"/>
              <a:t>phase shifts</a:t>
            </a:r>
            <a:endParaRPr b="1"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350" y="2426350"/>
            <a:ext cx="3543300" cy="38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613" y="3489588"/>
            <a:ext cx="7000776" cy="17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5600875" y="6465825"/>
            <a:ext cx="35433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 dirty="0">
                <a:solidFill>
                  <a:schemeClr val="hlink"/>
                </a:solidFill>
                <a:hlinkClick r:id="rId5"/>
              </a:rPr>
              <a:t>https://wisionlab.cs.wisc.edu/project/stochastictdma/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628663" y="316501"/>
            <a:ext cx="7886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Statement: Multi-camera Interference (MCI) in ToF Cameras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628650" y="316376"/>
            <a:ext cx="7886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Motivation: Utilize Wireless Protocols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Interference is a widely studied problem in wireless systems.</a:t>
            </a:r>
            <a:endParaRPr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In RF Systems, the transmitter sends the data which is carried by the channel to the receiver.</a:t>
            </a:r>
            <a:endParaRPr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In the MCI scenario, the transmitter sends a light beam, which </a:t>
            </a:r>
            <a:r>
              <a:rPr lang="en-US" i="1"/>
              <a:t>picks up </a:t>
            </a:r>
            <a:r>
              <a:rPr lang="en-US"/>
              <a:t>data from the object and reflects back to the receiver.</a:t>
            </a:r>
            <a:endParaRPr/>
          </a:p>
          <a:p>
            <a:pPr marL="457200" lvl="0" indent="-361950" algn="l" rtl="0">
              <a:spcBef>
                <a:spcPts val="1000"/>
              </a:spcBef>
              <a:spcAft>
                <a:spcPts val="1000"/>
              </a:spcAft>
              <a:buSzPts val="2100"/>
              <a:buChar char="•"/>
            </a:pPr>
            <a:r>
              <a:rPr lang="en-US"/>
              <a:t>Interference happens </a:t>
            </a:r>
            <a:r>
              <a:rPr lang="en-US" i="1"/>
              <a:t>at the receiver</a:t>
            </a:r>
            <a:r>
              <a:rPr lang="en-US"/>
              <a:t> in both cases!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628650" y="316376"/>
            <a:ext cx="78867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Prior Work: Different Modulation Frequencies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300" y="3720025"/>
            <a:ext cx="3358599" cy="268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5150" y="3454475"/>
            <a:ext cx="3660326" cy="302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Most conventional systems using ToF Cameras propose using different modulation frequencies for each camera.</a:t>
            </a:r>
            <a:endParaRPr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However, while this does reduce the interference in the oscillating part - it </a:t>
            </a:r>
            <a:r>
              <a:rPr lang="en-US" b="1"/>
              <a:t>fails to eliminate the interference in the constant part of the emitted light</a:t>
            </a:r>
            <a:r>
              <a:rPr lang="en-US"/>
              <a:t>.</a:t>
            </a:r>
            <a:endParaRPr/>
          </a:p>
          <a:p>
            <a:pPr marL="457200" lvl="0" indent="-361950" algn="l" rtl="0">
              <a:spcBef>
                <a:spcPts val="1000"/>
              </a:spcBef>
              <a:spcAft>
                <a:spcPts val="1000"/>
              </a:spcAft>
              <a:buSzPts val="2100"/>
              <a:buChar char="•"/>
            </a:pPr>
            <a:r>
              <a:rPr lang="en-US"/>
              <a:t>Leads to lower SNR and hence, does not solve the problem completely!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Prior Work: Stochastic Exposure Coding</a:t>
            </a:r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Similar to the Wireless Protocol </a:t>
            </a:r>
            <a:r>
              <a:rPr lang="en-US" b="1"/>
              <a:t>Slotted Aloha</a:t>
            </a:r>
            <a:r>
              <a:rPr lang="en-US"/>
              <a:t>.</a:t>
            </a:r>
            <a:endParaRPr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Instead of keeping the emitter and sensor ‘on’ at all times, do a probabilistic switch on-off procedure to reduce the chances of collisions.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174" y="3670325"/>
            <a:ext cx="6271651" cy="215210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/>
        </p:nvSpPr>
        <p:spPr>
          <a:xfrm>
            <a:off x="5600875" y="6465825"/>
            <a:ext cx="35433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https://wisionlab.cs.wisc.edu/project/stochastictdma/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Prior Work: Stochastic Exposure Coding</a:t>
            </a: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628650" y="1230598"/>
            <a:ext cx="7886700" cy="25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Similar to the Wireless Protocol </a:t>
            </a:r>
            <a:r>
              <a:rPr lang="en-US" b="1"/>
              <a:t>Slotted Aloha</a:t>
            </a:r>
            <a:r>
              <a:rPr lang="en-US"/>
              <a:t>.</a:t>
            </a:r>
            <a:endParaRPr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Instead of keeping the emitter and sensor ‘on’ at all times, do a probabilistic switch on-off procedure to reduce the chances of collisions.</a:t>
            </a:r>
            <a:endParaRPr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 i="1"/>
              <a:t>There ain’t no free lunch!!!</a:t>
            </a:r>
            <a:endParaRPr i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Increase in the Total Integration Time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Decrease in the Effective Exposure Time</a:t>
            </a:r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628650" y="3503673"/>
            <a:ext cx="7886700" cy="25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The points above lead to the following constraints: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Increase in Source Power Amplification - to counter the decrease in effective exposure time.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Choice of the Slot ON probability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Prior Work: Stochastic Exposure Coding</a:t>
            </a:r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Similar to the Wireless Protocol </a:t>
            </a:r>
            <a:r>
              <a:rPr lang="en-US" b="1"/>
              <a:t>Slotted Aloha</a:t>
            </a:r>
            <a:r>
              <a:rPr lang="en-US"/>
              <a:t>.</a:t>
            </a:r>
            <a:endParaRPr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Instead of keeping the emitter and sensor ‘on’ at all times, do a probabilistic switch on-off procedure to reduce the chances of collisions.</a:t>
            </a:r>
            <a:endParaRPr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 b="1"/>
              <a:t>Handling Collisions:</a:t>
            </a:r>
            <a:r>
              <a:rPr lang="en-US"/>
              <a:t> Post receive mechanism - if the received light intensity in a slot is higher than the “usual”, declare it a clashed slot.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628650" y="316372"/>
            <a:ext cx="78867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Intervention: Use Carrier Sensing</a:t>
            </a:r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628650" y="1230597"/>
            <a:ext cx="7886700" cy="50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 b="1"/>
              <a:t>Observation:</a:t>
            </a:r>
            <a:endParaRPr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current approach of stochastic slots and then do collision detection, is a </a:t>
            </a:r>
            <a:r>
              <a:rPr lang="en-US" i="1"/>
              <a:t>passive approach. </a:t>
            </a:r>
            <a:r>
              <a:rPr lang="en-US"/>
              <a:t>A more </a:t>
            </a:r>
            <a:r>
              <a:rPr lang="en-US" i="1"/>
              <a:t>active approach can be used.</a:t>
            </a:r>
            <a:endParaRPr i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Drawing inspiration from wireless CSMA-CA protocol, we </a:t>
            </a:r>
            <a:r>
              <a:rPr lang="en-US" i="1"/>
              <a:t>avoid</a:t>
            </a:r>
            <a:r>
              <a:rPr lang="en-US"/>
              <a:t> collisions instead of </a:t>
            </a:r>
            <a:r>
              <a:rPr lang="en-US" i="1"/>
              <a:t>detecting </a:t>
            </a:r>
            <a:r>
              <a:rPr lang="en-US"/>
              <a:t>them.</a:t>
            </a:r>
            <a:endParaRPr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Additional Benefit: We </a:t>
            </a:r>
            <a:r>
              <a:rPr lang="en-US" b="1"/>
              <a:t>may not suffer</a:t>
            </a:r>
            <a:r>
              <a:rPr lang="en-US"/>
              <a:t> from the Hidden Terminal/Exposed Terminal problems in the MCI scenario.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Occurs widely in wireless systems because transmitter is </a:t>
            </a:r>
            <a:r>
              <a:rPr lang="en-US" i="1"/>
              <a:t>unaware of the channel state</a:t>
            </a:r>
            <a:r>
              <a:rPr lang="en-US"/>
              <a:t> at receiver.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 MCI, transmitter-receiver are co-located!</a:t>
            </a:r>
            <a:endParaRPr/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 b="1"/>
              <a:t>Result: </a:t>
            </a:r>
            <a:r>
              <a:rPr lang="en-US"/>
              <a:t>We still use multiple slots in the total integration time, but the camera only emits light </a:t>
            </a:r>
            <a:r>
              <a:rPr lang="en-US" i="1"/>
              <a:t>post sensing the channel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_Red">
  <a:themeElements>
    <a:clrScheme name="UWBrand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C5050C"/>
      </a:accent1>
      <a:accent2>
        <a:srgbClr val="FF8000"/>
      </a:accent2>
      <a:accent3>
        <a:srgbClr val="FFBF00"/>
      </a:accent3>
      <a:accent4>
        <a:srgbClr val="97B85F"/>
      </a:accent4>
      <a:accent5>
        <a:srgbClr val="6B9999"/>
      </a:accent5>
      <a:accent6>
        <a:srgbClr val="386666"/>
      </a:accent6>
      <a:hlink>
        <a:srgbClr val="0479A8"/>
      </a:hlink>
      <a:folHlink>
        <a:srgbClr val="0479A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1942</Words>
  <Application>Microsoft Macintosh PowerPoint</Application>
  <PresentationFormat>On-screen Show (4:3)</PresentationFormat>
  <Paragraphs>189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Arial</vt:lpstr>
      <vt:lpstr>Standard_Red</vt:lpstr>
      <vt:lpstr>Combating Multi-camera Interference using Carrier Sensing</vt:lpstr>
      <vt:lpstr>Background: 3D Cameras</vt:lpstr>
      <vt:lpstr>Problem Statement: Multi-camera Interference (MCI) in ToF Cameras</vt:lpstr>
      <vt:lpstr>Motivation: Utilize Wireless Protocols</vt:lpstr>
      <vt:lpstr>Prior Work: Different Modulation Frequencies</vt:lpstr>
      <vt:lpstr>Prior Work: Stochastic Exposure Coding</vt:lpstr>
      <vt:lpstr>Prior Work: Stochastic Exposure Coding</vt:lpstr>
      <vt:lpstr>Prior Work: Stochastic Exposure Coding</vt:lpstr>
      <vt:lpstr>Intervention: Use Carrier Sensing</vt:lpstr>
      <vt:lpstr>Intervention: Algorithm</vt:lpstr>
      <vt:lpstr>Results: Simulation</vt:lpstr>
      <vt:lpstr>Results: Simulation</vt:lpstr>
      <vt:lpstr>Results: Simulation</vt:lpstr>
      <vt:lpstr>Results: Simulation</vt:lpstr>
      <vt:lpstr>Results: Simulation</vt:lpstr>
      <vt:lpstr>Simulating Real Time Scenarios</vt:lpstr>
      <vt:lpstr>Relationship between Frac and Interference – Case 1</vt:lpstr>
      <vt:lpstr>Relationship between Frac and Interference – Case 2</vt:lpstr>
      <vt:lpstr>Results: Simulation</vt:lpstr>
      <vt:lpstr>Results: Simulation</vt:lpstr>
      <vt:lpstr>Results: Simulation</vt:lpstr>
      <vt:lpstr>Results: Simulation</vt:lpstr>
      <vt:lpstr>Results: Simulation</vt:lpstr>
      <vt:lpstr>Results: Simulation</vt:lpstr>
      <vt:lpstr>Conclusion</vt:lpstr>
      <vt:lpstr>Next Steps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Combating Multi-camera Interference using Carrier Sensing</dc:title>
  <cp:lastModifiedBy>Microsoft Office User</cp:lastModifiedBy>
  <cp:revision>29</cp:revision>
  <dcterms:modified xsi:type="dcterms:W3CDTF">2020-12-08T00:37:36Z</dcterms:modified>
</cp:coreProperties>
</file>