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844"/>
  </p:normalViewPr>
  <p:slideViewPr>
    <p:cSldViewPr snapToGrid="0" snapToObjects="1">
      <p:cViewPr varScale="1">
        <p:scale>
          <a:sx n="153" d="100"/>
          <a:sy n="153" d="100"/>
        </p:scale>
        <p:origin x="2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3c11f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673c11f3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3c11f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673c11f3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73c11f3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673c11f3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673c11f3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673c11f3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673c11f3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673c11f3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73c11f3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673c11f3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ba8988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ba8988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ba8988d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ba8988d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ba8988d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ba8988d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ba8988d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ba8988d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3c11f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73c11f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ba8988d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fba8988d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fba8988d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fba8988d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fba8988d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fba8988d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6644" y="-8092"/>
            <a:ext cx="9249630" cy="69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51046" y="2283619"/>
            <a:ext cx="6150543" cy="229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51046" y="4747444"/>
            <a:ext cx="615054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28650" y="282012"/>
            <a:ext cx="7886700" cy="66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28650" y="316374"/>
            <a:ext cx="7886700" cy="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28650" y="1185795"/>
            <a:ext cx="7886700" cy="504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2" y="3347"/>
            <a:ext cx="9144000" cy="685465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3888" y="1871482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3888" y="469534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8650" y="265099"/>
            <a:ext cx="7886700" cy="68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3886200" cy="50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29150" y="1230597"/>
            <a:ext cx="3886200" cy="50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14216"/>
            <a:ext cx="7886700" cy="64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2" y="2093721"/>
            <a:ext cx="3868340" cy="40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16841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093721"/>
            <a:ext cx="3887391" cy="40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8650" y="333467"/>
            <a:ext cx="7886700" cy="61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">
  <p:cSld name="Ope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552" y="-12837"/>
            <a:ext cx="9200644" cy="689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82012"/>
            <a:ext cx="7886700" cy="66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3347"/>
            <a:ext cx="9144000" cy="68546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ulti-Camera-Interference/blob/main/Combating%20MCI%20using%20Carrier%20Sensing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vyanshuSaxena/Multi-Camera-Interference/blob/main/Combating%20MCI%20using%20Carrier%20Sensing.ppt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sionlab.cs.wisc.edu/project/stochastictdma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sionlab.cs.wisc.edu/project/stochastictdma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551046" y="2283619"/>
            <a:ext cx="6150543" cy="229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 sz="4300" dirty="0"/>
              <a:t>Combating Multi-camera Interference using Carrier Sensing</a:t>
            </a:r>
            <a:endParaRPr sz="4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551046" y="4747444"/>
            <a:ext cx="615054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DIVYANSHU SAXENA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ABISHEK KUMAR</a:t>
            </a:r>
          </a:p>
        </p:txBody>
      </p:sp>
      <p:sp>
        <p:nvSpPr>
          <p:cNvPr id="8" name="Google Shape;125;p19">
            <a:hlinkClick r:id="rId3"/>
            <a:extLst>
              <a:ext uri="{FF2B5EF4-FFF2-40B4-BE49-F238E27FC236}">
                <a16:creationId xmlns:a16="http://schemas.microsoft.com/office/drawing/2014/main" id="{0947F2EB-B9CC-F445-884F-D2340A5D1346}"/>
              </a:ext>
            </a:extLst>
          </p:cNvPr>
          <p:cNvSpPr txBox="1"/>
          <p:nvPr/>
        </p:nvSpPr>
        <p:spPr>
          <a:xfrm>
            <a:off x="5353397" y="6537110"/>
            <a:ext cx="3907157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100" u="sng" dirty="0" err="1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100" u="sng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/MCI/</a:t>
            </a:r>
            <a:r>
              <a:rPr lang="en-US" sz="1100" u="sng" dirty="0" err="1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Combating_MCI_Using_CSMA.pptx</a:t>
            </a:r>
            <a:endParaRPr sz="1100"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Intervention: Algorithm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628649" y="1230596"/>
            <a:ext cx="8091401" cy="5078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1 At each slot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2	</a:t>
            </a:r>
            <a:r>
              <a:rPr lang="en-US" sz="1800" dirty="0">
                <a:highlight>
                  <a:srgbClr val="B6D7A8"/>
                </a:highlight>
              </a:rPr>
              <a:t>Sense the channel to see if it is busy</a:t>
            </a:r>
            <a:endParaRPr sz="1800" dirty="0">
              <a:highlight>
                <a:srgbClr val="B6D7A8"/>
              </a:highlight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3	If channel is busy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4		Defer the current slot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5	Else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6		Transmit light and receive from the object post reflection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7		</a:t>
            </a:r>
            <a:r>
              <a:rPr lang="en-US" sz="1800" dirty="0">
                <a:highlight>
                  <a:srgbClr val="B6D7A8"/>
                </a:highlight>
              </a:rPr>
              <a:t>Employ collision detection</a:t>
            </a:r>
            <a:r>
              <a:rPr lang="en-US" sz="1800" dirty="0"/>
              <a:t> to check if no camera interfered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8  Use the non clashed slots for depth estimation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We evaluate the carrier sensing protocol in an MCI environment, where other cameras </a:t>
            </a:r>
            <a:r>
              <a:rPr lang="en-US" b="1"/>
              <a:t>may randomly switch on-off with some probability</a:t>
            </a:r>
            <a:r>
              <a:rPr lang="en-US"/>
              <a:t> in the entire duration.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Comparison Baselines: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PN (Pseudonoise): Uses non-sinusoid modulation and demodulation functions. Proposed for early ToF cameras in 2007.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ACO (AC Orthogonal): Using orthogonal frequencies for the interfering cameras.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SEC (Stochastic Exposure Coding): Makes use of a stochastic TDMA protocol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CMB: Combined ACO and SEC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CSMA: Intervention to use a-priori carrier sensing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same Power Amplification as SEC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5" y="2992582"/>
            <a:ext cx="6126480" cy="35136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Comparison Baselines: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PN (Pseudonoise): Uses non-sinusoid modulation and demodulation functions.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ACO (AC Orthogonal): Using orthogonal frequencies for the interfering cameras.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 (Stochastic Exposure Coding): Makes use of a stochastic TDMA protocol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CMB: Combined ACO and SEC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CSMA: Intervention to use a-priori carrier sensing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Following results are for CSMA approach using the </a:t>
            </a:r>
            <a:r>
              <a:rPr lang="en-US" sz="1400" b="1"/>
              <a:t>half Power Amplification as SEC</a:t>
            </a:r>
            <a:endParaRPr sz="1400"/>
          </a:p>
        </p:txBody>
      </p:sp>
      <p:sp>
        <p:nvSpPr>
          <p:cNvPr id="196" name="Google Shape;196;p29"/>
          <p:cNvSpPr txBox="1"/>
          <p:nvPr/>
        </p:nvSpPr>
        <p:spPr>
          <a:xfrm rot="-5400000">
            <a:off x="218334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97" name="Google Shape;197;p29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B73D9-E555-C742-A9A8-E925D001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40" y="2958595"/>
            <a:ext cx="5861120" cy="34980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Comparison Baselines: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PN (Pseudonoise): Uses non-sinusoid modulation and demodulation functions.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ACO (AC Orthogonal): Using orthogonal frequencies for the interfering cameras.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 (Stochastic Exposure Coding): Makes use of a stochastic TDMA protocol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CMB: Combined ACO and SEC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CSMA: Intervention to use a-priori carrier sensing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Following results are for CSMA approach using the </a:t>
            </a:r>
            <a:r>
              <a:rPr lang="en-US" sz="1400" b="1"/>
              <a:t>half Power Amplification as SEC </a:t>
            </a:r>
            <a:r>
              <a:rPr lang="en-US" sz="1400"/>
              <a:t>and</a:t>
            </a:r>
            <a:r>
              <a:rPr lang="en-US" sz="1400" b="1"/>
              <a:t> 10% increase in probability p_CMB</a:t>
            </a:r>
            <a:endParaRPr sz="1400"/>
          </a:p>
        </p:txBody>
      </p:sp>
      <p:sp>
        <p:nvSpPr>
          <p:cNvPr id="205" name="Google Shape;205;p30"/>
          <p:cNvSpPr txBox="1"/>
          <p:nvPr/>
        </p:nvSpPr>
        <p:spPr>
          <a:xfrm rot="-5400000">
            <a:off x="214824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206" name="Google Shape;206;p30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57999-B5FC-8348-8DBF-25F46D71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74" y="3067396"/>
            <a:ext cx="5860473" cy="33837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average number of ON slots for the camera following the CSMA protocol, in an MCI environment of interfering cameras switching on and off in each slot with a probability: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Total slots in the integration time = 500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57942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Evaluate under more circumstances of power amplifications and ON probabilities of interfering cameras.</a:t>
            </a:r>
          </a:p>
          <a:p>
            <a:r>
              <a:rPr lang="en-US" dirty="0"/>
              <a:t>Simulate a real world setting where each interfering camera can follow a different protocol.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Theoretical bounds for the peak power amplification for the carrier sensing protocol.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Verify feasibility of slot durations in real </a:t>
            </a:r>
            <a:r>
              <a:rPr lang="en-US" dirty="0" err="1"/>
              <a:t>ToF</a:t>
            </a:r>
            <a:r>
              <a:rPr lang="en-US" dirty="0"/>
              <a:t> cameras.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Background: 3D Cameras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3D imaging is being used by vision and robotic systems to recover 3D scene geometry - important for technologies such as </a:t>
            </a:r>
            <a:r>
              <a:rPr lang="en-US" b="1" dirty="0"/>
              <a:t>autonomous transportation, augmented reality, and robot navigation.</a:t>
            </a:r>
            <a:endParaRPr b="1" dirty="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Active 3D Cameras</a:t>
            </a:r>
            <a:r>
              <a:rPr lang="en-US" dirty="0"/>
              <a:t> - use a programmable light source to emit coded light, which is used for scene depth estimation.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Specifically, cameras that use the </a:t>
            </a:r>
            <a:r>
              <a:rPr lang="en-US" b="1" dirty="0"/>
              <a:t>Time-of-flight (</a:t>
            </a:r>
            <a:r>
              <a:rPr lang="en-US" b="1" dirty="0" err="1"/>
              <a:t>ToF</a:t>
            </a:r>
            <a:r>
              <a:rPr lang="en-US" b="1" dirty="0"/>
              <a:t>) principle</a:t>
            </a:r>
            <a:r>
              <a:rPr lang="en-US" dirty="0"/>
              <a:t> are proving useful for this purpose.</a:t>
            </a:r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As these cameras become </a:t>
            </a:r>
            <a:r>
              <a:rPr lang="en-US" b="1" dirty="0"/>
              <a:t>more ubiquitous</a:t>
            </a:r>
            <a:r>
              <a:rPr lang="en-US" dirty="0"/>
              <a:t>, they face the problem of interference.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The presence of interfering cameras, we face the issue of depth errors - due to </a:t>
            </a:r>
            <a:r>
              <a:rPr lang="en-US" b="1"/>
              <a:t>phase shifts</a:t>
            </a:r>
            <a:endParaRPr b="1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426350"/>
            <a:ext cx="354330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613" y="3489588"/>
            <a:ext cx="7000776" cy="17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600875" y="6465825"/>
            <a:ext cx="3543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hlinkClick r:id="rId5"/>
              </a:rPr>
              <a:t>https://wisionlab.cs.wisc.edu/project/stochastictdma/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28663" y="316501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Statement: Multi-camera Interference (MCI) in ToF Cameras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628650" y="316376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Motivation: Utilize Wireless Protocols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Interference is a widely studied problem in wireless systems.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RF Systems, the transmitter sends the data which is carried by the channel to the receiver.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the MCI scenario, the transmitter sends a light beam, which </a:t>
            </a:r>
            <a:r>
              <a:rPr lang="en-US" i="1"/>
              <a:t>picks up </a:t>
            </a:r>
            <a:r>
              <a:rPr lang="en-US"/>
              <a:t>data from the object and reflects back to the receiver.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Interference happens </a:t>
            </a:r>
            <a:r>
              <a:rPr lang="en-US" i="1"/>
              <a:t>at the receiver</a:t>
            </a:r>
            <a:r>
              <a:rPr lang="en-US"/>
              <a:t> in both cases!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628650" y="316376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Different Modulation Frequencies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00" y="3720025"/>
            <a:ext cx="3358599" cy="268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150" y="3454475"/>
            <a:ext cx="3660326" cy="30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Most conventional systems using ToF Cameras propose using different modulation frequencies for each camera.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However, while this does reduce the interference in the oscillating part - it </a:t>
            </a:r>
            <a:r>
              <a:rPr lang="en-US" b="1"/>
              <a:t>fails to eliminate the interference in the constant part of the emitted light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Leads to lower SNR and hence, does not solve the problem completely!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174" y="3670325"/>
            <a:ext cx="6271651" cy="215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600875" y="6465825"/>
            <a:ext cx="3543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https://wisionlab.cs.wisc.edu/project/stochastictdma/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628650" y="1230598"/>
            <a:ext cx="78867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i="1"/>
              <a:t>There ain’t no free lunch!!!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 in the Total Integration Time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Decrease in the Effective Exposure Time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28650" y="3503673"/>
            <a:ext cx="78867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points above lead to the following constraints: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 in Source Power Amplification - to counter the decrease in effective exposure time.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Choice of the Slot ON probability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Handling Collisions:</a:t>
            </a:r>
            <a:r>
              <a:rPr lang="en-US"/>
              <a:t> Post receive mechanism - if the received light intensity in a slot is higher than the “usual”, declare it a clashed slot.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Intervention: Use Carrier Sensing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Observation: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current approach of stochastic slots and then do collision detection, is a </a:t>
            </a:r>
            <a:r>
              <a:rPr lang="en-US" i="1"/>
              <a:t>passive approach. </a:t>
            </a:r>
            <a:r>
              <a:rPr lang="en-US"/>
              <a:t>A more </a:t>
            </a:r>
            <a:r>
              <a:rPr lang="en-US" i="1"/>
              <a:t>active approach can be used.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Drawing inspiration from wireless CSMA-CA protocol, we </a:t>
            </a:r>
            <a:r>
              <a:rPr lang="en-US" i="1"/>
              <a:t>avoid</a:t>
            </a:r>
            <a:r>
              <a:rPr lang="en-US"/>
              <a:t> collisions instead of </a:t>
            </a:r>
            <a:r>
              <a:rPr lang="en-US" i="1"/>
              <a:t>detecting </a:t>
            </a:r>
            <a:r>
              <a:rPr lang="en-US"/>
              <a:t>them.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Additional Benefit: We </a:t>
            </a:r>
            <a:r>
              <a:rPr lang="en-US" b="1"/>
              <a:t>may not suffer</a:t>
            </a:r>
            <a:r>
              <a:rPr lang="en-US"/>
              <a:t> from the Hidden Terminal/Exposed Terminal problems in the MCI scenario.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Occurs widely in wireless systems because transmitter is </a:t>
            </a:r>
            <a:r>
              <a:rPr lang="en-US" i="1"/>
              <a:t>unaware of the channel state</a:t>
            </a:r>
            <a:r>
              <a:rPr lang="en-US"/>
              <a:t> at receiver.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MCI, transmitter-receiver are co-located!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Result: </a:t>
            </a:r>
            <a:r>
              <a:rPr lang="en-US"/>
              <a:t>We still use multiple slots in the total integration time, but the camera only emits light </a:t>
            </a:r>
            <a:r>
              <a:rPr lang="en-US" i="1"/>
              <a:t>post sensing the channel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Red">
  <a:themeElements>
    <a:clrScheme name="UWBrand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1107</Words>
  <Application>Microsoft Macintosh PowerPoint</Application>
  <PresentationFormat>On-screen Show (4:3)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Standard_Red</vt:lpstr>
      <vt:lpstr>Combating Multi-camera Interference using Carrier Sensing</vt:lpstr>
      <vt:lpstr>Background: 3D Cameras</vt:lpstr>
      <vt:lpstr>Problem Statement: Multi-camera Interference (MCI) in ToF Cameras</vt:lpstr>
      <vt:lpstr>Motivation: Utilize Wireless Protocols</vt:lpstr>
      <vt:lpstr>Prior Work: Different Modulation Frequencies</vt:lpstr>
      <vt:lpstr>Prior Work: Stochastic Exposure Coding</vt:lpstr>
      <vt:lpstr>Prior Work: Stochastic Exposure Coding</vt:lpstr>
      <vt:lpstr>Prior Work: Stochastic Exposure Coding</vt:lpstr>
      <vt:lpstr>Intervention: Use Carrier Sensing</vt:lpstr>
      <vt:lpstr>Intervention: Algorithm</vt:lpstr>
      <vt:lpstr>Results: Simulation</vt:lpstr>
      <vt:lpstr>Results: Simulation</vt:lpstr>
      <vt:lpstr>Results: Simulation</vt:lpstr>
      <vt:lpstr>Results: Simulation</vt:lpstr>
      <vt:lpstr>Results: Simulation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Combating Multi-camera Interference using Carrier Sensing</dc:title>
  <cp:lastModifiedBy>Microsoft Office User</cp:lastModifiedBy>
  <cp:revision>15</cp:revision>
  <dcterms:modified xsi:type="dcterms:W3CDTF">2020-11-04T04:20:14Z</dcterms:modified>
</cp:coreProperties>
</file>