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DE-7450-4358-8DD7-8EBE98D554C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1441-36EB-44E6-82E1-AB3B3CE50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93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DE-7450-4358-8DD7-8EBE98D554C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1441-36EB-44E6-82E1-AB3B3CE50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43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DE-7450-4358-8DD7-8EBE98D554C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1441-36EB-44E6-82E1-AB3B3CE50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2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DE-7450-4358-8DD7-8EBE98D554C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1441-36EB-44E6-82E1-AB3B3CE50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98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DE-7450-4358-8DD7-8EBE98D554C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1441-36EB-44E6-82E1-AB3B3CE50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DE-7450-4358-8DD7-8EBE98D554C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1441-36EB-44E6-82E1-AB3B3CE50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91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DE-7450-4358-8DD7-8EBE98D554C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1441-36EB-44E6-82E1-AB3B3CE50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05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DE-7450-4358-8DD7-8EBE98D554C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1441-36EB-44E6-82E1-AB3B3CE50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89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DE-7450-4358-8DD7-8EBE98D554C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1441-36EB-44E6-82E1-AB3B3CE50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9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DE-7450-4358-8DD7-8EBE98D554C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1441-36EB-44E6-82E1-AB3B3CE50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0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DE-7450-4358-8DD7-8EBE98D554C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1441-36EB-44E6-82E1-AB3B3CE50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50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B2DE-7450-4358-8DD7-8EBE98D554C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1441-36EB-44E6-82E1-AB3B3CE50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47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069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349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9483" y="984738"/>
            <a:ext cx="950976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#4. restaurants with monthly sales greater than x (any amount)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SELECT </a:t>
            </a:r>
            <a:r>
              <a:rPr lang="en-US" dirty="0" err="1" smtClean="0">
                <a:solidFill>
                  <a:schemeClr val="bg1"/>
                </a:solidFill>
              </a:rPr>
              <a:t>r.r_name</a:t>
            </a:r>
            <a:r>
              <a:rPr lang="en-US" dirty="0" smtClean="0">
                <a:solidFill>
                  <a:schemeClr val="bg1"/>
                </a:solidFill>
              </a:rPr>
              <a:t> , SUM(amount) AS 'revenue‘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FROM orders o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JOIN restaurants r 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USING (</a:t>
            </a:r>
            <a:r>
              <a:rPr lang="en-US" dirty="0" err="1" smtClean="0">
                <a:solidFill>
                  <a:schemeClr val="bg1"/>
                </a:solidFill>
              </a:rPr>
              <a:t>r_id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WHERE MONTHNAME(date) LIKE "%June%" 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GROUP BY </a:t>
            </a:r>
            <a:r>
              <a:rPr lang="en-US" dirty="0" err="1" smtClean="0">
                <a:solidFill>
                  <a:schemeClr val="bg1"/>
                </a:solidFill>
              </a:rPr>
              <a:t>o.r_id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HAVING revenue &gt; 500;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8806" y="323557"/>
            <a:ext cx="10761785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#5. Show all orders with order details for a particular customer in a particular date range?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-- Name base sorting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SELECT </a:t>
            </a:r>
            <a:r>
              <a:rPr lang="en-IN" dirty="0" err="1" smtClean="0">
                <a:solidFill>
                  <a:schemeClr val="bg1"/>
                </a:solidFill>
              </a:rPr>
              <a:t>o.order_id,r.r_name,f.f_name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FROM orders o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JOIN restaurants r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ON </a:t>
            </a:r>
            <a:r>
              <a:rPr lang="en-IN" dirty="0" err="1" smtClean="0">
                <a:solidFill>
                  <a:schemeClr val="bg1"/>
                </a:solidFill>
              </a:rPr>
              <a:t>r.r_id</a:t>
            </a:r>
            <a:r>
              <a:rPr lang="en-IN" dirty="0" smtClean="0">
                <a:solidFill>
                  <a:schemeClr val="bg1"/>
                </a:solidFill>
              </a:rPr>
              <a:t>=</a:t>
            </a:r>
            <a:r>
              <a:rPr lang="en-IN" dirty="0" err="1" smtClean="0">
                <a:solidFill>
                  <a:schemeClr val="bg1"/>
                </a:solidFill>
              </a:rPr>
              <a:t>o.r_id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JOIN </a:t>
            </a:r>
            <a:r>
              <a:rPr lang="en-IN" dirty="0" err="1" smtClean="0">
                <a:solidFill>
                  <a:schemeClr val="bg1"/>
                </a:solidFill>
              </a:rPr>
              <a:t>order_details</a:t>
            </a:r>
            <a:r>
              <a:rPr lang="en-IN" dirty="0" smtClean="0">
                <a:solidFill>
                  <a:schemeClr val="bg1"/>
                </a:solidFill>
              </a:rPr>
              <a:t> od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USING (</a:t>
            </a:r>
            <a:r>
              <a:rPr lang="en-IN" dirty="0" err="1" smtClean="0">
                <a:solidFill>
                  <a:schemeClr val="bg1"/>
                </a:solidFill>
              </a:rPr>
              <a:t>order_id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JOIN food f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ON </a:t>
            </a:r>
            <a:r>
              <a:rPr lang="en-IN" dirty="0" err="1" smtClean="0">
                <a:solidFill>
                  <a:schemeClr val="bg1"/>
                </a:solidFill>
              </a:rPr>
              <a:t>f.f_id</a:t>
            </a:r>
            <a:r>
              <a:rPr lang="en-IN" dirty="0" smtClean="0">
                <a:solidFill>
                  <a:schemeClr val="bg1"/>
                </a:solidFill>
              </a:rPr>
              <a:t>=</a:t>
            </a:r>
            <a:r>
              <a:rPr lang="en-IN" dirty="0" err="1" smtClean="0">
                <a:solidFill>
                  <a:schemeClr val="bg1"/>
                </a:solidFill>
              </a:rPr>
              <a:t>od.f_id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WHERE </a:t>
            </a:r>
            <a:r>
              <a:rPr lang="en-IN" dirty="0" err="1" smtClean="0">
                <a:solidFill>
                  <a:schemeClr val="bg1"/>
                </a:solidFill>
              </a:rPr>
              <a:t>user_id</a:t>
            </a:r>
            <a:r>
              <a:rPr lang="en-IN" dirty="0" smtClean="0">
                <a:solidFill>
                  <a:schemeClr val="bg1"/>
                </a:solidFill>
              </a:rPr>
              <a:t>=(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SELECT </a:t>
            </a:r>
            <a:r>
              <a:rPr lang="en-IN" dirty="0" err="1" smtClean="0">
                <a:solidFill>
                  <a:schemeClr val="bg1"/>
                </a:solidFill>
              </a:rPr>
              <a:t>user_id</a:t>
            </a:r>
            <a:r>
              <a:rPr lang="en-IN" dirty="0" smtClean="0">
                <a:solidFill>
                  <a:schemeClr val="bg1"/>
                </a:solidFill>
              </a:rPr>
              <a:t> FROM users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WHERE name LIKE "%Ankit%" )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AND (date &gt;'2022-06-10' AND date &lt;'2022-07-10');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3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2418" y="104223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-- ID base sorting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SELECT </a:t>
            </a:r>
            <a:r>
              <a:rPr lang="en-IN" dirty="0" err="1" smtClean="0">
                <a:solidFill>
                  <a:schemeClr val="bg1"/>
                </a:solidFill>
              </a:rPr>
              <a:t>o.order_id,r.r_name,f.f_name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FROM orders o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JOIN restaurants r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ON </a:t>
            </a:r>
            <a:r>
              <a:rPr lang="en-IN" dirty="0" err="1" smtClean="0">
                <a:solidFill>
                  <a:schemeClr val="bg1"/>
                </a:solidFill>
              </a:rPr>
              <a:t>r.r_id</a:t>
            </a:r>
            <a:r>
              <a:rPr lang="en-IN" dirty="0" smtClean="0">
                <a:solidFill>
                  <a:schemeClr val="bg1"/>
                </a:solidFill>
              </a:rPr>
              <a:t>=</a:t>
            </a:r>
            <a:r>
              <a:rPr lang="en-IN" dirty="0" err="1" smtClean="0">
                <a:solidFill>
                  <a:schemeClr val="bg1"/>
                </a:solidFill>
              </a:rPr>
              <a:t>o.r_id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JOIN </a:t>
            </a:r>
            <a:r>
              <a:rPr lang="en-IN" dirty="0" err="1" smtClean="0">
                <a:solidFill>
                  <a:schemeClr val="bg1"/>
                </a:solidFill>
              </a:rPr>
              <a:t>order_details</a:t>
            </a:r>
            <a:r>
              <a:rPr lang="en-IN" dirty="0" smtClean="0">
                <a:solidFill>
                  <a:schemeClr val="bg1"/>
                </a:solidFill>
              </a:rPr>
              <a:t> od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USING (</a:t>
            </a:r>
            <a:r>
              <a:rPr lang="en-IN" dirty="0" err="1" smtClean="0">
                <a:solidFill>
                  <a:schemeClr val="bg1"/>
                </a:solidFill>
              </a:rPr>
              <a:t>order_id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JOIN food f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ON </a:t>
            </a:r>
            <a:r>
              <a:rPr lang="en-IN" dirty="0" err="1" smtClean="0">
                <a:solidFill>
                  <a:schemeClr val="bg1"/>
                </a:solidFill>
              </a:rPr>
              <a:t>f.f_id</a:t>
            </a:r>
            <a:r>
              <a:rPr lang="en-IN" dirty="0" smtClean="0">
                <a:solidFill>
                  <a:schemeClr val="bg1"/>
                </a:solidFill>
              </a:rPr>
              <a:t>=</a:t>
            </a:r>
            <a:r>
              <a:rPr lang="en-IN" dirty="0" err="1" smtClean="0">
                <a:solidFill>
                  <a:schemeClr val="bg1"/>
                </a:solidFill>
              </a:rPr>
              <a:t>od.f_id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WHERE </a:t>
            </a:r>
            <a:r>
              <a:rPr lang="en-IN" dirty="0" err="1" smtClean="0">
                <a:solidFill>
                  <a:schemeClr val="bg1"/>
                </a:solidFill>
              </a:rPr>
              <a:t>user_id</a:t>
            </a:r>
            <a:r>
              <a:rPr lang="en-IN" dirty="0" smtClean="0">
                <a:solidFill>
                  <a:schemeClr val="bg1"/>
                </a:solidFill>
              </a:rPr>
              <a:t>=3 AND( date between'2022-06-10' AND '2022-07-10');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7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1908" y="767418"/>
            <a:ext cx="7460566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#6. Find restaurants with max repeated customers (loyal customers) ?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SELECT </a:t>
            </a:r>
            <a:r>
              <a:rPr lang="en-IN" dirty="0" err="1" smtClean="0">
                <a:solidFill>
                  <a:schemeClr val="bg1"/>
                </a:solidFill>
              </a:rPr>
              <a:t>r.r_name</a:t>
            </a:r>
            <a:r>
              <a:rPr lang="en-IN" dirty="0" smtClean="0">
                <a:solidFill>
                  <a:schemeClr val="bg1"/>
                </a:solidFill>
              </a:rPr>
              <a:t> , COUNT(*) AS '</a:t>
            </a:r>
            <a:r>
              <a:rPr lang="en-IN" dirty="0" err="1" smtClean="0">
                <a:solidFill>
                  <a:schemeClr val="bg1"/>
                </a:solidFill>
              </a:rPr>
              <a:t>Loyal_customers</a:t>
            </a:r>
            <a:r>
              <a:rPr lang="en-IN" dirty="0" smtClean="0">
                <a:solidFill>
                  <a:schemeClr val="bg1"/>
                </a:solidFill>
              </a:rPr>
              <a:t>‘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FROM   (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	SELECT </a:t>
            </a:r>
            <a:r>
              <a:rPr lang="en-IN" dirty="0" err="1" smtClean="0">
                <a:solidFill>
                  <a:schemeClr val="bg1"/>
                </a:solidFill>
              </a:rPr>
              <a:t>r_id</a:t>
            </a:r>
            <a:r>
              <a:rPr lang="en-IN" dirty="0" smtClean="0">
                <a:solidFill>
                  <a:schemeClr val="bg1"/>
                </a:solidFill>
              </a:rPr>
              <a:t> , </a:t>
            </a:r>
            <a:r>
              <a:rPr lang="en-IN" dirty="0" err="1" smtClean="0">
                <a:solidFill>
                  <a:schemeClr val="bg1"/>
                </a:solidFill>
              </a:rPr>
              <a:t>user_id</a:t>
            </a:r>
            <a:r>
              <a:rPr lang="en-IN" dirty="0" smtClean="0">
                <a:solidFill>
                  <a:schemeClr val="bg1"/>
                </a:solidFill>
              </a:rPr>
              <a:t>, COUNT(*) AS 'Visits‘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	FROM orders 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         GROUP BY </a:t>
            </a:r>
            <a:r>
              <a:rPr lang="en-IN" dirty="0" err="1" smtClean="0">
                <a:solidFill>
                  <a:schemeClr val="bg1"/>
                </a:solidFill>
              </a:rPr>
              <a:t>r_id</a:t>
            </a:r>
            <a:r>
              <a:rPr lang="en-IN" dirty="0" smtClean="0">
                <a:solidFill>
                  <a:schemeClr val="bg1"/>
                </a:solidFill>
              </a:rPr>
              <a:t> , </a:t>
            </a:r>
            <a:r>
              <a:rPr lang="en-IN" dirty="0" err="1" smtClean="0">
                <a:solidFill>
                  <a:schemeClr val="bg1"/>
                </a:solidFill>
              </a:rPr>
              <a:t>user_id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             HAVING visits&gt;1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) t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JOIN restaurants r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ON </a:t>
            </a:r>
            <a:r>
              <a:rPr lang="en-IN" dirty="0" err="1" smtClean="0">
                <a:solidFill>
                  <a:schemeClr val="bg1"/>
                </a:solidFill>
              </a:rPr>
              <a:t>r.r_id</a:t>
            </a:r>
            <a:r>
              <a:rPr lang="en-IN" dirty="0" smtClean="0">
                <a:solidFill>
                  <a:schemeClr val="bg1"/>
                </a:solidFill>
              </a:rPr>
              <a:t> = </a:t>
            </a:r>
            <a:r>
              <a:rPr lang="en-IN" dirty="0" err="1" smtClean="0">
                <a:solidFill>
                  <a:schemeClr val="bg1"/>
                </a:solidFill>
              </a:rPr>
              <a:t>t.r_id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GROUP BY </a:t>
            </a:r>
            <a:r>
              <a:rPr lang="en-IN" dirty="0" err="1" smtClean="0">
                <a:solidFill>
                  <a:schemeClr val="bg1"/>
                </a:solidFill>
              </a:rPr>
              <a:t>t.r_id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ORDER BY </a:t>
            </a:r>
            <a:r>
              <a:rPr lang="en-IN" dirty="0" err="1" smtClean="0">
                <a:solidFill>
                  <a:schemeClr val="bg1"/>
                </a:solidFill>
              </a:rPr>
              <a:t>loyal_customers</a:t>
            </a:r>
            <a:r>
              <a:rPr lang="en-IN" dirty="0" smtClean="0">
                <a:solidFill>
                  <a:schemeClr val="bg1"/>
                </a:solidFill>
              </a:rPr>
              <a:t> DESC LIMIT 4;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34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3378" y="422031"/>
            <a:ext cx="94253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#7. Month Over Month Revenue of swiggy?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SELECT MONTHNAME(date) AS 'MONTH', SUM(amount) AS 'Revenue‘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FROM orders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GROUP BY MONTH	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ORDER BY MONTH(date);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3378" y="2730355"/>
            <a:ext cx="967857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#8. Month over month  </a:t>
            </a:r>
            <a:r>
              <a:rPr lang="en-US" dirty="0" err="1" smtClean="0">
                <a:solidFill>
                  <a:schemeClr val="bg1"/>
                </a:solidFill>
              </a:rPr>
              <a:t>growth_rate</a:t>
            </a:r>
            <a:r>
              <a:rPr lang="en-US" dirty="0" smtClean="0">
                <a:solidFill>
                  <a:schemeClr val="bg1"/>
                </a:solidFill>
              </a:rPr>
              <a:t> of swiggy?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SELECT MONTH ,((Revenue-previous)/previous)*100 AS 'GROWTH_RATE‘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FROM (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WITH </a:t>
            </a:r>
            <a:r>
              <a:rPr lang="en-US" dirty="0" err="1" smtClean="0">
                <a:solidFill>
                  <a:schemeClr val="bg1"/>
                </a:solidFill>
              </a:rPr>
              <a:t>saless</a:t>
            </a:r>
            <a:r>
              <a:rPr lang="en-US" dirty="0" smtClean="0">
                <a:solidFill>
                  <a:schemeClr val="bg1"/>
                </a:solidFill>
              </a:rPr>
              <a:t> AS(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SELECT MONTHNAME(date) AS 'MONTH', SUM(amount) AS 'Revenue‘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FROM orders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GROUP BY MONTH	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	ORDER BY MONTH(date)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SELECT </a:t>
            </a:r>
            <a:r>
              <a:rPr lang="en-US" dirty="0" err="1" smtClean="0">
                <a:solidFill>
                  <a:schemeClr val="bg1"/>
                </a:solidFill>
              </a:rPr>
              <a:t>MONTH,Revenue,LAG</a:t>
            </a:r>
            <a:r>
              <a:rPr lang="en-US" dirty="0" smtClean="0">
                <a:solidFill>
                  <a:schemeClr val="bg1"/>
                </a:solidFill>
              </a:rPr>
              <a:t>(Revenue,1) OVER(ORDER BY Revenue)AS Previous FROM sales)z;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3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3095" y="0"/>
            <a:ext cx="8220222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#9. Customers - </a:t>
            </a:r>
            <a:r>
              <a:rPr lang="en-IN" dirty="0" err="1" smtClean="0">
                <a:solidFill>
                  <a:schemeClr val="bg1"/>
                </a:solidFill>
              </a:rPr>
              <a:t>favorite</a:t>
            </a:r>
            <a:r>
              <a:rPr lang="en-IN" dirty="0" smtClean="0">
                <a:solidFill>
                  <a:schemeClr val="bg1"/>
                </a:solidFill>
              </a:rPr>
              <a:t> food?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WITH temp AS (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	SELECT </a:t>
            </a:r>
            <a:r>
              <a:rPr lang="en-IN" dirty="0" err="1" smtClean="0">
                <a:solidFill>
                  <a:schemeClr val="bg1"/>
                </a:solidFill>
              </a:rPr>
              <a:t>o.user_id,od.f_id,COUNT</a:t>
            </a:r>
            <a:r>
              <a:rPr lang="en-IN" dirty="0" smtClean="0">
                <a:solidFill>
                  <a:schemeClr val="bg1"/>
                </a:solidFill>
              </a:rPr>
              <a:t>(*) AS 'Frequency‘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  	FROM orders o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   	JOIN </a:t>
            </a:r>
            <a:r>
              <a:rPr lang="en-IN" dirty="0" err="1">
                <a:solidFill>
                  <a:schemeClr val="bg1"/>
                </a:solidFill>
              </a:rPr>
              <a:t>o</a:t>
            </a:r>
            <a:r>
              <a:rPr lang="en-IN" dirty="0" err="1" smtClean="0">
                <a:solidFill>
                  <a:schemeClr val="bg1"/>
                </a:solidFill>
              </a:rPr>
              <a:t>rder_details</a:t>
            </a:r>
            <a:r>
              <a:rPr lang="en-IN" dirty="0" smtClean="0">
                <a:solidFill>
                  <a:schemeClr val="bg1"/>
                </a:solidFill>
              </a:rPr>
              <a:t> od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dirty="0" smtClean="0">
                <a:solidFill>
                  <a:schemeClr val="bg1"/>
                </a:solidFill>
              </a:rPr>
              <a:t>ON </a:t>
            </a:r>
            <a:r>
              <a:rPr lang="en-IN" dirty="0" err="1" smtClean="0">
                <a:solidFill>
                  <a:schemeClr val="bg1"/>
                </a:solidFill>
              </a:rPr>
              <a:t>o.order_id</a:t>
            </a:r>
            <a:r>
              <a:rPr lang="en-IN" dirty="0" smtClean="0">
                <a:solidFill>
                  <a:schemeClr val="bg1"/>
                </a:solidFill>
              </a:rPr>
              <a:t>=</a:t>
            </a:r>
            <a:r>
              <a:rPr lang="en-IN" dirty="0" err="1" smtClean="0">
                <a:solidFill>
                  <a:schemeClr val="bg1"/>
                </a:solidFill>
              </a:rPr>
              <a:t>od.order_id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	GROUP BY </a:t>
            </a:r>
            <a:r>
              <a:rPr lang="en-IN" dirty="0" err="1" smtClean="0">
                <a:solidFill>
                  <a:schemeClr val="bg1"/>
                </a:solidFill>
              </a:rPr>
              <a:t>o.user_id,od.f_id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	)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SELECT u.name,f.f_name,t1.frequency 	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FROM temp t1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JOIN users u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ON </a:t>
            </a:r>
            <a:r>
              <a:rPr lang="en-IN" dirty="0" err="1" smtClean="0">
                <a:solidFill>
                  <a:schemeClr val="bg1"/>
                </a:solidFill>
              </a:rPr>
              <a:t>u.user_id</a:t>
            </a:r>
            <a:r>
              <a:rPr lang="en-IN" dirty="0" smtClean="0">
                <a:solidFill>
                  <a:schemeClr val="bg1"/>
                </a:solidFill>
              </a:rPr>
              <a:t>=t1.user_id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JOIN food f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ON </a:t>
            </a:r>
            <a:r>
              <a:rPr lang="en-IN" dirty="0" err="1" smtClean="0">
                <a:solidFill>
                  <a:schemeClr val="bg1"/>
                </a:solidFill>
              </a:rPr>
              <a:t>f.f_id</a:t>
            </a:r>
            <a:r>
              <a:rPr lang="en-IN" dirty="0" smtClean="0">
                <a:solidFill>
                  <a:schemeClr val="bg1"/>
                </a:solidFill>
              </a:rPr>
              <a:t>=t1.f_id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WHERE t1.frequency =(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</a:rPr>
              <a:t>	SELECT MAX(frequency)    FROM temp t2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                  WHERE t2.user_id=t1.user_id)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1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7428" y="2518117"/>
            <a:ext cx="6738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en-IN" sz="6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6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2125" y="2505738"/>
            <a:ext cx="82426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Swiggy case study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With  mysql</a:t>
            </a:r>
            <a:endParaRPr lang="en-IN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3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3549" y="717444"/>
            <a:ext cx="8131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Tables used in solving this  case study</a:t>
            </a:r>
            <a:endParaRPr lang="en-IN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0836" y="1800664"/>
            <a:ext cx="46845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 TABLE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TABLE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 TABLE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TABLE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DETAILTABLE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 TABLE</a:t>
            </a:r>
          </a:p>
        </p:txBody>
      </p:sp>
    </p:spTree>
    <p:extLst>
      <p:ext uri="{BB962C8B-B14F-4D97-AF65-F5344CB8AC3E}">
        <p14:creationId xmlns:p14="http://schemas.microsoft.com/office/powerpoint/2010/main" val="205377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8806" y="590842"/>
            <a:ext cx="10677379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800" b="1" u="sng" dirty="0" smtClean="0">
                <a:solidFill>
                  <a:schemeClr val="bg1"/>
                </a:solidFill>
              </a:rPr>
              <a:t>User Table</a:t>
            </a:r>
            <a:r>
              <a:rPr lang="en-US" dirty="0" smtClean="0">
                <a:solidFill>
                  <a:schemeClr val="bg1"/>
                </a:solidFill>
              </a:rPr>
              <a:t>	     		 :	</a:t>
            </a:r>
            <a:r>
              <a:rPr lang="en-US" b="1" dirty="0" smtClean="0">
                <a:solidFill>
                  <a:schemeClr val="bg1"/>
                </a:solidFill>
              </a:rPr>
              <a:t>Shows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ll The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etails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b="1" dirty="0" smtClean="0">
                <a:solidFill>
                  <a:schemeClr val="bg1"/>
                </a:solidFill>
              </a:rPr>
              <a:t>egarding </a:t>
            </a:r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en-US" b="1" dirty="0" smtClean="0">
                <a:solidFill>
                  <a:schemeClr val="bg1"/>
                </a:solidFill>
              </a:rPr>
              <a:t>sers of swiggy app.</a:t>
            </a:r>
          </a:p>
          <a:p>
            <a:pPr>
              <a:lnSpc>
                <a:spcPct val="150000"/>
              </a:lnSpc>
            </a:pPr>
            <a:r>
              <a:rPr lang="en-US" sz="2800" b="1" u="sng" dirty="0" smtClean="0">
                <a:solidFill>
                  <a:schemeClr val="bg1"/>
                </a:solidFill>
              </a:rPr>
              <a:t> Food Table </a:t>
            </a:r>
            <a:r>
              <a:rPr lang="en-US" dirty="0" smtClean="0">
                <a:solidFill>
                  <a:schemeClr val="bg1"/>
                </a:solidFill>
              </a:rPr>
              <a:t>	    		 : 	</a:t>
            </a:r>
            <a:r>
              <a:rPr lang="en-US" b="1" dirty="0" smtClean="0">
                <a:solidFill>
                  <a:schemeClr val="bg1"/>
                </a:solidFill>
              </a:rPr>
              <a:t>This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able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ells About cuisines ,etc. 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800" b="1" u="sng" dirty="0" smtClean="0">
                <a:solidFill>
                  <a:schemeClr val="bg1"/>
                </a:solidFill>
              </a:rPr>
              <a:t>Orders Table </a:t>
            </a:r>
            <a:r>
              <a:rPr lang="en-US" dirty="0" smtClean="0">
                <a:solidFill>
                  <a:schemeClr val="bg1"/>
                </a:solidFill>
              </a:rPr>
              <a:t>	      	 :	</a:t>
            </a:r>
            <a:r>
              <a:rPr lang="en-US" b="1" dirty="0" smtClean="0">
                <a:solidFill>
                  <a:schemeClr val="bg1"/>
                </a:solidFill>
              </a:rPr>
              <a:t>In This Table We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aw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he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b="1" dirty="0" smtClean="0">
                <a:solidFill>
                  <a:schemeClr val="bg1"/>
                </a:solidFill>
              </a:rPr>
              <a:t>rders Frequency, etc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800" b="1" u="sng" dirty="0" smtClean="0">
                <a:solidFill>
                  <a:schemeClr val="bg1"/>
                </a:solidFill>
              </a:rPr>
              <a:t>Orders Details Table 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	 :	</a:t>
            </a:r>
            <a:r>
              <a:rPr lang="en-US" b="1" dirty="0" smtClean="0">
                <a:solidFill>
                  <a:schemeClr val="bg1"/>
                </a:solidFill>
              </a:rPr>
              <a:t>This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able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hows All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he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etails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bout Orders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b="1" dirty="0" smtClean="0">
                <a:solidFill>
                  <a:schemeClr val="bg1"/>
                </a:solidFill>
              </a:rPr>
              <a:t>ike Restaurants       					Food etc.</a:t>
            </a:r>
          </a:p>
          <a:p>
            <a:pPr>
              <a:lnSpc>
                <a:spcPct val="150000"/>
              </a:lnSpc>
            </a:pPr>
            <a:r>
              <a:rPr lang="en-US" sz="2800" b="1" u="sng" dirty="0" smtClean="0">
                <a:solidFill>
                  <a:schemeClr val="bg1"/>
                </a:solidFill>
              </a:rPr>
              <a:t> Menu Table </a:t>
            </a:r>
            <a:r>
              <a:rPr lang="en-US" dirty="0" smtClean="0">
                <a:solidFill>
                  <a:schemeClr val="bg1"/>
                </a:solidFill>
              </a:rPr>
              <a:t>	    	 :	</a:t>
            </a:r>
            <a:r>
              <a:rPr lang="en-US" b="1" dirty="0" smtClean="0">
                <a:solidFill>
                  <a:schemeClr val="bg1"/>
                </a:solidFill>
              </a:rPr>
              <a:t>This </a:t>
            </a:r>
            <a:r>
              <a:rPr lang="en-US" b="1" dirty="0">
                <a:solidFill>
                  <a:schemeClr val="bg1"/>
                </a:solidFill>
              </a:rPr>
              <a:t>w</a:t>
            </a:r>
            <a:r>
              <a:rPr lang="en-US" b="1" dirty="0" smtClean="0">
                <a:solidFill>
                  <a:schemeClr val="bg1"/>
                </a:solidFill>
              </a:rPr>
              <a:t>as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b="1" dirty="0" smtClean="0">
                <a:solidFill>
                  <a:schemeClr val="bg1"/>
                </a:solidFill>
              </a:rPr>
              <a:t>howing The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b="1" dirty="0" smtClean="0">
                <a:solidFill>
                  <a:schemeClr val="bg1"/>
                </a:solidFill>
              </a:rPr>
              <a:t>enu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b="1" dirty="0" smtClean="0">
                <a:solidFill>
                  <a:schemeClr val="bg1"/>
                </a:solidFill>
              </a:rPr>
              <a:t>f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he Restaurants.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800" b="1" u="sng" dirty="0" smtClean="0">
                <a:solidFill>
                  <a:schemeClr val="bg1"/>
                </a:solidFill>
              </a:rPr>
              <a:t>Restaurants Table </a:t>
            </a:r>
            <a:r>
              <a:rPr lang="en-US" dirty="0" smtClean="0">
                <a:solidFill>
                  <a:schemeClr val="bg1"/>
                </a:solidFill>
              </a:rPr>
              <a:t>	 :	</a:t>
            </a:r>
            <a:r>
              <a:rPr lang="en-US" b="1" dirty="0" smtClean="0">
                <a:solidFill>
                  <a:schemeClr val="bg1"/>
                </a:solidFill>
              </a:rPr>
              <a:t> Shows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ll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he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etails of Restaurants.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3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184" y="717448"/>
            <a:ext cx="7469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Question for </a:t>
            </a:r>
            <a:r>
              <a:rPr lang="en-US" sz="4000" dirty="0">
                <a:solidFill>
                  <a:schemeClr val="bg1"/>
                </a:solidFill>
              </a:rPr>
              <a:t>C</a:t>
            </a:r>
            <a:r>
              <a:rPr lang="en-US" sz="4000" dirty="0" smtClean="0">
                <a:solidFill>
                  <a:schemeClr val="bg1"/>
                </a:solidFill>
              </a:rPr>
              <a:t>ase Study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5754" y="2152357"/>
            <a:ext cx="904552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1. Find customers who have never ordered 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2. Find Average Price of per dish According to restaurants 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3. Find the top restaurant in terms of the number of orders for a given month 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4. Find restaurants with monthly sales greater than x ?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5. Show all orders with order details for a particular customer in a particular date range ?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6. Find restaurants with max repeated customers (Loyal Customers) 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7. Month over month revenue growth of swiggy 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8. Month over month  growth rate of swiggy 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9. Customers - favorite food ?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9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1175" y="2489984"/>
            <a:ext cx="8243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Integration of SQL Queries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10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3" y="886264"/>
            <a:ext cx="101287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#1. Find customers who have never ordered ?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SELECT name FROM users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WHERE </a:t>
            </a:r>
            <a:r>
              <a:rPr lang="en-US" dirty="0" err="1" smtClean="0">
                <a:solidFill>
                  <a:schemeClr val="bg1"/>
                </a:solidFill>
              </a:rPr>
              <a:t>user_id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NOT IN (SELECT </a:t>
            </a:r>
            <a:r>
              <a:rPr lang="en-US" dirty="0" err="1" smtClean="0">
                <a:solidFill>
                  <a:schemeClr val="bg1"/>
                </a:solidFill>
              </a:rPr>
              <a:t>user_id</a:t>
            </a:r>
            <a:r>
              <a:rPr lang="en-US" dirty="0" smtClean="0">
                <a:solidFill>
                  <a:schemeClr val="bg1"/>
                </a:solidFill>
              </a:rPr>
              <a:t> FROM orders);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5753" y="3981156"/>
            <a:ext cx="952382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#2. . Find Average Price of per dish According to restaurants ?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SELECT </a:t>
            </a:r>
            <a:r>
              <a:rPr lang="en-US" dirty="0" err="1" smtClean="0">
                <a:solidFill>
                  <a:schemeClr val="bg1"/>
                </a:solidFill>
              </a:rPr>
              <a:t>f.f_name</a:t>
            </a:r>
            <a:r>
              <a:rPr lang="en-US" dirty="0" smtClean="0">
                <a:solidFill>
                  <a:schemeClr val="bg1"/>
                </a:solidFill>
              </a:rPr>
              <a:t> , AVG(price) AS 'Average price‘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FROM menu m 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JOIN food f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ON </a:t>
            </a:r>
            <a:r>
              <a:rPr lang="en-US" dirty="0" err="1" smtClean="0">
                <a:solidFill>
                  <a:schemeClr val="bg1"/>
                </a:solidFill>
              </a:rPr>
              <a:t>m.f_id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en-US" dirty="0" err="1" smtClean="0">
                <a:solidFill>
                  <a:schemeClr val="bg1"/>
                </a:solidFill>
              </a:rPr>
              <a:t>f.f_id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GROUP BY </a:t>
            </a:r>
            <a:r>
              <a:rPr lang="en-US" dirty="0" err="1" smtClean="0">
                <a:solidFill>
                  <a:schemeClr val="bg1"/>
                </a:solidFill>
              </a:rPr>
              <a:t>m.f_id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84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332" y="548640"/>
            <a:ext cx="1074771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 #3. Find the top restaurant in terms of the number of orders for a given month(can sort other </a:t>
            </a:r>
            <a:r>
              <a:rPr lang="en-US" sz="1600" dirty="0" err="1" smtClean="0">
                <a:solidFill>
                  <a:schemeClr val="bg1"/>
                </a:solidFill>
              </a:rPr>
              <a:t>monthwise</a:t>
            </a:r>
            <a:r>
              <a:rPr lang="en-US" sz="1600" dirty="0" smtClean="0">
                <a:solidFill>
                  <a:schemeClr val="bg1"/>
                </a:solidFill>
              </a:rPr>
              <a:t>)?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-- May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SELECT </a:t>
            </a:r>
            <a:r>
              <a:rPr lang="en-US" sz="1600" dirty="0" err="1" smtClean="0">
                <a:solidFill>
                  <a:schemeClr val="bg1"/>
                </a:solidFill>
              </a:rPr>
              <a:t>r.r_name,MONTHNAME</a:t>
            </a:r>
            <a:r>
              <a:rPr lang="en-US" sz="1600" dirty="0" smtClean="0">
                <a:solidFill>
                  <a:schemeClr val="bg1"/>
                </a:solidFill>
              </a:rPr>
              <a:t>(date) AS 'MONTH',COUNT(*) AS 'orders'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 FROM orders o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  JOIN restaurants r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 ON </a:t>
            </a:r>
            <a:r>
              <a:rPr lang="en-US" sz="1600" dirty="0" err="1" smtClean="0">
                <a:solidFill>
                  <a:schemeClr val="bg1"/>
                </a:solidFill>
              </a:rPr>
              <a:t>o.r_id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r.r_id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  WHERE MONTHNAME(date) LIKE "%May%" 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GROUP BY </a:t>
            </a:r>
            <a:r>
              <a:rPr lang="en-US" sz="1600" dirty="0" err="1" smtClean="0">
                <a:solidFill>
                  <a:schemeClr val="bg1"/>
                </a:solidFill>
              </a:rPr>
              <a:t>o.r_id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 ORDER BY COUNT(*)DESC  LIMIT 4;</a:t>
            </a: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-- </a:t>
            </a:r>
            <a:r>
              <a:rPr lang="en-US" sz="1600" dirty="0" err="1" smtClean="0">
                <a:solidFill>
                  <a:schemeClr val="bg1"/>
                </a:solidFill>
              </a:rPr>
              <a:t>june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SELECT </a:t>
            </a:r>
            <a:r>
              <a:rPr lang="en-US" sz="1600" dirty="0" err="1" smtClean="0">
                <a:solidFill>
                  <a:schemeClr val="bg1"/>
                </a:solidFill>
              </a:rPr>
              <a:t>r.r_name,COUNT</a:t>
            </a:r>
            <a:r>
              <a:rPr lang="en-US" sz="1600" dirty="0" smtClean="0">
                <a:solidFill>
                  <a:schemeClr val="bg1"/>
                </a:solidFill>
              </a:rPr>
              <a:t>(*) AS 'month' 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FROM orders o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  JOIN restaurants r ON </a:t>
            </a:r>
            <a:r>
              <a:rPr lang="en-US" sz="1600" dirty="0" err="1" smtClean="0">
                <a:solidFill>
                  <a:schemeClr val="bg1"/>
                </a:solidFill>
              </a:rPr>
              <a:t>o.r_id</a:t>
            </a:r>
            <a:r>
              <a:rPr lang="en-US" sz="1600" dirty="0" smtClean="0">
                <a:solidFill>
                  <a:schemeClr val="bg1"/>
                </a:solidFill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</a:rPr>
              <a:t>r.r_id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 WHERE MONTHNAME(date) LIKE "%June%"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 GROUP BY </a:t>
            </a:r>
            <a:r>
              <a:rPr lang="en-US" sz="1600" dirty="0" err="1" smtClean="0">
                <a:solidFill>
                  <a:schemeClr val="bg1"/>
                </a:solidFill>
              </a:rPr>
              <a:t>o.r_id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ORDER BY COUNT(*)DESC  LIMIT 1;</a:t>
            </a:r>
          </a:p>
        </p:txBody>
      </p:sp>
    </p:spTree>
    <p:extLst>
      <p:ext uri="{BB962C8B-B14F-4D97-AF65-F5344CB8AC3E}">
        <p14:creationId xmlns:p14="http://schemas.microsoft.com/office/powerpoint/2010/main" val="40976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-- </a:t>
            </a:r>
            <a:r>
              <a:rPr lang="en-US" dirty="0" err="1">
                <a:solidFill>
                  <a:schemeClr val="bg1"/>
                </a:solidFill>
              </a:rPr>
              <a:t>july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 SELECT </a:t>
            </a:r>
            <a:r>
              <a:rPr lang="en-US" dirty="0" err="1">
                <a:solidFill>
                  <a:schemeClr val="bg1"/>
                </a:solidFill>
              </a:rPr>
              <a:t>r.r_name,COUNT</a:t>
            </a:r>
            <a:r>
              <a:rPr lang="en-US" dirty="0">
                <a:solidFill>
                  <a:schemeClr val="bg1"/>
                </a:solidFill>
              </a:rPr>
              <a:t>(*) AS 'month'  FROM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orders o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JOIN restaurants 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ON </a:t>
            </a:r>
            <a:r>
              <a:rPr lang="en-US" dirty="0" err="1">
                <a:solidFill>
                  <a:schemeClr val="bg1"/>
                </a:solidFill>
              </a:rPr>
              <a:t>o.r_id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r.r_id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WHERE MONTHNAME(date) LIKE "%July%"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GROUP BY </a:t>
            </a:r>
            <a:r>
              <a:rPr lang="en-US" dirty="0" err="1">
                <a:solidFill>
                  <a:schemeClr val="bg1"/>
                </a:solidFill>
              </a:rPr>
              <a:t>o.r_id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ORDER BY COUNT(*)DESC  LIMIT 4;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48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145</TotalTime>
  <Words>610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16</cp:revision>
  <dcterms:created xsi:type="dcterms:W3CDTF">2023-01-23T17:19:26Z</dcterms:created>
  <dcterms:modified xsi:type="dcterms:W3CDTF">2023-01-23T19:45:05Z</dcterms:modified>
</cp:coreProperties>
</file>