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Lato Black"/>
      <p:bold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VJcJCcmijNlzpudxxMRfKS4sB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Black-bold.fntdata"/><Relationship Id="rId21" Type="http://schemas.openxmlformats.org/officeDocument/2006/relationships/font" Target="fonts/Roboto-boldItalic.fntdata"/><Relationship Id="rId24" Type="http://schemas.openxmlformats.org/officeDocument/2006/relationships/font" Target="fonts/LibreBaskerville-regular.fntdata"/><Relationship Id="rId23"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d8c16e3bd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d8c16e3bd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ed8c16e3bd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d8c16e3bd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d8c16e3bd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ed8c16e3bd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d8c16e3b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d8c16e3b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ed8c16e3bd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d8c16e3b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d8c16e3b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ed8c16e3b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d8c16e3b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d8c16e3b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ed8c16e3bd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d8c16e3b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d8c16e3b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ed8c16e3b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d8c16e3b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d8c16e3b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ed8c16e3b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d8c16e3b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d8c16e3b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ed8c16e3bd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d8c16e3bd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d8c16e3bd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ed8c16e3bd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d8c16e3b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d8c16e3b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ed8c16e3bd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1" i="0" lang="en-IN" sz="3400" u="none" cap="none" strike="noStrike">
                <a:solidFill>
                  <a:schemeClr val="dk1"/>
                </a:solidFill>
                <a:latin typeface="Calibri"/>
                <a:ea typeface="Calibri"/>
                <a:cs typeface="Calibri"/>
                <a:sym typeface="Calibri"/>
              </a:rPr>
            </a:br>
            <a:r>
              <a:rPr b="1" lang="en-IN" sz="3400">
                <a:solidFill>
                  <a:schemeClr val="dk1"/>
                </a:solidFill>
                <a:latin typeface="Calibri"/>
                <a:ea typeface="Calibri"/>
                <a:cs typeface="Calibri"/>
                <a:sym typeface="Calibri"/>
              </a:rPr>
              <a:t>AMCAT DATA ANALYSIS</a:t>
            </a:r>
            <a:endParaRPr b="1" i="0" sz="3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ed8c16e3bd_0_40"/>
          <p:cNvPicPr preferRelativeResize="0"/>
          <p:nvPr/>
        </p:nvPicPr>
        <p:blipFill>
          <a:blip r:embed="rId3">
            <a:alphaModFix/>
          </a:blip>
          <a:stretch>
            <a:fillRect/>
          </a:stretch>
        </p:blipFill>
        <p:spPr>
          <a:xfrm>
            <a:off x="152400" y="152400"/>
            <a:ext cx="9391650" cy="549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ed8c16e3bd_0_49"/>
          <p:cNvSpPr txBox="1"/>
          <p:nvPr/>
        </p:nvSpPr>
        <p:spPr>
          <a:xfrm>
            <a:off x="232175" y="178600"/>
            <a:ext cx="11608500" cy="60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chemeClr val="dk1"/>
                </a:solidFill>
                <a:latin typeface="Calibri"/>
                <a:ea typeface="Calibri"/>
                <a:cs typeface="Calibri"/>
                <a:sym typeface="Calibri"/>
              </a:rPr>
              <a:t>Research Questions :</a:t>
            </a:r>
            <a:endParaRPr b="1" sz="2200">
              <a:solidFill>
                <a:schemeClr val="dk1"/>
              </a:solidFill>
              <a:latin typeface="Calibri"/>
              <a:ea typeface="Calibri"/>
              <a:cs typeface="Calibri"/>
              <a:sym typeface="Calibri"/>
            </a:endParaRPr>
          </a:p>
          <a:p>
            <a:pPr indent="0" lvl="0" marL="0" rtl="0" algn="l">
              <a:lnSpc>
                <a:spcPct val="115000"/>
              </a:lnSpc>
              <a:spcBef>
                <a:spcPts val="700"/>
              </a:spcBef>
              <a:spcAft>
                <a:spcPts val="0"/>
              </a:spcAft>
              <a:buNone/>
            </a:pPr>
            <a:r>
              <a:rPr lang="en-IN" sz="1900">
                <a:solidFill>
                  <a:srgbClr val="212121"/>
                </a:solidFill>
                <a:highlight>
                  <a:srgbClr val="FFFFFF"/>
                </a:highlight>
                <a:latin typeface="Calibri"/>
                <a:ea typeface="Calibri"/>
                <a:cs typeface="Calibri"/>
                <a:sym typeface="Calibri"/>
              </a:rPr>
              <a:t>1.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sz="1900">
              <a:solidFill>
                <a:srgbClr val="212121"/>
              </a:solidFill>
              <a:highlight>
                <a:srgbClr val="FFFFFF"/>
              </a:highlight>
              <a:latin typeface="Calibri"/>
              <a:ea typeface="Calibri"/>
              <a:cs typeface="Calibri"/>
              <a:sym typeface="Calibri"/>
            </a:endParaRPr>
          </a:p>
          <a:p>
            <a:pPr indent="0" lvl="0" marL="0" rtl="0" algn="l">
              <a:lnSpc>
                <a:spcPct val="115000"/>
              </a:lnSpc>
              <a:spcBef>
                <a:spcPts val="700"/>
              </a:spcBef>
              <a:spcAft>
                <a:spcPts val="0"/>
              </a:spcAft>
              <a:buNone/>
            </a:pPr>
            <a:r>
              <a:rPr b="1" lang="en-IN" sz="1900">
                <a:solidFill>
                  <a:srgbClr val="212121"/>
                </a:solidFill>
                <a:highlight>
                  <a:srgbClr val="FFFFFF"/>
                </a:highlight>
                <a:latin typeface="Roboto"/>
                <a:ea typeface="Roboto"/>
                <a:cs typeface="Roboto"/>
                <a:sym typeface="Roboto"/>
              </a:rPr>
              <a:t>…….. </a:t>
            </a:r>
            <a:r>
              <a:rPr lang="en-IN" sz="1950">
                <a:solidFill>
                  <a:schemeClr val="dk1"/>
                </a:solidFill>
                <a:highlight>
                  <a:srgbClr val="F7F7F7"/>
                </a:highlight>
                <a:latin typeface="Calibri"/>
                <a:ea typeface="Calibri"/>
                <a:cs typeface="Calibri"/>
                <a:sym typeface="Calibri"/>
              </a:rPr>
              <a:t>As checked through t-test it can be seen that with </a:t>
            </a:r>
            <a:r>
              <a:rPr b="1" lang="en-IN" sz="1950">
                <a:solidFill>
                  <a:schemeClr val="dk1"/>
                </a:solidFill>
                <a:highlight>
                  <a:srgbClr val="F7F7F7"/>
                </a:highlight>
                <a:latin typeface="Calibri"/>
                <a:ea typeface="Calibri"/>
                <a:cs typeface="Calibri"/>
                <a:sym typeface="Calibri"/>
              </a:rPr>
              <a:t>95% confidence level salary of a fresh graduate [ Graduation Year : 2014 to 2016 ]  with above jobs can earn between (281201.5757635358, 337998.4242364642) which is in the range claimed by " Times of India ". </a:t>
            </a:r>
            <a:r>
              <a:rPr lang="en-IN" sz="1950">
                <a:solidFill>
                  <a:schemeClr val="dk1"/>
                </a:solidFill>
                <a:highlight>
                  <a:srgbClr val="F7F7F7"/>
                </a:highlight>
                <a:latin typeface="Calibri"/>
                <a:ea typeface="Calibri"/>
                <a:cs typeface="Calibri"/>
                <a:sym typeface="Calibri"/>
              </a:rPr>
              <a:t>Therefore we failed to reject null hypothesis made by </a:t>
            </a:r>
            <a:r>
              <a:rPr b="1" lang="en-IN" sz="1950">
                <a:solidFill>
                  <a:schemeClr val="dk1"/>
                </a:solidFill>
                <a:highlight>
                  <a:srgbClr val="F7F7F7"/>
                </a:highlight>
                <a:latin typeface="Calibri"/>
                <a:ea typeface="Calibri"/>
                <a:cs typeface="Calibri"/>
                <a:sym typeface="Calibri"/>
              </a:rPr>
              <a:t>**Times of India**</a:t>
            </a:r>
            <a:endParaRPr b="1" sz="1950">
              <a:solidFill>
                <a:schemeClr val="dk1"/>
              </a:solidFill>
              <a:highlight>
                <a:srgbClr val="F7F7F7"/>
              </a:highlight>
              <a:latin typeface="Calibri"/>
              <a:ea typeface="Calibri"/>
              <a:cs typeface="Calibri"/>
              <a:sym typeface="Calibri"/>
            </a:endParaRPr>
          </a:p>
          <a:p>
            <a:pPr indent="0" lvl="0" marL="0" rtl="0" algn="l">
              <a:lnSpc>
                <a:spcPct val="115000"/>
              </a:lnSpc>
              <a:spcBef>
                <a:spcPts val="700"/>
              </a:spcBef>
              <a:spcAft>
                <a:spcPts val="0"/>
              </a:spcAft>
              <a:buNone/>
            </a:pPr>
            <a:r>
              <a:t/>
            </a:r>
            <a:endParaRPr sz="1900">
              <a:solidFill>
                <a:schemeClr val="dk1"/>
              </a:solidFill>
              <a:highlight>
                <a:srgbClr val="F7F7F7"/>
              </a:highlight>
              <a:latin typeface="Calibri"/>
              <a:ea typeface="Calibri"/>
              <a:cs typeface="Calibri"/>
              <a:sym typeface="Calibri"/>
            </a:endParaRPr>
          </a:p>
          <a:p>
            <a:pPr indent="0" lvl="0" marL="0" rtl="0" algn="l">
              <a:lnSpc>
                <a:spcPct val="115000"/>
              </a:lnSpc>
              <a:spcBef>
                <a:spcPts val="700"/>
              </a:spcBef>
              <a:spcAft>
                <a:spcPts val="0"/>
              </a:spcAft>
              <a:buNone/>
            </a:pPr>
            <a:r>
              <a:rPr lang="en-IN" sz="1900">
                <a:solidFill>
                  <a:schemeClr val="dk1"/>
                </a:solidFill>
                <a:highlight>
                  <a:srgbClr val="F7F7F7"/>
                </a:highlight>
                <a:latin typeface="Calibri"/>
                <a:ea typeface="Calibri"/>
                <a:cs typeface="Calibri"/>
                <a:sym typeface="Calibri"/>
              </a:rPr>
              <a:t>2.</a:t>
            </a:r>
            <a:r>
              <a:rPr lang="en-IN" sz="1900">
                <a:solidFill>
                  <a:srgbClr val="212121"/>
                </a:solidFill>
                <a:highlight>
                  <a:srgbClr val="FFFFFF"/>
                </a:highlight>
                <a:latin typeface="Calibri"/>
                <a:ea typeface="Calibri"/>
                <a:cs typeface="Calibri"/>
                <a:sym typeface="Calibri"/>
              </a:rPr>
              <a:t>Is there a relationship between gender and specialization? (i.e. Does the preference of Specialisation depend on the Gender?)</a:t>
            </a:r>
            <a:endParaRPr sz="1900">
              <a:solidFill>
                <a:srgbClr val="212121"/>
              </a:solidFill>
              <a:highlight>
                <a:srgbClr val="FFFFFF"/>
              </a:highlight>
              <a:latin typeface="Calibri"/>
              <a:ea typeface="Calibri"/>
              <a:cs typeface="Calibri"/>
              <a:sym typeface="Calibri"/>
            </a:endParaRPr>
          </a:p>
          <a:p>
            <a:pPr indent="0" lvl="0" marL="0" rtl="0" algn="l">
              <a:lnSpc>
                <a:spcPct val="115000"/>
              </a:lnSpc>
              <a:spcBef>
                <a:spcPts val="700"/>
              </a:spcBef>
              <a:spcAft>
                <a:spcPts val="0"/>
              </a:spcAft>
              <a:buNone/>
            </a:pPr>
            <a:r>
              <a:rPr b="1" lang="en-IN" sz="1900">
                <a:solidFill>
                  <a:srgbClr val="212121"/>
                </a:solidFill>
                <a:highlight>
                  <a:srgbClr val="FFFFFF"/>
                </a:highlight>
                <a:latin typeface="Calibri"/>
                <a:ea typeface="Calibri"/>
                <a:cs typeface="Calibri"/>
                <a:sym typeface="Calibri"/>
              </a:rPr>
              <a:t>………. </a:t>
            </a:r>
            <a:r>
              <a:rPr lang="en-IN" sz="1900">
                <a:solidFill>
                  <a:schemeClr val="dk1"/>
                </a:solidFill>
                <a:highlight>
                  <a:srgbClr val="F7F7F7"/>
                </a:highlight>
                <a:latin typeface="Calibri"/>
                <a:ea typeface="Calibri"/>
                <a:cs typeface="Calibri"/>
                <a:sym typeface="Calibri"/>
              </a:rPr>
              <a:t>The chi-square statistic is approximately 83.38 and the p-value is approximately 0.0000000089238 . Since the p-value is less than the typical significance level of 0.05, we reject the null hypothesis and conclude that </a:t>
            </a:r>
            <a:r>
              <a:rPr b="1" lang="en-IN" sz="1900">
                <a:solidFill>
                  <a:schemeClr val="dk1"/>
                </a:solidFill>
                <a:highlight>
                  <a:srgbClr val="F7F7F7"/>
                </a:highlight>
                <a:latin typeface="Calibri"/>
                <a:ea typeface="Calibri"/>
                <a:cs typeface="Calibri"/>
                <a:sym typeface="Calibri"/>
              </a:rPr>
              <a:t>there is a significant relationship between 'Gender' and 'Specialization'.</a:t>
            </a:r>
            <a:endParaRPr b="1" sz="1900">
              <a:solidFill>
                <a:schemeClr val="dk1"/>
              </a:solidFill>
              <a:highlight>
                <a:srgbClr val="F7F7F7"/>
              </a:highlight>
              <a:latin typeface="Calibri"/>
              <a:ea typeface="Calibri"/>
              <a:cs typeface="Calibri"/>
              <a:sym typeface="Calibri"/>
            </a:endParaRPr>
          </a:p>
          <a:p>
            <a:pPr indent="0" lvl="0" marL="0" rtl="0" algn="l">
              <a:lnSpc>
                <a:spcPct val="115000"/>
              </a:lnSpc>
              <a:spcBef>
                <a:spcPts val="700"/>
              </a:spcBef>
              <a:spcAft>
                <a:spcPts val="0"/>
              </a:spcAft>
              <a:buNone/>
            </a:pPr>
            <a:r>
              <a:t/>
            </a:r>
            <a:endParaRPr b="1" sz="1900">
              <a:solidFill>
                <a:srgbClr val="212121"/>
              </a:solidFill>
              <a:highlight>
                <a:srgbClr val="FFFFFF"/>
              </a:highlight>
              <a:latin typeface="Calibri"/>
              <a:ea typeface="Calibri"/>
              <a:cs typeface="Calibri"/>
              <a:sym typeface="Calibri"/>
            </a:endParaRPr>
          </a:p>
          <a:p>
            <a:pPr indent="0" lvl="0" marL="0" rtl="0" algn="l">
              <a:lnSpc>
                <a:spcPct val="115000"/>
              </a:lnSpc>
              <a:spcBef>
                <a:spcPts val="700"/>
              </a:spcBef>
              <a:spcAft>
                <a:spcPts val="0"/>
              </a:spcAft>
              <a:buNone/>
            </a:pPr>
            <a:r>
              <a:t/>
            </a:r>
            <a:endParaRPr b="1" sz="1950">
              <a:solidFill>
                <a:schemeClr val="dk1"/>
              </a:solidFill>
              <a:highlight>
                <a:srgbClr val="F7F7F7"/>
              </a:highlight>
              <a:latin typeface="Calibri"/>
              <a:ea typeface="Calibri"/>
              <a:cs typeface="Calibri"/>
              <a:sym typeface="Calibri"/>
            </a:endParaRPr>
          </a:p>
          <a:p>
            <a:pPr indent="0" lvl="0" marL="0" rtl="0" algn="l">
              <a:lnSpc>
                <a:spcPct val="115000"/>
              </a:lnSpc>
              <a:spcBef>
                <a:spcPts val="700"/>
              </a:spcBef>
              <a:spcAft>
                <a:spcPts val="700"/>
              </a:spcAft>
              <a:buNone/>
            </a:pPr>
            <a:r>
              <a:t/>
            </a:r>
            <a:endParaRPr b="1" sz="19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d8c16e3bd_0_59"/>
          <p:cNvSpPr txBox="1"/>
          <p:nvPr/>
        </p:nvSpPr>
        <p:spPr>
          <a:xfrm>
            <a:off x="160725" y="214325"/>
            <a:ext cx="11805000" cy="592920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Clr>
                <a:schemeClr val="dk1"/>
              </a:buClr>
              <a:buSzPts val="1100"/>
              <a:buFont typeface="Arial"/>
              <a:buNone/>
            </a:pPr>
            <a:r>
              <a:rPr b="1" lang="en-IN" sz="2400">
                <a:solidFill>
                  <a:srgbClr val="212121"/>
                </a:solidFill>
                <a:latin typeface="Calibri"/>
                <a:ea typeface="Calibri"/>
                <a:cs typeface="Calibri"/>
                <a:sym typeface="Calibri"/>
              </a:rPr>
              <a:t>Conclusion :</a:t>
            </a:r>
            <a:endParaRPr b="1" sz="2400">
              <a:solidFill>
                <a:srgbClr val="212121"/>
              </a:solidFill>
              <a:latin typeface="Calibri"/>
              <a:ea typeface="Calibri"/>
              <a:cs typeface="Calibri"/>
              <a:sym typeface="Calibri"/>
            </a:endParaRPr>
          </a:p>
          <a:p>
            <a:pPr indent="0" lvl="0" marL="76200" marR="38100" rtl="0" algn="l">
              <a:lnSpc>
                <a:spcPct val="160000"/>
              </a:lnSpc>
              <a:spcBef>
                <a:spcPts val="600"/>
              </a:spcBef>
              <a:spcAft>
                <a:spcPts val="0"/>
              </a:spcAft>
              <a:buClr>
                <a:schemeClr val="dk1"/>
              </a:buClr>
              <a:buSzPts val="1100"/>
              <a:buFont typeface="Arial"/>
              <a:buNone/>
            </a:pPr>
            <a:r>
              <a:rPr lang="en-IN" sz="2400">
                <a:solidFill>
                  <a:srgbClr val="212121"/>
                </a:solidFill>
                <a:latin typeface="Calibri"/>
                <a:ea typeface="Calibri"/>
                <a:cs typeface="Calibri"/>
                <a:sym typeface="Calibri"/>
              </a:rPr>
              <a:t>Observations were mentioned after each relevant plot . Major observations made are :</a:t>
            </a:r>
            <a:endParaRPr sz="2400">
              <a:solidFill>
                <a:srgbClr val="212121"/>
              </a:solidFill>
              <a:latin typeface="Calibri"/>
              <a:ea typeface="Calibri"/>
              <a:cs typeface="Calibri"/>
              <a:sym typeface="Calibri"/>
            </a:endParaRPr>
          </a:p>
          <a:p>
            <a:pPr indent="-381000" lvl="0" marL="533400" marR="38100" rtl="0" algn="l">
              <a:lnSpc>
                <a:spcPct val="115000"/>
              </a:lnSpc>
              <a:spcBef>
                <a:spcPts val="600"/>
              </a:spcBef>
              <a:spcAft>
                <a:spcPts val="0"/>
              </a:spcAft>
              <a:buClr>
                <a:srgbClr val="212121"/>
              </a:buClr>
              <a:buSzPts val="2400"/>
              <a:buFont typeface="Roboto"/>
              <a:buChar char="●"/>
            </a:pPr>
            <a:r>
              <a:rPr lang="en-IN" sz="2400">
                <a:solidFill>
                  <a:srgbClr val="212121"/>
                </a:solidFill>
                <a:latin typeface="Calibri"/>
                <a:ea typeface="Calibri"/>
                <a:cs typeface="Calibri"/>
                <a:sym typeface="Calibri"/>
              </a:rPr>
              <a:t>The target column </a:t>
            </a:r>
            <a:r>
              <a:rPr b="1" lang="en-IN" sz="2400">
                <a:solidFill>
                  <a:srgbClr val="212121"/>
                </a:solidFill>
                <a:latin typeface="Calibri"/>
                <a:ea typeface="Calibri"/>
                <a:cs typeface="Calibri"/>
                <a:sym typeface="Calibri"/>
              </a:rPr>
              <a:t>Salary</a:t>
            </a:r>
            <a:r>
              <a:rPr lang="en-IN" sz="2400">
                <a:solidFill>
                  <a:srgbClr val="212121"/>
                </a:solidFill>
                <a:latin typeface="Calibri"/>
                <a:ea typeface="Calibri"/>
                <a:cs typeface="Calibri"/>
                <a:sym typeface="Calibri"/>
              </a:rPr>
              <a:t> did not have any significant relation with any other column</a:t>
            </a:r>
            <a:endParaRPr sz="2400">
              <a:solidFill>
                <a:srgbClr val="212121"/>
              </a:solidFill>
              <a:latin typeface="Calibri"/>
              <a:ea typeface="Calibri"/>
              <a:cs typeface="Calibri"/>
              <a:sym typeface="Calibri"/>
            </a:endParaRPr>
          </a:p>
          <a:p>
            <a:pPr indent="-381000" lvl="0" marL="533400" marR="38100" rtl="0" algn="l">
              <a:lnSpc>
                <a:spcPct val="115000"/>
              </a:lnSpc>
              <a:spcBef>
                <a:spcPts val="0"/>
              </a:spcBef>
              <a:spcAft>
                <a:spcPts val="0"/>
              </a:spcAft>
              <a:buClr>
                <a:srgbClr val="212121"/>
              </a:buClr>
              <a:buSzPts val="2400"/>
              <a:buFont typeface="Calibri"/>
              <a:buChar char="●"/>
            </a:pPr>
            <a:r>
              <a:rPr lang="en-IN" sz="2400">
                <a:solidFill>
                  <a:srgbClr val="212121"/>
                </a:solidFill>
                <a:latin typeface="Calibri"/>
                <a:ea typeface="Calibri"/>
                <a:cs typeface="Calibri"/>
                <a:sym typeface="Calibri"/>
              </a:rPr>
              <a:t>Salaries ranges are almost same in both male and female irrespective of gender</a:t>
            </a:r>
            <a:endParaRPr sz="2400">
              <a:solidFill>
                <a:srgbClr val="212121"/>
              </a:solidFill>
              <a:latin typeface="Calibri"/>
              <a:ea typeface="Calibri"/>
              <a:cs typeface="Calibri"/>
              <a:sym typeface="Calibri"/>
            </a:endParaRPr>
          </a:p>
          <a:p>
            <a:pPr indent="-381000" lvl="0" marL="533400" marR="38100" rtl="0" algn="l">
              <a:lnSpc>
                <a:spcPct val="115000"/>
              </a:lnSpc>
              <a:spcBef>
                <a:spcPts val="0"/>
              </a:spcBef>
              <a:spcAft>
                <a:spcPts val="0"/>
              </a:spcAft>
              <a:buClr>
                <a:srgbClr val="212121"/>
              </a:buClr>
              <a:buSzPts val="2400"/>
              <a:buFont typeface="Roboto"/>
              <a:buChar char="●"/>
            </a:pPr>
            <a:r>
              <a:rPr lang="en-IN" sz="2400">
                <a:solidFill>
                  <a:srgbClr val="212121"/>
                </a:solidFill>
                <a:latin typeface="Calibri"/>
                <a:ea typeface="Calibri"/>
                <a:cs typeface="Calibri"/>
                <a:sym typeface="Calibri"/>
              </a:rPr>
              <a:t>Highest salary is observed in a person with </a:t>
            </a:r>
            <a:r>
              <a:rPr b="1" lang="en-IN" sz="2400">
                <a:solidFill>
                  <a:srgbClr val="212121"/>
                </a:solidFill>
                <a:latin typeface="Calibri"/>
                <a:ea typeface="Calibri"/>
                <a:cs typeface="Calibri"/>
                <a:sym typeface="Calibri"/>
              </a:rPr>
              <a:t>polymer technology</a:t>
            </a:r>
            <a:r>
              <a:rPr lang="en-IN" sz="2400">
                <a:solidFill>
                  <a:srgbClr val="212121"/>
                </a:solidFill>
                <a:latin typeface="Calibri"/>
                <a:ea typeface="Calibri"/>
                <a:cs typeface="Calibri"/>
                <a:sym typeface="Calibri"/>
              </a:rPr>
              <a:t> specialization where there is only one person in it</a:t>
            </a:r>
            <a:endParaRPr sz="2400">
              <a:solidFill>
                <a:srgbClr val="212121"/>
              </a:solidFill>
              <a:latin typeface="Calibri"/>
              <a:ea typeface="Calibri"/>
              <a:cs typeface="Calibri"/>
              <a:sym typeface="Calibri"/>
            </a:endParaRPr>
          </a:p>
          <a:p>
            <a:pPr indent="-381000" lvl="0" marL="533400" marR="38100" rtl="0" algn="l">
              <a:lnSpc>
                <a:spcPct val="115000"/>
              </a:lnSpc>
              <a:spcBef>
                <a:spcPts val="0"/>
              </a:spcBef>
              <a:spcAft>
                <a:spcPts val="0"/>
              </a:spcAft>
              <a:buClr>
                <a:srgbClr val="212121"/>
              </a:buClr>
              <a:buSzPts val="2400"/>
              <a:buFont typeface="Calibri"/>
              <a:buChar char="●"/>
            </a:pPr>
            <a:r>
              <a:rPr lang="en-IN" sz="2400">
                <a:solidFill>
                  <a:srgbClr val="212121"/>
                </a:solidFill>
                <a:latin typeface="Calibri"/>
                <a:ea typeface="Calibri"/>
                <a:cs typeface="Calibri"/>
                <a:sym typeface="Calibri"/>
              </a:rPr>
              <a:t>Research questions were solved and observed were mentioned above</a:t>
            </a:r>
            <a:endParaRPr sz="2400">
              <a:solidFill>
                <a:srgbClr val="212121"/>
              </a:solidFill>
              <a:latin typeface="Calibri"/>
              <a:ea typeface="Calibri"/>
              <a:cs typeface="Calibri"/>
              <a:sym typeface="Calibri"/>
            </a:endParaRPr>
          </a:p>
          <a:p>
            <a:pPr indent="-381000" lvl="0" marL="533400" marR="38100" rtl="0" algn="l">
              <a:lnSpc>
                <a:spcPct val="115000"/>
              </a:lnSpc>
              <a:spcBef>
                <a:spcPts val="0"/>
              </a:spcBef>
              <a:spcAft>
                <a:spcPts val="0"/>
              </a:spcAft>
              <a:buClr>
                <a:srgbClr val="212121"/>
              </a:buClr>
              <a:buSzPts val="2400"/>
              <a:buFont typeface="Calibri"/>
              <a:buChar char="●"/>
            </a:pPr>
            <a:r>
              <a:rPr lang="en-IN" sz="2400">
                <a:solidFill>
                  <a:srgbClr val="212121"/>
                </a:solidFill>
                <a:latin typeface="Calibri"/>
                <a:ea typeface="Calibri"/>
                <a:cs typeface="Calibri"/>
                <a:sym typeface="Calibri"/>
              </a:rPr>
              <a:t>Many relevant plots and observations were mentioned in .ipynb file of AMCAT EDA</a:t>
            </a:r>
            <a:endParaRPr sz="2400">
              <a:solidFill>
                <a:srgbClr val="212121"/>
              </a:solidFill>
              <a:latin typeface="Calibri"/>
              <a:ea typeface="Calibri"/>
              <a:cs typeface="Calibri"/>
              <a:sym typeface="Calibri"/>
            </a:endParaRPr>
          </a:p>
          <a:p>
            <a:pPr indent="-381000" lvl="0" marL="533400" marR="38100" rtl="0" algn="l">
              <a:lnSpc>
                <a:spcPct val="115000"/>
              </a:lnSpc>
              <a:spcBef>
                <a:spcPts val="0"/>
              </a:spcBef>
              <a:spcAft>
                <a:spcPts val="0"/>
              </a:spcAft>
              <a:buClr>
                <a:srgbClr val="212121"/>
              </a:buClr>
              <a:buSzPts val="2400"/>
              <a:buFont typeface="Roboto"/>
              <a:buChar char="●"/>
            </a:pPr>
            <a:r>
              <a:rPr lang="en-IN" sz="2400">
                <a:solidFill>
                  <a:srgbClr val="212121"/>
                </a:solidFill>
                <a:latin typeface="Calibri"/>
                <a:ea typeface="Calibri"/>
                <a:cs typeface="Calibri"/>
                <a:sym typeface="Calibri"/>
              </a:rPr>
              <a:t>All remaining columns does not show significant contribution towards target </a:t>
            </a:r>
            <a:r>
              <a:rPr b="1" lang="en-IN" sz="2400">
                <a:solidFill>
                  <a:srgbClr val="212121"/>
                </a:solidFill>
                <a:latin typeface="Calibri"/>
                <a:ea typeface="Calibri"/>
                <a:cs typeface="Calibri"/>
                <a:sym typeface="Calibri"/>
              </a:rPr>
              <a:t>salary</a:t>
            </a:r>
            <a:endParaRPr b="1" sz="2400">
              <a:solidFill>
                <a:srgbClr val="212121"/>
              </a:solidFill>
              <a:latin typeface="Calibri"/>
              <a:ea typeface="Calibri"/>
              <a:cs typeface="Calibri"/>
              <a:sym typeface="Calibri"/>
            </a:endParaRPr>
          </a:p>
          <a:p>
            <a:pPr indent="0" lvl="0" marL="76200" marR="76200" rtl="0" algn="l">
              <a:lnSpc>
                <a:spcPct val="115000"/>
              </a:lnSpc>
              <a:spcBef>
                <a:spcPts val="500"/>
              </a:spcBef>
              <a:spcAft>
                <a:spcPts val="0"/>
              </a:spcAft>
              <a:buClr>
                <a:schemeClr val="dk1"/>
              </a:buClr>
              <a:buSzPts val="1100"/>
              <a:buFont typeface="Arial"/>
              <a:buNone/>
            </a:pPr>
            <a:r>
              <a:t/>
            </a:r>
            <a:endParaRPr sz="2400">
              <a:solidFill>
                <a:srgbClr val="212121"/>
              </a:solidFill>
              <a:highlight>
                <a:srgbClr val="FFFFFF"/>
              </a:highlight>
              <a:latin typeface="Calibri"/>
              <a:ea typeface="Calibri"/>
              <a:cs typeface="Calibri"/>
              <a:sym typeface="Calibri"/>
            </a:endParaRPr>
          </a:p>
          <a:p>
            <a:pPr indent="0" lvl="0" marL="76200" marR="76200" rtl="0" algn="l">
              <a:lnSpc>
                <a:spcPct val="115000"/>
              </a:lnSpc>
              <a:spcBef>
                <a:spcPts val="0"/>
              </a:spcBef>
              <a:spcAft>
                <a:spcPts val="0"/>
              </a:spcAft>
              <a:buClr>
                <a:schemeClr val="dk1"/>
              </a:buClr>
              <a:buSzPts val="1100"/>
              <a:buFont typeface="Arial"/>
              <a:buNone/>
            </a:pPr>
            <a:r>
              <a:t/>
            </a:r>
            <a:endParaRPr sz="24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3" name="Google Shape;173;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12" y="1299172"/>
            <a:ext cx="7007400" cy="147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Background ? (B-tech or M-tech)    :  B-tec</a:t>
            </a:r>
            <a:r>
              <a:rPr b="1" lang="en-IN" sz="1800">
                <a:solidFill>
                  <a:schemeClr val="dk1"/>
                </a:solidFill>
                <a:latin typeface="Calibri"/>
                <a:ea typeface="Calibri"/>
                <a:cs typeface="Calibri"/>
                <a:sym typeface="Calibri"/>
              </a:rPr>
              <a:t>h</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Why you want to learn Data Science  :  </a:t>
            </a:r>
            <a:r>
              <a:rPr b="1" lang="en-IN" sz="1800">
                <a:solidFill>
                  <a:schemeClr val="dk1"/>
                </a:solidFill>
                <a:latin typeface="Calibri"/>
                <a:ea typeface="Calibri"/>
                <a:cs typeface="Calibri"/>
                <a:sym typeface="Calibri"/>
              </a:rPr>
              <a:t>Career Growth</a:t>
            </a:r>
            <a:r>
              <a:rPr b="1" i="0" lang="en-IN" sz="1800" u="none" cap="none" strike="noStrike">
                <a:solidFill>
                  <a:schemeClr val="dk1"/>
                </a:solidFill>
                <a:latin typeface="Calibri"/>
                <a:ea typeface="Calibri"/>
                <a:cs typeface="Calibri"/>
                <a:sym typeface="Calibri"/>
              </a:rPr>
              <a:t>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Any work experience </a:t>
            </a:r>
            <a:r>
              <a:rPr b="1" lang="en-IN" sz="1800">
                <a:solidFill>
                  <a:schemeClr val="dk1"/>
                </a:solidFill>
                <a:latin typeface="Calibri"/>
                <a:ea typeface="Calibri"/>
                <a:cs typeface="Calibri"/>
                <a:sym typeface="Calibri"/>
              </a:rPr>
              <a:t> :  1.5+ years , Data Analyst , TCS - Hyderabad</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i="0" lang="en-IN" sz="1800" u="none" cap="none" strike="noStrike">
                <a:solidFill>
                  <a:schemeClr val="dk1"/>
                </a:solidFill>
                <a:latin typeface="Calibri"/>
                <a:ea typeface="Calibri"/>
                <a:cs typeface="Calibri"/>
                <a:sym typeface="Calibri"/>
              </a:rPr>
              <a:t>Share your linkedin and github profile urls :  https://github.com/Divyapoojitha?tab=repositories</a:t>
            </a:r>
            <a:endParaRPr b="1" i="0" sz="1800" u="none" cap="none" strike="noStrike">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ed8c16e3bd_0_1"/>
          <p:cNvSpPr txBox="1"/>
          <p:nvPr/>
        </p:nvSpPr>
        <p:spPr>
          <a:xfrm>
            <a:off x="250025" y="178600"/>
            <a:ext cx="11590800" cy="59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chemeClr val="dk1"/>
                </a:solidFill>
                <a:latin typeface="Calibri"/>
                <a:ea typeface="Calibri"/>
                <a:cs typeface="Calibri"/>
                <a:sym typeface="Calibri"/>
              </a:rPr>
              <a:t>Objective : </a:t>
            </a:r>
            <a:r>
              <a:rPr lang="en-IN" sz="2100">
                <a:solidFill>
                  <a:schemeClr val="dk1"/>
                </a:solidFill>
                <a:latin typeface="Calibri"/>
                <a:ea typeface="Calibri"/>
                <a:cs typeface="Calibri"/>
                <a:sym typeface="Calibri"/>
              </a:rPr>
              <a:t>Perform Exploratory Data Analysis (EDA) on the data-set given , considering “ </a:t>
            </a:r>
            <a:r>
              <a:rPr lang="en-IN" sz="2100">
                <a:solidFill>
                  <a:schemeClr val="dk1"/>
                </a:solidFill>
                <a:latin typeface="Calibri"/>
                <a:ea typeface="Calibri"/>
                <a:cs typeface="Calibri"/>
                <a:sym typeface="Calibri"/>
              </a:rPr>
              <a:t>Salary ” </a:t>
            </a:r>
            <a:r>
              <a:rPr lang="en-IN" sz="2100">
                <a:solidFill>
                  <a:schemeClr val="dk1"/>
                </a:solidFill>
                <a:latin typeface="Calibri"/>
                <a:ea typeface="Calibri"/>
                <a:cs typeface="Calibri"/>
                <a:sym typeface="Calibri"/>
              </a:rPr>
              <a:t>as a target variable . The dataset was released by Aspiring Minds from the Aspiring Mind Employment Outcome 2015 (AMEO).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IN" sz="2100">
                <a:solidFill>
                  <a:schemeClr val="dk1"/>
                </a:solidFill>
                <a:latin typeface="Calibri"/>
                <a:ea typeface="Calibri"/>
                <a:cs typeface="Calibri"/>
                <a:sym typeface="Calibri"/>
              </a:rPr>
              <a:t>Processes Involved :</a:t>
            </a:r>
            <a:endParaRPr b="1"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Loaded entire dataset and checked for null values  which are found 0 in this case and outliers were also found but were not disturbed much as nothing seemed unreasonable</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Used fuzzywuzzy .. </a:t>
            </a:r>
            <a:r>
              <a:rPr lang="en-IN" sz="2100">
                <a:solidFill>
                  <a:schemeClr val="dk1"/>
                </a:solidFill>
                <a:latin typeface="Calibri"/>
                <a:ea typeface="Calibri"/>
                <a:cs typeface="Calibri"/>
                <a:sym typeface="Calibri"/>
              </a:rPr>
              <a:t>levenshtein</a:t>
            </a:r>
            <a:r>
              <a:rPr lang="en-IN" sz="2100">
                <a:solidFill>
                  <a:schemeClr val="dk1"/>
                </a:solidFill>
                <a:latin typeface="Calibri"/>
                <a:ea typeface="Calibri"/>
                <a:cs typeface="Calibri"/>
                <a:sym typeface="Calibri"/>
              </a:rPr>
              <a:t> distance technique on some categorical columns to reduce the redundancy . Also used neutral casing </a:t>
            </a:r>
            <a:r>
              <a:rPr lang="en-IN" sz="2100">
                <a:solidFill>
                  <a:schemeClr val="dk1"/>
                </a:solidFill>
                <a:latin typeface="Calibri"/>
                <a:ea typeface="Calibri"/>
                <a:cs typeface="Calibri"/>
                <a:sym typeface="Calibri"/>
              </a:rPr>
              <a:t>techniques</a:t>
            </a:r>
            <a:r>
              <a:rPr lang="en-IN" sz="2100">
                <a:solidFill>
                  <a:schemeClr val="dk1"/>
                </a:solidFill>
                <a:latin typeface="Calibri"/>
                <a:ea typeface="Calibri"/>
                <a:cs typeface="Calibri"/>
                <a:sym typeface="Calibri"/>
              </a:rPr>
              <a:t> on some categorical columns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Post preprocessing data in required way for the ease of Analysis performed EDA on the same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Performed Univariate and Bivariate analysis on columns in most cases with respect to target “ Salary “ and mentioned relevant observations from each plot</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Checked on Research questions given and provided relevant clarification and explanation</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Provided </a:t>
            </a:r>
            <a:r>
              <a:rPr lang="en-IN" sz="2100">
                <a:solidFill>
                  <a:schemeClr val="dk1"/>
                </a:solidFill>
                <a:latin typeface="Calibri"/>
                <a:ea typeface="Calibri"/>
                <a:cs typeface="Calibri"/>
                <a:sym typeface="Calibri"/>
              </a:rPr>
              <a:t>conclusion</a:t>
            </a:r>
            <a:r>
              <a:rPr lang="en-IN" sz="2100">
                <a:solidFill>
                  <a:schemeClr val="dk1"/>
                </a:solidFill>
                <a:latin typeface="Calibri"/>
                <a:ea typeface="Calibri"/>
                <a:cs typeface="Calibri"/>
                <a:sym typeface="Calibri"/>
              </a:rPr>
              <a:t> with respect to all analysis </a:t>
            </a:r>
            <a:r>
              <a:rPr lang="en-IN" sz="2100">
                <a:solidFill>
                  <a:schemeClr val="dk1"/>
                </a:solidFill>
                <a:latin typeface="Calibri"/>
                <a:ea typeface="Calibri"/>
                <a:cs typeface="Calibri"/>
                <a:sym typeface="Calibri"/>
              </a:rPr>
              <a:t>provided</a:t>
            </a:r>
            <a:r>
              <a:rPr lang="en-I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IN" sz="2100">
                <a:solidFill>
                  <a:schemeClr val="dk1"/>
                </a:solidFill>
                <a:latin typeface="Calibri"/>
                <a:ea typeface="Calibri"/>
                <a:cs typeface="Calibri"/>
                <a:sym typeface="Calibri"/>
              </a:rPr>
              <a:t>In this report , some important plots and observations are being presented from the EDA done on AMCAT data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ed8c16e3bd_0_14"/>
          <p:cNvPicPr preferRelativeResize="0"/>
          <p:nvPr/>
        </p:nvPicPr>
        <p:blipFill>
          <a:blip r:embed="rId3">
            <a:alphaModFix/>
          </a:blip>
          <a:stretch>
            <a:fillRect/>
          </a:stretch>
        </p:blipFill>
        <p:spPr>
          <a:xfrm>
            <a:off x="89300" y="178600"/>
            <a:ext cx="6213276" cy="5965025"/>
          </a:xfrm>
          <a:prstGeom prst="rect">
            <a:avLst/>
          </a:prstGeom>
          <a:noFill/>
          <a:ln>
            <a:noFill/>
          </a:ln>
        </p:spPr>
      </p:pic>
      <p:pic>
        <p:nvPicPr>
          <p:cNvPr id="118" name="Google Shape;118;g2ed8c16e3bd_0_14"/>
          <p:cNvPicPr preferRelativeResize="0"/>
          <p:nvPr/>
        </p:nvPicPr>
        <p:blipFill>
          <a:blip r:embed="rId4">
            <a:alphaModFix/>
          </a:blip>
          <a:stretch>
            <a:fillRect/>
          </a:stretch>
        </p:blipFill>
        <p:spPr>
          <a:xfrm>
            <a:off x="6302575" y="178600"/>
            <a:ext cx="5889424" cy="607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d8c16e3bd_0_7"/>
          <p:cNvSpPr txBox="1"/>
          <p:nvPr/>
        </p:nvSpPr>
        <p:spPr>
          <a:xfrm>
            <a:off x="142875" y="107150"/>
            <a:ext cx="11823000" cy="61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IN" sz="2100">
                <a:solidFill>
                  <a:srgbClr val="212121"/>
                </a:solidFill>
                <a:highlight>
                  <a:srgbClr val="FFFFFF"/>
                </a:highlight>
                <a:latin typeface="Calibri"/>
                <a:ea typeface="Calibri"/>
                <a:cs typeface="Calibri"/>
                <a:sym typeface="Calibri"/>
              </a:rPr>
              <a:t>In  </a:t>
            </a:r>
            <a:r>
              <a:rPr b="1" lang="en-IN" sz="2100">
                <a:solidFill>
                  <a:srgbClr val="212121"/>
                </a:solidFill>
                <a:highlight>
                  <a:srgbClr val="FFFFFF"/>
                </a:highlight>
                <a:latin typeface="Calibri"/>
                <a:ea typeface="Calibri"/>
                <a:cs typeface="Calibri"/>
                <a:sym typeface="Calibri"/>
              </a:rPr>
              <a:t>univariate Numerical plots</a:t>
            </a:r>
            <a:r>
              <a:rPr lang="en-IN" sz="2100">
                <a:solidFill>
                  <a:srgbClr val="212121"/>
                </a:solidFill>
                <a:highlight>
                  <a:srgbClr val="FFFFFF"/>
                </a:highlight>
                <a:latin typeface="Calibri"/>
                <a:ea typeface="Calibri"/>
                <a:cs typeface="Calibri"/>
                <a:sym typeface="Calibri"/>
              </a:rPr>
              <a:t> -- plots were plotted for salary , 10percentage , 12percentage and all section marks distributions individually out of which marks section columns has -1 that indicates that the student/person have not opted for that particular section . Out of above plots some general observations are :</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600"/>
              </a:spcBef>
              <a:spcAft>
                <a:spcPts val="0"/>
              </a:spcAft>
              <a:buClr>
                <a:srgbClr val="212121"/>
              </a:buClr>
              <a:buSzPts val="2100"/>
              <a:buFont typeface="Roboto"/>
              <a:buChar char="●"/>
            </a:pPr>
            <a:r>
              <a:rPr b="1" lang="en-IN" sz="2100">
                <a:solidFill>
                  <a:srgbClr val="212121"/>
                </a:solidFill>
                <a:highlight>
                  <a:srgbClr val="FFFFFF"/>
                </a:highlight>
                <a:latin typeface="Calibri"/>
                <a:ea typeface="Calibri"/>
                <a:cs typeface="Calibri"/>
                <a:sym typeface="Calibri"/>
              </a:rPr>
              <a:t>Salary</a:t>
            </a:r>
            <a:r>
              <a:rPr lang="en-IN" sz="2100">
                <a:solidFill>
                  <a:srgbClr val="212121"/>
                </a:solidFill>
                <a:highlight>
                  <a:srgbClr val="FFFFFF"/>
                </a:highlight>
                <a:latin typeface="Calibri"/>
                <a:ea typeface="Calibri"/>
                <a:cs typeface="Calibri"/>
                <a:sym typeface="Calibri"/>
              </a:rPr>
              <a:t> column has got more number of observations in 35,000 to 50,000 with maximum salary at 40,00,000 and minimum at 35,000</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212121"/>
              </a:buClr>
              <a:buSzPts val="2100"/>
              <a:buFont typeface="Roboto"/>
              <a:buChar char="●"/>
            </a:pPr>
            <a:r>
              <a:rPr b="1" lang="en-IN" sz="2100">
                <a:solidFill>
                  <a:srgbClr val="212121"/>
                </a:solidFill>
                <a:highlight>
                  <a:srgbClr val="FFFFFF"/>
                </a:highlight>
                <a:latin typeface="Calibri"/>
                <a:ea typeface="Calibri"/>
                <a:cs typeface="Calibri"/>
                <a:sym typeface="Calibri"/>
              </a:rPr>
              <a:t>10percentage , 12percentage</a:t>
            </a:r>
            <a:r>
              <a:rPr lang="en-IN" sz="2100">
                <a:solidFill>
                  <a:srgbClr val="212121"/>
                </a:solidFill>
                <a:highlight>
                  <a:srgbClr val="FFFFFF"/>
                </a:highlight>
                <a:latin typeface="Calibri"/>
                <a:ea typeface="Calibri"/>
                <a:cs typeface="Calibri"/>
                <a:sym typeface="Calibri"/>
              </a:rPr>
              <a:t> in these columns there are no unreasonable outliers like more than 100%</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212121"/>
              </a:buClr>
              <a:buSzPts val="2100"/>
              <a:buFont typeface="Roboto"/>
              <a:buChar char="●"/>
            </a:pPr>
            <a:r>
              <a:rPr lang="en-IN" sz="2100">
                <a:solidFill>
                  <a:srgbClr val="212121"/>
                </a:solidFill>
                <a:highlight>
                  <a:srgbClr val="FFFFFF"/>
                </a:highlight>
                <a:latin typeface="Calibri"/>
                <a:ea typeface="Calibri"/>
                <a:cs typeface="Calibri"/>
                <a:sym typeface="Calibri"/>
              </a:rPr>
              <a:t>( </a:t>
            </a:r>
            <a:r>
              <a:rPr b="1" lang="en-IN" sz="2100">
                <a:solidFill>
                  <a:srgbClr val="212121"/>
                </a:solidFill>
                <a:highlight>
                  <a:srgbClr val="FFFFFF"/>
                </a:highlight>
                <a:latin typeface="Calibri"/>
                <a:ea typeface="Calibri"/>
                <a:cs typeface="Calibri"/>
                <a:sym typeface="Calibri"/>
              </a:rPr>
              <a:t>A small assumption</a:t>
            </a:r>
            <a:r>
              <a:rPr lang="en-IN" sz="2100">
                <a:solidFill>
                  <a:srgbClr val="212121"/>
                </a:solidFill>
                <a:highlight>
                  <a:srgbClr val="FFFFFF"/>
                </a:highlight>
                <a:latin typeface="Calibri"/>
                <a:ea typeface="Calibri"/>
                <a:cs typeface="Calibri"/>
                <a:sym typeface="Calibri"/>
              </a:rPr>
              <a:t> ) In collegeGPA column there are only some values that are actually provided in 10 GPA scale but many others GPAs are filled in percentage format so these GPA values can also be converted to percentages to be on same scale with other values .(</a:t>
            </a:r>
            <a:r>
              <a:rPr b="1" lang="en-IN" sz="2100">
                <a:solidFill>
                  <a:srgbClr val="212121"/>
                </a:solidFill>
                <a:highlight>
                  <a:srgbClr val="FFFFFF"/>
                </a:highlight>
                <a:latin typeface="Calibri"/>
                <a:ea typeface="Calibri"/>
                <a:cs typeface="Calibri"/>
                <a:sym typeface="Calibri"/>
              </a:rPr>
              <a:t>This is performed below</a:t>
            </a:r>
            <a:r>
              <a:rPr lang="en-IN" sz="2100">
                <a:solidFill>
                  <a:srgbClr val="212121"/>
                </a:solidFill>
                <a:highlight>
                  <a:srgbClr val="FFFFFF"/>
                </a:highlight>
                <a:latin typeface="Calibri"/>
                <a:ea typeface="Calibri"/>
                <a:cs typeface="Calibri"/>
                <a:sym typeface="Calibri"/>
              </a:rPr>
              <a:t>)</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212121"/>
              </a:buClr>
              <a:buSzPts val="2100"/>
              <a:buFont typeface="Roboto"/>
              <a:buChar char="●"/>
            </a:pPr>
            <a:r>
              <a:rPr b="1" lang="en-IN" sz="2100">
                <a:solidFill>
                  <a:srgbClr val="212121"/>
                </a:solidFill>
                <a:highlight>
                  <a:srgbClr val="FFFFFF"/>
                </a:highlight>
                <a:latin typeface="Calibri"/>
                <a:ea typeface="Calibri"/>
                <a:cs typeface="Calibri"/>
                <a:sym typeface="Calibri"/>
              </a:rPr>
              <a:t>English , Logical , Quant , conscientiousness , agreeableness , extraversion , neuroticism , openess_to_experience</a:t>
            </a:r>
            <a:r>
              <a:rPr lang="en-IN" sz="2100">
                <a:solidFill>
                  <a:srgbClr val="212121"/>
                </a:solidFill>
                <a:highlight>
                  <a:srgbClr val="FFFFFF"/>
                </a:highlight>
                <a:latin typeface="Calibri"/>
                <a:ea typeface="Calibri"/>
                <a:cs typeface="Calibri"/>
                <a:sym typeface="Calibri"/>
              </a:rPr>
              <a:t> .... these sections are mostly common for everyone</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212121"/>
              </a:buClr>
              <a:buSzPts val="2100"/>
              <a:buFont typeface="Roboto"/>
              <a:buChar char="●"/>
            </a:pPr>
            <a:r>
              <a:rPr b="1" lang="en-IN" sz="2100">
                <a:solidFill>
                  <a:srgbClr val="212121"/>
                </a:solidFill>
                <a:highlight>
                  <a:srgbClr val="FFFFFF"/>
                </a:highlight>
                <a:latin typeface="Calibri"/>
                <a:ea typeface="Calibri"/>
                <a:cs typeface="Calibri"/>
                <a:sym typeface="Calibri"/>
              </a:rPr>
              <a:t>Domain , ComputerProgramming , ElectronicsAndSemicon , ComputerScience , MechanicalEngg , ElectricalEngg , TelecomEngg , CivilEngg</a:t>
            </a:r>
            <a:r>
              <a:rPr lang="en-IN" sz="2100">
                <a:solidFill>
                  <a:srgbClr val="212121"/>
                </a:solidFill>
                <a:highlight>
                  <a:srgbClr val="FFFFFF"/>
                </a:highlight>
                <a:latin typeface="Calibri"/>
                <a:ea typeface="Calibri"/>
                <a:cs typeface="Calibri"/>
                <a:sym typeface="Calibri"/>
              </a:rPr>
              <a:t> .... In these sections '-1' indicated that the student/person have not opted for that particular section .</a:t>
            </a:r>
            <a:endParaRPr sz="2100">
              <a:solidFill>
                <a:srgbClr val="212121"/>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212121"/>
              </a:buClr>
              <a:buSzPts val="2100"/>
              <a:buFont typeface="Roboto"/>
              <a:buChar char="●"/>
            </a:pPr>
            <a:r>
              <a:rPr b="1" lang="en-IN" sz="2100">
                <a:solidFill>
                  <a:srgbClr val="212121"/>
                </a:solidFill>
                <a:highlight>
                  <a:srgbClr val="FFFFFF"/>
                </a:highlight>
                <a:latin typeface="Calibri"/>
                <a:ea typeface="Calibri"/>
                <a:cs typeface="Calibri"/>
                <a:sym typeface="Calibri"/>
              </a:rPr>
              <a:t>experience</a:t>
            </a:r>
            <a:r>
              <a:rPr lang="en-IN" sz="2100">
                <a:solidFill>
                  <a:srgbClr val="212121"/>
                </a:solidFill>
                <a:highlight>
                  <a:srgbClr val="FFFFFF"/>
                </a:highlight>
                <a:latin typeface="Calibri"/>
                <a:ea typeface="Calibri"/>
                <a:cs typeface="Calibri"/>
                <a:sym typeface="Calibri"/>
              </a:rPr>
              <a:t> column plot can be seen with an outlier at around 33 which is also max and min of 0 . There are more number of people with experience around 3 to 10 .</a:t>
            </a:r>
            <a:endParaRPr sz="2100">
              <a:solidFill>
                <a:srgbClr val="21212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ed8c16e3bd_0_20"/>
          <p:cNvPicPr preferRelativeResize="0"/>
          <p:nvPr/>
        </p:nvPicPr>
        <p:blipFill>
          <a:blip r:embed="rId3">
            <a:alphaModFix/>
          </a:blip>
          <a:stretch>
            <a:fillRect/>
          </a:stretch>
        </p:blipFill>
        <p:spPr>
          <a:xfrm>
            <a:off x="0" y="152400"/>
            <a:ext cx="5929325" cy="6116251"/>
          </a:xfrm>
          <a:prstGeom prst="rect">
            <a:avLst/>
          </a:prstGeom>
          <a:noFill/>
          <a:ln>
            <a:noFill/>
          </a:ln>
        </p:spPr>
      </p:pic>
      <p:pic>
        <p:nvPicPr>
          <p:cNvPr id="131" name="Google Shape;131;g2ed8c16e3bd_0_20"/>
          <p:cNvPicPr preferRelativeResize="0"/>
          <p:nvPr/>
        </p:nvPicPr>
        <p:blipFill>
          <a:blip r:embed="rId4">
            <a:alphaModFix/>
          </a:blip>
          <a:stretch>
            <a:fillRect/>
          </a:stretch>
        </p:blipFill>
        <p:spPr>
          <a:xfrm>
            <a:off x="5929325" y="152400"/>
            <a:ext cx="6110275" cy="558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ed8c16e3bd_0_24"/>
          <p:cNvSpPr txBox="1"/>
          <p:nvPr/>
        </p:nvSpPr>
        <p:spPr>
          <a:xfrm>
            <a:off x="125025" y="142875"/>
            <a:ext cx="11876400" cy="60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IN" sz="2200">
                <a:solidFill>
                  <a:srgbClr val="212121"/>
                </a:solidFill>
                <a:highlight>
                  <a:srgbClr val="FFFFFF"/>
                </a:highlight>
                <a:latin typeface="Calibri"/>
                <a:ea typeface="Calibri"/>
                <a:cs typeface="Calibri"/>
                <a:sym typeface="Calibri"/>
              </a:rPr>
              <a:t>Univariate plots were plotted for categorical columns which are having less number of classes in it to make the plots understandable . For those columns unique elements and their value counts were also shown in between plots. Out of this some observations are :</a:t>
            </a:r>
            <a:endParaRPr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600"/>
              </a:spcBef>
              <a:spcAft>
                <a:spcPts val="0"/>
              </a:spcAft>
              <a:buClr>
                <a:srgbClr val="212121"/>
              </a:buClr>
              <a:buSzPts val="2200"/>
              <a:buFont typeface="Roboto"/>
              <a:buChar char="●"/>
            </a:pPr>
            <a:r>
              <a:rPr lang="en-IN" sz="2200">
                <a:solidFill>
                  <a:srgbClr val="212121"/>
                </a:solidFill>
                <a:highlight>
                  <a:srgbClr val="FFFFFF"/>
                </a:highlight>
                <a:latin typeface="Calibri"/>
                <a:ea typeface="Calibri"/>
                <a:cs typeface="Calibri"/>
                <a:sym typeface="Calibri"/>
              </a:rPr>
              <a:t>There are </a:t>
            </a:r>
            <a:r>
              <a:rPr b="1" lang="en-IN" sz="2200">
                <a:solidFill>
                  <a:srgbClr val="212121"/>
                </a:solidFill>
                <a:highlight>
                  <a:srgbClr val="FFFFFF"/>
                </a:highlight>
                <a:latin typeface="Calibri"/>
                <a:ea typeface="Calibri"/>
                <a:cs typeface="Calibri"/>
                <a:sym typeface="Calibri"/>
              </a:rPr>
              <a:t>more male (3009) candidates than female (949)</a:t>
            </a:r>
            <a:r>
              <a:rPr lang="en-IN" sz="2200">
                <a:solidFill>
                  <a:srgbClr val="212121"/>
                </a:solidFill>
                <a:highlight>
                  <a:srgbClr val="FFFFFF"/>
                </a:highlight>
                <a:latin typeface="Calibri"/>
                <a:ea typeface="Calibri"/>
                <a:cs typeface="Calibri"/>
                <a:sym typeface="Calibri"/>
              </a:rPr>
              <a:t> candidates</a:t>
            </a:r>
            <a:endParaRPr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212121"/>
              </a:buClr>
              <a:buSzPts val="2200"/>
              <a:buFont typeface="Roboto"/>
              <a:buChar char="●"/>
            </a:pPr>
            <a:r>
              <a:rPr b="1" lang="en-IN" sz="2200">
                <a:solidFill>
                  <a:srgbClr val="212121"/>
                </a:solidFill>
                <a:highlight>
                  <a:srgbClr val="FFFFFF"/>
                </a:highlight>
                <a:latin typeface="Calibri"/>
                <a:ea typeface="Calibri"/>
                <a:cs typeface="Calibri"/>
                <a:sym typeface="Calibri"/>
              </a:rPr>
              <a:t>CollegeTier '2'</a:t>
            </a:r>
            <a:r>
              <a:rPr lang="en-IN" sz="2200">
                <a:solidFill>
                  <a:srgbClr val="212121"/>
                </a:solidFill>
                <a:highlight>
                  <a:srgbClr val="FFFFFF"/>
                </a:highlight>
                <a:latin typeface="Calibri"/>
                <a:ea typeface="Calibri"/>
                <a:cs typeface="Calibri"/>
                <a:sym typeface="Calibri"/>
              </a:rPr>
              <a:t> count ( 3662) is more than </a:t>
            </a:r>
            <a:r>
              <a:rPr b="1" lang="en-IN" sz="2200">
                <a:solidFill>
                  <a:srgbClr val="212121"/>
                </a:solidFill>
                <a:highlight>
                  <a:srgbClr val="FFFFFF"/>
                </a:highlight>
                <a:latin typeface="Calibri"/>
                <a:ea typeface="Calibri"/>
                <a:cs typeface="Calibri"/>
                <a:sym typeface="Calibri"/>
              </a:rPr>
              <a:t>'1'</a:t>
            </a:r>
            <a:r>
              <a:rPr lang="en-IN" sz="2200">
                <a:solidFill>
                  <a:srgbClr val="212121"/>
                </a:solidFill>
                <a:highlight>
                  <a:srgbClr val="FFFFFF"/>
                </a:highlight>
                <a:latin typeface="Calibri"/>
                <a:ea typeface="Calibri"/>
                <a:cs typeface="Calibri"/>
                <a:sym typeface="Calibri"/>
              </a:rPr>
              <a:t> count ( 296)</a:t>
            </a:r>
            <a:endParaRPr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212121"/>
              </a:buClr>
              <a:buSzPts val="2200"/>
              <a:buFont typeface="Roboto"/>
              <a:buChar char="●"/>
            </a:pPr>
            <a:r>
              <a:rPr b="1" lang="en-IN" sz="2200">
                <a:solidFill>
                  <a:srgbClr val="212121"/>
                </a:solidFill>
                <a:highlight>
                  <a:srgbClr val="FFFFFF"/>
                </a:highlight>
                <a:latin typeface="Calibri"/>
                <a:ea typeface="Calibri"/>
                <a:cs typeface="Calibri"/>
                <a:sym typeface="Calibri"/>
              </a:rPr>
              <a:t>Degree</a:t>
            </a:r>
            <a:r>
              <a:rPr lang="en-IN" sz="2200">
                <a:solidFill>
                  <a:srgbClr val="212121"/>
                </a:solidFill>
                <a:highlight>
                  <a:srgbClr val="FFFFFF"/>
                </a:highlight>
                <a:latin typeface="Calibri"/>
                <a:ea typeface="Calibri"/>
                <a:cs typeface="Calibri"/>
                <a:sym typeface="Calibri"/>
              </a:rPr>
              <a:t> .. most people are from B.Tech/B.E. (3663)</a:t>
            </a:r>
            <a:endParaRPr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212121"/>
              </a:buClr>
              <a:buSzPts val="2200"/>
              <a:buFont typeface="Roboto"/>
              <a:buChar char="●"/>
            </a:pPr>
            <a:r>
              <a:rPr b="1" lang="en-IN" sz="2200">
                <a:solidFill>
                  <a:srgbClr val="212121"/>
                </a:solidFill>
                <a:highlight>
                  <a:srgbClr val="FFFFFF"/>
                </a:highlight>
                <a:latin typeface="Calibri"/>
                <a:ea typeface="Calibri"/>
                <a:cs typeface="Calibri"/>
                <a:sym typeface="Calibri"/>
              </a:rPr>
              <a:t>Specialization</a:t>
            </a:r>
            <a:r>
              <a:rPr lang="en-IN" sz="2200">
                <a:solidFill>
                  <a:srgbClr val="212121"/>
                </a:solidFill>
                <a:highlight>
                  <a:srgbClr val="FFFFFF"/>
                </a:highlight>
                <a:latin typeface="Calibri"/>
                <a:ea typeface="Calibri"/>
                <a:cs typeface="Calibri"/>
                <a:sym typeface="Calibri"/>
              </a:rPr>
              <a:t> .... top preferred specializations are </a:t>
            </a:r>
            <a:r>
              <a:rPr b="1" lang="en-IN" sz="2200">
                <a:solidFill>
                  <a:srgbClr val="212121"/>
                </a:solidFill>
                <a:highlight>
                  <a:srgbClr val="FFFFFF"/>
                </a:highlight>
                <a:latin typeface="Calibri"/>
                <a:ea typeface="Calibri"/>
                <a:cs typeface="Calibri"/>
                <a:sym typeface="Calibri"/>
              </a:rPr>
              <a:t>'computers', 'electronics','information technology'</a:t>
            </a:r>
            <a:endParaRPr b="1"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212121"/>
              </a:buClr>
              <a:buSzPts val="2200"/>
              <a:buFont typeface="Roboto"/>
              <a:buChar char="●"/>
            </a:pPr>
            <a:r>
              <a:rPr b="1" lang="en-IN" sz="2200">
                <a:solidFill>
                  <a:srgbClr val="212121"/>
                </a:solidFill>
                <a:highlight>
                  <a:srgbClr val="FFFFFF"/>
                </a:highlight>
                <a:latin typeface="Calibri"/>
                <a:ea typeface="Calibri"/>
                <a:cs typeface="Calibri"/>
                <a:sym typeface="Calibri"/>
              </a:rPr>
              <a:t>CollegeCityTier</a:t>
            </a:r>
            <a:r>
              <a:rPr lang="en-IN" sz="2200">
                <a:solidFill>
                  <a:srgbClr val="212121"/>
                </a:solidFill>
                <a:highlight>
                  <a:srgbClr val="FFFFFF"/>
                </a:highlight>
                <a:latin typeface="Calibri"/>
                <a:ea typeface="Calibri"/>
                <a:cs typeface="Calibri"/>
                <a:sym typeface="Calibri"/>
              </a:rPr>
              <a:t> -- 0 count is more than 1 count</a:t>
            </a:r>
            <a:endParaRPr sz="2200">
              <a:solidFill>
                <a:srgbClr val="212121"/>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212121"/>
              </a:buClr>
              <a:buSzPts val="2200"/>
              <a:buFont typeface="Roboto"/>
              <a:buChar char="●"/>
            </a:pPr>
            <a:r>
              <a:rPr b="1" lang="en-IN" sz="2200">
                <a:solidFill>
                  <a:srgbClr val="212121"/>
                </a:solidFill>
                <a:highlight>
                  <a:srgbClr val="FFFFFF"/>
                </a:highlight>
                <a:latin typeface="Calibri"/>
                <a:ea typeface="Calibri"/>
                <a:cs typeface="Calibri"/>
                <a:sym typeface="Calibri"/>
              </a:rPr>
              <a:t>CollegeState</a:t>
            </a:r>
            <a:r>
              <a:rPr lang="en-IN" sz="2200">
                <a:solidFill>
                  <a:srgbClr val="212121"/>
                </a:solidFill>
                <a:highlight>
                  <a:srgbClr val="FFFFFF"/>
                </a:highlight>
                <a:latin typeface="Calibri"/>
                <a:ea typeface="Calibri"/>
                <a:cs typeface="Calibri"/>
                <a:sym typeface="Calibri"/>
              </a:rPr>
              <a:t> -- top 4 CollegeStates from where people appeared for the exam are </a:t>
            </a:r>
            <a:r>
              <a:rPr b="1" lang="en-IN" sz="2200">
                <a:solidFill>
                  <a:srgbClr val="212121"/>
                </a:solidFill>
                <a:highlight>
                  <a:srgbClr val="FFFFFF"/>
                </a:highlight>
                <a:latin typeface="Calibri"/>
                <a:ea typeface="Calibri"/>
                <a:cs typeface="Calibri"/>
                <a:sym typeface="Calibri"/>
              </a:rPr>
              <a:t>Uttar Pradesh &gt; Karnataka &gt; Tamil Nadu &gt; Telangana</a:t>
            </a:r>
            <a:endParaRPr b="1" sz="2200">
              <a:solidFill>
                <a:srgbClr val="21212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rPr lang="en-IN" sz="2200">
                <a:solidFill>
                  <a:srgbClr val="212121"/>
                </a:solidFill>
                <a:highlight>
                  <a:srgbClr val="FFFFFF"/>
                </a:highlight>
                <a:latin typeface="Calibri"/>
                <a:ea typeface="Calibri"/>
                <a:cs typeface="Calibri"/>
                <a:sym typeface="Calibri"/>
              </a:rPr>
              <a:t>Many other observations can be seen</a:t>
            </a:r>
            <a:endParaRPr sz="2200">
              <a:solidFill>
                <a:srgbClr val="21212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2ed8c16e3bd_0_32"/>
          <p:cNvPicPr preferRelativeResize="0"/>
          <p:nvPr/>
        </p:nvPicPr>
        <p:blipFill>
          <a:blip r:embed="rId3">
            <a:alphaModFix/>
          </a:blip>
          <a:stretch>
            <a:fillRect/>
          </a:stretch>
        </p:blipFill>
        <p:spPr>
          <a:xfrm>
            <a:off x="232175" y="80975"/>
            <a:ext cx="8893975" cy="6080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ed8c16e3bd_0_36"/>
          <p:cNvPicPr preferRelativeResize="0"/>
          <p:nvPr/>
        </p:nvPicPr>
        <p:blipFill>
          <a:blip r:embed="rId3">
            <a:alphaModFix/>
          </a:blip>
          <a:stretch>
            <a:fillRect/>
          </a:stretch>
        </p:blipFill>
        <p:spPr>
          <a:xfrm>
            <a:off x="152400" y="152400"/>
            <a:ext cx="10777551" cy="61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