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65" r:id="rId4"/>
    <p:sldId id="266" r:id="rId5"/>
    <p:sldId id="268" r:id="rId6"/>
    <p:sldId id="267" r:id="rId7"/>
    <p:sldId id="264" r:id="rId8"/>
    <p:sldId id="258" r:id="rId9"/>
    <p:sldId id="259" r:id="rId10"/>
    <p:sldId id="260" r:id="rId11"/>
    <p:sldId id="261" r:id="rId12"/>
    <p:sldId id="262"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6" d="100"/>
          <a:sy n="66" d="100"/>
        </p:scale>
        <p:origin x="72" y="1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9823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352259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dirty="0"/>
          </a:p>
        </p:txBody>
      </p:sp>
    </p:spTree>
    <p:extLst>
      <p:ext uri="{BB962C8B-B14F-4D97-AF65-F5344CB8AC3E}">
        <p14:creationId xmlns:p14="http://schemas.microsoft.com/office/powerpoint/2010/main" val="191422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9252563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dirty="0"/>
          </a:p>
        </p:txBody>
      </p:sp>
    </p:spTree>
    <p:extLst>
      <p:ext uri="{BB962C8B-B14F-4D97-AF65-F5344CB8AC3E}">
        <p14:creationId xmlns:p14="http://schemas.microsoft.com/office/powerpoint/2010/main" val="3955150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dirty="0"/>
          </a:p>
        </p:txBody>
      </p:sp>
    </p:spTree>
    <p:extLst>
      <p:ext uri="{BB962C8B-B14F-4D97-AF65-F5344CB8AC3E}">
        <p14:creationId xmlns:p14="http://schemas.microsoft.com/office/powerpoint/2010/main" val="3937201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1450">
              <a:srgbClr val="D6E0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5" name="Text 1"/>
          <p:cNvSpPr/>
          <p:nvPr/>
        </p:nvSpPr>
        <p:spPr>
          <a:xfrm>
            <a:off x="1" y="473180"/>
            <a:ext cx="14630399" cy="2281595"/>
          </a:xfrm>
          <a:prstGeom prst="rect">
            <a:avLst/>
          </a:prstGeom>
          <a:noFill/>
          <a:ln/>
        </p:spPr>
        <p:txBody>
          <a:bodyPr wrap="square" rtlCol="0" anchor="t"/>
          <a:lstStyle/>
          <a:p>
            <a:pPr marL="0" indent="0" algn="ctr">
              <a:lnSpc>
                <a:spcPts val="7572"/>
              </a:lnSpc>
              <a:buNone/>
            </a:pPr>
            <a:r>
              <a:rPr lang="en-US" sz="4000" b="1" dirty="0">
                <a:latin typeface="Times New Roman" panose="02020603050405020304" pitchFamily="18" charset="0"/>
                <a:ea typeface="adonis-web" pitchFamily="34" charset="-122"/>
                <a:cs typeface="Times New Roman" panose="02020603050405020304" pitchFamily="18" charset="0"/>
              </a:rPr>
              <a:t>Spatial Temporal Analysis and Fire Precision Support System for Detection, Classification and Acreage Estimation</a:t>
            </a:r>
            <a:endParaRPr lang="en-US" sz="4000" b="1" dirty="0">
              <a:latin typeface="Times New Roman" panose="02020603050405020304" pitchFamily="18" charset="0"/>
              <a:cs typeface="Times New Roman" panose="02020603050405020304" pitchFamily="18" charset="0"/>
            </a:endParaRPr>
          </a:p>
        </p:txBody>
      </p:sp>
      <p:sp>
        <p:nvSpPr>
          <p:cNvPr id="6" name="Text 2"/>
          <p:cNvSpPr/>
          <p:nvPr/>
        </p:nvSpPr>
        <p:spPr>
          <a:xfrm>
            <a:off x="858441" y="4889063"/>
            <a:ext cx="7427119" cy="1962150"/>
          </a:xfrm>
          <a:prstGeom prst="rect">
            <a:avLst/>
          </a:prstGeom>
          <a:noFill/>
          <a:ln/>
        </p:spPr>
        <p:txBody>
          <a:bodyPr wrap="square" rtlCol="0" anchor="t"/>
          <a:lstStyle/>
          <a:p>
            <a:pPr marL="0" indent="0">
              <a:lnSpc>
                <a:spcPts val="3090"/>
              </a:lnSpc>
              <a:buNone/>
            </a:pPr>
            <a:endParaRPr lang="en-US" sz="1931" dirty="0">
              <a:latin typeface="Times New Roman" panose="02020603050405020304" pitchFamily="18" charset="0"/>
              <a:cs typeface="Times New Roman" panose="02020603050405020304" pitchFamily="18" charset="0"/>
            </a:endParaRPr>
          </a:p>
        </p:txBody>
      </p:sp>
      <p:sp>
        <p:nvSpPr>
          <p:cNvPr id="7" name="Shape 3"/>
          <p:cNvSpPr/>
          <p:nvPr/>
        </p:nvSpPr>
        <p:spPr>
          <a:xfrm>
            <a:off x="858441" y="7145417"/>
            <a:ext cx="392430" cy="392430"/>
          </a:xfrm>
          <a:prstGeom prst="roundRect">
            <a:avLst>
              <a:gd name="adj" fmla="val 23298641"/>
            </a:avLst>
          </a:prstGeom>
          <a:noFill/>
          <a:ln w="7620">
            <a:solidFill>
              <a:srgbClr val="FFFFFF"/>
            </a:solidFill>
            <a:prstDash val="solid"/>
          </a:ln>
        </p:spPr>
      </p:sp>
      <p:sp>
        <p:nvSpPr>
          <p:cNvPr id="9" name="Text 4"/>
          <p:cNvSpPr/>
          <p:nvPr/>
        </p:nvSpPr>
        <p:spPr>
          <a:xfrm>
            <a:off x="1373505" y="7127081"/>
            <a:ext cx="1019056" cy="429220"/>
          </a:xfrm>
          <a:prstGeom prst="rect">
            <a:avLst/>
          </a:prstGeom>
          <a:noFill/>
          <a:ln/>
        </p:spPr>
        <p:txBody>
          <a:bodyPr wrap="none" rtlCol="0" anchor="t"/>
          <a:lstStyle/>
          <a:p>
            <a:pPr marL="0" indent="0" algn="l">
              <a:lnSpc>
                <a:spcPts val="3380"/>
              </a:lnSpc>
              <a:buNone/>
            </a:pPr>
            <a:endParaRPr lang="en-US" sz="2414" dirty="0"/>
          </a:p>
        </p:txBody>
      </p:sp>
      <p:pic>
        <p:nvPicPr>
          <p:cNvPr id="1026" name="Picture 2" descr="Forest Fire Photos, Download The BEST Free Forest Fire Stock ...">
            <a:extLst>
              <a:ext uri="{FF2B5EF4-FFF2-40B4-BE49-F238E27FC236}">
                <a16:creationId xmlns:a16="http://schemas.microsoft.com/office/drawing/2014/main" id="{706851D9-6418-AB46-56F4-A4300DABD5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90" y="3030643"/>
            <a:ext cx="3953709" cy="4238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Forest Fires - Wildlife SOS">
            <a:extLst>
              <a:ext uri="{FF2B5EF4-FFF2-40B4-BE49-F238E27FC236}">
                <a16:creationId xmlns:a16="http://schemas.microsoft.com/office/drawing/2014/main" id="{781C73DF-7BED-E5BE-6982-3B929932C27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7214" y="2959812"/>
            <a:ext cx="3953709" cy="4238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30" name="Picture 6" descr="Forest Fire Photos, Download The BEST Free Forest Fire Stock ...">
            <a:extLst>
              <a:ext uri="{FF2B5EF4-FFF2-40B4-BE49-F238E27FC236}">
                <a16:creationId xmlns:a16="http://schemas.microsoft.com/office/drawing/2014/main" id="{F8B4D216-37EF-B27C-7DC7-3890E0DEB3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38692" y="2959812"/>
            <a:ext cx="3953709" cy="42382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sp>
        <p:nvSpPr>
          <p:cNvPr id="4" name="Text 1"/>
          <p:cNvSpPr/>
          <p:nvPr/>
        </p:nvSpPr>
        <p:spPr>
          <a:xfrm>
            <a:off x="0" y="225087"/>
            <a:ext cx="146304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Results</a:t>
            </a:r>
            <a:endParaRPr lang="en-US" sz="4800" b="1" dirty="0">
              <a:latin typeface="Times New Roman" panose="02020603050405020304" pitchFamily="18" charset="0"/>
              <a:cs typeface="Times New Roman" panose="02020603050405020304" pitchFamily="18" charset="0"/>
            </a:endParaRPr>
          </a:p>
        </p:txBody>
      </p:sp>
      <p:sp>
        <p:nvSpPr>
          <p:cNvPr id="5" name="Shape 2"/>
          <p:cNvSpPr/>
          <p:nvPr/>
        </p:nvSpPr>
        <p:spPr>
          <a:xfrm>
            <a:off x="1185029" y="1901428"/>
            <a:ext cx="12260223" cy="5621893"/>
          </a:xfrm>
          <a:prstGeom prst="roundRect">
            <a:avLst>
              <a:gd name="adj" fmla="val 1976"/>
            </a:avLst>
          </a:prstGeom>
          <a:noFill/>
          <a:ln w="15240">
            <a:solidFill>
              <a:srgbClr val="FFFFFF">
                <a:alpha val="24000"/>
              </a:srgbClr>
            </a:solidFill>
            <a:prstDash val="solid"/>
          </a:ln>
        </p:spPr>
      </p:sp>
      <p:sp>
        <p:nvSpPr>
          <p:cNvPr id="6" name="Shape 3"/>
          <p:cNvSpPr/>
          <p:nvPr/>
        </p:nvSpPr>
        <p:spPr>
          <a:xfrm>
            <a:off x="1200269" y="1916668"/>
            <a:ext cx="12229743" cy="1101566"/>
          </a:xfrm>
          <a:prstGeom prst="rect">
            <a:avLst/>
          </a:prstGeom>
          <a:solidFill>
            <a:srgbClr val="FFFFFF">
              <a:alpha val="4000"/>
            </a:srgbClr>
          </a:solidFill>
          <a:ln/>
        </p:spPr>
      </p:sp>
      <p:sp>
        <p:nvSpPr>
          <p:cNvPr id="7" name="Text 4"/>
          <p:cNvSpPr/>
          <p:nvPr/>
        </p:nvSpPr>
        <p:spPr>
          <a:xfrm>
            <a:off x="1447205" y="2072402"/>
            <a:ext cx="5617369" cy="395049"/>
          </a:xfrm>
          <a:prstGeom prst="rect">
            <a:avLst/>
          </a:prstGeom>
          <a:noFill/>
          <a:ln/>
        </p:spPr>
        <p:txBody>
          <a:bodyPr wrap="none" rtlCol="0" anchor="t"/>
          <a:lstStyle/>
          <a:p>
            <a:pPr marL="0" indent="0">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Early Fire Detection</a:t>
            </a:r>
            <a:endParaRPr lang="en-US" sz="2400" dirty="0">
              <a:latin typeface="Times New Roman" panose="02020603050405020304" pitchFamily="18" charset="0"/>
              <a:cs typeface="Times New Roman" panose="02020603050405020304" pitchFamily="18" charset="0"/>
            </a:endParaRPr>
          </a:p>
        </p:txBody>
      </p:sp>
      <p:sp>
        <p:nvSpPr>
          <p:cNvPr id="8" name="Text 5"/>
          <p:cNvSpPr/>
          <p:nvPr/>
        </p:nvSpPr>
        <p:spPr>
          <a:xfrm>
            <a:off x="7565827" y="2072402"/>
            <a:ext cx="5864185" cy="790099"/>
          </a:xfrm>
          <a:prstGeom prst="rect">
            <a:avLst/>
          </a:prstGeom>
          <a:noFill/>
          <a:ln/>
        </p:spPr>
        <p:txBody>
          <a:bodyPr wrap="square" rtlCol="0" anchor="t"/>
          <a:lstStyle/>
          <a:p>
            <a:pPr marL="0" indent="0" algn="just">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Improved fire detection accuracy and timeliness, allowing for faster response times.</a:t>
            </a:r>
            <a:endParaRPr lang="en-US" sz="2400" dirty="0">
              <a:latin typeface="Times New Roman" panose="02020603050405020304" pitchFamily="18" charset="0"/>
              <a:cs typeface="Times New Roman" panose="02020603050405020304" pitchFamily="18" charset="0"/>
            </a:endParaRPr>
          </a:p>
        </p:txBody>
      </p:sp>
      <p:sp>
        <p:nvSpPr>
          <p:cNvPr id="9" name="Shape 6"/>
          <p:cNvSpPr/>
          <p:nvPr/>
        </p:nvSpPr>
        <p:spPr>
          <a:xfrm>
            <a:off x="1200269" y="3018234"/>
            <a:ext cx="12229743" cy="1496616"/>
          </a:xfrm>
          <a:prstGeom prst="rect">
            <a:avLst/>
          </a:prstGeom>
          <a:solidFill>
            <a:srgbClr val="000000">
              <a:alpha val="4000"/>
            </a:srgbClr>
          </a:solidFill>
          <a:ln/>
        </p:spPr>
      </p:sp>
      <p:sp>
        <p:nvSpPr>
          <p:cNvPr id="10" name="Text 7"/>
          <p:cNvSpPr/>
          <p:nvPr/>
        </p:nvSpPr>
        <p:spPr>
          <a:xfrm>
            <a:off x="1447205" y="3173968"/>
            <a:ext cx="5617369" cy="395049"/>
          </a:xfrm>
          <a:prstGeom prst="rect">
            <a:avLst/>
          </a:prstGeom>
          <a:noFill/>
          <a:ln/>
        </p:spPr>
        <p:txBody>
          <a:bodyPr wrap="none" rtlCol="0" anchor="t"/>
          <a:lstStyle/>
          <a:p>
            <a:pPr marL="0" indent="0">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Fire Severity Estimation</a:t>
            </a:r>
            <a:endParaRPr lang="en-US" sz="2400" dirty="0">
              <a:latin typeface="Times New Roman" panose="02020603050405020304" pitchFamily="18" charset="0"/>
              <a:cs typeface="Times New Roman" panose="02020603050405020304" pitchFamily="18" charset="0"/>
            </a:endParaRPr>
          </a:p>
        </p:txBody>
      </p:sp>
      <p:sp>
        <p:nvSpPr>
          <p:cNvPr id="11" name="Text 8"/>
          <p:cNvSpPr/>
          <p:nvPr/>
        </p:nvSpPr>
        <p:spPr>
          <a:xfrm>
            <a:off x="7565827" y="3173968"/>
            <a:ext cx="5617369" cy="1185148"/>
          </a:xfrm>
          <a:prstGeom prst="rect">
            <a:avLst/>
          </a:prstGeom>
          <a:noFill/>
          <a:ln/>
        </p:spPr>
        <p:txBody>
          <a:bodyPr wrap="square" rtlCol="0" anchor="t"/>
          <a:lstStyle/>
          <a:p>
            <a:pPr marL="0" indent="0" algn="just">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Accurate estimation of fire intensity and spread, enabling efficient resource allocation and firefighting strategies.</a:t>
            </a:r>
            <a:endParaRPr lang="en-US" sz="2400" dirty="0">
              <a:latin typeface="Times New Roman" panose="02020603050405020304" pitchFamily="18" charset="0"/>
              <a:cs typeface="Times New Roman" panose="02020603050405020304" pitchFamily="18" charset="0"/>
            </a:endParaRPr>
          </a:p>
        </p:txBody>
      </p:sp>
      <p:sp>
        <p:nvSpPr>
          <p:cNvPr id="12" name="Shape 9"/>
          <p:cNvSpPr/>
          <p:nvPr/>
        </p:nvSpPr>
        <p:spPr>
          <a:xfrm>
            <a:off x="1200269" y="4514850"/>
            <a:ext cx="12229743" cy="1496616"/>
          </a:xfrm>
          <a:prstGeom prst="rect">
            <a:avLst/>
          </a:prstGeom>
          <a:solidFill>
            <a:srgbClr val="FFFFFF">
              <a:alpha val="4000"/>
            </a:srgbClr>
          </a:solidFill>
          <a:ln/>
        </p:spPr>
      </p:sp>
      <p:sp>
        <p:nvSpPr>
          <p:cNvPr id="13" name="Text 10"/>
          <p:cNvSpPr/>
          <p:nvPr/>
        </p:nvSpPr>
        <p:spPr>
          <a:xfrm>
            <a:off x="1447205" y="4670584"/>
            <a:ext cx="5617369" cy="395049"/>
          </a:xfrm>
          <a:prstGeom prst="rect">
            <a:avLst/>
          </a:prstGeom>
          <a:noFill/>
          <a:ln/>
        </p:spPr>
        <p:txBody>
          <a:bodyPr wrap="none" rtlCol="0" anchor="t"/>
          <a:lstStyle/>
          <a:p>
            <a:pPr marL="0" indent="0">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Fire Acreage Estimation</a:t>
            </a:r>
            <a:endParaRPr lang="en-US" sz="2400" dirty="0">
              <a:latin typeface="Times New Roman" panose="02020603050405020304" pitchFamily="18" charset="0"/>
              <a:cs typeface="Times New Roman" panose="02020603050405020304" pitchFamily="18" charset="0"/>
            </a:endParaRPr>
          </a:p>
        </p:txBody>
      </p:sp>
      <p:sp>
        <p:nvSpPr>
          <p:cNvPr id="14" name="Text 11"/>
          <p:cNvSpPr/>
          <p:nvPr/>
        </p:nvSpPr>
        <p:spPr>
          <a:xfrm>
            <a:off x="7565827" y="4670584"/>
            <a:ext cx="5617369" cy="1185148"/>
          </a:xfrm>
          <a:prstGeom prst="rect">
            <a:avLst/>
          </a:prstGeom>
          <a:noFill/>
          <a:ln/>
        </p:spPr>
        <p:txBody>
          <a:bodyPr wrap="square" rtlCol="0" anchor="t"/>
          <a:lstStyle/>
          <a:p>
            <a:pPr marL="0" indent="0" algn="just">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Precise calculation of the area burned by fire, providing valuable information for post-fire recovery and management.</a:t>
            </a:r>
            <a:endParaRPr lang="en-US" sz="2400" dirty="0">
              <a:latin typeface="Times New Roman" panose="02020603050405020304" pitchFamily="18" charset="0"/>
              <a:cs typeface="Times New Roman" panose="02020603050405020304" pitchFamily="18" charset="0"/>
            </a:endParaRPr>
          </a:p>
        </p:txBody>
      </p:sp>
      <p:sp>
        <p:nvSpPr>
          <p:cNvPr id="15" name="Shape 12"/>
          <p:cNvSpPr/>
          <p:nvPr/>
        </p:nvSpPr>
        <p:spPr>
          <a:xfrm>
            <a:off x="1200269" y="6011466"/>
            <a:ext cx="12229743" cy="1496616"/>
          </a:xfrm>
          <a:prstGeom prst="rect">
            <a:avLst/>
          </a:prstGeom>
          <a:solidFill>
            <a:srgbClr val="000000">
              <a:alpha val="4000"/>
            </a:srgbClr>
          </a:solidFill>
          <a:ln/>
        </p:spPr>
      </p:sp>
      <p:sp>
        <p:nvSpPr>
          <p:cNvPr id="16" name="Text 13"/>
          <p:cNvSpPr/>
          <p:nvPr/>
        </p:nvSpPr>
        <p:spPr>
          <a:xfrm>
            <a:off x="1447205" y="6167199"/>
            <a:ext cx="5617369" cy="395049"/>
          </a:xfrm>
          <a:prstGeom prst="rect">
            <a:avLst/>
          </a:prstGeom>
          <a:noFill/>
          <a:ln/>
        </p:spPr>
        <p:txBody>
          <a:bodyPr wrap="none" rtlCol="0" anchor="t"/>
          <a:lstStyle/>
          <a:p>
            <a:pPr marL="0" indent="0">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Risk Assessment</a:t>
            </a:r>
            <a:endParaRPr lang="en-US" sz="2400" dirty="0">
              <a:latin typeface="Times New Roman" panose="02020603050405020304" pitchFamily="18" charset="0"/>
              <a:cs typeface="Times New Roman" panose="02020603050405020304" pitchFamily="18" charset="0"/>
            </a:endParaRPr>
          </a:p>
        </p:txBody>
      </p:sp>
      <p:sp>
        <p:nvSpPr>
          <p:cNvPr id="17" name="Text 14"/>
          <p:cNvSpPr/>
          <p:nvPr/>
        </p:nvSpPr>
        <p:spPr>
          <a:xfrm>
            <a:off x="7565827" y="6167199"/>
            <a:ext cx="5617369" cy="1185148"/>
          </a:xfrm>
          <a:prstGeom prst="rect">
            <a:avLst/>
          </a:prstGeom>
          <a:noFill/>
          <a:ln/>
        </p:spPr>
        <p:txBody>
          <a:bodyPr wrap="square" rtlCol="0" anchor="t"/>
          <a:lstStyle/>
          <a:p>
            <a:pPr marL="0" indent="0" algn="just">
              <a:lnSpc>
                <a:spcPts val="3110"/>
              </a:lnSpc>
              <a:buNone/>
            </a:pPr>
            <a:r>
              <a:rPr lang="en-US" sz="2400" dirty="0">
                <a:latin typeface="Times New Roman" panose="02020603050405020304" pitchFamily="18" charset="0"/>
                <a:ea typeface="adonis-web" pitchFamily="34" charset="-122"/>
                <a:cs typeface="Times New Roman" panose="02020603050405020304" pitchFamily="18" charset="0"/>
              </a:rPr>
              <a:t>Identification of high-risk areas prone to fire ignition and spread, enabling proactive fire prevention measures.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4" name="Text 1"/>
          <p:cNvSpPr/>
          <p:nvPr/>
        </p:nvSpPr>
        <p:spPr>
          <a:xfrm>
            <a:off x="2" y="406963"/>
            <a:ext cx="146304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Conclusion, Limitations &amp; Future Work</a:t>
            </a:r>
            <a:endParaRPr lang="en-US" sz="4800" b="1" dirty="0">
              <a:latin typeface="Times New Roman" panose="02020603050405020304" pitchFamily="18" charset="0"/>
              <a:cs typeface="Times New Roman" panose="02020603050405020304" pitchFamily="18" charset="0"/>
            </a:endParaRPr>
          </a:p>
        </p:txBody>
      </p:sp>
      <p:sp>
        <p:nvSpPr>
          <p:cNvPr id="5" name="Shape 2"/>
          <p:cNvSpPr/>
          <p:nvPr/>
        </p:nvSpPr>
        <p:spPr>
          <a:xfrm>
            <a:off x="988495" y="1625262"/>
            <a:ext cx="3937244" cy="5651220"/>
          </a:xfrm>
          <a:prstGeom prst="roundRect">
            <a:avLst>
              <a:gd name="adj" fmla="val 2833"/>
            </a:avLst>
          </a:prstGeom>
          <a:solidFill>
            <a:srgbClr val="003180"/>
          </a:solidFill>
          <a:ln w="15240">
            <a:solidFill>
              <a:srgbClr val="194A99"/>
            </a:solidFill>
            <a:prstDash val="solid"/>
          </a:ln>
        </p:spPr>
      </p:sp>
      <p:sp>
        <p:nvSpPr>
          <p:cNvPr id="6" name="Text 3"/>
          <p:cNvSpPr/>
          <p:nvPr/>
        </p:nvSpPr>
        <p:spPr>
          <a:xfrm>
            <a:off x="1180868" y="1813143"/>
            <a:ext cx="2805470" cy="350639"/>
          </a:xfrm>
          <a:prstGeom prst="rect">
            <a:avLst/>
          </a:prstGeom>
          <a:noFill/>
          <a:ln/>
        </p:spPr>
        <p:txBody>
          <a:bodyPr wrap="none" rtlCol="0" anchor="t"/>
          <a:lstStyle/>
          <a:p>
            <a:pPr marL="0" indent="0">
              <a:lnSpc>
                <a:spcPts val="2761"/>
              </a:lnSpc>
              <a:buNone/>
            </a:pPr>
            <a:r>
              <a:rPr lang="en-US" sz="2800" b="1" dirty="0">
                <a:solidFill>
                  <a:srgbClr val="E2E6E9"/>
                </a:solidFill>
                <a:latin typeface="Times New Roman" panose="02020603050405020304" pitchFamily="18" charset="0"/>
                <a:ea typeface="adonis-web" pitchFamily="34" charset="-122"/>
                <a:cs typeface="Times New Roman" panose="02020603050405020304" pitchFamily="18" charset="0"/>
              </a:rPr>
              <a:t>Conclusion</a:t>
            </a:r>
            <a:endParaRPr lang="en-US" sz="2800" b="1" dirty="0">
              <a:latin typeface="Times New Roman" panose="02020603050405020304" pitchFamily="18" charset="0"/>
              <a:cs typeface="Times New Roman" panose="02020603050405020304" pitchFamily="18" charset="0"/>
            </a:endParaRPr>
          </a:p>
        </p:txBody>
      </p:sp>
      <p:sp>
        <p:nvSpPr>
          <p:cNvPr id="7" name="Text 4"/>
          <p:cNvSpPr/>
          <p:nvPr/>
        </p:nvSpPr>
        <p:spPr>
          <a:xfrm>
            <a:off x="1180868" y="2437581"/>
            <a:ext cx="3644860" cy="4838901"/>
          </a:xfrm>
          <a:prstGeom prst="rect">
            <a:avLst/>
          </a:prstGeom>
          <a:noFill/>
          <a:ln/>
        </p:spPr>
        <p:txBody>
          <a:bodyPr wrap="square" rtlCol="0" anchor="t"/>
          <a:lstStyle/>
          <a:p>
            <a:pPr marL="0" indent="0" algn="just">
              <a:lnSpc>
                <a:spcPts val="3110"/>
              </a:lnSpc>
              <a:buNone/>
            </a:pPr>
            <a:r>
              <a:rPr lang="en-US" sz="2400" dirty="0">
                <a:solidFill>
                  <a:srgbClr val="E2E6E9"/>
                </a:solidFill>
                <a:latin typeface="Times New Roman" panose="02020603050405020304" pitchFamily="18" charset="0"/>
                <a:ea typeface="adonis-web" pitchFamily="34" charset="-122"/>
                <a:cs typeface="Times New Roman" panose="02020603050405020304" pitchFamily="18" charset="0"/>
              </a:rPr>
              <a:t>The study used Sentinel satellite images and NDVI to identify fire scars in forests over 5 years. Healthy and fire-damaged areas were distinguished by analyzing the way light reflects off them . A threshold NDVI value acted like a fire severity line, separating healthy pixels from burned ones.</a:t>
            </a:r>
            <a:endParaRPr lang="en-US" sz="2400" dirty="0">
              <a:latin typeface="Times New Roman" panose="02020603050405020304" pitchFamily="18" charset="0"/>
              <a:cs typeface="Times New Roman" panose="02020603050405020304" pitchFamily="18" charset="0"/>
            </a:endParaRPr>
          </a:p>
        </p:txBody>
      </p:sp>
      <p:sp>
        <p:nvSpPr>
          <p:cNvPr id="8" name="Shape 5"/>
          <p:cNvSpPr/>
          <p:nvPr/>
        </p:nvSpPr>
        <p:spPr>
          <a:xfrm>
            <a:off x="5118112" y="1625262"/>
            <a:ext cx="4158049" cy="5562616"/>
          </a:xfrm>
          <a:prstGeom prst="roundRect">
            <a:avLst>
              <a:gd name="adj" fmla="val 2833"/>
            </a:avLst>
          </a:prstGeom>
          <a:solidFill>
            <a:srgbClr val="003180"/>
          </a:solidFill>
          <a:ln w="15240">
            <a:solidFill>
              <a:srgbClr val="194A99"/>
            </a:solidFill>
            <a:prstDash val="solid"/>
          </a:ln>
        </p:spPr>
      </p:sp>
      <p:sp>
        <p:nvSpPr>
          <p:cNvPr id="9" name="Text 6"/>
          <p:cNvSpPr/>
          <p:nvPr/>
        </p:nvSpPr>
        <p:spPr>
          <a:xfrm>
            <a:off x="5454014" y="1817950"/>
            <a:ext cx="2805470" cy="350639"/>
          </a:xfrm>
          <a:prstGeom prst="rect">
            <a:avLst/>
          </a:prstGeom>
          <a:noFill/>
          <a:ln/>
        </p:spPr>
        <p:txBody>
          <a:bodyPr wrap="none" rtlCol="0" anchor="t"/>
          <a:lstStyle/>
          <a:p>
            <a:pPr marL="0" indent="0">
              <a:lnSpc>
                <a:spcPts val="2761"/>
              </a:lnSpc>
              <a:buNone/>
            </a:pPr>
            <a:r>
              <a:rPr lang="en-US" sz="2800" b="1" dirty="0">
                <a:solidFill>
                  <a:srgbClr val="E2E6E9"/>
                </a:solidFill>
                <a:latin typeface="Times New Roman" panose="02020603050405020304" pitchFamily="18" charset="0"/>
                <a:ea typeface="adonis-web" pitchFamily="34" charset="-122"/>
                <a:cs typeface="Times New Roman" panose="02020603050405020304" pitchFamily="18" charset="0"/>
              </a:rPr>
              <a:t>Limitations</a:t>
            </a:r>
            <a:endParaRPr lang="en-US" sz="2800" b="1" dirty="0">
              <a:latin typeface="Times New Roman" panose="02020603050405020304" pitchFamily="18" charset="0"/>
              <a:cs typeface="Times New Roman" panose="02020603050405020304" pitchFamily="18" charset="0"/>
            </a:endParaRPr>
          </a:p>
        </p:txBody>
      </p:sp>
      <p:sp>
        <p:nvSpPr>
          <p:cNvPr id="10" name="Text 7"/>
          <p:cNvSpPr/>
          <p:nvPr/>
        </p:nvSpPr>
        <p:spPr>
          <a:xfrm>
            <a:off x="5342554" y="2437581"/>
            <a:ext cx="3922157" cy="4640164"/>
          </a:xfrm>
          <a:prstGeom prst="rect">
            <a:avLst/>
          </a:prstGeom>
          <a:noFill/>
          <a:ln/>
        </p:spPr>
        <p:txBody>
          <a:bodyPr wrap="square" rtlCol="0" anchor="t"/>
          <a:lstStyle/>
          <a:p>
            <a:pPr marL="0" indent="0" algn="just">
              <a:lnSpc>
                <a:spcPts val="3110"/>
              </a:lnSpc>
              <a:buNone/>
            </a:pPr>
            <a:r>
              <a:rPr lang="en-US" sz="2400" dirty="0">
                <a:solidFill>
                  <a:srgbClr val="E2E6E9"/>
                </a:solidFill>
                <a:latin typeface="Times New Roman" panose="02020603050405020304" pitchFamily="18" charset="0"/>
                <a:ea typeface="adonis-web" pitchFamily="34" charset="-122"/>
                <a:cs typeface="Times New Roman" panose="02020603050405020304" pitchFamily="18" charset="0"/>
              </a:rPr>
              <a:t>The effectiveness of the system heavily relies on the quality and availability of spatial and temporal data. Limited access to high-resolution data can impact the accuracy of fire detection and classification. Real-time processing of large spatial datasets requires significant computational resources.</a:t>
            </a:r>
            <a:endParaRPr lang="en-US" sz="2400" dirty="0">
              <a:latin typeface="Times New Roman" panose="02020603050405020304" pitchFamily="18" charset="0"/>
              <a:cs typeface="Times New Roman" panose="02020603050405020304" pitchFamily="18" charset="0"/>
            </a:endParaRPr>
          </a:p>
        </p:txBody>
      </p:sp>
      <p:sp>
        <p:nvSpPr>
          <p:cNvPr id="11" name="Shape 8"/>
          <p:cNvSpPr/>
          <p:nvPr/>
        </p:nvSpPr>
        <p:spPr>
          <a:xfrm>
            <a:off x="9489153" y="1625262"/>
            <a:ext cx="3955980" cy="5562615"/>
          </a:xfrm>
          <a:prstGeom prst="roundRect">
            <a:avLst>
              <a:gd name="adj" fmla="val 2833"/>
            </a:avLst>
          </a:prstGeom>
          <a:solidFill>
            <a:srgbClr val="003180"/>
          </a:solidFill>
          <a:ln w="15240">
            <a:solidFill>
              <a:srgbClr val="194A99"/>
            </a:solidFill>
            <a:prstDash val="solid"/>
          </a:ln>
        </p:spPr>
      </p:sp>
      <p:sp>
        <p:nvSpPr>
          <p:cNvPr id="12" name="Text 9"/>
          <p:cNvSpPr/>
          <p:nvPr/>
        </p:nvSpPr>
        <p:spPr>
          <a:xfrm>
            <a:off x="9785033" y="1812818"/>
            <a:ext cx="2805470" cy="350639"/>
          </a:xfrm>
          <a:prstGeom prst="rect">
            <a:avLst/>
          </a:prstGeom>
          <a:noFill/>
          <a:ln/>
        </p:spPr>
        <p:txBody>
          <a:bodyPr wrap="none" rtlCol="0" anchor="t"/>
          <a:lstStyle/>
          <a:p>
            <a:pPr marL="0" indent="0">
              <a:lnSpc>
                <a:spcPts val="2761"/>
              </a:lnSpc>
              <a:buNone/>
            </a:pPr>
            <a:r>
              <a:rPr lang="en-US" sz="2800" b="1" dirty="0">
                <a:solidFill>
                  <a:srgbClr val="E2E6E9"/>
                </a:solidFill>
                <a:latin typeface="Times New Roman" panose="02020603050405020304" pitchFamily="18" charset="0"/>
                <a:ea typeface="adonis-web" pitchFamily="34" charset="-122"/>
                <a:cs typeface="Times New Roman" panose="02020603050405020304" pitchFamily="18" charset="0"/>
              </a:rPr>
              <a:t>Future Work</a:t>
            </a:r>
            <a:endParaRPr lang="en-US" sz="2800" b="1" dirty="0">
              <a:latin typeface="Times New Roman" panose="02020603050405020304" pitchFamily="18" charset="0"/>
              <a:cs typeface="Times New Roman" panose="02020603050405020304" pitchFamily="18" charset="0"/>
            </a:endParaRPr>
          </a:p>
        </p:txBody>
      </p:sp>
      <p:sp>
        <p:nvSpPr>
          <p:cNvPr id="13" name="Text 10"/>
          <p:cNvSpPr/>
          <p:nvPr/>
        </p:nvSpPr>
        <p:spPr>
          <a:xfrm>
            <a:off x="9538061" y="2437581"/>
            <a:ext cx="3713560" cy="4183261"/>
          </a:xfrm>
          <a:prstGeom prst="rect">
            <a:avLst/>
          </a:prstGeom>
          <a:noFill/>
          <a:ln/>
        </p:spPr>
        <p:txBody>
          <a:bodyPr wrap="square" rtlCol="0" anchor="t"/>
          <a:lstStyle/>
          <a:p>
            <a:pPr marL="0" indent="0" algn="just">
              <a:lnSpc>
                <a:spcPts val="3110"/>
              </a:lnSpc>
              <a:buNone/>
            </a:pPr>
            <a:r>
              <a:rPr lang="en-US" sz="2400" dirty="0">
                <a:solidFill>
                  <a:srgbClr val="E2E6E9"/>
                </a:solidFill>
                <a:latin typeface="Times New Roman" panose="02020603050405020304" pitchFamily="18" charset="0"/>
                <a:ea typeface="adonis-web" pitchFamily="34" charset="-122"/>
                <a:cs typeface="Times New Roman" panose="02020603050405020304" pitchFamily="18" charset="0"/>
              </a:rPr>
              <a:t>Future efforts for the Spatial Temporal Analysis and Fire Precision Support System should focus on improving data collection methods and sensor technology. This would allow the system to gather information with greater resolution and more frequently.</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name="Slide 7">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4B607E-A60A-F489-4AF7-CA564F542C01}"/>
              </a:ext>
            </a:extLst>
          </p:cNvPr>
          <p:cNvPicPr>
            <a:picLocks noChangeAspect="1"/>
          </p:cNvPicPr>
          <p:nvPr/>
        </p:nvPicPr>
        <p:blipFill>
          <a:blip r:embed="rId3"/>
          <a:stretch>
            <a:fillRect/>
          </a:stretch>
        </p:blipFill>
        <p:spPr>
          <a:xfrm>
            <a:off x="2680143" y="1241256"/>
            <a:ext cx="9270114" cy="55664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4" name="Text 1"/>
          <p:cNvSpPr/>
          <p:nvPr/>
        </p:nvSpPr>
        <p:spPr>
          <a:xfrm>
            <a:off x="1185029" y="839629"/>
            <a:ext cx="8384500" cy="701397"/>
          </a:xfrm>
          <a:prstGeom prst="rect">
            <a:avLst/>
          </a:prstGeom>
          <a:noFill/>
          <a:ln/>
        </p:spPr>
        <p:txBody>
          <a:bodyPr wrap="none" rtlCol="0" anchor="t"/>
          <a:lstStyle/>
          <a:p>
            <a:pPr marL="0" indent="0">
              <a:lnSpc>
                <a:spcPts val="5523"/>
              </a:lnSpc>
              <a:buNone/>
            </a:pPr>
            <a:endParaRPr lang="en-US" sz="4418" dirty="0"/>
          </a:p>
        </p:txBody>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7" name="Text 4"/>
          <p:cNvSpPr/>
          <p:nvPr/>
        </p:nvSpPr>
        <p:spPr>
          <a:xfrm>
            <a:off x="1987272" y="2312432"/>
            <a:ext cx="4496157" cy="350639"/>
          </a:xfrm>
          <a:prstGeom prst="rect">
            <a:avLst/>
          </a:prstGeom>
          <a:noFill/>
          <a:ln/>
        </p:spPr>
        <p:txBody>
          <a:bodyPr wrap="none" rtlCol="0" anchor="t"/>
          <a:lstStyle/>
          <a:p>
            <a:pPr marL="0" indent="0">
              <a:lnSpc>
                <a:spcPts val="2761"/>
              </a:lnSpc>
              <a:buNone/>
            </a:pPr>
            <a:endParaRPr lang="en-US" sz="2209" dirty="0"/>
          </a:p>
        </p:txBody>
      </p:sp>
      <p:sp>
        <p:nvSpPr>
          <p:cNvPr id="8" name="Text 5"/>
          <p:cNvSpPr/>
          <p:nvPr/>
        </p:nvSpPr>
        <p:spPr>
          <a:xfrm>
            <a:off x="198727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7624286"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1" name="Text 8"/>
          <p:cNvSpPr/>
          <p:nvPr/>
        </p:nvSpPr>
        <p:spPr>
          <a:xfrm>
            <a:off x="8240792" y="2312432"/>
            <a:ext cx="2805470" cy="350639"/>
          </a:xfrm>
          <a:prstGeom prst="rect">
            <a:avLst/>
          </a:prstGeom>
          <a:noFill/>
          <a:ln/>
        </p:spPr>
        <p:txBody>
          <a:bodyPr wrap="none" rtlCol="0" anchor="t"/>
          <a:lstStyle/>
          <a:p>
            <a:pPr marL="0" indent="0">
              <a:lnSpc>
                <a:spcPts val="2761"/>
              </a:lnSpc>
              <a:buNone/>
            </a:pPr>
            <a:endParaRPr lang="en-US" sz="2209" dirty="0"/>
          </a:p>
        </p:txBody>
      </p:sp>
      <p:sp>
        <p:nvSpPr>
          <p:cNvPr id="12" name="Text 9"/>
          <p:cNvSpPr/>
          <p:nvPr/>
        </p:nvSpPr>
        <p:spPr>
          <a:xfrm>
            <a:off x="824079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5" name="Text 12"/>
          <p:cNvSpPr/>
          <p:nvPr/>
        </p:nvSpPr>
        <p:spPr>
          <a:xfrm>
            <a:off x="1987272" y="4915853"/>
            <a:ext cx="2805470" cy="350639"/>
          </a:xfrm>
          <a:prstGeom prst="rect">
            <a:avLst/>
          </a:prstGeom>
          <a:noFill/>
          <a:ln/>
        </p:spPr>
        <p:txBody>
          <a:bodyPr wrap="none" rtlCol="0" anchor="t"/>
          <a:lstStyle/>
          <a:p>
            <a:pPr marL="0" indent="0">
              <a:lnSpc>
                <a:spcPts val="2761"/>
              </a:lnSpc>
              <a:buNone/>
            </a:pPr>
            <a:endParaRPr lang="en-US" sz="2209" dirty="0"/>
          </a:p>
        </p:txBody>
      </p:sp>
      <p:sp>
        <p:nvSpPr>
          <p:cNvPr id="16" name="Text 13"/>
          <p:cNvSpPr/>
          <p:nvPr/>
        </p:nvSpPr>
        <p:spPr>
          <a:xfrm>
            <a:off x="1987272" y="5414605"/>
            <a:ext cx="5204460" cy="1580198"/>
          </a:xfrm>
          <a:prstGeom prst="rect">
            <a:avLst/>
          </a:prstGeom>
          <a:noFill/>
          <a:ln/>
        </p:spPr>
        <p:txBody>
          <a:bodyPr wrap="square" rtlCol="0" anchor="t"/>
          <a:lstStyle/>
          <a:p>
            <a:pPr marL="0" indent="0">
              <a:lnSpc>
                <a:spcPts val="3110"/>
              </a:lnSpc>
              <a:buNone/>
            </a:pPr>
            <a:endParaRPr lang="en-US" sz="1944" dirty="0"/>
          </a:p>
        </p:txBody>
      </p:sp>
      <p:sp>
        <p:nvSpPr>
          <p:cNvPr id="18" name="Text 15"/>
          <p:cNvSpPr/>
          <p:nvPr/>
        </p:nvSpPr>
        <p:spPr>
          <a:xfrm>
            <a:off x="7624286" y="5025152"/>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9" name="Text 16"/>
          <p:cNvSpPr/>
          <p:nvPr/>
        </p:nvSpPr>
        <p:spPr>
          <a:xfrm>
            <a:off x="8240792" y="4915853"/>
            <a:ext cx="2805470" cy="350639"/>
          </a:xfrm>
          <a:prstGeom prst="rect">
            <a:avLst/>
          </a:prstGeom>
          <a:noFill/>
          <a:ln/>
        </p:spPr>
        <p:txBody>
          <a:bodyPr wrap="none" rtlCol="0" anchor="t"/>
          <a:lstStyle/>
          <a:p>
            <a:pPr marL="0" indent="0">
              <a:lnSpc>
                <a:spcPts val="2761"/>
              </a:lnSpc>
              <a:buNone/>
            </a:pPr>
            <a:endParaRPr lang="en-US" sz="2209" dirty="0"/>
          </a:p>
        </p:txBody>
      </p:sp>
      <p:sp>
        <p:nvSpPr>
          <p:cNvPr id="20" name="Text 17"/>
          <p:cNvSpPr/>
          <p:nvPr/>
        </p:nvSpPr>
        <p:spPr>
          <a:xfrm>
            <a:off x="8240792" y="5414605"/>
            <a:ext cx="5204460" cy="1975247"/>
          </a:xfrm>
          <a:prstGeom prst="rect">
            <a:avLst/>
          </a:prstGeom>
          <a:noFill/>
          <a:ln/>
        </p:spPr>
        <p:txBody>
          <a:bodyPr wrap="square" rtlCol="0" anchor="t"/>
          <a:lstStyle/>
          <a:p>
            <a:pPr marL="0" indent="0">
              <a:lnSpc>
                <a:spcPts val="3110"/>
              </a:lnSpc>
              <a:buNone/>
            </a:pPr>
            <a:endParaRPr lang="en-US" sz="1944" dirty="0"/>
          </a:p>
        </p:txBody>
      </p:sp>
      <p:sp>
        <p:nvSpPr>
          <p:cNvPr id="21" name="TextBox 20">
            <a:extLst>
              <a:ext uri="{FF2B5EF4-FFF2-40B4-BE49-F238E27FC236}">
                <a16:creationId xmlns:a16="http://schemas.microsoft.com/office/drawing/2014/main" id="{B0FFB561-8F56-627C-C66F-DDE5EC0BBD94}"/>
              </a:ext>
            </a:extLst>
          </p:cNvPr>
          <p:cNvSpPr txBox="1"/>
          <p:nvPr/>
        </p:nvSpPr>
        <p:spPr>
          <a:xfrm>
            <a:off x="886522" y="2312432"/>
            <a:ext cx="12857355" cy="4952766"/>
          </a:xfrm>
          <a:prstGeom prst="rect">
            <a:avLst/>
          </a:prstGeom>
          <a:gradFill>
            <a:gsLst>
              <a:gs pos="31450">
                <a:srgbClr val="D6E0F2"/>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square" rtlCol="0">
            <a:spAutoFit/>
          </a:bodyPr>
          <a:lstStyle/>
          <a:p>
            <a:pP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Sanket Gondaliya.			                            </a:t>
            </a:r>
            <a:r>
              <a:rPr lang="pt-BR" sz="2400" b="1" dirty="0">
                <a:effectLst/>
                <a:latin typeface="Times New Roman" panose="02020603050405020304" pitchFamily="18" charset="0"/>
                <a:ea typeface="Times New Roman" panose="02020603050405020304" pitchFamily="18" charset="0"/>
                <a:cs typeface="Shruti" panose="020B0502040204020203" pitchFamily="34" charset="0"/>
              </a:rPr>
              <a:t>Smit Gondaliya.</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Divya Prajapati.			                            Jayesh Patel</a:t>
            </a:r>
            <a:r>
              <a:rPr lang="pt-BR" sz="2400" b="1" dirty="0">
                <a:effectLst/>
                <a:latin typeface="Times New Roman" panose="02020603050405020304" pitchFamily="18" charset="0"/>
                <a:ea typeface="Times New Roman" panose="02020603050405020304" pitchFamily="18" charset="0"/>
                <a:cs typeface="Shruti" panose="020B0502040204020203" pitchFamily="34" charset="0"/>
              </a:rPr>
              <a:t>.</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nSpc>
                <a:spcPct val="106000"/>
              </a:lnSpc>
              <a:spcAft>
                <a:spcPts val="945"/>
              </a:spcAft>
            </a:pPr>
            <a:r>
              <a:rPr lang="en-IN" sz="2400" b="1" dirty="0">
                <a:effectLst/>
                <a:latin typeface="Times New Roman" panose="02020603050405020304" pitchFamily="18" charset="0"/>
                <a:ea typeface="Calibri" panose="020F0502020204030204" pitchFamily="34" charset="0"/>
                <a:cs typeface="Shruti" panose="020B0502040204020203" pitchFamily="34" charset="0"/>
              </a:rPr>
              <a:t>Group ID No.: 24SH1                                                   Group ID No.: 24SH1</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nSpc>
                <a:spcPct val="106000"/>
              </a:lnSpc>
              <a:spcAft>
                <a:spcPts val="800"/>
              </a:spcAft>
            </a:pPr>
            <a:r>
              <a:rPr lang="pt-BR" sz="2400" b="1" dirty="0">
                <a:effectLst/>
                <a:latin typeface="Times New Roman" panose="02020603050405020304" pitchFamily="18" charset="0"/>
                <a:ea typeface="Times New Roman" panose="02020603050405020304" pitchFamily="18" charset="0"/>
                <a:cs typeface="Shruti" panose="020B0502040204020203" pitchFamily="34" charset="0"/>
              </a:rPr>
              <a:t> </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nSpc>
                <a:spcPct val="106000"/>
              </a:lnSpc>
              <a:spcAft>
                <a:spcPts val="800"/>
              </a:spcAft>
            </a:pPr>
            <a:r>
              <a:rPr lang="en-IN" sz="2400" b="1" u="sng" dirty="0">
                <a:effectLst/>
                <a:latin typeface="Times New Roman" panose="02020603050405020304" pitchFamily="18" charset="0"/>
                <a:ea typeface="Times New Roman" panose="02020603050405020304" pitchFamily="18" charset="0"/>
                <a:cs typeface="Shruti" panose="020B0502040204020203" pitchFamily="34" charset="0"/>
              </a:rPr>
              <a:t>Guided By:</a:t>
            </a: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400" b="1" dirty="0">
                <a:latin typeface="Times New Roman" panose="02020603050405020304" pitchFamily="18" charset="0"/>
                <a:ea typeface="Times New Roman" panose="02020603050405020304" pitchFamily="18" charset="0"/>
                <a:cs typeface="Shruti" panose="020B0502040204020203" pitchFamily="34" charset="0"/>
              </a:rPr>
              <a:t>	            </a:t>
            </a: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 	     </a:t>
            </a:r>
            <a:r>
              <a:rPr lang="en-IN" sz="2400" b="1" u="sng" dirty="0">
                <a:effectLst/>
                <a:latin typeface="Times New Roman" panose="02020603050405020304" pitchFamily="18" charset="0"/>
                <a:ea typeface="Times New Roman" panose="02020603050405020304" pitchFamily="18" charset="0"/>
                <a:cs typeface="Shruti" panose="020B0502040204020203" pitchFamily="34" charset="0"/>
              </a:rPr>
              <a:t>External Guide:</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gn="just">
              <a:lnSpc>
                <a:spcPct val="106000"/>
              </a:lnSpc>
              <a:spcAft>
                <a:spcPts val="1040"/>
              </a:spcAft>
              <a:tabLst>
                <a:tab pos="1943735" algn="ctr"/>
                <a:tab pos="2400935" algn="ctr"/>
                <a:tab pos="3701415" algn="ctr"/>
              </a:tabLst>
            </a:pPr>
            <a:r>
              <a:rPr lang="en-IN" sz="2400" b="1" dirty="0">
                <a:effectLst/>
                <a:latin typeface="Times New Roman" panose="02020603050405020304" pitchFamily="18" charset="0"/>
                <a:ea typeface="Calibri" panose="020F0502020204030204" pitchFamily="34" charset="0"/>
                <a:cs typeface="Shruti" panose="020B0502040204020203" pitchFamily="34" charset="0"/>
              </a:rPr>
              <a:t>Dr. Srimanta Mandal</a:t>
            </a:r>
            <a:r>
              <a:rPr lang="en-IN" sz="2400" dirty="0">
                <a:effectLst/>
                <a:latin typeface="Times New Roman" panose="02020603050405020304" pitchFamily="18" charset="0"/>
                <a:ea typeface="Calibri" panose="020F0502020204030204" pitchFamily="34" charset="0"/>
                <a:cs typeface="Shruti" panose="020B0502040204020203" pitchFamily="34" charset="0"/>
              </a:rPr>
              <a:t>			</a:t>
            </a:r>
            <a:r>
              <a:rPr lang="en-IN" sz="2400" b="1" dirty="0">
                <a:effectLst/>
                <a:latin typeface="Times New Roman" panose="02020603050405020304" pitchFamily="18" charset="0"/>
                <a:ea typeface="Calibri" panose="020F0502020204030204" pitchFamily="34" charset="0"/>
                <a:cs typeface="Shruti" panose="020B0502040204020203" pitchFamily="34" charset="0"/>
              </a:rPr>
              <a:t>                 Dr. Yagnesh Vyas</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gn="just">
              <a:lnSpc>
                <a:spcPct val="182000"/>
              </a:lnSpc>
              <a:spcAft>
                <a:spcPts val="800"/>
              </a:spcAft>
            </a:pPr>
            <a:r>
              <a:rPr lang="en-IN" sz="2400" b="1" dirty="0">
                <a:effectLst/>
                <a:latin typeface="Times New Roman" panose="02020603050405020304" pitchFamily="18" charset="0"/>
                <a:ea typeface="Calibri" panose="020F0502020204030204" pitchFamily="34" charset="0"/>
                <a:cs typeface="Shruti" panose="020B0502040204020203" pitchFamily="34" charset="0"/>
              </a:rPr>
              <a:t>Guide &amp; Associate Professor                                         Project Director</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gn="just">
              <a:lnSpc>
                <a:spcPct val="182000"/>
              </a:lnSpc>
              <a:spcAft>
                <a:spcPts val="800"/>
              </a:spcAft>
            </a:pPr>
            <a:r>
              <a:rPr lang="en-IN" sz="2400" b="1" dirty="0">
                <a:effectLst/>
                <a:latin typeface="Times New Roman" panose="02020603050405020304" pitchFamily="18" charset="0"/>
                <a:ea typeface="Calibri" panose="020F0502020204030204" pitchFamily="34" charset="0"/>
                <a:cs typeface="Shruti" panose="020B0502040204020203" pitchFamily="34" charset="0"/>
              </a:rPr>
              <a:t>DAIICT, Gandhinagar.                                                  BISAG- N, Gandhinagar.</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endParaRPr lang="en-IN" sz="20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91515FD-5CAB-43F1-CA3E-28B77CBCFE8E}"/>
              </a:ext>
            </a:extLst>
          </p:cNvPr>
          <p:cNvSpPr txBox="1"/>
          <p:nvPr/>
        </p:nvSpPr>
        <p:spPr>
          <a:xfrm>
            <a:off x="1628053" y="211490"/>
            <a:ext cx="10403682" cy="1445973"/>
          </a:xfrm>
          <a:prstGeom prst="rect">
            <a:avLst/>
          </a:prstGeom>
          <a:noFill/>
        </p:spPr>
        <p:txBody>
          <a:bodyPr wrap="none" rtlCol="0">
            <a:spAutoFit/>
          </a:bodyPr>
          <a:lstStyle/>
          <a:p>
            <a:pPr algn="ct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Bhaskaracharya National Institute for Space Applications &amp; Geo-informatics </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gn="ct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Ministry of Electronics and Information Technology, Govt. of India.</a:t>
            </a:r>
            <a:endParaRPr lang="en-IN" sz="2400" dirty="0">
              <a:effectLst/>
              <a:latin typeface="Arial" panose="020B0604020202020204" pitchFamily="34" charset="0"/>
              <a:ea typeface="Calibri" panose="020F0502020204030204" pitchFamily="34" charset="0"/>
              <a:cs typeface="Shruti" panose="020B0502040204020203" pitchFamily="34" charset="0"/>
            </a:endParaRPr>
          </a:p>
          <a:p>
            <a:pPr algn="ctr">
              <a:lnSpc>
                <a:spcPct val="106000"/>
              </a:lnSpc>
              <a:spcAft>
                <a:spcPts val="800"/>
              </a:spcAft>
            </a:pPr>
            <a:r>
              <a:rPr lang="en-IN" sz="2400" b="1" dirty="0">
                <a:effectLst/>
                <a:latin typeface="Times New Roman" panose="02020603050405020304" pitchFamily="18" charset="0"/>
                <a:ea typeface="Times New Roman" panose="02020603050405020304" pitchFamily="18" charset="0"/>
                <a:cs typeface="Shruti" panose="020B0502040204020203" pitchFamily="34" charset="0"/>
              </a:rPr>
              <a:t>Gandhinagar</a:t>
            </a:r>
            <a:endParaRPr lang="en-IN" sz="2400" dirty="0">
              <a:effectLst/>
              <a:latin typeface="Arial" panose="020B0604020202020204" pitchFamily="34" charset="0"/>
              <a:ea typeface="Calibri" panose="020F0502020204030204" pitchFamily="34" charset="0"/>
              <a:cs typeface="Shruti" panose="020B0502040204020203" pitchFamily="34" charset="0"/>
            </a:endParaRPr>
          </a:p>
        </p:txBody>
      </p:sp>
      <p:pic>
        <p:nvPicPr>
          <p:cNvPr id="23" name="Picture 22" descr="Dhirubhai Ambani Institute of Information and Communication Technology, A Private University Established by The State Government of Gujarat Act">
            <a:extLst>
              <a:ext uri="{FF2B5EF4-FFF2-40B4-BE49-F238E27FC236}">
                <a16:creationId xmlns:a16="http://schemas.microsoft.com/office/drawing/2014/main" id="{B9ECB9BD-3D9D-3F16-9E92-77BE4078E2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642"/>
            <a:ext cx="1370767" cy="1290806"/>
          </a:xfrm>
          <a:prstGeom prst="rect">
            <a:avLst/>
          </a:prstGeom>
          <a:noFill/>
          <a:ln>
            <a:noFill/>
          </a:ln>
        </p:spPr>
      </p:pic>
      <p:pic>
        <p:nvPicPr>
          <p:cNvPr id="29" name="Picture 28">
            <a:extLst>
              <a:ext uri="{FF2B5EF4-FFF2-40B4-BE49-F238E27FC236}">
                <a16:creationId xmlns:a16="http://schemas.microsoft.com/office/drawing/2014/main" id="{A4B67750-3322-928C-B882-2F0B7F7796DB}"/>
              </a:ext>
            </a:extLst>
          </p:cNvPr>
          <p:cNvPicPr>
            <a:picLocks noChangeAspect="1"/>
          </p:cNvPicPr>
          <p:nvPr/>
        </p:nvPicPr>
        <p:blipFill>
          <a:blip r:embed="rId4"/>
          <a:stretch>
            <a:fillRect/>
          </a:stretch>
        </p:blipFill>
        <p:spPr>
          <a:xfrm>
            <a:off x="12702392" y="-5453"/>
            <a:ext cx="1914792" cy="10669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p:nvPr/>
        </p:nvSpPr>
        <p:spPr>
          <a:xfrm>
            <a:off x="2458522" y="-35957"/>
            <a:ext cx="83845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Contents</a:t>
            </a:r>
            <a:endParaRPr lang="en-US" sz="4800" b="1" dirty="0">
              <a:latin typeface="Times New Roman" panose="02020603050405020304" pitchFamily="18" charset="0"/>
              <a:cs typeface="Times New Roman" panose="02020603050405020304" pitchFamily="18" charset="0"/>
            </a:endParaRPr>
          </a:p>
        </p:txBody>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7" name="Text 4"/>
          <p:cNvSpPr/>
          <p:nvPr/>
        </p:nvSpPr>
        <p:spPr>
          <a:xfrm>
            <a:off x="434188" y="1657256"/>
            <a:ext cx="7373931" cy="6028334"/>
          </a:xfrm>
          <a:prstGeom prst="rect">
            <a:avLst/>
          </a:prstGeom>
          <a:noFill/>
          <a:ln/>
        </p:spPr>
        <p:txBody>
          <a:bodyPr wrap="none" rtlCol="0" anchor="t"/>
          <a:lstStyle/>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Introduction </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Problem statement</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Objective </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Technologies used</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Data explanation</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Methodology</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Results</a:t>
            </a:r>
          </a:p>
          <a:p>
            <a:pPr marL="571500" indent="-571500" algn="just">
              <a:lnSpc>
                <a:spcPct val="150000"/>
              </a:lnSpc>
              <a:buFont typeface="Arial" panose="020B0604020202020204" pitchFamily="34" charset="0"/>
              <a:buChar char="•"/>
            </a:pPr>
            <a:r>
              <a:rPr lang="en-US" sz="3200" dirty="0">
                <a:latin typeface="Times New Roman" panose="02020603050405020304" pitchFamily="18" charset="0"/>
                <a:ea typeface="adonis-web" pitchFamily="34" charset="-122"/>
                <a:cs typeface="Times New Roman" panose="02020603050405020304" pitchFamily="18" charset="0"/>
              </a:rPr>
              <a:t>Conclusion, Limitations &amp; Future Work</a:t>
            </a:r>
          </a:p>
        </p:txBody>
      </p:sp>
      <p:sp>
        <p:nvSpPr>
          <p:cNvPr id="8" name="Text 5"/>
          <p:cNvSpPr/>
          <p:nvPr/>
        </p:nvSpPr>
        <p:spPr>
          <a:xfrm>
            <a:off x="198727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7624286"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1" name="Text 8"/>
          <p:cNvSpPr/>
          <p:nvPr/>
        </p:nvSpPr>
        <p:spPr>
          <a:xfrm>
            <a:off x="8240792" y="2312432"/>
            <a:ext cx="2805470" cy="350639"/>
          </a:xfrm>
          <a:prstGeom prst="rect">
            <a:avLst/>
          </a:prstGeom>
          <a:noFill/>
          <a:ln/>
        </p:spPr>
        <p:txBody>
          <a:bodyPr wrap="none" rtlCol="0" anchor="t"/>
          <a:lstStyle/>
          <a:p>
            <a:pPr marL="0" indent="0">
              <a:lnSpc>
                <a:spcPts val="2761"/>
              </a:lnSpc>
              <a:buNone/>
            </a:pPr>
            <a:endParaRPr lang="en-US" sz="2209" dirty="0"/>
          </a:p>
        </p:txBody>
      </p:sp>
      <p:sp>
        <p:nvSpPr>
          <p:cNvPr id="12" name="Text 9"/>
          <p:cNvSpPr/>
          <p:nvPr/>
        </p:nvSpPr>
        <p:spPr>
          <a:xfrm>
            <a:off x="824079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4" name="Text 11"/>
          <p:cNvSpPr/>
          <p:nvPr/>
        </p:nvSpPr>
        <p:spPr>
          <a:xfrm>
            <a:off x="1370767" y="5025152"/>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5" name="Text 12"/>
          <p:cNvSpPr/>
          <p:nvPr/>
        </p:nvSpPr>
        <p:spPr>
          <a:xfrm>
            <a:off x="3563005" y="5011222"/>
            <a:ext cx="2805470" cy="350639"/>
          </a:xfrm>
          <a:prstGeom prst="rect">
            <a:avLst/>
          </a:prstGeom>
          <a:noFill/>
          <a:ln/>
        </p:spPr>
        <p:txBody>
          <a:bodyPr wrap="none" rtlCol="0" anchor="t"/>
          <a:lstStyle/>
          <a:p>
            <a:pPr marL="0" indent="0">
              <a:lnSpc>
                <a:spcPts val="2761"/>
              </a:lnSpc>
              <a:buNone/>
            </a:pPr>
            <a:endParaRPr lang="en-US" sz="2209" dirty="0"/>
          </a:p>
        </p:txBody>
      </p:sp>
      <p:sp>
        <p:nvSpPr>
          <p:cNvPr id="16" name="Text 13"/>
          <p:cNvSpPr/>
          <p:nvPr/>
        </p:nvSpPr>
        <p:spPr>
          <a:xfrm>
            <a:off x="1987272" y="5414605"/>
            <a:ext cx="5204460" cy="1580198"/>
          </a:xfrm>
          <a:prstGeom prst="rect">
            <a:avLst/>
          </a:prstGeom>
          <a:noFill/>
          <a:ln/>
        </p:spPr>
        <p:txBody>
          <a:bodyPr wrap="square" rtlCol="0" anchor="t"/>
          <a:lstStyle/>
          <a:p>
            <a:pPr marL="0" indent="0">
              <a:lnSpc>
                <a:spcPts val="3110"/>
              </a:lnSpc>
              <a:buNone/>
            </a:pPr>
            <a:endParaRPr lang="en-US" sz="1944" dirty="0"/>
          </a:p>
        </p:txBody>
      </p:sp>
      <p:sp>
        <p:nvSpPr>
          <p:cNvPr id="18" name="Text 15"/>
          <p:cNvSpPr/>
          <p:nvPr/>
        </p:nvSpPr>
        <p:spPr>
          <a:xfrm flipV="1">
            <a:off x="7538224" y="5361861"/>
            <a:ext cx="269895" cy="45719"/>
          </a:xfrm>
          <a:prstGeom prst="rect">
            <a:avLst/>
          </a:prstGeom>
          <a:noFill/>
          <a:ln/>
        </p:spPr>
        <p:txBody>
          <a:bodyPr wrap="none" rtlCol="0" anchor="t"/>
          <a:lstStyle/>
          <a:p>
            <a:pPr marL="0" indent="0" algn="ctr">
              <a:lnSpc>
                <a:spcPts val="2651"/>
              </a:lnSpc>
              <a:buNone/>
            </a:pPr>
            <a:endParaRPr lang="en-US" sz="2651" dirty="0"/>
          </a:p>
        </p:txBody>
      </p:sp>
      <p:sp>
        <p:nvSpPr>
          <p:cNvPr id="19" name="Text 16"/>
          <p:cNvSpPr/>
          <p:nvPr/>
        </p:nvSpPr>
        <p:spPr>
          <a:xfrm>
            <a:off x="8240792" y="4915853"/>
            <a:ext cx="2805470" cy="350639"/>
          </a:xfrm>
          <a:prstGeom prst="rect">
            <a:avLst/>
          </a:prstGeom>
          <a:noFill/>
          <a:ln/>
        </p:spPr>
        <p:txBody>
          <a:bodyPr wrap="none" rtlCol="0" anchor="t"/>
          <a:lstStyle/>
          <a:p>
            <a:pPr marL="0" indent="0">
              <a:lnSpc>
                <a:spcPts val="2761"/>
              </a:lnSpc>
              <a:buNone/>
            </a:pPr>
            <a:endParaRPr lang="en-US" sz="2209" dirty="0"/>
          </a:p>
        </p:txBody>
      </p:sp>
      <p:sp>
        <p:nvSpPr>
          <p:cNvPr id="20" name="Text 17"/>
          <p:cNvSpPr/>
          <p:nvPr/>
        </p:nvSpPr>
        <p:spPr>
          <a:xfrm>
            <a:off x="8240792" y="5414605"/>
            <a:ext cx="5204460" cy="1975247"/>
          </a:xfrm>
          <a:prstGeom prst="rect">
            <a:avLst/>
          </a:prstGeom>
          <a:noFill/>
          <a:ln/>
        </p:spPr>
        <p:txBody>
          <a:bodyPr wrap="square" rtlCol="0" anchor="t"/>
          <a:lstStyle/>
          <a:p>
            <a:pPr marL="0" indent="0">
              <a:lnSpc>
                <a:spcPts val="3110"/>
              </a:lnSpc>
              <a:buNone/>
            </a:pPr>
            <a:endParaRPr lang="en-US" sz="1944" dirty="0"/>
          </a:p>
        </p:txBody>
      </p:sp>
      <p:pic>
        <p:nvPicPr>
          <p:cNvPr id="2050" name="Picture 2" descr="Six-fold increase in forest fires as temperatures rise in ...">
            <a:extLst>
              <a:ext uri="{FF2B5EF4-FFF2-40B4-BE49-F238E27FC236}">
                <a16:creationId xmlns:a16="http://schemas.microsoft.com/office/drawing/2014/main" id="{7030E6DA-DA4E-3AA9-66B1-A88B0B642A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1481" y="1220931"/>
            <a:ext cx="5852571" cy="634090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868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p:nvPr/>
        </p:nvSpPr>
        <p:spPr>
          <a:xfrm>
            <a:off x="2999482" y="149675"/>
            <a:ext cx="83845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Introduction</a:t>
            </a:r>
            <a:endParaRPr lang="en-US" sz="4800" b="1" dirty="0">
              <a:latin typeface="Times New Roman" panose="02020603050405020304" pitchFamily="18" charset="0"/>
              <a:cs typeface="Times New Roman" panose="02020603050405020304" pitchFamily="18" charset="0"/>
            </a:endParaRPr>
          </a:p>
        </p:txBody>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7" name="Text 4"/>
          <p:cNvSpPr/>
          <p:nvPr/>
        </p:nvSpPr>
        <p:spPr>
          <a:xfrm>
            <a:off x="560398" y="907378"/>
            <a:ext cx="9063104" cy="6482474"/>
          </a:xfrm>
          <a:prstGeom prst="rect">
            <a:avLst/>
          </a:prstGeom>
          <a:noFill/>
          <a:ln/>
        </p:spPr>
        <p:txBody>
          <a:bodyPr wrap="none" rtlCol="0" anchor="t"/>
          <a:lstStyle/>
          <a:p>
            <a:pPr marL="571500" indent="-571500">
              <a:lnSpc>
                <a:spcPct val="150000"/>
              </a:lnSpc>
              <a:buFont typeface="Arial" panose="020B0604020202020204" pitchFamily="34" charset="0"/>
              <a:buChar char="•"/>
            </a:pPr>
            <a:endParaRPr lang="en-US" sz="4000" dirty="0">
              <a:solidFill>
                <a:srgbClr val="E2E6E9"/>
              </a:solidFill>
              <a:latin typeface="Times New Roman" panose="02020603050405020304" pitchFamily="18" charset="0"/>
              <a:ea typeface="adonis-web" pitchFamily="34" charset="-122"/>
              <a:cs typeface="Times New Roman" panose="02020603050405020304" pitchFamily="18" charset="0"/>
            </a:endParaRPr>
          </a:p>
        </p:txBody>
      </p:sp>
      <p:sp>
        <p:nvSpPr>
          <p:cNvPr id="8" name="Text 5"/>
          <p:cNvSpPr/>
          <p:nvPr/>
        </p:nvSpPr>
        <p:spPr>
          <a:xfrm>
            <a:off x="198727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7624286"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1" name="Text 8"/>
          <p:cNvSpPr/>
          <p:nvPr/>
        </p:nvSpPr>
        <p:spPr>
          <a:xfrm>
            <a:off x="8240792" y="2312432"/>
            <a:ext cx="2805470" cy="350639"/>
          </a:xfrm>
          <a:prstGeom prst="rect">
            <a:avLst/>
          </a:prstGeom>
          <a:noFill/>
          <a:ln/>
        </p:spPr>
        <p:txBody>
          <a:bodyPr wrap="none" rtlCol="0" anchor="t"/>
          <a:lstStyle/>
          <a:p>
            <a:pPr marL="0" indent="0">
              <a:lnSpc>
                <a:spcPts val="2761"/>
              </a:lnSpc>
              <a:buNone/>
            </a:pPr>
            <a:endParaRPr lang="en-US" sz="2209" dirty="0"/>
          </a:p>
        </p:txBody>
      </p:sp>
      <p:sp>
        <p:nvSpPr>
          <p:cNvPr id="12" name="Text 9"/>
          <p:cNvSpPr/>
          <p:nvPr/>
        </p:nvSpPr>
        <p:spPr>
          <a:xfrm>
            <a:off x="824079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4" name="Text 11"/>
          <p:cNvSpPr/>
          <p:nvPr/>
        </p:nvSpPr>
        <p:spPr>
          <a:xfrm>
            <a:off x="1370767" y="5025152"/>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5" name="Text 12"/>
          <p:cNvSpPr/>
          <p:nvPr/>
        </p:nvSpPr>
        <p:spPr>
          <a:xfrm>
            <a:off x="3563005" y="5011222"/>
            <a:ext cx="2805470" cy="350639"/>
          </a:xfrm>
          <a:prstGeom prst="rect">
            <a:avLst/>
          </a:prstGeom>
          <a:noFill/>
          <a:ln/>
        </p:spPr>
        <p:txBody>
          <a:bodyPr wrap="none" rtlCol="0" anchor="t"/>
          <a:lstStyle/>
          <a:p>
            <a:pPr marL="0" indent="0">
              <a:lnSpc>
                <a:spcPts val="2761"/>
              </a:lnSpc>
              <a:buNone/>
            </a:pPr>
            <a:endParaRPr lang="en-US" sz="2209" dirty="0"/>
          </a:p>
        </p:txBody>
      </p:sp>
      <p:sp>
        <p:nvSpPr>
          <p:cNvPr id="16" name="Text 13"/>
          <p:cNvSpPr/>
          <p:nvPr/>
        </p:nvSpPr>
        <p:spPr>
          <a:xfrm>
            <a:off x="1987272" y="5414605"/>
            <a:ext cx="5204460" cy="1580198"/>
          </a:xfrm>
          <a:prstGeom prst="rect">
            <a:avLst/>
          </a:prstGeom>
          <a:noFill/>
          <a:ln/>
        </p:spPr>
        <p:txBody>
          <a:bodyPr wrap="square" rtlCol="0" anchor="t"/>
          <a:lstStyle/>
          <a:p>
            <a:pPr marL="0" indent="0">
              <a:lnSpc>
                <a:spcPts val="3110"/>
              </a:lnSpc>
              <a:buNone/>
            </a:pPr>
            <a:endParaRPr lang="en-US" sz="1944" dirty="0"/>
          </a:p>
        </p:txBody>
      </p:sp>
      <p:sp>
        <p:nvSpPr>
          <p:cNvPr id="18" name="Text 15"/>
          <p:cNvSpPr/>
          <p:nvPr/>
        </p:nvSpPr>
        <p:spPr>
          <a:xfrm flipV="1">
            <a:off x="7538224" y="5361861"/>
            <a:ext cx="269895" cy="45719"/>
          </a:xfrm>
          <a:prstGeom prst="rect">
            <a:avLst/>
          </a:prstGeom>
          <a:noFill/>
          <a:ln/>
        </p:spPr>
        <p:txBody>
          <a:bodyPr wrap="none" rtlCol="0" anchor="t"/>
          <a:lstStyle/>
          <a:p>
            <a:pPr marL="0" indent="0" algn="ctr">
              <a:lnSpc>
                <a:spcPts val="2651"/>
              </a:lnSpc>
              <a:buNone/>
            </a:pPr>
            <a:endParaRPr lang="en-US" sz="2651" dirty="0"/>
          </a:p>
        </p:txBody>
      </p:sp>
      <p:sp>
        <p:nvSpPr>
          <p:cNvPr id="19" name="Text 16"/>
          <p:cNvSpPr/>
          <p:nvPr/>
        </p:nvSpPr>
        <p:spPr>
          <a:xfrm>
            <a:off x="8240792" y="4915853"/>
            <a:ext cx="2805470" cy="350639"/>
          </a:xfrm>
          <a:prstGeom prst="rect">
            <a:avLst/>
          </a:prstGeom>
          <a:noFill/>
          <a:ln/>
        </p:spPr>
        <p:txBody>
          <a:bodyPr wrap="none" rtlCol="0" anchor="t"/>
          <a:lstStyle/>
          <a:p>
            <a:pPr marL="0" indent="0">
              <a:lnSpc>
                <a:spcPts val="2761"/>
              </a:lnSpc>
              <a:buNone/>
            </a:pPr>
            <a:endParaRPr lang="en-US" sz="2209" dirty="0"/>
          </a:p>
        </p:txBody>
      </p:sp>
      <p:sp>
        <p:nvSpPr>
          <p:cNvPr id="20" name="Text 17"/>
          <p:cNvSpPr/>
          <p:nvPr/>
        </p:nvSpPr>
        <p:spPr>
          <a:xfrm>
            <a:off x="8240792" y="5414605"/>
            <a:ext cx="5204460" cy="1975247"/>
          </a:xfrm>
          <a:prstGeom prst="rect">
            <a:avLst/>
          </a:prstGeom>
          <a:noFill/>
          <a:ln/>
        </p:spPr>
        <p:txBody>
          <a:bodyPr wrap="square" rtlCol="0" anchor="t"/>
          <a:lstStyle/>
          <a:p>
            <a:pPr marL="0" indent="0">
              <a:lnSpc>
                <a:spcPts val="3110"/>
              </a:lnSpc>
              <a:buNone/>
            </a:pPr>
            <a:endParaRPr lang="en-US" sz="1944" dirty="0"/>
          </a:p>
        </p:txBody>
      </p:sp>
      <p:sp>
        <p:nvSpPr>
          <p:cNvPr id="9" name="TextBox 8">
            <a:extLst>
              <a:ext uri="{FF2B5EF4-FFF2-40B4-BE49-F238E27FC236}">
                <a16:creationId xmlns:a16="http://schemas.microsoft.com/office/drawing/2014/main" id="{E711F556-5E0E-D042-D069-970091442DDF}"/>
              </a:ext>
            </a:extLst>
          </p:cNvPr>
          <p:cNvSpPr txBox="1"/>
          <p:nvPr/>
        </p:nvSpPr>
        <p:spPr>
          <a:xfrm>
            <a:off x="0" y="768459"/>
            <a:ext cx="14630400" cy="6760312"/>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Forests are vital to our planet. They provide us with oxygen, clean water, and habitat for wildlife. They also regulate the climate and help to prevent soil erosion. Forests are a treasure that we should protect.</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 forest fire is an uncontrolled blaze that burns through a forest ecosystem. These fires can be devastating, causing     ecological damage, threatening wildlife, and endangering human settlements.</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We propose a system using Sentinel satellite imagery and NDVI to detect forest fires and analyze historical fire patterns (2019-2023) for high-risk months.</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research will develop the Fire Pattern Recognition and Severity System (FPSS) to improve fire detection, classification, and burned area estimation. This will allow for predictive modeling and more proactive fire management strategies.</a:t>
            </a:r>
          </a:p>
          <a:p>
            <a:pPr marL="342900" indent="-342900" algn="just">
              <a:lnSpc>
                <a:spcPct val="20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This project equips forest authorities with improved tools and knowledge for faster response times and reduced environmental damage from forest fires.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05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p:nvPr/>
        </p:nvSpPr>
        <p:spPr>
          <a:xfrm>
            <a:off x="3751640" y="689845"/>
            <a:ext cx="7091382" cy="831500"/>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Problem statement</a:t>
            </a:r>
          </a:p>
        </p:txBody>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7" name="Text 4"/>
          <p:cNvSpPr/>
          <p:nvPr/>
        </p:nvSpPr>
        <p:spPr>
          <a:xfrm>
            <a:off x="560398" y="907378"/>
            <a:ext cx="9063104" cy="6482474"/>
          </a:xfrm>
          <a:prstGeom prst="rect">
            <a:avLst/>
          </a:prstGeom>
          <a:noFill/>
          <a:ln/>
        </p:spPr>
        <p:txBody>
          <a:bodyPr wrap="none" rtlCol="0" anchor="t"/>
          <a:lstStyle/>
          <a:p>
            <a:pPr marL="571500" indent="-571500">
              <a:lnSpc>
                <a:spcPct val="150000"/>
              </a:lnSpc>
              <a:buFont typeface="Arial" panose="020B0604020202020204" pitchFamily="34" charset="0"/>
              <a:buChar char="•"/>
            </a:pPr>
            <a:endParaRPr lang="en-US" sz="4000" dirty="0">
              <a:solidFill>
                <a:srgbClr val="E2E6E9"/>
              </a:solidFill>
              <a:latin typeface="Times New Roman" panose="02020603050405020304" pitchFamily="18" charset="0"/>
              <a:ea typeface="adonis-web" pitchFamily="34" charset="-122"/>
              <a:cs typeface="Times New Roman" panose="02020603050405020304" pitchFamily="18" charset="0"/>
            </a:endParaRPr>
          </a:p>
        </p:txBody>
      </p:sp>
      <p:sp>
        <p:nvSpPr>
          <p:cNvPr id="8" name="Text 5"/>
          <p:cNvSpPr/>
          <p:nvPr/>
        </p:nvSpPr>
        <p:spPr>
          <a:xfrm>
            <a:off x="198727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7624286" y="2421731"/>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1" name="Text 8"/>
          <p:cNvSpPr/>
          <p:nvPr/>
        </p:nvSpPr>
        <p:spPr>
          <a:xfrm>
            <a:off x="8240792" y="2312432"/>
            <a:ext cx="2805470" cy="350639"/>
          </a:xfrm>
          <a:prstGeom prst="rect">
            <a:avLst/>
          </a:prstGeom>
          <a:noFill/>
          <a:ln/>
        </p:spPr>
        <p:txBody>
          <a:bodyPr wrap="none" rtlCol="0" anchor="t"/>
          <a:lstStyle/>
          <a:p>
            <a:pPr marL="0" indent="0">
              <a:lnSpc>
                <a:spcPts val="2761"/>
              </a:lnSpc>
              <a:buNone/>
            </a:pPr>
            <a:endParaRPr lang="en-US" sz="2209" dirty="0"/>
          </a:p>
        </p:txBody>
      </p:sp>
      <p:sp>
        <p:nvSpPr>
          <p:cNvPr id="12" name="Text 9"/>
          <p:cNvSpPr/>
          <p:nvPr/>
        </p:nvSpPr>
        <p:spPr>
          <a:xfrm>
            <a:off x="8240792" y="2811185"/>
            <a:ext cx="5204460" cy="1580198"/>
          </a:xfrm>
          <a:prstGeom prst="rect">
            <a:avLst/>
          </a:prstGeom>
          <a:noFill/>
          <a:ln/>
        </p:spPr>
        <p:txBody>
          <a:bodyPr wrap="square" rtlCol="0" anchor="t"/>
          <a:lstStyle/>
          <a:p>
            <a:pPr marL="0" indent="0">
              <a:lnSpc>
                <a:spcPts val="3110"/>
              </a:lnSpc>
              <a:buNone/>
            </a:pPr>
            <a:endParaRPr lang="en-US" sz="1944" dirty="0"/>
          </a:p>
        </p:txBody>
      </p:sp>
      <p:sp>
        <p:nvSpPr>
          <p:cNvPr id="14" name="Text 11"/>
          <p:cNvSpPr/>
          <p:nvPr/>
        </p:nvSpPr>
        <p:spPr>
          <a:xfrm>
            <a:off x="1370767" y="5025152"/>
            <a:ext cx="183833" cy="336709"/>
          </a:xfrm>
          <a:prstGeom prst="rect">
            <a:avLst/>
          </a:prstGeom>
          <a:noFill/>
          <a:ln/>
        </p:spPr>
        <p:txBody>
          <a:bodyPr wrap="none" rtlCol="0" anchor="t"/>
          <a:lstStyle/>
          <a:p>
            <a:pPr marL="0" indent="0" algn="ctr">
              <a:lnSpc>
                <a:spcPts val="2651"/>
              </a:lnSpc>
              <a:buNone/>
            </a:pPr>
            <a:endParaRPr lang="en-US" sz="2651" dirty="0"/>
          </a:p>
        </p:txBody>
      </p:sp>
      <p:sp>
        <p:nvSpPr>
          <p:cNvPr id="16" name="Text 13"/>
          <p:cNvSpPr/>
          <p:nvPr/>
        </p:nvSpPr>
        <p:spPr>
          <a:xfrm>
            <a:off x="1987272" y="5414605"/>
            <a:ext cx="5204460" cy="1580198"/>
          </a:xfrm>
          <a:prstGeom prst="rect">
            <a:avLst/>
          </a:prstGeom>
          <a:noFill/>
          <a:ln/>
        </p:spPr>
        <p:txBody>
          <a:bodyPr wrap="square" rtlCol="0" anchor="t"/>
          <a:lstStyle/>
          <a:p>
            <a:pPr marL="0" indent="0">
              <a:lnSpc>
                <a:spcPts val="3110"/>
              </a:lnSpc>
              <a:buNone/>
            </a:pPr>
            <a:endParaRPr lang="en-US" sz="1944" dirty="0"/>
          </a:p>
        </p:txBody>
      </p:sp>
      <p:sp>
        <p:nvSpPr>
          <p:cNvPr id="18" name="Text 15"/>
          <p:cNvSpPr/>
          <p:nvPr/>
        </p:nvSpPr>
        <p:spPr>
          <a:xfrm flipV="1">
            <a:off x="7538224" y="5361861"/>
            <a:ext cx="269895" cy="45719"/>
          </a:xfrm>
          <a:prstGeom prst="rect">
            <a:avLst/>
          </a:prstGeom>
          <a:noFill/>
          <a:ln/>
        </p:spPr>
        <p:txBody>
          <a:bodyPr wrap="none" rtlCol="0" anchor="t"/>
          <a:lstStyle/>
          <a:p>
            <a:pPr marL="0" indent="0" algn="ctr">
              <a:lnSpc>
                <a:spcPts val="2651"/>
              </a:lnSpc>
              <a:buNone/>
            </a:pPr>
            <a:endParaRPr lang="en-US" sz="2651" dirty="0"/>
          </a:p>
        </p:txBody>
      </p:sp>
      <p:sp>
        <p:nvSpPr>
          <p:cNvPr id="19" name="Text 16"/>
          <p:cNvSpPr/>
          <p:nvPr/>
        </p:nvSpPr>
        <p:spPr>
          <a:xfrm>
            <a:off x="8240792" y="4915853"/>
            <a:ext cx="2805470" cy="350639"/>
          </a:xfrm>
          <a:prstGeom prst="rect">
            <a:avLst/>
          </a:prstGeom>
          <a:noFill/>
          <a:ln/>
        </p:spPr>
        <p:txBody>
          <a:bodyPr wrap="none" rtlCol="0" anchor="t"/>
          <a:lstStyle/>
          <a:p>
            <a:pPr marL="0" indent="0">
              <a:lnSpc>
                <a:spcPts val="2761"/>
              </a:lnSpc>
              <a:buNone/>
            </a:pPr>
            <a:endParaRPr lang="en-US" sz="2209" dirty="0"/>
          </a:p>
        </p:txBody>
      </p:sp>
      <p:sp>
        <p:nvSpPr>
          <p:cNvPr id="20" name="Text 17"/>
          <p:cNvSpPr/>
          <p:nvPr/>
        </p:nvSpPr>
        <p:spPr>
          <a:xfrm>
            <a:off x="8240792" y="5414605"/>
            <a:ext cx="5204460" cy="1975247"/>
          </a:xfrm>
          <a:prstGeom prst="rect">
            <a:avLst/>
          </a:prstGeom>
          <a:noFill/>
          <a:ln/>
        </p:spPr>
        <p:txBody>
          <a:bodyPr wrap="square" rtlCol="0" anchor="t"/>
          <a:lstStyle/>
          <a:p>
            <a:pPr marL="0" indent="0">
              <a:lnSpc>
                <a:spcPts val="3110"/>
              </a:lnSpc>
              <a:buNone/>
            </a:pPr>
            <a:endParaRPr lang="en-US" sz="1944" dirty="0"/>
          </a:p>
        </p:txBody>
      </p:sp>
      <p:sp>
        <p:nvSpPr>
          <p:cNvPr id="9" name="TextBox 8">
            <a:extLst>
              <a:ext uri="{FF2B5EF4-FFF2-40B4-BE49-F238E27FC236}">
                <a16:creationId xmlns:a16="http://schemas.microsoft.com/office/drawing/2014/main" id="{E711F556-5E0E-D042-D069-970091442DDF}"/>
              </a:ext>
            </a:extLst>
          </p:cNvPr>
          <p:cNvSpPr txBox="1"/>
          <p:nvPr/>
        </p:nvSpPr>
        <p:spPr>
          <a:xfrm>
            <a:off x="276077" y="2384383"/>
            <a:ext cx="14078246" cy="1077218"/>
          </a:xfrm>
          <a:prstGeom prst="rect">
            <a:avLst/>
          </a:prstGeom>
          <a:noFill/>
        </p:spPr>
        <p:txBody>
          <a:bodyPr wrap="square" rtlCol="0">
            <a:spAutoFit/>
          </a:bodyPr>
          <a:lstStyle/>
          <a:p>
            <a:pPr marL="342900" indent="-342900" algn="just">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Climate change and human actions are driving more intense forest fires. We need better detection and management to protect ecosystems, wildlife, and communities.</a:t>
            </a:r>
            <a:endParaRPr lang="en-IN" sz="3200" dirty="0">
              <a:latin typeface="Times New Roman" panose="02020603050405020304" pitchFamily="18" charset="0"/>
              <a:cs typeface="Times New Roman" panose="02020603050405020304" pitchFamily="18" charset="0"/>
            </a:endParaRPr>
          </a:p>
        </p:txBody>
      </p:sp>
      <p:pic>
        <p:nvPicPr>
          <p:cNvPr id="3074" name="Picture 2" descr="global forest loss between 2001 and 2019">
            <a:extLst>
              <a:ext uri="{FF2B5EF4-FFF2-40B4-BE49-F238E27FC236}">
                <a16:creationId xmlns:a16="http://schemas.microsoft.com/office/drawing/2014/main" id="{FB96A312-02F6-3EB5-902C-7746A0B0E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65" y="4212275"/>
            <a:ext cx="4428501" cy="3485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6" name="Picture 4" descr="10 Ways to Prevent Forest Fires | One ...">
            <a:extLst>
              <a:ext uri="{FF2B5EF4-FFF2-40B4-BE49-F238E27FC236}">
                <a16:creationId xmlns:a16="http://schemas.microsoft.com/office/drawing/2014/main" id="{0B88A476-965E-1EBB-BB6C-BACAB0DA0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2534" y="4212275"/>
            <a:ext cx="4428501" cy="348546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3078" name="Picture 6" descr="Uttarakhand forest fire petitions ...">
            <a:extLst>
              <a:ext uri="{FF2B5EF4-FFF2-40B4-BE49-F238E27FC236}">
                <a16:creationId xmlns:a16="http://schemas.microsoft.com/office/drawing/2014/main" id="{CD63A88E-C3D1-1E6C-987D-BC9B2CE0B0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15964" y="4212275"/>
            <a:ext cx="4350017" cy="3391127"/>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69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p:nvPr/>
        </p:nvSpPr>
        <p:spPr>
          <a:xfrm>
            <a:off x="2999482" y="161249"/>
            <a:ext cx="83845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Objective</a:t>
            </a:r>
            <a:endParaRPr lang="en-US" sz="4800" b="1" dirty="0">
              <a:latin typeface="Times New Roman" panose="02020603050405020304" pitchFamily="18" charset="0"/>
              <a:cs typeface="Times New Roman" panose="02020603050405020304" pitchFamily="18" charset="0"/>
            </a:endParaRPr>
          </a:p>
        </p:txBody>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endParaRPr lang="en-US" sz="2400" dirty="0"/>
          </a:p>
        </p:txBody>
      </p:sp>
      <p:sp>
        <p:nvSpPr>
          <p:cNvPr id="7" name="Text 4"/>
          <p:cNvSpPr/>
          <p:nvPr/>
        </p:nvSpPr>
        <p:spPr>
          <a:xfrm>
            <a:off x="560398" y="907378"/>
            <a:ext cx="9063104" cy="6482474"/>
          </a:xfrm>
          <a:prstGeom prst="rect">
            <a:avLst/>
          </a:prstGeom>
          <a:noFill/>
          <a:ln/>
        </p:spPr>
        <p:txBody>
          <a:bodyPr wrap="none" rtlCol="0" anchor="t"/>
          <a:lstStyle/>
          <a:p>
            <a:pPr marL="571500" indent="-571500">
              <a:lnSpc>
                <a:spcPct val="150000"/>
              </a:lnSpc>
              <a:buFont typeface="Arial" panose="020B0604020202020204" pitchFamily="34" charset="0"/>
              <a:buChar char="•"/>
            </a:pPr>
            <a:endParaRPr lang="en-US" sz="2400" dirty="0">
              <a:solidFill>
                <a:srgbClr val="E2E6E9"/>
              </a:solidFill>
              <a:latin typeface="Times New Roman" panose="02020603050405020304" pitchFamily="18" charset="0"/>
              <a:ea typeface="adonis-web" pitchFamily="34" charset="-122"/>
              <a:cs typeface="Times New Roman" panose="02020603050405020304" pitchFamily="18" charset="0"/>
            </a:endParaRPr>
          </a:p>
        </p:txBody>
      </p:sp>
      <p:sp>
        <p:nvSpPr>
          <p:cNvPr id="8" name="Text 5"/>
          <p:cNvSpPr/>
          <p:nvPr/>
        </p:nvSpPr>
        <p:spPr>
          <a:xfrm>
            <a:off x="1987272" y="2811185"/>
            <a:ext cx="5204460" cy="1580198"/>
          </a:xfrm>
          <a:prstGeom prst="rect">
            <a:avLst/>
          </a:prstGeom>
          <a:noFill/>
          <a:ln/>
        </p:spPr>
        <p:txBody>
          <a:bodyPr wrap="square" rtlCol="0" anchor="t"/>
          <a:lstStyle/>
          <a:p>
            <a:pPr marL="0" indent="0">
              <a:lnSpc>
                <a:spcPts val="3110"/>
              </a:lnSpc>
              <a:buNone/>
            </a:pPr>
            <a:endParaRPr lang="en-US" sz="2400" dirty="0"/>
          </a:p>
        </p:txBody>
      </p:sp>
      <p:sp>
        <p:nvSpPr>
          <p:cNvPr id="10" name="Text 7"/>
          <p:cNvSpPr/>
          <p:nvPr/>
        </p:nvSpPr>
        <p:spPr>
          <a:xfrm>
            <a:off x="7624286" y="2421731"/>
            <a:ext cx="183833" cy="336709"/>
          </a:xfrm>
          <a:prstGeom prst="rect">
            <a:avLst/>
          </a:prstGeom>
          <a:noFill/>
          <a:ln/>
        </p:spPr>
        <p:txBody>
          <a:bodyPr wrap="none" rtlCol="0" anchor="t"/>
          <a:lstStyle/>
          <a:p>
            <a:pPr marL="0" indent="0" algn="ctr">
              <a:lnSpc>
                <a:spcPts val="2651"/>
              </a:lnSpc>
              <a:buNone/>
            </a:pPr>
            <a:endParaRPr lang="en-US" sz="2400" dirty="0"/>
          </a:p>
        </p:txBody>
      </p:sp>
      <p:sp>
        <p:nvSpPr>
          <p:cNvPr id="11" name="Text 8"/>
          <p:cNvSpPr/>
          <p:nvPr/>
        </p:nvSpPr>
        <p:spPr>
          <a:xfrm>
            <a:off x="8240792" y="2312432"/>
            <a:ext cx="2805470" cy="350639"/>
          </a:xfrm>
          <a:prstGeom prst="rect">
            <a:avLst/>
          </a:prstGeom>
          <a:noFill/>
          <a:ln/>
        </p:spPr>
        <p:txBody>
          <a:bodyPr wrap="none" rtlCol="0" anchor="t"/>
          <a:lstStyle/>
          <a:p>
            <a:pPr marL="0" indent="0">
              <a:lnSpc>
                <a:spcPts val="2761"/>
              </a:lnSpc>
              <a:buNone/>
            </a:pPr>
            <a:endParaRPr lang="en-US" sz="2400" dirty="0"/>
          </a:p>
        </p:txBody>
      </p:sp>
      <p:sp>
        <p:nvSpPr>
          <p:cNvPr id="12" name="Text 9"/>
          <p:cNvSpPr/>
          <p:nvPr/>
        </p:nvSpPr>
        <p:spPr>
          <a:xfrm>
            <a:off x="8240792" y="2811185"/>
            <a:ext cx="5204460" cy="1580198"/>
          </a:xfrm>
          <a:prstGeom prst="rect">
            <a:avLst/>
          </a:prstGeom>
          <a:noFill/>
          <a:ln/>
        </p:spPr>
        <p:txBody>
          <a:bodyPr wrap="square" rtlCol="0" anchor="t"/>
          <a:lstStyle/>
          <a:p>
            <a:pPr marL="0" indent="0">
              <a:lnSpc>
                <a:spcPts val="3110"/>
              </a:lnSpc>
              <a:buNone/>
            </a:pPr>
            <a:endParaRPr lang="en-US" sz="2400" dirty="0"/>
          </a:p>
        </p:txBody>
      </p:sp>
      <p:sp>
        <p:nvSpPr>
          <p:cNvPr id="14" name="Text 11"/>
          <p:cNvSpPr/>
          <p:nvPr/>
        </p:nvSpPr>
        <p:spPr>
          <a:xfrm>
            <a:off x="1370767" y="5025152"/>
            <a:ext cx="183833" cy="336709"/>
          </a:xfrm>
          <a:prstGeom prst="rect">
            <a:avLst/>
          </a:prstGeom>
          <a:noFill/>
          <a:ln/>
        </p:spPr>
        <p:txBody>
          <a:bodyPr wrap="none" rtlCol="0" anchor="t"/>
          <a:lstStyle/>
          <a:p>
            <a:pPr marL="0" indent="0" algn="ctr">
              <a:lnSpc>
                <a:spcPts val="2651"/>
              </a:lnSpc>
              <a:buNone/>
            </a:pPr>
            <a:endParaRPr lang="en-US" sz="2400" dirty="0"/>
          </a:p>
        </p:txBody>
      </p:sp>
      <p:sp>
        <p:nvSpPr>
          <p:cNvPr id="15" name="Text 12"/>
          <p:cNvSpPr/>
          <p:nvPr/>
        </p:nvSpPr>
        <p:spPr>
          <a:xfrm>
            <a:off x="3563005" y="5011222"/>
            <a:ext cx="2805470" cy="350639"/>
          </a:xfrm>
          <a:prstGeom prst="rect">
            <a:avLst/>
          </a:prstGeom>
          <a:noFill/>
          <a:ln/>
        </p:spPr>
        <p:txBody>
          <a:bodyPr wrap="none" rtlCol="0" anchor="t"/>
          <a:lstStyle/>
          <a:p>
            <a:pPr marL="0" indent="0">
              <a:lnSpc>
                <a:spcPts val="2761"/>
              </a:lnSpc>
              <a:buNone/>
            </a:pPr>
            <a:endParaRPr lang="en-US" sz="2400" dirty="0"/>
          </a:p>
        </p:txBody>
      </p:sp>
      <p:sp>
        <p:nvSpPr>
          <p:cNvPr id="18" name="Text 15"/>
          <p:cNvSpPr/>
          <p:nvPr/>
        </p:nvSpPr>
        <p:spPr>
          <a:xfrm flipV="1">
            <a:off x="7538224" y="5361861"/>
            <a:ext cx="269895" cy="45719"/>
          </a:xfrm>
          <a:prstGeom prst="rect">
            <a:avLst/>
          </a:prstGeom>
          <a:noFill/>
          <a:ln/>
        </p:spPr>
        <p:txBody>
          <a:bodyPr wrap="none" rtlCol="0" anchor="t"/>
          <a:lstStyle/>
          <a:p>
            <a:pPr marL="0" indent="0" algn="ctr">
              <a:lnSpc>
                <a:spcPts val="2651"/>
              </a:lnSpc>
              <a:buNone/>
            </a:pPr>
            <a:endParaRPr lang="en-US" sz="2400" dirty="0"/>
          </a:p>
        </p:txBody>
      </p:sp>
      <p:sp>
        <p:nvSpPr>
          <p:cNvPr id="19" name="Text 16"/>
          <p:cNvSpPr/>
          <p:nvPr/>
        </p:nvSpPr>
        <p:spPr>
          <a:xfrm>
            <a:off x="8240792" y="4915853"/>
            <a:ext cx="2805470" cy="350639"/>
          </a:xfrm>
          <a:prstGeom prst="rect">
            <a:avLst/>
          </a:prstGeom>
          <a:noFill/>
          <a:ln/>
        </p:spPr>
        <p:txBody>
          <a:bodyPr wrap="none" rtlCol="0" anchor="t"/>
          <a:lstStyle/>
          <a:p>
            <a:pPr marL="0" indent="0">
              <a:lnSpc>
                <a:spcPts val="2761"/>
              </a:lnSpc>
              <a:buNone/>
            </a:pPr>
            <a:endParaRPr lang="en-US" sz="2400" dirty="0"/>
          </a:p>
        </p:txBody>
      </p:sp>
      <p:sp>
        <p:nvSpPr>
          <p:cNvPr id="20" name="Text 17"/>
          <p:cNvSpPr/>
          <p:nvPr/>
        </p:nvSpPr>
        <p:spPr>
          <a:xfrm>
            <a:off x="13277690" y="3468295"/>
            <a:ext cx="6278088" cy="1975247"/>
          </a:xfrm>
          <a:prstGeom prst="rect">
            <a:avLst/>
          </a:prstGeom>
          <a:noFill/>
          <a:ln/>
        </p:spPr>
        <p:txBody>
          <a:bodyPr wrap="square" rtlCol="0" anchor="t"/>
          <a:lstStyle/>
          <a:p>
            <a:pPr marL="0" indent="0">
              <a:lnSpc>
                <a:spcPts val="3110"/>
              </a:lnSpc>
              <a:buNone/>
            </a:pPr>
            <a:endParaRPr lang="en-US" sz="2400" dirty="0"/>
          </a:p>
        </p:txBody>
      </p:sp>
      <p:sp>
        <p:nvSpPr>
          <p:cNvPr id="9" name="TextBox 8">
            <a:extLst>
              <a:ext uri="{FF2B5EF4-FFF2-40B4-BE49-F238E27FC236}">
                <a16:creationId xmlns:a16="http://schemas.microsoft.com/office/drawing/2014/main" id="{E711F556-5E0E-D042-D069-970091442DDF}"/>
              </a:ext>
            </a:extLst>
          </p:cNvPr>
          <p:cNvSpPr txBox="1"/>
          <p:nvPr/>
        </p:nvSpPr>
        <p:spPr>
          <a:xfrm>
            <a:off x="0" y="1010759"/>
            <a:ext cx="10752881" cy="6627776"/>
          </a:xfrm>
          <a:prstGeom prst="rect">
            <a:avLst/>
          </a:prstGeom>
          <a:noFill/>
        </p:spPr>
        <p:txBody>
          <a:bodyPr wrap="square" rtlCol="0">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a fire detection and analysis system using Sentinel satellite imagery and NDVI masks.</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Assess vegetation health for pre- and post-fire scenarios to estimate burned areas.</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Conduct a comprehensive temporal analysis (2019-2023) focusing on high-risk months to understand fire patterns and trends.</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a Fire Precision Support System for improved fire detection, classification, and acreage estimation.</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Equip Forest management authorities with a robust tool for proactive fire management, enhancing prevention, response, and overall effectiveness.</a:t>
            </a:r>
            <a:endParaRPr lang="en-IN" sz="2400" dirty="0">
              <a:latin typeface="Times New Roman" panose="02020603050405020304" pitchFamily="18" charset="0"/>
              <a:cs typeface="Times New Roman" panose="02020603050405020304" pitchFamily="18" charset="0"/>
            </a:endParaRPr>
          </a:p>
        </p:txBody>
      </p:sp>
      <p:pic>
        <p:nvPicPr>
          <p:cNvPr id="4098" name="Picture 2" descr="Uttarakhand forest fire saga ...">
            <a:extLst>
              <a:ext uri="{FF2B5EF4-FFF2-40B4-BE49-F238E27FC236}">
                <a16:creationId xmlns:a16="http://schemas.microsoft.com/office/drawing/2014/main" id="{E86689F9-14C8-E087-8179-42AC5D8D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2815" y="2244573"/>
            <a:ext cx="3451900" cy="42936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948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1"/>
          <p:cNvSpPr/>
          <p:nvPr/>
        </p:nvSpPr>
        <p:spPr>
          <a:xfrm>
            <a:off x="4734431" y="302954"/>
            <a:ext cx="4808637" cy="701397"/>
          </a:xfrm>
          <a:prstGeom prst="rect">
            <a:avLst/>
          </a:prstGeom>
          <a:noFill/>
          <a:ln/>
        </p:spPr>
        <p:txBody>
          <a:bodyPr wrap="none" rtlCol="0" anchor="t"/>
          <a:lstStyle/>
          <a:p>
            <a:pPr marL="0" indent="0">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Technologies Used </a:t>
            </a:r>
            <a:endParaRPr lang="en-US" sz="4800" b="1" dirty="0">
              <a:latin typeface="Times New Roman" panose="02020603050405020304" pitchFamily="18" charset="0"/>
              <a:cs typeface="Times New Roman" panose="02020603050405020304" pitchFamily="18" charset="0"/>
            </a:endParaRPr>
          </a:p>
        </p:txBody>
      </p:sp>
      <p:sp>
        <p:nvSpPr>
          <p:cNvPr id="5" name="Shape 2"/>
          <p:cNvSpPr/>
          <p:nvPr/>
        </p:nvSpPr>
        <p:spPr>
          <a:xfrm>
            <a:off x="1185029" y="2312432"/>
            <a:ext cx="555427" cy="555427"/>
          </a:xfrm>
          <a:prstGeom prst="roundRect">
            <a:avLst>
              <a:gd name="adj" fmla="val 20003"/>
            </a:avLst>
          </a:prstGeom>
          <a:solidFill>
            <a:srgbClr val="003180"/>
          </a:solidFill>
          <a:ln w="15240">
            <a:solidFill>
              <a:srgbClr val="194A99"/>
            </a:solidFill>
            <a:prstDash val="solid"/>
          </a:ln>
        </p:spPr>
      </p:sp>
      <p:sp>
        <p:nvSpPr>
          <p:cNvPr id="6" name="Text 3"/>
          <p:cNvSpPr/>
          <p:nvPr/>
        </p:nvSpPr>
        <p:spPr>
          <a:xfrm>
            <a:off x="1370767" y="2421731"/>
            <a:ext cx="183833" cy="336709"/>
          </a:xfrm>
          <a:prstGeom prst="rect">
            <a:avLst/>
          </a:prstGeom>
          <a:noFill/>
          <a:ln/>
        </p:spPr>
        <p:txBody>
          <a:bodyPr wrap="none" rtlCol="0" anchor="t"/>
          <a:lstStyle/>
          <a:p>
            <a:pPr marL="0" indent="0" algn="ctr">
              <a:lnSpc>
                <a:spcPts val="2651"/>
              </a:lnSpc>
              <a:buNone/>
            </a:pPr>
            <a:r>
              <a:rPr lang="en-US" sz="2651" dirty="0">
                <a:solidFill>
                  <a:srgbClr val="E2E6E9"/>
                </a:solidFill>
                <a:latin typeface="adonis-web" pitchFamily="34" charset="0"/>
                <a:ea typeface="adonis-web" pitchFamily="34" charset="-122"/>
                <a:cs typeface="adonis-web" pitchFamily="34" charset="-120"/>
              </a:rPr>
              <a:t>1</a:t>
            </a:r>
            <a:endParaRPr lang="en-US" sz="2651" dirty="0"/>
          </a:p>
        </p:txBody>
      </p:sp>
      <p:sp>
        <p:nvSpPr>
          <p:cNvPr id="7" name="Text 4"/>
          <p:cNvSpPr/>
          <p:nvPr/>
        </p:nvSpPr>
        <p:spPr>
          <a:xfrm>
            <a:off x="1877556" y="2312432"/>
            <a:ext cx="5713750" cy="446008"/>
          </a:xfrm>
          <a:prstGeom prst="rect">
            <a:avLst/>
          </a:prstGeom>
          <a:noFill/>
          <a:ln/>
        </p:spPr>
        <p:txBody>
          <a:bodyPr wrap="none" rtlCol="0" anchor="t"/>
          <a:lstStyle/>
          <a:p>
            <a:pPr marL="0" indent="0">
              <a:lnSpc>
                <a:spcPts val="2761"/>
              </a:lnSpc>
              <a:buNone/>
            </a:pPr>
            <a:r>
              <a:rPr lang="en-US" sz="2200" dirty="0">
                <a:latin typeface="Times New Roman" panose="02020603050405020304" pitchFamily="18" charset="0"/>
                <a:ea typeface="adonis-web" pitchFamily="34" charset="-122"/>
                <a:cs typeface="Times New Roman" panose="02020603050405020304" pitchFamily="18" charset="0"/>
              </a:rPr>
              <a:t>Quantum geographic information systems (QGIS)</a:t>
            </a:r>
            <a:endParaRPr lang="en-US" sz="2200" dirty="0">
              <a:latin typeface="Times New Roman" panose="02020603050405020304" pitchFamily="18" charset="0"/>
              <a:cs typeface="Times New Roman" panose="02020603050405020304" pitchFamily="18" charset="0"/>
            </a:endParaRPr>
          </a:p>
        </p:txBody>
      </p:sp>
      <p:sp>
        <p:nvSpPr>
          <p:cNvPr id="8" name="Text 5"/>
          <p:cNvSpPr/>
          <p:nvPr/>
        </p:nvSpPr>
        <p:spPr>
          <a:xfrm>
            <a:off x="2002452" y="2832914"/>
            <a:ext cx="5713750" cy="1703546"/>
          </a:xfrm>
          <a:prstGeom prst="rect">
            <a:avLst/>
          </a:prstGeom>
          <a:noFill/>
          <a:ln/>
        </p:spPr>
        <p:txBody>
          <a:bodyPr wrap="square" rtlCol="0" anchor="t"/>
          <a:lstStyle/>
          <a:p>
            <a:pPr marL="0" indent="0">
              <a:lnSpc>
                <a:spcPts val="3110"/>
              </a:lnSpc>
              <a:buNone/>
            </a:pPr>
            <a:r>
              <a:rPr lang="en-US" sz="1944" dirty="0">
                <a:latin typeface="Times New Roman" panose="02020603050405020304" pitchFamily="18" charset="0"/>
                <a:ea typeface="adonis-web" pitchFamily="34" charset="-122"/>
                <a:cs typeface="Times New Roman" panose="02020603050405020304" pitchFamily="18" charset="0"/>
              </a:rPr>
              <a:t>QGIS is a versatile and user-friendly desktop GIS software, available for free as an open-source platform. QGIS supports both raster and vector layers, making it suitable for a wide range of spatial data analysis tasks.</a:t>
            </a:r>
            <a:endParaRPr lang="en-US" sz="1944" dirty="0">
              <a:latin typeface="Times New Roman" panose="02020603050405020304" pitchFamily="18" charset="0"/>
              <a:cs typeface="Times New Roman" panose="02020603050405020304" pitchFamily="18" charset="0"/>
            </a:endParaRPr>
          </a:p>
        </p:txBody>
      </p:sp>
      <p:sp>
        <p:nvSpPr>
          <p:cNvPr id="9" name="Shape 6"/>
          <p:cNvSpPr/>
          <p:nvPr/>
        </p:nvSpPr>
        <p:spPr>
          <a:xfrm>
            <a:off x="7777162" y="2255758"/>
            <a:ext cx="555427" cy="555427"/>
          </a:xfrm>
          <a:prstGeom prst="roundRect">
            <a:avLst>
              <a:gd name="adj" fmla="val 20003"/>
            </a:avLst>
          </a:prstGeom>
          <a:solidFill>
            <a:srgbClr val="003180"/>
          </a:solidFill>
          <a:ln w="15240">
            <a:solidFill>
              <a:srgbClr val="194A99"/>
            </a:solidFill>
            <a:prstDash val="solid"/>
          </a:ln>
        </p:spPr>
      </p:sp>
      <p:sp>
        <p:nvSpPr>
          <p:cNvPr id="10" name="Text 7"/>
          <p:cNvSpPr/>
          <p:nvPr/>
        </p:nvSpPr>
        <p:spPr>
          <a:xfrm>
            <a:off x="7893009" y="2337266"/>
            <a:ext cx="323731" cy="280094"/>
          </a:xfrm>
          <a:prstGeom prst="rect">
            <a:avLst/>
          </a:prstGeom>
          <a:noFill/>
          <a:ln/>
        </p:spPr>
        <p:txBody>
          <a:bodyPr wrap="none" rtlCol="0" anchor="t"/>
          <a:lstStyle/>
          <a:p>
            <a:pPr marL="0" indent="0" algn="ctr">
              <a:lnSpc>
                <a:spcPts val="2651"/>
              </a:lnSpc>
              <a:buNone/>
            </a:pPr>
            <a:r>
              <a:rPr lang="en-US" sz="2651" dirty="0">
                <a:solidFill>
                  <a:srgbClr val="E2E6E9"/>
                </a:solidFill>
                <a:latin typeface="adonis-web" pitchFamily="34" charset="0"/>
                <a:ea typeface="adonis-web" pitchFamily="34" charset="-122"/>
                <a:cs typeface="adonis-web" pitchFamily="34" charset="-120"/>
              </a:rPr>
              <a:t>2</a:t>
            </a:r>
            <a:endParaRPr lang="en-US" sz="2651" dirty="0"/>
          </a:p>
        </p:txBody>
      </p:sp>
      <p:sp>
        <p:nvSpPr>
          <p:cNvPr id="11" name="Text 8"/>
          <p:cNvSpPr/>
          <p:nvPr/>
        </p:nvSpPr>
        <p:spPr>
          <a:xfrm>
            <a:off x="8448436" y="2315409"/>
            <a:ext cx="2805470" cy="350639"/>
          </a:xfrm>
          <a:prstGeom prst="rect">
            <a:avLst/>
          </a:prstGeom>
          <a:noFill/>
          <a:ln/>
        </p:spPr>
        <p:txBody>
          <a:bodyPr wrap="none" rtlCol="0" anchor="t"/>
          <a:lstStyle/>
          <a:p>
            <a:pPr marL="0" indent="0">
              <a:lnSpc>
                <a:spcPts val="2761"/>
              </a:lnSpc>
              <a:buNone/>
            </a:pPr>
            <a:r>
              <a:rPr lang="en-US" sz="2200" dirty="0">
                <a:latin typeface="Times New Roman" panose="02020603050405020304" pitchFamily="18" charset="0"/>
                <a:ea typeface="adonis-web" pitchFamily="34" charset="-122"/>
                <a:cs typeface="Times New Roman" panose="02020603050405020304" pitchFamily="18" charset="0"/>
              </a:rPr>
              <a:t>Google Looker Studio</a:t>
            </a:r>
            <a:endParaRPr lang="en-US" sz="2200" dirty="0">
              <a:latin typeface="Times New Roman" panose="02020603050405020304" pitchFamily="18" charset="0"/>
              <a:cs typeface="Times New Roman" panose="02020603050405020304" pitchFamily="18" charset="0"/>
            </a:endParaRPr>
          </a:p>
        </p:txBody>
      </p:sp>
      <p:sp>
        <p:nvSpPr>
          <p:cNvPr id="12" name="Text 9"/>
          <p:cNvSpPr/>
          <p:nvPr/>
        </p:nvSpPr>
        <p:spPr>
          <a:xfrm>
            <a:off x="8605142" y="2822754"/>
            <a:ext cx="5204460" cy="1580198"/>
          </a:xfrm>
          <a:prstGeom prst="rect">
            <a:avLst/>
          </a:prstGeom>
          <a:noFill/>
          <a:ln/>
        </p:spPr>
        <p:txBody>
          <a:bodyPr wrap="square" rtlCol="0" anchor="t"/>
          <a:lstStyle/>
          <a:p>
            <a:pPr marL="0" indent="0">
              <a:lnSpc>
                <a:spcPts val="3110"/>
              </a:lnSpc>
              <a:buNone/>
            </a:pPr>
            <a:r>
              <a:rPr lang="en-US" sz="1944" dirty="0">
                <a:latin typeface="Times New Roman" panose="02020603050405020304" pitchFamily="18" charset="0"/>
                <a:ea typeface="adonis-web" pitchFamily="34" charset="-122"/>
                <a:cs typeface="Times New Roman" panose="02020603050405020304" pitchFamily="18" charset="0"/>
              </a:rPr>
              <a:t>Google Looker Studio excels in the realm of data visualization, providing an extensive suite of tools and features designed to transform raw data into visually compelling insights. </a:t>
            </a:r>
            <a:endParaRPr lang="en-US" sz="1944" dirty="0">
              <a:latin typeface="Times New Roman" panose="02020603050405020304" pitchFamily="18" charset="0"/>
              <a:cs typeface="Times New Roman" panose="02020603050405020304" pitchFamily="18" charset="0"/>
            </a:endParaRPr>
          </a:p>
        </p:txBody>
      </p:sp>
      <p:sp>
        <p:nvSpPr>
          <p:cNvPr id="13" name="Shape 10"/>
          <p:cNvSpPr/>
          <p:nvPr/>
        </p:nvSpPr>
        <p:spPr>
          <a:xfrm>
            <a:off x="1185029" y="4915853"/>
            <a:ext cx="555427" cy="555427"/>
          </a:xfrm>
          <a:prstGeom prst="roundRect">
            <a:avLst>
              <a:gd name="adj" fmla="val 20003"/>
            </a:avLst>
          </a:prstGeom>
          <a:solidFill>
            <a:srgbClr val="003180"/>
          </a:solidFill>
          <a:ln w="15240">
            <a:solidFill>
              <a:srgbClr val="194A99"/>
            </a:solidFill>
            <a:prstDash val="solid"/>
          </a:ln>
        </p:spPr>
      </p:sp>
      <p:sp>
        <p:nvSpPr>
          <p:cNvPr id="14" name="Text 11"/>
          <p:cNvSpPr/>
          <p:nvPr/>
        </p:nvSpPr>
        <p:spPr>
          <a:xfrm>
            <a:off x="1370767" y="5025152"/>
            <a:ext cx="183833" cy="336709"/>
          </a:xfrm>
          <a:prstGeom prst="rect">
            <a:avLst/>
          </a:prstGeom>
          <a:noFill/>
          <a:ln/>
        </p:spPr>
        <p:txBody>
          <a:bodyPr wrap="none" rtlCol="0" anchor="t"/>
          <a:lstStyle/>
          <a:p>
            <a:pPr marL="0" indent="0" algn="ctr">
              <a:lnSpc>
                <a:spcPts val="2651"/>
              </a:lnSpc>
              <a:buNone/>
            </a:pPr>
            <a:r>
              <a:rPr lang="en-US" sz="2651" dirty="0">
                <a:solidFill>
                  <a:srgbClr val="E2E6E9"/>
                </a:solidFill>
                <a:latin typeface="adonis-web" pitchFamily="34" charset="0"/>
                <a:ea typeface="adonis-web" pitchFamily="34" charset="-122"/>
                <a:cs typeface="adonis-web" pitchFamily="34" charset="-120"/>
              </a:rPr>
              <a:t>3</a:t>
            </a:r>
            <a:endParaRPr lang="en-US" sz="2651" dirty="0"/>
          </a:p>
        </p:txBody>
      </p:sp>
      <p:sp>
        <p:nvSpPr>
          <p:cNvPr id="15" name="Text 12"/>
          <p:cNvSpPr/>
          <p:nvPr/>
        </p:nvSpPr>
        <p:spPr>
          <a:xfrm>
            <a:off x="1877556" y="4943178"/>
            <a:ext cx="3461028" cy="446008"/>
          </a:xfrm>
          <a:prstGeom prst="rect">
            <a:avLst/>
          </a:prstGeom>
          <a:noFill/>
          <a:ln/>
        </p:spPr>
        <p:txBody>
          <a:bodyPr wrap="none" rtlCol="0" anchor="t"/>
          <a:lstStyle/>
          <a:p>
            <a:pPr marL="0" indent="0">
              <a:lnSpc>
                <a:spcPts val="2761"/>
              </a:lnSpc>
              <a:buNone/>
            </a:pPr>
            <a:r>
              <a:rPr lang="en-US" sz="2200" dirty="0">
                <a:latin typeface="Times New Roman" panose="02020603050405020304" pitchFamily="18" charset="0"/>
                <a:ea typeface="adonis-web" pitchFamily="34" charset="-122"/>
                <a:cs typeface="Times New Roman" panose="02020603050405020304" pitchFamily="18" charset="0"/>
              </a:rPr>
              <a:t>Google Earth Engine(GEE )</a:t>
            </a:r>
            <a:endParaRPr lang="en-US" sz="2200" dirty="0">
              <a:latin typeface="Times New Roman" panose="02020603050405020304" pitchFamily="18" charset="0"/>
              <a:cs typeface="Times New Roman" panose="02020603050405020304" pitchFamily="18" charset="0"/>
            </a:endParaRPr>
          </a:p>
        </p:txBody>
      </p:sp>
      <p:sp>
        <p:nvSpPr>
          <p:cNvPr id="16" name="Text 13"/>
          <p:cNvSpPr/>
          <p:nvPr/>
        </p:nvSpPr>
        <p:spPr>
          <a:xfrm>
            <a:off x="1987271" y="5414604"/>
            <a:ext cx="5905737" cy="2161343"/>
          </a:xfrm>
          <a:prstGeom prst="rect">
            <a:avLst/>
          </a:prstGeom>
          <a:noFill/>
          <a:ln/>
        </p:spPr>
        <p:txBody>
          <a:bodyPr wrap="square" rtlCol="0" anchor="t"/>
          <a:lstStyle/>
          <a:p>
            <a:pPr marL="0" indent="0">
              <a:lnSpc>
                <a:spcPts val="3110"/>
              </a:lnSpc>
              <a:buNone/>
            </a:pPr>
            <a:r>
              <a:rPr lang="en-US" sz="1944" dirty="0">
                <a:latin typeface="Times New Roman" panose="02020603050405020304" pitchFamily="18" charset="0"/>
                <a:ea typeface="adonis-web" pitchFamily="34" charset="-122"/>
                <a:cs typeface="Times New Roman" panose="02020603050405020304" pitchFamily="18" charset="0"/>
              </a:rPr>
              <a:t>Google Earth Engine is a cloud-based platform developed by Google that enables users to analyze and process large-scale geospatial datasets using Google's infrastructure. It provides access to an extensive archive of satellite imagery and other geospatial datasets</a:t>
            </a:r>
            <a:endParaRPr lang="en-US" sz="1944" dirty="0">
              <a:latin typeface="Times New Roman" panose="02020603050405020304" pitchFamily="18" charset="0"/>
              <a:cs typeface="Times New Roman" panose="02020603050405020304" pitchFamily="18" charset="0"/>
            </a:endParaRPr>
          </a:p>
        </p:txBody>
      </p:sp>
      <p:sp>
        <p:nvSpPr>
          <p:cNvPr id="17" name="Shape 14"/>
          <p:cNvSpPr/>
          <p:nvPr/>
        </p:nvSpPr>
        <p:spPr>
          <a:xfrm>
            <a:off x="7777162" y="4942145"/>
            <a:ext cx="555427" cy="555427"/>
          </a:xfrm>
          <a:prstGeom prst="roundRect">
            <a:avLst>
              <a:gd name="adj" fmla="val 20003"/>
            </a:avLst>
          </a:prstGeom>
          <a:solidFill>
            <a:srgbClr val="003180"/>
          </a:solidFill>
          <a:ln w="15240">
            <a:solidFill>
              <a:srgbClr val="194A99"/>
            </a:solidFill>
            <a:prstDash val="solid"/>
          </a:ln>
        </p:spPr>
      </p:sp>
      <p:sp>
        <p:nvSpPr>
          <p:cNvPr id="18" name="Text 15"/>
          <p:cNvSpPr/>
          <p:nvPr/>
        </p:nvSpPr>
        <p:spPr>
          <a:xfrm>
            <a:off x="7962957" y="4997827"/>
            <a:ext cx="183833" cy="336709"/>
          </a:xfrm>
          <a:prstGeom prst="rect">
            <a:avLst/>
          </a:prstGeom>
          <a:noFill/>
          <a:ln/>
        </p:spPr>
        <p:txBody>
          <a:bodyPr wrap="none" rtlCol="0" anchor="t"/>
          <a:lstStyle/>
          <a:p>
            <a:pPr marL="0" indent="0" algn="ctr">
              <a:lnSpc>
                <a:spcPts val="2651"/>
              </a:lnSpc>
              <a:buNone/>
            </a:pPr>
            <a:r>
              <a:rPr lang="en-US" sz="2651" dirty="0">
                <a:solidFill>
                  <a:srgbClr val="E2E6E9"/>
                </a:solidFill>
                <a:latin typeface="adonis-web" pitchFamily="34" charset="0"/>
                <a:ea typeface="adonis-web" pitchFamily="34" charset="-122"/>
                <a:cs typeface="adonis-web" pitchFamily="34" charset="-120"/>
              </a:rPr>
              <a:t>4</a:t>
            </a:r>
            <a:endParaRPr lang="en-US" sz="2651" dirty="0"/>
          </a:p>
        </p:txBody>
      </p:sp>
      <p:sp>
        <p:nvSpPr>
          <p:cNvPr id="19" name="Text 16"/>
          <p:cNvSpPr/>
          <p:nvPr/>
        </p:nvSpPr>
        <p:spPr>
          <a:xfrm>
            <a:off x="8518384" y="4929090"/>
            <a:ext cx="2805470" cy="350639"/>
          </a:xfrm>
          <a:prstGeom prst="rect">
            <a:avLst/>
          </a:prstGeom>
          <a:noFill/>
          <a:ln/>
        </p:spPr>
        <p:txBody>
          <a:bodyPr wrap="none" rtlCol="0" anchor="t"/>
          <a:lstStyle/>
          <a:p>
            <a:pPr marL="0" indent="0">
              <a:lnSpc>
                <a:spcPts val="2761"/>
              </a:lnSpc>
              <a:buNone/>
            </a:pPr>
            <a:r>
              <a:rPr lang="en-US" sz="2200" dirty="0">
                <a:latin typeface="Times New Roman" panose="02020603050405020304" pitchFamily="18" charset="0"/>
                <a:ea typeface="adonis-web" pitchFamily="34" charset="-122"/>
                <a:cs typeface="Times New Roman" panose="02020603050405020304" pitchFamily="18" charset="0"/>
              </a:rPr>
              <a:t>Python</a:t>
            </a:r>
            <a:endParaRPr lang="en-US" sz="2200" dirty="0">
              <a:latin typeface="Times New Roman" panose="02020603050405020304" pitchFamily="18" charset="0"/>
              <a:cs typeface="Times New Roman" panose="02020603050405020304" pitchFamily="18" charset="0"/>
            </a:endParaRPr>
          </a:p>
        </p:txBody>
      </p:sp>
      <p:sp>
        <p:nvSpPr>
          <p:cNvPr id="20" name="Text 17"/>
          <p:cNvSpPr/>
          <p:nvPr/>
        </p:nvSpPr>
        <p:spPr>
          <a:xfrm>
            <a:off x="8605142" y="5361861"/>
            <a:ext cx="6025258" cy="1996084"/>
          </a:xfrm>
          <a:prstGeom prst="rect">
            <a:avLst/>
          </a:prstGeom>
          <a:noFill/>
          <a:ln/>
        </p:spPr>
        <p:txBody>
          <a:bodyPr wrap="square" rtlCol="0" anchor="t"/>
          <a:lstStyle/>
          <a:p>
            <a:pPr marL="0" indent="0">
              <a:lnSpc>
                <a:spcPts val="3110"/>
              </a:lnSpc>
              <a:buNone/>
            </a:pPr>
            <a:r>
              <a:rPr lang="en-US" sz="1944" dirty="0">
                <a:latin typeface="Times New Roman" panose="02020603050405020304" pitchFamily="18" charset="0"/>
                <a:ea typeface="adonis-web" pitchFamily="34" charset="-122"/>
                <a:cs typeface="Times New Roman" panose="02020603050405020304" pitchFamily="18" charset="0"/>
              </a:rPr>
              <a:t>Python is a versatile and powerful programming language widely used for data analysis, machine learning, and automation. Its extensive libraries and frameworks make it an ideal choice for developing data-driven applications and conducting complex analyses.</a:t>
            </a:r>
            <a:endParaRPr lang="en-US" sz="1944"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15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4" name="Text 1"/>
          <p:cNvSpPr/>
          <p:nvPr/>
        </p:nvSpPr>
        <p:spPr>
          <a:xfrm>
            <a:off x="0" y="378275"/>
            <a:ext cx="14630400" cy="701397"/>
          </a:xfrm>
          <a:prstGeom prst="rect">
            <a:avLst/>
          </a:prstGeom>
          <a:noFill/>
          <a:ln/>
        </p:spPr>
        <p:txBody>
          <a:bodyPr wrap="none" rtlCol="0" anchor="t"/>
          <a:lstStyle/>
          <a:p>
            <a:pPr marL="0" indent="0" algn="ctr">
              <a:lnSpc>
                <a:spcPts val="5523"/>
              </a:lnSpc>
              <a:buNone/>
            </a:pPr>
            <a:r>
              <a:rPr lang="en-US" sz="4800" b="1" dirty="0">
                <a:latin typeface="Times New Roman" panose="02020603050405020304" pitchFamily="18" charset="0"/>
                <a:ea typeface="adonis-web" pitchFamily="34" charset="-122"/>
                <a:cs typeface="Times New Roman" panose="02020603050405020304" pitchFamily="18" charset="0"/>
              </a:rPr>
              <a:t>Data</a:t>
            </a:r>
            <a:r>
              <a:rPr lang="en-US" sz="4800" b="1" dirty="0">
                <a:solidFill>
                  <a:srgbClr val="F5F0F0"/>
                </a:solidFill>
                <a:latin typeface="Times New Roman" panose="02020603050405020304" pitchFamily="18" charset="0"/>
                <a:ea typeface="adonis-web" pitchFamily="34" charset="-122"/>
                <a:cs typeface="Times New Roman" panose="02020603050405020304" pitchFamily="18" charset="0"/>
              </a:rPr>
              <a:t> </a:t>
            </a:r>
            <a:r>
              <a:rPr lang="en-US" sz="4800" b="1" dirty="0">
                <a:latin typeface="Times New Roman" panose="02020603050405020304" pitchFamily="18" charset="0"/>
                <a:ea typeface="adonis-web" pitchFamily="34" charset="-122"/>
                <a:cs typeface="Times New Roman" panose="02020603050405020304" pitchFamily="18" charset="0"/>
              </a:rPr>
              <a:t>Explanation</a:t>
            </a:r>
            <a:endParaRPr lang="en-US" sz="4800" b="1" dirty="0">
              <a:latin typeface="Times New Roman" panose="02020603050405020304" pitchFamily="18" charset="0"/>
              <a:cs typeface="Times New Roman" panose="02020603050405020304" pitchFamily="18" charset="0"/>
            </a:endParaRPr>
          </a:p>
        </p:txBody>
      </p:sp>
      <p:sp>
        <p:nvSpPr>
          <p:cNvPr id="5" name="Text 2"/>
          <p:cNvSpPr/>
          <p:nvPr/>
        </p:nvSpPr>
        <p:spPr>
          <a:xfrm>
            <a:off x="461978" y="1464299"/>
            <a:ext cx="1821725" cy="1100561"/>
          </a:xfrm>
          <a:prstGeom prst="rect">
            <a:avLst/>
          </a:prstGeom>
          <a:noFill/>
          <a:ln/>
        </p:spPr>
        <p:txBody>
          <a:bodyPr wrap="none" rtlCol="0" anchor="t"/>
          <a:lstStyle/>
          <a:p>
            <a:pPr marL="0" indent="0" algn="just">
              <a:lnSpc>
                <a:spcPts val="2761"/>
              </a:lnSpc>
              <a:buNone/>
            </a:pPr>
            <a:r>
              <a:rPr lang="en-US" sz="2400" b="1" dirty="0">
                <a:latin typeface="Times New Roman" panose="02020603050405020304" pitchFamily="18" charset="0"/>
                <a:ea typeface="adonis-web" pitchFamily="34" charset="-122"/>
                <a:cs typeface="Times New Roman" panose="02020603050405020304" pitchFamily="18" charset="0"/>
              </a:rPr>
              <a:t>Study Area:</a:t>
            </a:r>
            <a:endParaRPr lang="en-US" sz="2400" b="1" dirty="0">
              <a:latin typeface="Times New Roman" panose="02020603050405020304" pitchFamily="18" charset="0"/>
              <a:cs typeface="Times New Roman" panose="02020603050405020304" pitchFamily="18" charset="0"/>
            </a:endParaRPr>
          </a:p>
        </p:txBody>
      </p:sp>
      <p:sp>
        <p:nvSpPr>
          <p:cNvPr id="6" name="Text 3"/>
          <p:cNvSpPr/>
          <p:nvPr/>
        </p:nvSpPr>
        <p:spPr>
          <a:xfrm>
            <a:off x="2283703" y="1464299"/>
            <a:ext cx="12184651" cy="1031397"/>
          </a:xfrm>
          <a:prstGeom prst="rect">
            <a:avLst/>
          </a:prstGeom>
          <a:noFill/>
          <a:ln/>
        </p:spPr>
        <p:txBody>
          <a:bodyPr wrap="square" rtlCol="0" anchor="t"/>
          <a:lstStyle/>
          <a:p>
            <a:pPr marL="0" indent="0" algn="just">
              <a:lnSpc>
                <a:spcPts val="3110"/>
              </a:lnSpc>
              <a:buNone/>
            </a:pPr>
            <a:r>
              <a:rPr lang="en-US" sz="2400" b="1" dirty="0">
                <a:latin typeface="Times New Roman" panose="02020603050405020304" pitchFamily="18" charset="0"/>
                <a:ea typeface="adonis-web" pitchFamily="34" charset="-122"/>
                <a:cs typeface="Times New Roman" panose="02020603050405020304" pitchFamily="18" charset="0"/>
              </a:rPr>
              <a:t>Forest Region (2019-2023): </a:t>
            </a:r>
            <a:r>
              <a:rPr lang="en-US" sz="2400" dirty="0">
                <a:latin typeface="Times New Roman" panose="02020603050405020304" pitchFamily="18" charset="0"/>
                <a:ea typeface="adonis-web" pitchFamily="34" charset="-122"/>
                <a:cs typeface="Times New Roman" panose="02020603050405020304" pitchFamily="18" charset="0"/>
              </a:rPr>
              <a:t>We analyzed high-resolution satellite imagery (Sentinel-2) to assess wildfire impacts on vegetation health using pre- and post-fire comparisons. (Latitude 19.5°N, Longitude 83.3°E)</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0" y="3071734"/>
            <a:ext cx="14630400" cy="507285"/>
          </a:xfrm>
          <a:prstGeom prst="rect">
            <a:avLst/>
          </a:prstGeom>
          <a:noFill/>
          <a:ln/>
        </p:spPr>
        <p:txBody>
          <a:bodyPr wrap="none" rtlCol="0" anchor="t"/>
          <a:lstStyle/>
          <a:p>
            <a:pPr marL="0" indent="0" algn="ctr">
              <a:lnSpc>
                <a:spcPts val="2761"/>
              </a:lnSpc>
              <a:buNone/>
            </a:pPr>
            <a:r>
              <a:rPr lang="en-US" sz="2400" b="1" dirty="0">
                <a:latin typeface="Times New Roman" panose="02020603050405020304" pitchFamily="18" charset="0"/>
                <a:ea typeface="adonis-web" pitchFamily="34" charset="-122"/>
                <a:cs typeface="Times New Roman" panose="02020603050405020304" pitchFamily="18" charset="0"/>
              </a:rPr>
              <a:t>Overview of Sentinel 2</a:t>
            </a:r>
            <a:endParaRPr lang="en-US" sz="2400" b="1" dirty="0">
              <a:latin typeface="Times New Roman" panose="02020603050405020304" pitchFamily="18" charset="0"/>
              <a:cs typeface="Times New Roman" panose="02020603050405020304" pitchFamily="18" charset="0"/>
            </a:endParaRPr>
          </a:p>
        </p:txBody>
      </p:sp>
      <p:sp>
        <p:nvSpPr>
          <p:cNvPr id="8" name="Text 5"/>
          <p:cNvSpPr/>
          <p:nvPr/>
        </p:nvSpPr>
        <p:spPr>
          <a:xfrm>
            <a:off x="5479613" y="3579019"/>
            <a:ext cx="3684746" cy="2765346"/>
          </a:xfrm>
          <a:prstGeom prst="rect">
            <a:avLst/>
          </a:prstGeom>
          <a:noFill/>
          <a:ln/>
        </p:spPr>
        <p:txBody>
          <a:bodyPr wrap="square" rtlCol="0" anchor="t"/>
          <a:lstStyle/>
          <a:p>
            <a:pPr marL="0" indent="0">
              <a:lnSpc>
                <a:spcPts val="3110"/>
              </a:lnSpc>
              <a:buNone/>
            </a:pPr>
            <a:endParaRPr lang="en-US" sz="1944" dirty="0"/>
          </a:p>
        </p:txBody>
      </p:sp>
      <p:sp>
        <p:nvSpPr>
          <p:cNvPr id="10" name="Text 7"/>
          <p:cNvSpPr/>
          <p:nvPr/>
        </p:nvSpPr>
        <p:spPr>
          <a:xfrm>
            <a:off x="10028198" y="3665178"/>
            <a:ext cx="4602202" cy="4564421"/>
          </a:xfrm>
          <a:prstGeom prst="rect">
            <a:avLst/>
          </a:prstGeom>
          <a:noFill/>
          <a:ln/>
        </p:spPr>
        <p:txBody>
          <a:bodyPr wrap="square" rtlCol="0" anchor="t"/>
          <a:lstStyle/>
          <a:p>
            <a:pPr marL="0" indent="0">
              <a:lnSpc>
                <a:spcPts val="3110"/>
              </a:lnSpc>
              <a:buNone/>
            </a:pPr>
            <a:endParaRPr lang="en-US" sz="1944"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0587CE64-3F31-9E19-0159-13287AE1F7CE}"/>
              </a:ext>
            </a:extLst>
          </p:cNvPr>
          <p:cNvGraphicFramePr>
            <a:graphicFrameLocks noGrp="1"/>
          </p:cNvGraphicFramePr>
          <p:nvPr>
            <p:extLst>
              <p:ext uri="{D42A27DB-BD31-4B8C-83A1-F6EECF244321}">
                <p14:modId xmlns:p14="http://schemas.microsoft.com/office/powerpoint/2010/main" val="4249115976"/>
              </p:ext>
            </p:extLst>
          </p:nvPr>
        </p:nvGraphicFramePr>
        <p:xfrm>
          <a:off x="2552218" y="3699699"/>
          <a:ext cx="9525964" cy="4132164"/>
        </p:xfrm>
        <a:graphic>
          <a:graphicData uri="http://schemas.openxmlformats.org/drawingml/2006/table">
            <a:tbl>
              <a:tblPr firstRow="1" firstCol="1" bandRow="1">
                <a:tableStyleId>{7DF18680-E054-41AD-8BC1-D1AEF772440D}</a:tableStyleId>
              </a:tblPr>
              <a:tblGrid>
                <a:gridCol w="2923799">
                  <a:extLst>
                    <a:ext uri="{9D8B030D-6E8A-4147-A177-3AD203B41FA5}">
                      <a16:colId xmlns:a16="http://schemas.microsoft.com/office/drawing/2014/main" val="4205795105"/>
                    </a:ext>
                  </a:extLst>
                </a:gridCol>
                <a:gridCol w="6602165">
                  <a:extLst>
                    <a:ext uri="{9D8B030D-6E8A-4147-A177-3AD203B41FA5}">
                      <a16:colId xmlns:a16="http://schemas.microsoft.com/office/drawing/2014/main" val="3010183660"/>
                    </a:ext>
                  </a:extLst>
                </a:gridCol>
              </a:tblGrid>
              <a:tr h="542769">
                <a:tc>
                  <a:txBody>
                    <a:bodyPr/>
                    <a:lstStyle/>
                    <a:p>
                      <a:pPr algn="ctr">
                        <a:lnSpc>
                          <a:spcPct val="106000"/>
                        </a:lnSpc>
                        <a:spcAft>
                          <a:spcPts val="800"/>
                        </a:spcAft>
                      </a:pPr>
                      <a:r>
                        <a:rPr lang="en-IN" sz="2400" b="1" dirty="0">
                          <a:solidFill>
                            <a:schemeClr val="tx1"/>
                          </a:solidFill>
                          <a:effectLst/>
                          <a:latin typeface="Times New Roman" panose="02020603050405020304" pitchFamily="18" charset="0"/>
                          <a:cs typeface="Times New Roman" panose="02020603050405020304" pitchFamily="18" charset="0"/>
                        </a:rPr>
                        <a:t>Feature</a:t>
                      </a:r>
                      <a:endPar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19050" marB="19050" anchor="b"/>
                </a:tc>
                <a:tc>
                  <a:txBody>
                    <a:bodyPr/>
                    <a:lstStyle/>
                    <a:p>
                      <a:pPr algn="ctr">
                        <a:lnSpc>
                          <a:spcPct val="106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Description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773930042"/>
                  </a:ext>
                </a:extLst>
              </a:tr>
              <a:tr h="1015541">
                <a:tc>
                  <a:txBody>
                    <a:bodyPr/>
                    <a:lstStyle/>
                    <a:p>
                      <a:pPr algn="ctr">
                        <a:lnSpc>
                          <a:spcPct val="106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Temporal Resolution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just">
                        <a:lnSpc>
                          <a:spcPct val="106000"/>
                        </a:lnSpc>
                        <a:spcAft>
                          <a:spcPts val="800"/>
                        </a:spcAft>
                      </a:pPr>
                      <a:r>
                        <a:rPr lang="en-IN" sz="2400" dirty="0">
                          <a:effectLst/>
                        </a:rPr>
                        <a:t>Revisiting time: 5 days (with both Sentinel-2A &amp; 2B), effectively 10 days at most locations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3104984624"/>
                  </a:ext>
                </a:extLst>
              </a:tr>
              <a:tr h="1488316">
                <a:tc>
                  <a:txBody>
                    <a:bodyPr/>
                    <a:lstStyle/>
                    <a:p>
                      <a:pPr algn="ctr">
                        <a:lnSpc>
                          <a:spcPct val="106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Spatial Resolution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marL="342900" lvl="0" indent="-342900" algn="just">
                        <a:lnSpc>
                          <a:spcPct val="106000"/>
                        </a:lnSpc>
                        <a:buFont typeface="Symbol" panose="05050102010706020507" pitchFamily="18" charset="2"/>
                        <a:buChar char=""/>
                      </a:pPr>
                      <a:r>
                        <a:rPr lang="en-IN" sz="2400" dirty="0">
                          <a:effectLst/>
                        </a:rPr>
                        <a:t>10 meters for bands B2, B3, B4, B8. </a:t>
                      </a:r>
                      <a:endParaRPr lang="en-IN" sz="2000" dirty="0">
                        <a:effectLst/>
                      </a:endParaRPr>
                    </a:p>
                    <a:p>
                      <a:pPr marL="342900" lvl="0" indent="-342900" algn="just">
                        <a:lnSpc>
                          <a:spcPct val="106000"/>
                        </a:lnSpc>
                        <a:buFont typeface="Symbol" panose="05050102010706020507" pitchFamily="18" charset="2"/>
                        <a:buChar char=""/>
                      </a:pPr>
                      <a:r>
                        <a:rPr lang="en-IN" sz="2400" dirty="0">
                          <a:effectLst/>
                        </a:rPr>
                        <a:t>20 meters for band B8A.</a:t>
                      </a:r>
                      <a:endParaRPr lang="en-IN" sz="2000" dirty="0">
                        <a:effectLst/>
                      </a:endParaRPr>
                    </a:p>
                    <a:p>
                      <a:pPr marL="342900" lvl="0" indent="-342900" algn="just">
                        <a:lnSpc>
                          <a:spcPct val="106000"/>
                        </a:lnSpc>
                        <a:spcAft>
                          <a:spcPts val="800"/>
                        </a:spcAft>
                        <a:buFont typeface="Symbol" panose="05050102010706020507" pitchFamily="18" charset="2"/>
                        <a:buChar char=""/>
                      </a:pPr>
                      <a:r>
                        <a:rPr lang="en-IN" sz="2400" dirty="0">
                          <a:effectLst/>
                        </a:rPr>
                        <a:t>60 meters for bands B1, B9, B10, B11, B12.</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155977537"/>
                  </a:ext>
                </a:extLst>
              </a:tr>
              <a:tr h="542769">
                <a:tc>
                  <a:txBody>
                    <a:bodyPr/>
                    <a:lstStyle/>
                    <a:p>
                      <a:pPr algn="ctr">
                        <a:lnSpc>
                          <a:spcPct val="106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Spectral Resolution</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just">
                        <a:lnSpc>
                          <a:spcPct val="106000"/>
                        </a:lnSpc>
                        <a:spcAft>
                          <a:spcPts val="800"/>
                        </a:spcAft>
                      </a:pPr>
                      <a:r>
                        <a:rPr lang="en-IN" sz="2400" dirty="0">
                          <a:effectLst/>
                        </a:rPr>
                        <a:t>13 bands (visible, NIR, SWIR)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1360885898"/>
                  </a:ext>
                </a:extLst>
              </a:tr>
              <a:tr h="542769">
                <a:tc>
                  <a:txBody>
                    <a:bodyPr/>
                    <a:lstStyle/>
                    <a:p>
                      <a:pPr algn="ctr">
                        <a:lnSpc>
                          <a:spcPct val="106000"/>
                        </a:lnSpc>
                        <a:spcAft>
                          <a:spcPts val="800"/>
                        </a:spcAft>
                      </a:pPr>
                      <a:r>
                        <a:rPr lang="en-IN" sz="2400" dirty="0">
                          <a:solidFill>
                            <a:schemeClr val="tx1"/>
                          </a:solidFill>
                          <a:effectLst/>
                          <a:latin typeface="Times New Roman" panose="02020603050405020304" pitchFamily="18" charset="0"/>
                          <a:cs typeface="Times New Roman" panose="02020603050405020304" pitchFamily="18" charset="0"/>
                        </a:rPr>
                        <a:t>Derived data</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tc>
                  <a:txBody>
                    <a:bodyPr/>
                    <a:lstStyle/>
                    <a:p>
                      <a:pPr algn="just">
                        <a:lnSpc>
                          <a:spcPct val="106000"/>
                        </a:lnSpc>
                        <a:spcAft>
                          <a:spcPts val="800"/>
                        </a:spcAft>
                      </a:pPr>
                      <a:r>
                        <a:rPr lang="en-IN" sz="2400" dirty="0">
                          <a:effectLst/>
                        </a:rPr>
                        <a:t>NDVI</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28575" marR="28575" marT="19050" marB="19050" anchor="b"/>
                </a:tc>
                <a:extLst>
                  <a:ext uri="{0D108BD9-81ED-4DB2-BD59-A6C34878D82A}">
                    <a16:rowId xmlns:a16="http://schemas.microsoft.com/office/drawing/2014/main" val="25651226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4" name="Text 1"/>
          <p:cNvSpPr/>
          <p:nvPr/>
        </p:nvSpPr>
        <p:spPr>
          <a:xfrm>
            <a:off x="0" y="0"/>
            <a:ext cx="14630400" cy="1160822"/>
          </a:xfrm>
          <a:prstGeom prst="rect">
            <a:avLst/>
          </a:prstGeom>
          <a:noFill/>
          <a:ln/>
        </p:spPr>
        <p:txBody>
          <a:bodyPr wrap="none" rtlCol="0" anchor="t"/>
          <a:lstStyle/>
          <a:p>
            <a:pPr algn="ctr">
              <a:lnSpc>
                <a:spcPct val="150000"/>
              </a:lnSpc>
            </a:pPr>
            <a:r>
              <a:rPr lang="en-US" sz="4800" b="1" dirty="0">
                <a:latin typeface="Times New Roman" panose="02020603050405020304" pitchFamily="18" charset="0"/>
                <a:ea typeface="adonis-web" pitchFamily="34" charset="-122"/>
                <a:cs typeface="Times New Roman" panose="02020603050405020304" pitchFamily="18" charset="0"/>
              </a:rPr>
              <a:t>Methodology</a:t>
            </a:r>
          </a:p>
        </p:txBody>
      </p:sp>
      <p:sp>
        <p:nvSpPr>
          <p:cNvPr id="6" name="Text 2"/>
          <p:cNvSpPr/>
          <p:nvPr/>
        </p:nvSpPr>
        <p:spPr>
          <a:xfrm>
            <a:off x="3752850" y="1669971"/>
            <a:ext cx="2208371" cy="275987"/>
          </a:xfrm>
          <a:prstGeom prst="rect">
            <a:avLst/>
          </a:prstGeom>
          <a:noFill/>
          <a:ln/>
        </p:spPr>
        <p:txBody>
          <a:bodyPr wrap="none" rtlCol="0" anchor="t"/>
          <a:lstStyle/>
          <a:p>
            <a:pPr marL="0" indent="0" algn="l">
              <a:lnSpc>
                <a:spcPts val="2174"/>
              </a:lnSpc>
              <a:buNone/>
            </a:pPr>
            <a:endParaRPr lang="en-US" sz="1739" dirty="0"/>
          </a:p>
        </p:txBody>
      </p:sp>
      <p:sp>
        <p:nvSpPr>
          <p:cNvPr id="7" name="Text 3"/>
          <p:cNvSpPr/>
          <p:nvPr/>
        </p:nvSpPr>
        <p:spPr>
          <a:xfrm>
            <a:off x="3752850" y="2062520"/>
            <a:ext cx="8387715" cy="310872"/>
          </a:xfrm>
          <a:prstGeom prst="rect">
            <a:avLst/>
          </a:prstGeom>
          <a:noFill/>
          <a:ln/>
        </p:spPr>
        <p:txBody>
          <a:bodyPr wrap="none" rtlCol="0" anchor="t"/>
          <a:lstStyle/>
          <a:p>
            <a:pPr marL="0" indent="0" algn="l">
              <a:lnSpc>
                <a:spcPts val="2448"/>
              </a:lnSpc>
              <a:buNone/>
            </a:pPr>
            <a:endParaRPr lang="en-US" sz="1530" dirty="0"/>
          </a:p>
        </p:txBody>
      </p:sp>
      <p:sp>
        <p:nvSpPr>
          <p:cNvPr id="9" name="Text 4"/>
          <p:cNvSpPr/>
          <p:nvPr/>
        </p:nvSpPr>
        <p:spPr>
          <a:xfrm>
            <a:off x="3752850" y="3224689"/>
            <a:ext cx="2208371" cy="275987"/>
          </a:xfrm>
          <a:prstGeom prst="rect">
            <a:avLst/>
          </a:prstGeom>
          <a:noFill/>
          <a:ln/>
        </p:spPr>
        <p:txBody>
          <a:bodyPr wrap="none" rtlCol="0" anchor="t"/>
          <a:lstStyle/>
          <a:p>
            <a:pPr marL="0" indent="0" algn="l">
              <a:lnSpc>
                <a:spcPts val="2174"/>
              </a:lnSpc>
              <a:buNone/>
            </a:pPr>
            <a:endParaRPr lang="en-US" sz="1739" dirty="0"/>
          </a:p>
        </p:txBody>
      </p:sp>
      <p:sp>
        <p:nvSpPr>
          <p:cNvPr id="10" name="Text 5"/>
          <p:cNvSpPr/>
          <p:nvPr/>
        </p:nvSpPr>
        <p:spPr>
          <a:xfrm>
            <a:off x="3752850" y="3617238"/>
            <a:ext cx="8387715" cy="310872"/>
          </a:xfrm>
          <a:prstGeom prst="rect">
            <a:avLst/>
          </a:prstGeom>
          <a:noFill/>
          <a:ln/>
        </p:spPr>
        <p:txBody>
          <a:bodyPr wrap="none" rtlCol="0" anchor="t"/>
          <a:lstStyle/>
          <a:p>
            <a:pPr marL="0" indent="0" algn="l">
              <a:lnSpc>
                <a:spcPts val="2448"/>
              </a:lnSpc>
              <a:buNone/>
            </a:pPr>
            <a:endParaRPr lang="en-US" sz="1530" dirty="0"/>
          </a:p>
        </p:txBody>
      </p:sp>
      <p:sp>
        <p:nvSpPr>
          <p:cNvPr id="12" name="Text 6"/>
          <p:cNvSpPr/>
          <p:nvPr/>
        </p:nvSpPr>
        <p:spPr>
          <a:xfrm>
            <a:off x="3752850" y="4779407"/>
            <a:ext cx="2208371" cy="275987"/>
          </a:xfrm>
          <a:prstGeom prst="rect">
            <a:avLst/>
          </a:prstGeom>
          <a:noFill/>
          <a:ln/>
        </p:spPr>
        <p:txBody>
          <a:bodyPr wrap="none" rtlCol="0" anchor="t"/>
          <a:lstStyle/>
          <a:p>
            <a:pPr marL="0" indent="0" algn="l">
              <a:lnSpc>
                <a:spcPts val="2174"/>
              </a:lnSpc>
              <a:buNone/>
            </a:pPr>
            <a:endParaRPr lang="en-US" sz="1739" dirty="0"/>
          </a:p>
        </p:txBody>
      </p:sp>
      <p:sp>
        <p:nvSpPr>
          <p:cNvPr id="13" name="Text 7"/>
          <p:cNvSpPr/>
          <p:nvPr/>
        </p:nvSpPr>
        <p:spPr>
          <a:xfrm>
            <a:off x="3752850" y="5171956"/>
            <a:ext cx="8387715" cy="310872"/>
          </a:xfrm>
          <a:prstGeom prst="rect">
            <a:avLst/>
          </a:prstGeom>
          <a:noFill/>
          <a:ln/>
        </p:spPr>
        <p:txBody>
          <a:bodyPr wrap="none" rtlCol="0" anchor="t"/>
          <a:lstStyle/>
          <a:p>
            <a:pPr marL="0" indent="0" algn="l">
              <a:lnSpc>
                <a:spcPts val="2448"/>
              </a:lnSpc>
              <a:buNone/>
            </a:pPr>
            <a:endParaRPr lang="en-US" sz="1530" dirty="0"/>
          </a:p>
        </p:txBody>
      </p:sp>
      <p:sp>
        <p:nvSpPr>
          <p:cNvPr id="15" name="Text 8"/>
          <p:cNvSpPr/>
          <p:nvPr/>
        </p:nvSpPr>
        <p:spPr>
          <a:xfrm>
            <a:off x="3752850" y="6334125"/>
            <a:ext cx="2208371" cy="275987"/>
          </a:xfrm>
          <a:prstGeom prst="rect">
            <a:avLst/>
          </a:prstGeom>
          <a:noFill/>
          <a:ln/>
        </p:spPr>
        <p:txBody>
          <a:bodyPr wrap="none" rtlCol="0" anchor="t"/>
          <a:lstStyle/>
          <a:p>
            <a:pPr marL="0" indent="0" algn="l">
              <a:lnSpc>
                <a:spcPts val="2174"/>
              </a:lnSpc>
              <a:buNone/>
            </a:pPr>
            <a:endParaRPr lang="en-US" sz="1739" dirty="0"/>
          </a:p>
        </p:txBody>
      </p:sp>
      <p:sp>
        <p:nvSpPr>
          <p:cNvPr id="16" name="Text 9"/>
          <p:cNvSpPr/>
          <p:nvPr/>
        </p:nvSpPr>
        <p:spPr>
          <a:xfrm>
            <a:off x="3752850" y="6726674"/>
            <a:ext cx="8387715" cy="310872"/>
          </a:xfrm>
          <a:prstGeom prst="rect">
            <a:avLst/>
          </a:prstGeom>
          <a:noFill/>
          <a:ln/>
        </p:spPr>
        <p:txBody>
          <a:bodyPr wrap="none" rtlCol="0" anchor="t"/>
          <a:lstStyle/>
          <a:p>
            <a:pPr marL="0" indent="0" algn="l">
              <a:lnSpc>
                <a:spcPts val="2448"/>
              </a:lnSpc>
              <a:buNone/>
            </a:pPr>
            <a:endParaRPr lang="en-US" sz="1530" dirty="0"/>
          </a:p>
        </p:txBody>
      </p:sp>
      <p:pic>
        <p:nvPicPr>
          <p:cNvPr id="18" name="Picture 17">
            <a:extLst>
              <a:ext uri="{FF2B5EF4-FFF2-40B4-BE49-F238E27FC236}">
                <a16:creationId xmlns:a16="http://schemas.microsoft.com/office/drawing/2014/main" id="{EA350B8A-B289-B621-B51B-E981739F3035}"/>
              </a:ext>
            </a:extLst>
          </p:cNvPr>
          <p:cNvPicPr>
            <a:picLocks noChangeAspect="1"/>
          </p:cNvPicPr>
          <p:nvPr/>
        </p:nvPicPr>
        <p:blipFill>
          <a:blip r:embed="rId3"/>
          <a:stretch>
            <a:fillRect/>
          </a:stretch>
        </p:blipFill>
        <p:spPr>
          <a:xfrm>
            <a:off x="3553428" y="1363129"/>
            <a:ext cx="7048984" cy="64845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314</TotalTime>
  <Words>918</Words>
  <Application>Microsoft Office PowerPoint</Application>
  <PresentationFormat>Custom</PresentationFormat>
  <Paragraphs>93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adonis-web</vt:lpstr>
      <vt:lpstr>Arial</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DIVYA PRAJAPATI</cp:lastModifiedBy>
  <cp:revision>22</cp:revision>
  <dcterms:created xsi:type="dcterms:W3CDTF">2024-06-28T06:55:40Z</dcterms:created>
  <dcterms:modified xsi:type="dcterms:W3CDTF">2024-07-04T08:29:01Z</dcterms:modified>
</cp:coreProperties>
</file>