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73" r:id="rId9"/>
    <p:sldId id="275" r:id="rId10"/>
    <p:sldId id="272" r:id="rId11"/>
    <p:sldId id="265" r:id="rId12"/>
    <p:sldId id="266" r:id="rId13"/>
    <p:sldId id="267" r:id="rId14"/>
    <p:sldId id="270" r:id="rId15"/>
    <p:sldId id="271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33" autoAdjust="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83405-DFD8-CE9C-8DEA-CDA967EFA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E6C08-B704-4A1F-4780-1328D313CB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338E-9CCA-45C7-B285-FE2BD0A3CDA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9032A-3451-0A3D-36B8-CE904CAC28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B7C9A-6987-6CA8-AA90-BD7624E5C9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24FF8-2C25-43B7-B0B0-CF70603F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02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C4EE7-0F32-4356-BAF5-FD638FB733D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395D-1D46-4AD0-AD82-281EA6A71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4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2395D-1D46-4AD0-AD82-281EA6A7108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2395D-1D46-4AD0-AD82-281EA6A7108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0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1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0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5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2000">
              <a:schemeClr val="bg1">
                <a:lumMod val="85000"/>
                <a:alpha val="57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50A7-F7C6-4594-8C8C-2F9C1F6181C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DAIICT ERP - Apps on Google Play">
            <a:extLst>
              <a:ext uri="{FF2B5EF4-FFF2-40B4-BE49-F238E27FC236}">
                <a16:creationId xmlns:a16="http://schemas.microsoft.com/office/drawing/2014/main" id="{F9A4C20D-D4C1-4785-8CFB-59C621A69F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002" y="-5646"/>
            <a:ext cx="1510838" cy="895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F827C-CB12-4D14-B0A2-5AB79EB518D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26" y="-138545"/>
            <a:ext cx="1636683" cy="11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ec76b4e8-2a47-4e96-95e1-a543a5ad385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C55B-5071-4C60-B2B3-B0D5633E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36" y="1773239"/>
            <a:ext cx="11799327" cy="165576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Crop Yield Prediction of Groundnut in Gujarat State using Machine Learning Algorithms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29EF64-F617-415B-9AFF-558E3D8329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614" y="3838641"/>
            <a:ext cx="4054232" cy="2330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Drashti Nayakpara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202319019 / TS90709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Prajapati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202319024 / TS90712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6F866-7108-4E0F-8583-D872BCFBCD5F}"/>
              </a:ext>
            </a:extLst>
          </p:cNvPr>
          <p:cNvSpPr txBox="1"/>
          <p:nvPr/>
        </p:nvSpPr>
        <p:spPr>
          <a:xfrm>
            <a:off x="6240380" y="3838641"/>
            <a:ext cx="5377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N. R. Patel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(Agriculture &amp; Soils Department)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Kamal Pandey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(Geoweb Services, IT and Distance 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F16B7-55A3-4A7D-B6EE-2283B511528E}"/>
              </a:ext>
            </a:extLst>
          </p:cNvPr>
          <p:cNvSpPr txBox="1"/>
          <p:nvPr/>
        </p:nvSpPr>
        <p:spPr>
          <a:xfrm>
            <a:off x="2273451" y="371131"/>
            <a:ext cx="7411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Remote Sensing, ISRO </a:t>
            </a:r>
          </a:p>
        </p:txBody>
      </p:sp>
    </p:spTree>
    <p:extLst>
      <p:ext uri="{BB962C8B-B14F-4D97-AF65-F5344CB8AC3E}">
        <p14:creationId xmlns:p14="http://schemas.microsoft.com/office/powerpoint/2010/main" val="35770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1D9D9-1C9D-E4B0-F3A0-0E41F054C791}"/>
              </a:ext>
            </a:extLst>
          </p:cNvPr>
          <p:cNvSpPr txBox="1"/>
          <p:nvPr/>
        </p:nvSpPr>
        <p:spPr>
          <a:xfrm>
            <a:off x="43649" y="129966"/>
            <a:ext cx="12123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Maps (2022)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31959-66A5-0BEA-E209-45131182F94E}"/>
              </a:ext>
            </a:extLst>
          </p:cNvPr>
          <p:cNvSpPr txBox="1"/>
          <p:nvPr/>
        </p:nvSpPr>
        <p:spPr>
          <a:xfrm>
            <a:off x="398554" y="3204547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NDVI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8C22B-72A2-2C27-30B5-37DD5349D683}"/>
              </a:ext>
            </a:extLst>
          </p:cNvPr>
          <p:cNvSpPr txBox="1"/>
          <p:nvPr/>
        </p:nvSpPr>
        <p:spPr>
          <a:xfrm>
            <a:off x="3417056" y="3244334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7773B-DB5E-66B7-3F29-AE9140E42ABF}"/>
              </a:ext>
            </a:extLst>
          </p:cNvPr>
          <p:cNvSpPr txBox="1"/>
          <p:nvPr/>
        </p:nvSpPr>
        <p:spPr>
          <a:xfrm>
            <a:off x="6435559" y="3201631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CA805-1CB1-A787-0C9B-2851A0BA3E06}"/>
              </a:ext>
            </a:extLst>
          </p:cNvPr>
          <p:cNvSpPr txBox="1"/>
          <p:nvPr/>
        </p:nvSpPr>
        <p:spPr>
          <a:xfrm>
            <a:off x="9753944" y="3207725"/>
            <a:ext cx="178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192AB-CF24-1ED2-8E88-123D6A40E1A8}"/>
              </a:ext>
            </a:extLst>
          </p:cNvPr>
          <p:cNvSpPr txBox="1"/>
          <p:nvPr/>
        </p:nvSpPr>
        <p:spPr>
          <a:xfrm>
            <a:off x="496877" y="6232882"/>
            <a:ext cx="21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C0572-783C-4345-09CB-27E7474CDF57}"/>
              </a:ext>
            </a:extLst>
          </p:cNvPr>
          <p:cNvSpPr txBox="1"/>
          <p:nvPr/>
        </p:nvSpPr>
        <p:spPr>
          <a:xfrm>
            <a:off x="3417056" y="6232882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555A3-7C98-EAA8-4D31-C826AA1A441D}"/>
              </a:ext>
            </a:extLst>
          </p:cNvPr>
          <p:cNvSpPr txBox="1"/>
          <p:nvPr/>
        </p:nvSpPr>
        <p:spPr>
          <a:xfrm>
            <a:off x="6435559" y="6298427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BDFD3-E566-A1C2-BBA5-45C977CB6388}"/>
              </a:ext>
            </a:extLst>
          </p:cNvPr>
          <p:cNvSpPr txBox="1"/>
          <p:nvPr/>
        </p:nvSpPr>
        <p:spPr>
          <a:xfrm>
            <a:off x="9454061" y="6255266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F62583-6D5A-EA83-5DE5-9423AC2B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5" y="947346"/>
            <a:ext cx="2383975" cy="216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2F9C56-E66F-1911-3947-D6317E366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41" y="947346"/>
            <a:ext cx="2445403" cy="216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81DA72-3BBD-3D6B-3D63-940D670FD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44" y="955079"/>
            <a:ext cx="2445403" cy="216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67D2B1-168A-8C21-D989-AF505AB69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61" y="969211"/>
            <a:ext cx="2459275" cy="2147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410E91-CFC5-A9D7-CD0B-82C5A54D0B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7" y="3983414"/>
            <a:ext cx="2383973" cy="2161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059811-E057-E53F-FE18-6355EBCA7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56" y="3975680"/>
            <a:ext cx="2445403" cy="2169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B2B82C-EA82-618B-373A-2699235005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16" y="3975680"/>
            <a:ext cx="2414688" cy="2161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481F6D-1BE7-C34D-E968-B14D9FDF4B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61" y="3975680"/>
            <a:ext cx="2467764" cy="215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3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4BB4-7F97-4737-B329-F018546DE1B8}"/>
              </a:ext>
            </a:extLst>
          </p:cNvPr>
          <p:cNvSpPr/>
          <p:nvPr/>
        </p:nvSpPr>
        <p:spPr>
          <a:xfrm>
            <a:off x="422031" y="1395680"/>
            <a:ext cx="11583156" cy="4966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B9208-5D7A-E960-DF8F-2A22B6CAC89A}"/>
              </a:ext>
            </a:extLst>
          </p:cNvPr>
          <p:cNvSpPr txBox="1"/>
          <p:nvPr/>
        </p:nvSpPr>
        <p:spPr>
          <a:xfrm>
            <a:off x="139741" y="294968"/>
            <a:ext cx="1186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078" name="Rectangle: Rounded Corners 2077">
            <a:extLst>
              <a:ext uri="{FF2B5EF4-FFF2-40B4-BE49-F238E27FC236}">
                <a16:creationId xmlns:a16="http://schemas.microsoft.com/office/drawing/2014/main" id="{30C0ACA2-08FA-14AD-BC5B-B5BDEFF95641}"/>
              </a:ext>
            </a:extLst>
          </p:cNvPr>
          <p:cNvSpPr/>
          <p:nvPr/>
        </p:nvSpPr>
        <p:spPr>
          <a:xfrm>
            <a:off x="1379446" y="2648678"/>
            <a:ext cx="1296035" cy="124079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3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The Problem Statement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79" name="Arrow: Right 2078">
            <a:extLst>
              <a:ext uri="{FF2B5EF4-FFF2-40B4-BE49-F238E27FC236}">
                <a16:creationId xmlns:a16="http://schemas.microsoft.com/office/drawing/2014/main" id="{656F32C6-7D0F-75E7-0D66-1DA3CCCB9797}"/>
              </a:ext>
            </a:extLst>
          </p:cNvPr>
          <p:cNvSpPr/>
          <p:nvPr/>
        </p:nvSpPr>
        <p:spPr>
          <a:xfrm>
            <a:off x="3171405" y="3074893"/>
            <a:ext cx="474980" cy="48133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0" name="Rectangle: Rounded Corners 2079">
            <a:extLst>
              <a:ext uri="{FF2B5EF4-FFF2-40B4-BE49-F238E27FC236}">
                <a16:creationId xmlns:a16="http://schemas.microsoft.com/office/drawing/2014/main" id="{4F729F87-6B82-C91B-7CDD-F7E51E1E74F9}"/>
              </a:ext>
            </a:extLst>
          </p:cNvPr>
          <p:cNvSpPr/>
          <p:nvPr/>
        </p:nvSpPr>
        <p:spPr>
          <a:xfrm>
            <a:off x="4249774" y="2714599"/>
            <a:ext cx="1269365" cy="1164413"/>
          </a:xfrm>
          <a:prstGeom prst="roundRect">
            <a:avLst>
              <a:gd name="adj" fmla="val 1273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(GEE)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623163B7-FB4B-4835-485E-C0091747D625}"/>
              </a:ext>
            </a:extLst>
          </p:cNvPr>
          <p:cNvSpPr/>
          <p:nvPr/>
        </p:nvSpPr>
        <p:spPr>
          <a:xfrm>
            <a:off x="3717183" y="2432278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2" name="Arrow: Right 2081">
            <a:extLst>
              <a:ext uri="{FF2B5EF4-FFF2-40B4-BE49-F238E27FC236}">
                <a16:creationId xmlns:a16="http://schemas.microsoft.com/office/drawing/2014/main" id="{8CC649B0-C110-24FE-91AC-A86FFD84FDB0}"/>
              </a:ext>
            </a:extLst>
          </p:cNvPr>
          <p:cNvSpPr/>
          <p:nvPr/>
        </p:nvSpPr>
        <p:spPr>
          <a:xfrm>
            <a:off x="6101837" y="3097677"/>
            <a:ext cx="474980" cy="48133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3" name="Rectangle: Rounded Corners 2082">
            <a:extLst>
              <a:ext uri="{FF2B5EF4-FFF2-40B4-BE49-F238E27FC236}">
                <a16:creationId xmlns:a16="http://schemas.microsoft.com/office/drawing/2014/main" id="{73DF2CAB-C304-37F8-6873-37DA09315646}"/>
              </a:ext>
            </a:extLst>
          </p:cNvPr>
          <p:cNvSpPr/>
          <p:nvPr/>
        </p:nvSpPr>
        <p:spPr>
          <a:xfrm>
            <a:off x="7180206" y="2709216"/>
            <a:ext cx="1269365" cy="118025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54CDFD05-AB4E-4101-B1AF-71490DED3F08}"/>
              </a:ext>
            </a:extLst>
          </p:cNvPr>
          <p:cNvSpPr/>
          <p:nvPr/>
        </p:nvSpPr>
        <p:spPr>
          <a:xfrm>
            <a:off x="6576817" y="2408577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5" name="Rectangle: Rounded Corners 2084">
            <a:extLst>
              <a:ext uri="{FF2B5EF4-FFF2-40B4-BE49-F238E27FC236}">
                <a16:creationId xmlns:a16="http://schemas.microsoft.com/office/drawing/2014/main" id="{F6D4E28D-07C9-B42B-BADB-1D679CC1FD27}"/>
              </a:ext>
            </a:extLst>
          </p:cNvPr>
          <p:cNvSpPr/>
          <p:nvPr/>
        </p:nvSpPr>
        <p:spPr>
          <a:xfrm>
            <a:off x="9812355" y="2582977"/>
            <a:ext cx="1269365" cy="1296035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6" name="Arrow: Right 2085">
            <a:extLst>
              <a:ext uri="{FF2B5EF4-FFF2-40B4-BE49-F238E27FC236}">
                <a16:creationId xmlns:a16="http://schemas.microsoft.com/office/drawing/2014/main" id="{987E3EB2-D394-365A-58AA-3E80446903E0}"/>
              </a:ext>
            </a:extLst>
          </p:cNvPr>
          <p:cNvSpPr/>
          <p:nvPr/>
        </p:nvSpPr>
        <p:spPr>
          <a:xfrm>
            <a:off x="8806015" y="3058677"/>
            <a:ext cx="474980" cy="48133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9B6F818B-F50B-3307-B58A-BFB42C18CF76}"/>
              </a:ext>
            </a:extLst>
          </p:cNvPr>
          <p:cNvSpPr/>
          <p:nvPr/>
        </p:nvSpPr>
        <p:spPr>
          <a:xfrm>
            <a:off x="9280995" y="2382674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9" name="Rectangle: Rounded Corners 2088">
            <a:extLst>
              <a:ext uri="{FF2B5EF4-FFF2-40B4-BE49-F238E27FC236}">
                <a16:creationId xmlns:a16="http://schemas.microsoft.com/office/drawing/2014/main" id="{4DC9107A-BA22-C58E-CD4F-EBF345123AB0}"/>
              </a:ext>
            </a:extLst>
          </p:cNvPr>
          <p:cNvSpPr/>
          <p:nvPr/>
        </p:nvSpPr>
        <p:spPr>
          <a:xfrm>
            <a:off x="9812355" y="4529060"/>
            <a:ext cx="1269365" cy="124079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of Model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C9C17B7E-4C61-F8CC-1500-028274F7A59B}"/>
              </a:ext>
            </a:extLst>
          </p:cNvPr>
          <p:cNvSpPr/>
          <p:nvPr/>
        </p:nvSpPr>
        <p:spPr>
          <a:xfrm>
            <a:off x="9312662" y="4274279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1" name="Rectangle: Rounded Corners 2090">
            <a:extLst>
              <a:ext uri="{FF2B5EF4-FFF2-40B4-BE49-F238E27FC236}">
                <a16:creationId xmlns:a16="http://schemas.microsoft.com/office/drawing/2014/main" id="{08AB335D-2165-A4B5-04EB-1AA129A1CEBA}"/>
              </a:ext>
            </a:extLst>
          </p:cNvPr>
          <p:cNvSpPr/>
          <p:nvPr/>
        </p:nvSpPr>
        <p:spPr>
          <a:xfrm>
            <a:off x="7158999" y="4507595"/>
            <a:ext cx="1289723" cy="118025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Hyperpara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meters </a:t>
            </a:r>
            <a:r>
              <a:rPr lang="en-US" sz="1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Tunning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1D59CDE2-0E94-D3FA-BBEB-F42339550B00}"/>
              </a:ext>
            </a:extLst>
          </p:cNvPr>
          <p:cNvSpPr/>
          <p:nvPr/>
        </p:nvSpPr>
        <p:spPr>
          <a:xfrm>
            <a:off x="6576817" y="4251861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3" name="Rectangle: Rounded Corners 2092">
            <a:extLst>
              <a:ext uri="{FF2B5EF4-FFF2-40B4-BE49-F238E27FC236}">
                <a16:creationId xmlns:a16="http://schemas.microsoft.com/office/drawing/2014/main" id="{DD2C3F0F-0A8A-2AF0-48D9-D7848A0913D1}"/>
              </a:ext>
            </a:extLst>
          </p:cNvPr>
          <p:cNvSpPr/>
          <p:nvPr/>
        </p:nvSpPr>
        <p:spPr>
          <a:xfrm>
            <a:off x="4249774" y="4507595"/>
            <a:ext cx="1273121" cy="118025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Deploy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(Stream lit)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33E4DB0A-CA7C-C22C-D931-CBC70A49C8A4}"/>
              </a:ext>
            </a:extLst>
          </p:cNvPr>
          <p:cNvSpPr/>
          <p:nvPr/>
        </p:nvSpPr>
        <p:spPr>
          <a:xfrm>
            <a:off x="3655614" y="4295822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5" name="Rectangle: Rounded Corners 2094">
            <a:extLst>
              <a:ext uri="{FF2B5EF4-FFF2-40B4-BE49-F238E27FC236}">
                <a16:creationId xmlns:a16="http://schemas.microsoft.com/office/drawing/2014/main" id="{E81725A0-A967-264C-839D-FA9BC47444C5}"/>
              </a:ext>
            </a:extLst>
          </p:cNvPr>
          <p:cNvSpPr/>
          <p:nvPr/>
        </p:nvSpPr>
        <p:spPr>
          <a:xfrm>
            <a:off x="1381542" y="4461232"/>
            <a:ext cx="1409509" cy="118025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400" b="1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Creation</a:t>
            </a:r>
            <a:endParaRPr lang="en-IN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(looker studio)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1EDFCB3C-0E0C-4C16-C4C5-DD8CCB677D73}"/>
              </a:ext>
            </a:extLst>
          </p:cNvPr>
          <p:cNvSpPr/>
          <p:nvPr/>
        </p:nvSpPr>
        <p:spPr>
          <a:xfrm>
            <a:off x="734411" y="4254993"/>
            <a:ext cx="861060" cy="3958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7" name="Arrow: Left 2096">
            <a:extLst>
              <a:ext uri="{FF2B5EF4-FFF2-40B4-BE49-F238E27FC236}">
                <a16:creationId xmlns:a16="http://schemas.microsoft.com/office/drawing/2014/main" id="{2A026553-F17C-83A1-E042-195D58FE5CFA}"/>
              </a:ext>
            </a:extLst>
          </p:cNvPr>
          <p:cNvSpPr/>
          <p:nvPr/>
        </p:nvSpPr>
        <p:spPr>
          <a:xfrm>
            <a:off x="3148344" y="4883088"/>
            <a:ext cx="474980" cy="48450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" name="Arrow: Curved Left 2098">
            <a:extLst>
              <a:ext uri="{FF2B5EF4-FFF2-40B4-BE49-F238E27FC236}">
                <a16:creationId xmlns:a16="http://schemas.microsoft.com/office/drawing/2014/main" id="{3328D99F-82E3-CAC0-CCED-ECB83C6728F2}"/>
              </a:ext>
            </a:extLst>
          </p:cNvPr>
          <p:cNvSpPr/>
          <p:nvPr/>
        </p:nvSpPr>
        <p:spPr>
          <a:xfrm>
            <a:off x="11254579" y="3260366"/>
            <a:ext cx="514350" cy="1616075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100" kern="1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100" name="Arrow: Left 2099">
            <a:extLst>
              <a:ext uri="{FF2B5EF4-FFF2-40B4-BE49-F238E27FC236}">
                <a16:creationId xmlns:a16="http://schemas.microsoft.com/office/drawing/2014/main" id="{467028C1-BF0D-320F-2541-BDBB5847FA7C}"/>
              </a:ext>
            </a:extLst>
          </p:cNvPr>
          <p:cNvSpPr/>
          <p:nvPr/>
        </p:nvSpPr>
        <p:spPr>
          <a:xfrm>
            <a:off x="6076697" y="4907203"/>
            <a:ext cx="499094" cy="48450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1" name="Arrow: Left 2100">
            <a:extLst>
              <a:ext uri="{FF2B5EF4-FFF2-40B4-BE49-F238E27FC236}">
                <a16:creationId xmlns:a16="http://schemas.microsoft.com/office/drawing/2014/main" id="{61B7A87A-0C56-4B9D-00C7-C5519B06642A}"/>
              </a:ext>
            </a:extLst>
          </p:cNvPr>
          <p:cNvSpPr/>
          <p:nvPr/>
        </p:nvSpPr>
        <p:spPr>
          <a:xfrm>
            <a:off x="8806015" y="4883088"/>
            <a:ext cx="474980" cy="48450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FC695010-66DF-C2DB-78ED-27164FAABB75}"/>
              </a:ext>
            </a:extLst>
          </p:cNvPr>
          <p:cNvSpPr/>
          <p:nvPr/>
        </p:nvSpPr>
        <p:spPr>
          <a:xfrm>
            <a:off x="634082" y="2488339"/>
            <a:ext cx="887340" cy="3674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9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AFB8D-69EC-894B-4777-D3AA721B4E3D}"/>
              </a:ext>
            </a:extLst>
          </p:cNvPr>
          <p:cNvSpPr txBox="1"/>
          <p:nvPr/>
        </p:nvSpPr>
        <p:spPr>
          <a:xfrm>
            <a:off x="275304" y="169295"/>
            <a:ext cx="11444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</a:t>
            </a: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E4E19-A148-EF7B-FB09-CEFF12F4675D}"/>
              </a:ext>
            </a:extLst>
          </p:cNvPr>
          <p:cNvSpPr txBox="1"/>
          <p:nvPr/>
        </p:nvSpPr>
        <p:spPr>
          <a:xfrm>
            <a:off x="373626" y="1386297"/>
            <a:ext cx="11444747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Regressor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(SVR)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94F11-6DEA-4475-AADE-D64B92FE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83" y="1104585"/>
            <a:ext cx="3632395" cy="2789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1F4FF-6D54-48E6-AE7A-2358D229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29" y="1376465"/>
            <a:ext cx="3632395" cy="246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07131F-A437-47A6-938B-0B58099C8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59" y="3948707"/>
            <a:ext cx="4750923" cy="19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3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4555D7-9C09-A923-8E6E-E6EA00596177}"/>
              </a:ext>
            </a:extLst>
          </p:cNvPr>
          <p:cNvSpPr txBox="1"/>
          <p:nvPr/>
        </p:nvSpPr>
        <p:spPr>
          <a:xfrm>
            <a:off x="285135" y="261065"/>
            <a:ext cx="11621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5AD49-FBEA-4F2E-A35B-118620CF6D11}"/>
              </a:ext>
            </a:extLst>
          </p:cNvPr>
          <p:cNvSpPr txBox="1"/>
          <p:nvPr/>
        </p:nvSpPr>
        <p:spPr>
          <a:xfrm>
            <a:off x="0" y="1058534"/>
            <a:ext cx="5887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8A85-449A-4F73-8892-A32807A6F75A}"/>
              </a:ext>
            </a:extLst>
          </p:cNvPr>
          <p:cNvSpPr txBox="1"/>
          <p:nvPr/>
        </p:nvSpPr>
        <p:spPr>
          <a:xfrm>
            <a:off x="140677" y="2099478"/>
            <a:ext cx="5015115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is crucial for improving model performance. Adjusting parameters like learning rate (0.1), maximum depth (3), and the number of estimators (300) have enhanced accuracy of the XGBoost model.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C9D732-4733-4494-9966-342B2A260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89323"/>
              </p:ext>
            </p:extLst>
          </p:nvPr>
        </p:nvGraphicFramePr>
        <p:xfrm>
          <a:off x="5887066" y="1150375"/>
          <a:ext cx="5725160" cy="527160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898708758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2714295906"/>
                    </a:ext>
                  </a:extLst>
                </a:gridCol>
              </a:tblGrid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 MODEL NAME</a:t>
                      </a:r>
                      <a:endParaRPr lang="en-IN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 SCORE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668545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IN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0.749976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083596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Regression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0.832916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33710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Tree Regression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0.872531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563195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 Boost Regressor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0.915705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11188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 Regression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0.896246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2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Lasso Regressor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0.727212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629685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Ridge Regressor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0.758049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849415"/>
                  </a:ext>
                </a:extLst>
              </a:tr>
              <a:tr h="5345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Regressor (SVR)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0.823192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0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3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BDF0E9-0931-1C3B-CF36-285D7531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34" y="885461"/>
            <a:ext cx="8888572" cy="5087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BBEAB-1792-8BDF-F502-173F30DE4FF8}"/>
              </a:ext>
            </a:extLst>
          </p:cNvPr>
          <p:cNvSpPr txBox="1"/>
          <p:nvPr/>
        </p:nvSpPr>
        <p:spPr>
          <a:xfrm>
            <a:off x="0" y="626036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 of dashboard by Google looker  Studio: </a:t>
            </a:r>
            <a:r>
              <a:rPr lang="en-IN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3"/>
              </a:rPr>
              <a:t>https://lookerstudio.google.com/reporting/ec76b4e8-2a47-4e96-95e1-a543a5ad3852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E8820F-A084-4021-B3A9-FCC97FE5ABA0}"/>
              </a:ext>
            </a:extLst>
          </p:cNvPr>
          <p:cNvSpPr txBox="1">
            <a:spLocks/>
          </p:cNvSpPr>
          <p:nvPr/>
        </p:nvSpPr>
        <p:spPr>
          <a:xfrm>
            <a:off x="577720" y="174997"/>
            <a:ext cx="10515600" cy="59147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Developed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6946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DB481-84D9-2F29-BD61-AA2844D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33" y="220785"/>
            <a:ext cx="4485271" cy="6416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34E44C-6D9C-4E3E-BFAD-12F4078746EA}"/>
              </a:ext>
            </a:extLst>
          </p:cNvPr>
          <p:cNvSpPr txBox="1"/>
          <p:nvPr/>
        </p:nvSpPr>
        <p:spPr>
          <a:xfrm>
            <a:off x="315261" y="2461919"/>
            <a:ext cx="5943603" cy="215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DEPLOY USING STREAMLIT LIBRARY</a:t>
            </a:r>
            <a:endParaRPr lang="en-IN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5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6C3FB-5199-6E8A-D99B-ACC5683F2BC4}"/>
              </a:ext>
            </a:extLst>
          </p:cNvPr>
          <p:cNvSpPr txBox="1"/>
          <p:nvPr/>
        </p:nvSpPr>
        <p:spPr>
          <a:xfrm>
            <a:off x="0" y="80806"/>
            <a:ext cx="12034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C5F6B-C73F-07AE-294C-0F5940DB641B}"/>
              </a:ext>
            </a:extLst>
          </p:cNvPr>
          <p:cNvSpPr txBox="1"/>
          <p:nvPr/>
        </p:nvSpPr>
        <p:spPr>
          <a:xfrm>
            <a:off x="0" y="892285"/>
            <a:ext cx="12191999" cy="5442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Inputs for Yield Prediction: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vegetation indicators and meteorological variables for accurate Predictions.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Evaluation: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yields highest accuracy and R2 Score among nine models.</a:t>
            </a:r>
          </a:p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Yield Prediction: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optimizing agricultural practices and boosting local economy.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Accuracy: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Tunning is used for enhancing accuracy of model’s predictions.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Crop Yield Estimation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It aids farmers in planning, improves resource management, enhances food security, and guides policymaking for informed decisions,.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1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siness Thank-You Letter Examples">
            <a:extLst>
              <a:ext uri="{FF2B5EF4-FFF2-40B4-BE49-F238E27FC236}">
                <a16:creationId xmlns:a16="http://schemas.microsoft.com/office/drawing/2014/main" id="{6779A6B3-2A7B-4D93-AF4E-D6095C83A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72197"/>
            <a:ext cx="12191998" cy="59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6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27FA-60FC-4C67-BC00-19BDEB40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365125"/>
            <a:ext cx="11788878" cy="71808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73A5-E479-41C8-9887-EC624042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42" y="1494504"/>
            <a:ext cx="5673213" cy="42976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Biology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/ Feature Engineering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for Yield Prediction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(Dashboard/ Model Deployment)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0" indent="0" algn="just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mart Farming Digital Technology Agriculture App At Farm Stock Photo - Alamy">
            <a:extLst>
              <a:ext uri="{FF2B5EF4-FFF2-40B4-BE49-F238E27FC236}">
                <a16:creationId xmlns:a16="http://schemas.microsoft.com/office/drawing/2014/main" id="{CD8B26BE-8B41-AC21-92D3-E0D5CB16A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5"/>
          <a:stretch/>
        </p:blipFill>
        <p:spPr bwMode="auto">
          <a:xfrm>
            <a:off x="6390966" y="1494504"/>
            <a:ext cx="5053782" cy="408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1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965F7-0A4C-656A-76BF-BADA359D431E}"/>
              </a:ext>
            </a:extLst>
          </p:cNvPr>
          <p:cNvSpPr txBox="1"/>
          <p:nvPr/>
        </p:nvSpPr>
        <p:spPr>
          <a:xfrm>
            <a:off x="0" y="21631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Biology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6D40-9A82-0361-6383-708633096D03}"/>
              </a:ext>
            </a:extLst>
          </p:cNvPr>
          <p:cNvSpPr txBox="1"/>
          <p:nvPr/>
        </p:nvSpPr>
        <p:spPr>
          <a:xfrm>
            <a:off x="359862" y="1341040"/>
            <a:ext cx="74195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Name: </a:t>
            </a:r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Arachis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hypogea 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Temp.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20-25℃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soil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Sandy Loamy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Relative Humidity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60 - 70%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Irrigation: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5 - 6 irrigation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Yield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 to 2000 kg/ha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roundnuts | AgroCares">
            <a:extLst>
              <a:ext uri="{FF2B5EF4-FFF2-40B4-BE49-F238E27FC236}">
                <a16:creationId xmlns:a16="http://schemas.microsoft.com/office/drawing/2014/main" id="{8A2B0DD3-1D73-2580-2016-508531E5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68" y="1833409"/>
            <a:ext cx="2989006" cy="2339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8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733A79-28D6-F225-164A-5FFE426E67C8}"/>
              </a:ext>
            </a:extLst>
          </p:cNvPr>
          <p:cNvSpPr txBox="1"/>
          <p:nvPr/>
        </p:nvSpPr>
        <p:spPr>
          <a:xfrm>
            <a:off x="169580" y="1130709"/>
            <a:ext cx="11439582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Groundnut is a crucial oilseed and cash crop, contributing to industry and employment.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Cultivation Challenges: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 faces obstacles like arid conditions and minimal input control, leading to lower yields compared to other 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Recent advancements in farming technologies have boosted groundnut production in India.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Cultivating States: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Gujarat leads groundnut cultivation, followed by Andhra Pradesh, Karnataka, and Rajasthan.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Agriculture: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sensing and machine learning aid in precise yield predictions, facilitating informed decisions for farmers and policymakers</a:t>
            </a:r>
            <a:r>
              <a:rPr lang="en-US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36D6D9-939F-4B4F-2FE7-B657BBEB1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371" y="112183"/>
            <a:ext cx="9144000" cy="87358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of Groundnut Crop in India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3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C7BF-9E52-4F2E-96BB-B3639E876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74" y="116095"/>
            <a:ext cx="12192000" cy="621325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10785-767D-42D6-9E0D-B93D35A9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5927"/>
            <a:ext cx="12192000" cy="67419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different ML models for yield prediction of Groundnut Crop.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the models for yield prediction.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dashboard for feature visualization. 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the best model for yield prediction in the web platform.</a:t>
            </a:r>
          </a:p>
          <a:p>
            <a:pPr lvl="1" algn="just">
              <a:lnSpc>
                <a:spcPct val="12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Parameters used for Groundnut yield Prediction, and how can they be measured?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machine learning techniques work best for estimating Groundnut Yield?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effect does the selection of features have on the yield estimating model's performance?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precise crop yield estimation benefits various stakeholders, such as farmers and policymakers?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1738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CC271-97AA-D26C-B245-9871D125C8D0}"/>
              </a:ext>
            </a:extLst>
          </p:cNvPr>
          <p:cNvSpPr txBox="1"/>
          <p:nvPr/>
        </p:nvSpPr>
        <p:spPr>
          <a:xfrm>
            <a:off x="0" y="30694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76B44-EB7E-0F08-A9FA-BCF42C6E24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32" y="1908570"/>
            <a:ext cx="6903304" cy="4642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808343-A6E6-4041-9A5E-4D902C1FA053}"/>
              </a:ext>
            </a:extLst>
          </p:cNvPr>
          <p:cNvSpPr txBox="1"/>
          <p:nvPr/>
        </p:nvSpPr>
        <p:spPr>
          <a:xfrm>
            <a:off x="0" y="113219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area comprises five districts of Gujarat state, focusing on crop-masked based analysis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3DA97-F9D1-2B86-4931-9A785B412E65}"/>
              </a:ext>
            </a:extLst>
          </p:cNvPr>
          <p:cNvSpPr txBox="1"/>
          <p:nvPr/>
        </p:nvSpPr>
        <p:spPr>
          <a:xfrm>
            <a:off x="285135" y="2290916"/>
            <a:ext cx="4552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Area: Gujarat has 101 lakh hectare of Net Sown Area and 128 lakh hectare of total cropped Area.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Groundnut growing area: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19.09 lakh ha.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41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C44611-2FE6-862F-39C4-CD6C002B942A}"/>
              </a:ext>
            </a:extLst>
          </p:cNvPr>
          <p:cNvSpPr txBox="1"/>
          <p:nvPr/>
        </p:nvSpPr>
        <p:spPr>
          <a:xfrm>
            <a:off x="0" y="32661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452FC-97BF-D680-E29F-05F6B607DA4F}"/>
              </a:ext>
            </a:extLst>
          </p:cNvPr>
          <p:cNvSpPr txBox="1"/>
          <p:nvPr/>
        </p:nvSpPr>
        <p:spPr>
          <a:xfrm>
            <a:off x="315691" y="972943"/>
            <a:ext cx="102491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/ Features:</a:t>
            </a:r>
          </a:p>
          <a:p>
            <a:pPr marL="0" indent="0" algn="just">
              <a:buNone/>
            </a:pP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Difference Vegetation Index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(NDVI) -  MODIS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Vegetation Index (EVI) -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Primary Product (GPP)  -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Area Index (LAI) –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Surface Temperature (LST) (K) - 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of Photosynthetically Active Radiation (FPAR) -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(mm) - CHIRPS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index (SMI) (mm)– NASA (GEE)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- Production – Directorate of Agriculture, Gujarat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Directorate of Agriculture, Gujarat</a:t>
            </a:r>
          </a:p>
          <a:p>
            <a:pPr marL="457200" lvl="1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/ Target: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– Directorate of Agriculture, Gujarat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FC154-3212-7377-6884-55694881E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51585"/>
              </p:ext>
            </p:extLst>
          </p:nvPr>
        </p:nvGraphicFramePr>
        <p:xfrm>
          <a:off x="7132320" y="4205248"/>
          <a:ext cx="4902515" cy="2387959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212685">
                  <a:extLst>
                    <a:ext uri="{9D8B030D-6E8A-4147-A177-3AD203B41FA5}">
                      <a16:colId xmlns:a16="http://schemas.microsoft.com/office/drawing/2014/main" val="4050257543"/>
                    </a:ext>
                  </a:extLst>
                </a:gridCol>
                <a:gridCol w="2689830">
                  <a:extLst>
                    <a:ext uri="{9D8B030D-6E8A-4147-A177-3AD203B41FA5}">
                      <a16:colId xmlns:a16="http://schemas.microsoft.com/office/drawing/2014/main" val="1722474483"/>
                    </a:ext>
                  </a:extLst>
                </a:gridCol>
              </a:tblGrid>
              <a:tr h="551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A5A5A5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</a:t>
                      </a:r>
                      <a:endParaRPr lang="en-IN" sz="1400" b="1" kern="100" dirty="0">
                        <a:effectLst/>
                        <a:highlight>
                          <a:srgbClr val="A5A5A5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A5A5A5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400" b="1" kern="100" dirty="0">
                        <a:effectLst/>
                        <a:highlight>
                          <a:srgbClr val="A5A5A5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94906"/>
                  </a:ext>
                </a:extLst>
              </a:tr>
              <a:tr h="733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EDEDED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MODIS</a:t>
                      </a:r>
                      <a:endParaRPr lang="en-IN" sz="1400" b="1" kern="100" dirty="0">
                        <a:effectLst/>
                        <a:highlight>
                          <a:srgbClr val="EDEDED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EDEDED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NDVI, EVI, GPP, FPAR, LAI, LST</a:t>
                      </a:r>
                      <a:endParaRPr lang="en-IN" sz="1400" b="1" kern="100" dirty="0">
                        <a:effectLst/>
                        <a:highlight>
                          <a:srgbClr val="EDEDED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28396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CHIRPS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Rainfall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96910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>
                          <a:effectLst/>
                          <a:highlight>
                            <a:srgbClr val="EDEDED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IN" sz="1400" b="1" kern="100">
                        <a:effectLst/>
                        <a:highlight>
                          <a:srgbClr val="EDEDED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EDEDED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</a:t>
                      </a:r>
                      <a:endParaRPr lang="en-IN" sz="1400" b="1" kern="100" dirty="0">
                        <a:effectLst/>
                        <a:highlight>
                          <a:srgbClr val="EDEDED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16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1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ACE94-92CB-D6E7-8ABC-75722D57A67C}"/>
              </a:ext>
            </a:extLst>
          </p:cNvPr>
          <p:cNvSpPr txBox="1"/>
          <p:nvPr/>
        </p:nvSpPr>
        <p:spPr>
          <a:xfrm>
            <a:off x="-127818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EF90E-3D46-654E-4A01-DFD25AFC3614}"/>
              </a:ext>
            </a:extLst>
          </p:cNvPr>
          <p:cNvSpPr txBox="1"/>
          <p:nvPr/>
        </p:nvSpPr>
        <p:spPr>
          <a:xfrm>
            <a:off x="186813" y="773140"/>
            <a:ext cx="114140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22 years of data for five distinct districts, resulting in 13 columns representing each district's name, eight indices (Mean of five months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-mid oct), production and yield. With a total of 110 rows collected from GEE.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F59B3E-7C8E-193B-E493-79A2087C1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59043"/>
              </p:ext>
            </p:extLst>
          </p:nvPr>
        </p:nvGraphicFramePr>
        <p:xfrm>
          <a:off x="186813" y="1915612"/>
          <a:ext cx="11734799" cy="47840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8139">
                  <a:extLst>
                    <a:ext uri="{9D8B030D-6E8A-4147-A177-3AD203B41FA5}">
                      <a16:colId xmlns:a16="http://schemas.microsoft.com/office/drawing/2014/main" val="1197405133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3903197896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585833254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2825009161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84937964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3288825902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64664851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960953632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146405437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2783304027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694219731"/>
                    </a:ext>
                  </a:extLst>
                </a:gridCol>
                <a:gridCol w="1216648">
                  <a:extLst>
                    <a:ext uri="{9D8B030D-6E8A-4147-A177-3AD203B41FA5}">
                      <a16:colId xmlns:a16="http://schemas.microsoft.com/office/drawing/2014/main" val="2030813432"/>
                    </a:ext>
                  </a:extLst>
                </a:gridCol>
                <a:gridCol w="589462">
                  <a:extLst>
                    <a:ext uri="{9D8B030D-6E8A-4147-A177-3AD203B41FA5}">
                      <a16:colId xmlns:a16="http://schemas.microsoft.com/office/drawing/2014/main" val="3776850699"/>
                    </a:ext>
                  </a:extLst>
                </a:gridCol>
              </a:tblGrid>
              <a:tr h="3616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Yield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NDVI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FAPAR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GPP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Rainfall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463002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Jamnagar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0.279311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2.432149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13.17307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0.507552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53.79903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260.5452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62808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Junagadh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0.362143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0.242622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3.178018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17.65736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0.716806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75.49108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247.3395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7.129536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876490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Rajkot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0.283901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0.179621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2.730903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12.6288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0.580709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58.79141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259.4099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8.31062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359000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Amreli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0.164502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2.809569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13.95941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0.611284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61.55397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255.451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8.357046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9196061"/>
                  </a:ext>
                </a:extLst>
              </a:tr>
              <a:tr h="433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Bhavnagar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0.272157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0.172519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13.13728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0.588492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64.48066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252.5557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7.433608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217793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Jamnagar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56.93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0.327263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0.22718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2.432149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13.17307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0.507552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53.79903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260.5452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807961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Junagadh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0.409822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0.302695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3.178018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17.65736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0.716806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75.49108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247.3395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7.129536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147188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Rajkot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0.344001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0.240411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2.730903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12.6288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0.580709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58.79141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259.4099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8.31062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5738605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Amreli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0.386433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0.273748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2.809569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13.95941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0.611284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61.55397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255.451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8.357046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663484"/>
                  </a:ext>
                </a:extLst>
              </a:tr>
              <a:tr h="433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Bhavnagar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0.37938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0.268815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13.13728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0.588492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64.48066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252.5557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7.433608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527823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Jamnagar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0.272169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0.167696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2.432149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13.17307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0.507552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53.79903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260.5452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729378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Junagadh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0.263078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3.178018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17.65736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0.716806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75.49108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247.3395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7.129536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701527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Rajkot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0.311328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0.191837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2.730903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12.6288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0.580709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58.79141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259.4099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8.31062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001709"/>
                  </a:ext>
                </a:extLst>
              </a:tr>
              <a:tr h="282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Amreli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0.367216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0.236359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2.809569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13.95941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0.611284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61.55397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255.451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8.357046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65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47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265F91-D2E2-498C-150C-0E276BCED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57" y="1162844"/>
            <a:ext cx="6861435" cy="5525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DD50B-CAB9-2A2D-F728-A6F69CF6ADFB}"/>
              </a:ext>
            </a:extLst>
          </p:cNvPr>
          <p:cNvSpPr txBox="1"/>
          <p:nvPr/>
        </p:nvSpPr>
        <p:spPr>
          <a:xfrm>
            <a:off x="2896345" y="1696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BB0F9-7176-4D85-B267-CA1AE74E7158}"/>
              </a:ext>
            </a:extLst>
          </p:cNvPr>
          <p:cNvSpPr txBox="1"/>
          <p:nvPr/>
        </p:nvSpPr>
        <p:spPr>
          <a:xfrm>
            <a:off x="703384" y="2967335"/>
            <a:ext cx="326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8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1046</Words>
  <Application>Microsoft Office PowerPoint</Application>
  <PresentationFormat>Widescreen</PresentationFormat>
  <Paragraphs>352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Crop Yield Prediction of Groundnut in Gujarat State using Machine Learning Algorithms </vt:lpstr>
      <vt:lpstr>Contents</vt:lpstr>
      <vt:lpstr>PowerPoint Presentation</vt:lpstr>
      <vt:lpstr>Status of Groundnut Crop in India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Yield Prediction of Groundnut in Gujarat State using Machine Learning Algorithms</dc:title>
  <dc:creator>DELL</dc:creator>
  <cp:lastModifiedBy>DELL</cp:lastModifiedBy>
  <cp:revision>85</cp:revision>
  <dcterms:created xsi:type="dcterms:W3CDTF">2024-04-18T14:43:11Z</dcterms:created>
  <dcterms:modified xsi:type="dcterms:W3CDTF">2024-04-22T16:51:30Z</dcterms:modified>
</cp:coreProperties>
</file>