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73" r:id="rId1"/>
  </p:sldMasterIdLst>
  <p:notesMasterIdLst>
    <p:notesMasterId r:id="rId21"/>
  </p:notesMasterIdLst>
  <p:sldIdLst>
    <p:sldId id="319" r:id="rId2"/>
    <p:sldId id="416" r:id="rId3"/>
    <p:sldId id="421" r:id="rId4"/>
    <p:sldId id="422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91" autoAdjust="0"/>
  </p:normalViewPr>
  <p:slideViewPr>
    <p:cSldViewPr>
      <p:cViewPr varScale="1">
        <p:scale>
          <a:sx n="88" d="100"/>
          <a:sy n="88" d="100"/>
        </p:scale>
        <p:origin x="13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B2BDBFC-A737-4674-95A6-BD8FC3BBB8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708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/>
            <a:fld id="{D9FA2010-55FA-4547-918F-B81D2B6C3183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D1301E2-06EF-4199-A0C2-61C79D07C605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5B1B0D-FD3A-430C-B5E7-9A25F0634E5E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6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739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55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7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F78D47-8FFD-4512-8D28-D7D30AA2420B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C9596-1561-4F47-B169-6589373C9CB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 Box 21">
            <a:extLst>
              <a:ext uri="{FF2B5EF4-FFF2-40B4-BE49-F238E27FC236}">
                <a16:creationId xmlns="" xmlns:a16="http://schemas.microsoft.com/office/drawing/2014/main" id="{E181AF60-5A91-4EB3-9801-1AB645A82A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u="sng">
                <a:latin typeface="AvantGarde" pitchFamily="34" charset="0"/>
                <a:ea typeface="宋体" pitchFamily="2" charset="-122"/>
              </a:rPr>
              <a:t>Outline</a:t>
            </a:r>
          </a:p>
        </p:txBody>
      </p:sp>
      <p:sp>
        <p:nvSpPr>
          <p:cNvPr id="8" name="AutoShape 23">
            <a:hlinkClick r:id="" action="ppaction://hlinkshowjump?jump=previousslide" highlightClick="1"/>
            <a:extLst>
              <a:ext uri="{FF2B5EF4-FFF2-40B4-BE49-F238E27FC236}">
                <a16:creationId xmlns="" xmlns:a16="http://schemas.microsoft.com/office/drawing/2014/main" id="{E8136274-00DC-4015-BD06-CB923B2CB4A5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9" name="AutoShape 24">
            <a:hlinkClick r:id="" action="ppaction://hlinkshowjump?jump=nextslide" highlightClick="1"/>
            <a:extLst>
              <a:ext uri="{FF2B5EF4-FFF2-40B4-BE49-F238E27FC236}">
                <a16:creationId xmlns="" xmlns:a16="http://schemas.microsoft.com/office/drawing/2014/main" id="{276CE5E1-8B14-4CB7-BB74-EE3BFC3E9341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" name="Rectangle 25">
            <a:extLst>
              <a:ext uri="{FF2B5EF4-FFF2-40B4-BE49-F238E27FC236}">
                <a16:creationId xmlns="" xmlns:a16="http://schemas.microsoft.com/office/drawing/2014/main" id="{5AFFD8CA-10EA-457A-8509-BF108EEBF4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1400" b="1">
              <a:solidFill>
                <a:schemeClr val="tx1"/>
              </a:solidFill>
              <a:latin typeface="AvantGarde" pitchFamily="34" charset="0"/>
              <a:ea typeface="宋体" pitchFamily="2" charset="-122"/>
            </a:endParaRPr>
          </a:p>
        </p:txBody>
      </p:sp>
      <p:sp>
        <p:nvSpPr>
          <p:cNvPr id="11" name="Text Box 30">
            <a:extLst>
              <a:ext uri="{FF2B5EF4-FFF2-40B4-BE49-F238E27FC236}">
                <a16:creationId xmlns="" xmlns:a16="http://schemas.microsoft.com/office/drawing/2014/main" id="{AD926431-C4E0-4676-B855-D73EE2A09F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© Copyright 1992–2004 by Deitel &amp; Associates, Inc. and Pearson Education Inc. All Rights Reserved</a:t>
            </a:r>
            <a:r>
              <a:rPr lang="en-US" altLang="zh-CN">
                <a:solidFill>
                  <a:schemeClr val="tx1"/>
                </a:solidFill>
                <a:latin typeface="AvantGarde" pitchFamily="34" charset="0"/>
                <a:ea typeface="宋体" pitchFamily="2" charset="-122"/>
              </a:rPr>
              <a:t>.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55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339E02-518C-45D4-AFEA-20FF5E86475A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7999E-7031-42ED-94DE-C845CFFA06B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08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3D3B3-07F5-4EA3-B17D-BBF195AEF26D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08B66-D13B-4331-A839-75D7D9B9D9C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130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14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CB087-0400-4922-9F91-7DC9C4839E49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8A58D-B9CE-4CA6-847A-291E9451A79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62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68D67-6EB7-4DC7-9727-8391EC2B56EB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7AD23-FB29-4133-9724-124394767C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52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34FBC-27D4-4810-9F83-B836C1894235}" type="datetime1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AFB-95D9-4C50-9E69-CCF772E78D2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94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53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64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43E961-2071-4164-A816-F9134ED2D6BA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F9606-3640-4612-B129-D14368C5360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66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EB93D-55FD-41C9-8418-0659BC3F3680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7D8D7-F45D-4981-8A87-AE77D5099B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43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87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2133600" y="2057400"/>
            <a:ext cx="5943600" cy="803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2"/>
          <p:cNvSpPr txBox="1">
            <a:spLocks noChangeArrowheads="1"/>
          </p:cNvSpPr>
          <p:nvPr/>
        </p:nvSpPr>
        <p:spPr bwMode="auto">
          <a:xfrm>
            <a:off x="228600" y="1711485"/>
            <a:ext cx="8686800" cy="448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marL="365125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Error Recovery Mechanism in Modern Compiler 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Supervisor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					Research Scholar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Dr.G.Michael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S.Divya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Prasanna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Professor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		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192311333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Saveetha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School of Engineering		Saveetha School of Engineering 											</a:t>
            </a: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z="1400" b="1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altLang="zh-CN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02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par>
              <p:cTn id="2" fill="hold" nodeType="interactiveSeq">
                <p:stCondLst>
                  <p:cond delay="0"/>
                </p:stCondLst>
                <p:childTnLst>
                  <p:par>
                    <p:cTn id="3" fill="hold"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6"/>
                                    </p:pa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par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0600" y="1828800"/>
            <a:ext cx="40386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New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a smarter way to handle errors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finds mistakes and keeps going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clear messages to help fix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Saves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debugging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effort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faster error resolution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Boosts Confidence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coders trust their work with reliable feedback.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7" y="1679165"/>
            <a:ext cx="3663395" cy="46850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5212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1641187"/>
            <a:ext cx="385679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It’s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Looks at the whole code, not just 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up after 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exactly what’s wrong and why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Prioritizes Errors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critical issues first for efficient fixes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for beginners and pros with tailored advice.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88501"/>
            <a:ext cx="3692892" cy="50167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559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1779180"/>
            <a:ext cx="8724900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we used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with [e.g., LLVM or simple tools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was constructed using tools like LLVM (a compiler infrastructure) or basic programming utilities to create an efficient framework.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to catch and fix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mechanism was implemented to identify mistakes in the code and automatically correct them for smoother operation.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on small and big code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was evaluated using both simple, small-scale code and larger, complex samples to ensure reliability and scalability.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9346" y="1676400"/>
            <a:ext cx="383235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Did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Spot the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begins by detecting any issues or mistakes in the code or input. 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Decide how to fix or skip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judgment is made on whether to correct the error automatically or bypass it based on predefined rules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Show a helpful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clear and useful notification is displayed to inform the user about the error and the action taken.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863986"/>
            <a:ext cx="3048000" cy="4641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25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22098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with code that has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mistakes: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was evaluated using intentionally flawed code to assess its error-handling capabilities.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kept going better than old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performed more reliably and efficiently compared to previous versions or traditional approaches.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easier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messages were clearer and more user-friendly, improving understanding and interaction.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5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6206" y="1981200"/>
            <a:ext cx="32471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to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compilers stopped 50% of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failed half the time, showing low reliability.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stopped 20% of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 succeeds 80% of the time, proving better performance.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more helpful for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stops mean quicker, user-friendly operation.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04" y="1981200"/>
            <a:ext cx="4343400" cy="46677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52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6700" y="16764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It Better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smart tech (like AI) to guess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AI to predict and suggest code corrections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AI to automatically suggest or fix code problems without needing manual input..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more coding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compatibility to support a broader range of programming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system able to work with more types of programming languages.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super fast for big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performance to handle large-scale projects with speed.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4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2211357"/>
            <a:ext cx="3352801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It Can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it in coding apps (like VS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beginners learn by fixing errors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it with companies for real use.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75450"/>
            <a:ext cx="3962399" cy="502375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510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43400" y="1981200"/>
            <a:ext cx="464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compilers tougher with better error fixes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finds errors, keeps going, and helps users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Beats old ways in tests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It’s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Cool!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for coders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on big and small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upgrades later.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17" y="2057400"/>
            <a:ext cx="3276600" cy="434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153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17099" y="2667000"/>
            <a:ext cx="601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7400" y="1828800"/>
            <a:ext cx="6553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Flaws in Existing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4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1754345"/>
            <a:ext cx="46482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This About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Compilers turn code into something computers understand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in code can stop compilers from working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make compilers stronger and smarter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Compilers can make your code run faster and use less memory by improving how it’s written, without you having to do it manually.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600200"/>
            <a:ext cx="3886200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00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1169424" y="2971800"/>
            <a:ext cx="7086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0" y="2286000"/>
            <a:ext cx="434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Matters?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help fixing mistakes fast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compiler keeps going even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Better error recovery for modern compilers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 developers  will not be frustrated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6000"/>
            <a:ext cx="3657600" cy="419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17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62642" y="1876098"/>
            <a:ext cx="4419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USED  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GCC (GNU Compiler Collection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Panic Mode to skip errors and keep going. 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for C, C++, and more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Clang: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Fixes small errors with Phrase-Level recovery.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in LLVM projects, good for clear messages.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676399"/>
            <a:ext cx="3172251" cy="4739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7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2295495"/>
            <a:ext cx="350958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EXISISTING MODELS: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Out There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 try to fix errors in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Mode: Skips errors to keep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Phrase-Level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Fixes small mistakes in code.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97410"/>
            <a:ext cx="3657600" cy="4350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8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2133600"/>
            <a:ext cx="31242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EXISITING MODELS: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Examples: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Clang use these ideas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errors but don’t always explain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working, some stop too soon.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728046"/>
            <a:ext cx="4114800" cy="457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047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981200"/>
            <a:ext cx="8654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FLAWS IN EXISITING MODELS: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Unclear Error Messages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Compilers often provide vague or overly technical error messages, making it hard for developers to understand and fix issues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Premature Termination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Compilers stop at the first error, offering limited feedback and requiring multiple recompilations to detect all errors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Complex Errors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Ambiguous or context-sensitive errors confuse compilers, resulting in misleading or unclear error messages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Semantic Error Recovery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Compilers struggle with semantic errors, providing insufficient context or feedback to accurately diagnose and resolve the issue</a:t>
            </a:r>
            <a:r>
              <a:rPr lang="en-US" dirty="0"/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8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2116095"/>
            <a:ext cx="3352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FLAWS IN EXISISTING MODELS: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It’s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Problem?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time figuring out errors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Stopping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means less code gets checked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big projects with lots of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30" y="1752600"/>
            <a:ext cx="3429000" cy="4191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7119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6181</TotalTime>
  <Words>1023</Words>
  <Application>Microsoft Office PowerPoint</Application>
  <PresentationFormat>On-screen Show (4:3)</PresentationFormat>
  <Paragraphs>172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宋体</vt:lpstr>
      <vt:lpstr>Arial</vt:lpstr>
      <vt:lpstr>AvantGarde</vt:lpstr>
      <vt:lpstr>Calibri</vt:lpstr>
      <vt:lpstr>Calibri Light</vt:lpstr>
      <vt:lpstr>Courier New</vt:lpstr>
      <vt:lpstr>Droid Sans Fallback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Deitel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USER</cp:lastModifiedBy>
  <cp:revision>431</cp:revision>
  <dcterms:created xsi:type="dcterms:W3CDTF">2000-07-06T15:05:59Z</dcterms:created>
  <dcterms:modified xsi:type="dcterms:W3CDTF">2025-03-20T03:43:05Z</dcterms:modified>
</cp:coreProperties>
</file>