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7"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6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KI\OneDrive\Desktop\excel%20naan%20mudhalvan%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naan mudhalvan project.xlsx]pivot!PivotTable1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pivot!$B$3:$B$4</c:f>
              <c:strCache>
                <c:ptCount val="1"/>
                <c:pt idx="0">
                  <c:v>1</c:v>
                </c:pt>
              </c:strCache>
            </c:strRef>
          </c:tx>
          <c:spPr>
            <a:solidFill>
              <a:schemeClr val="accent1"/>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pivot!$B$5:$B$10</c:f>
              <c:numCache>
                <c:formatCode>General</c:formatCode>
                <c:ptCount val="5"/>
                <c:pt idx="0">
                  <c:v>62</c:v>
                </c:pt>
                <c:pt idx="1">
                  <c:v>63</c:v>
                </c:pt>
                <c:pt idx="2">
                  <c:v>45</c:v>
                </c:pt>
                <c:pt idx="3">
                  <c:v>49</c:v>
                </c:pt>
                <c:pt idx="4">
                  <c:v>52</c:v>
                </c:pt>
              </c:numCache>
            </c:numRef>
          </c:val>
          <c:extLst>
            <c:ext xmlns:c16="http://schemas.microsoft.com/office/drawing/2014/chart" uri="{C3380CC4-5D6E-409C-BE32-E72D297353CC}">
              <c16:uniqueId val="{00000000-0AFC-4A85-B7D9-2BDE2B623874}"/>
            </c:ext>
          </c:extLst>
        </c:ser>
        <c:ser>
          <c:idx val="1"/>
          <c:order val="1"/>
          <c:tx>
            <c:strRef>
              <c:f>pivot!$C$3:$C$4</c:f>
              <c:strCache>
                <c:ptCount val="1"/>
                <c:pt idx="0">
                  <c:v>2</c:v>
                </c:pt>
              </c:strCache>
            </c:strRef>
          </c:tx>
          <c:spPr>
            <a:solidFill>
              <a:schemeClr val="accent2"/>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pivot!$C$5:$C$10</c:f>
              <c:numCache>
                <c:formatCode>General</c:formatCode>
                <c:ptCount val="5"/>
                <c:pt idx="0">
                  <c:v>109</c:v>
                </c:pt>
                <c:pt idx="1">
                  <c:v>96</c:v>
                </c:pt>
                <c:pt idx="2">
                  <c:v>108</c:v>
                </c:pt>
                <c:pt idx="3">
                  <c:v>87</c:v>
                </c:pt>
                <c:pt idx="4">
                  <c:v>110</c:v>
                </c:pt>
              </c:numCache>
            </c:numRef>
          </c:val>
          <c:extLst>
            <c:ext xmlns:c16="http://schemas.microsoft.com/office/drawing/2014/chart" uri="{C3380CC4-5D6E-409C-BE32-E72D297353CC}">
              <c16:uniqueId val="{00000001-0AFC-4A85-B7D9-2BDE2B623874}"/>
            </c:ext>
          </c:extLst>
        </c:ser>
        <c:ser>
          <c:idx val="2"/>
          <c:order val="2"/>
          <c:tx>
            <c:strRef>
              <c:f>pivot!$D$3:$D$4</c:f>
              <c:strCache>
                <c:ptCount val="1"/>
                <c:pt idx="0">
                  <c:v>3</c:v>
                </c:pt>
              </c:strCache>
            </c:strRef>
          </c:tx>
          <c:spPr>
            <a:solidFill>
              <a:schemeClr val="accent3"/>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pivot!$D$5:$D$10</c:f>
              <c:numCache>
                <c:formatCode>General</c:formatCode>
                <c:ptCount val="5"/>
                <c:pt idx="0">
                  <c:v>310</c:v>
                </c:pt>
                <c:pt idx="1">
                  <c:v>315</c:v>
                </c:pt>
                <c:pt idx="2">
                  <c:v>296</c:v>
                </c:pt>
                <c:pt idx="3">
                  <c:v>314</c:v>
                </c:pt>
                <c:pt idx="4">
                  <c:v>295</c:v>
                </c:pt>
              </c:numCache>
            </c:numRef>
          </c:val>
          <c:extLst>
            <c:ext xmlns:c16="http://schemas.microsoft.com/office/drawing/2014/chart" uri="{C3380CC4-5D6E-409C-BE32-E72D297353CC}">
              <c16:uniqueId val="{00000002-0AFC-4A85-B7D9-2BDE2B623874}"/>
            </c:ext>
          </c:extLst>
        </c:ser>
        <c:ser>
          <c:idx val="3"/>
          <c:order val="3"/>
          <c:tx>
            <c:strRef>
              <c:f>pivot!$E$3:$E$4</c:f>
              <c:strCache>
                <c:ptCount val="1"/>
                <c:pt idx="0">
                  <c:v>4</c:v>
                </c:pt>
              </c:strCache>
            </c:strRef>
          </c:tx>
          <c:spPr>
            <a:solidFill>
              <a:schemeClr val="accent4"/>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pivot!$E$5:$E$10</c:f>
              <c:numCache>
                <c:formatCode>General</c:formatCode>
                <c:ptCount val="5"/>
                <c:pt idx="0">
                  <c:v>94</c:v>
                </c:pt>
                <c:pt idx="1">
                  <c:v>91</c:v>
                </c:pt>
                <c:pt idx="2">
                  <c:v>68</c:v>
                </c:pt>
                <c:pt idx="3">
                  <c:v>81</c:v>
                </c:pt>
                <c:pt idx="4">
                  <c:v>85</c:v>
                </c:pt>
              </c:numCache>
            </c:numRef>
          </c:val>
          <c:extLst>
            <c:ext xmlns:c16="http://schemas.microsoft.com/office/drawing/2014/chart" uri="{C3380CC4-5D6E-409C-BE32-E72D297353CC}">
              <c16:uniqueId val="{00000003-0AFC-4A85-B7D9-2BDE2B623874}"/>
            </c:ext>
          </c:extLst>
        </c:ser>
        <c:ser>
          <c:idx val="4"/>
          <c:order val="4"/>
          <c:tx>
            <c:strRef>
              <c:f>pivot!$F$3:$F$4</c:f>
              <c:strCache>
                <c:ptCount val="1"/>
                <c:pt idx="0">
                  <c:v>5</c:v>
                </c:pt>
              </c:strCache>
            </c:strRef>
          </c:tx>
          <c:spPr>
            <a:solidFill>
              <a:schemeClr val="accent5"/>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pivot!$F$5:$F$10</c:f>
              <c:numCache>
                <c:formatCode>General</c:formatCode>
                <c:ptCount val="5"/>
                <c:pt idx="0">
                  <c:v>54</c:v>
                </c:pt>
                <c:pt idx="1">
                  <c:v>53</c:v>
                </c:pt>
                <c:pt idx="2">
                  <c:v>55</c:v>
                </c:pt>
                <c:pt idx="3">
                  <c:v>51</c:v>
                </c:pt>
                <c:pt idx="4">
                  <c:v>57</c:v>
                </c:pt>
              </c:numCache>
            </c:numRef>
          </c:val>
          <c:extLst>
            <c:ext xmlns:c16="http://schemas.microsoft.com/office/drawing/2014/chart" uri="{C3380CC4-5D6E-409C-BE32-E72D297353CC}">
              <c16:uniqueId val="{00000004-0AFC-4A85-B7D9-2BDE2B623874}"/>
            </c:ext>
          </c:extLst>
        </c:ser>
        <c:dLbls>
          <c:showLegendKey val="0"/>
          <c:showVal val="0"/>
          <c:showCatName val="0"/>
          <c:showSerName val="0"/>
          <c:showPercent val="0"/>
          <c:showBubbleSize val="0"/>
        </c:dLbls>
        <c:gapWidth val="219"/>
        <c:overlap val="-27"/>
        <c:axId val="1830125664"/>
        <c:axId val="1830120864"/>
      </c:barChart>
      <c:catAx>
        <c:axId val="183012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120864"/>
        <c:crosses val="autoZero"/>
        <c:auto val="1"/>
        <c:lblAlgn val="ctr"/>
        <c:lblOffset val="100"/>
        <c:noMultiLvlLbl val="0"/>
      </c:catAx>
      <c:valAx>
        <c:axId val="1830120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125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994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6538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15605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65147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199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69349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80794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2159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362683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1585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963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0772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7604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5012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5537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8352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3530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5758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394688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9200" y="2764995"/>
            <a:ext cx="9329739" cy="2677656"/>
          </a:xfrm>
          <a:prstGeom prst="rect">
            <a:avLst/>
          </a:prstGeom>
          <a:noFill/>
        </p:spPr>
        <p:txBody>
          <a:bodyPr wrap="square" rtlCol="0">
            <a:spAutoFit/>
          </a:bodyPr>
          <a:lstStyle/>
          <a:p>
            <a:r>
              <a:rPr lang="en-US" sz="2400" b="1" dirty="0"/>
              <a:t>STUDENT NAME</a:t>
            </a:r>
            <a:r>
              <a:rPr lang="en-US" sz="2400" dirty="0"/>
              <a:t>:  DIVYAPRIYA S</a:t>
            </a:r>
          </a:p>
          <a:p>
            <a:r>
              <a:rPr lang="en-US" sz="2400" b="1" dirty="0"/>
              <a:t>REGISTER NO:</a:t>
            </a:r>
            <a:r>
              <a:rPr lang="en-US" sz="2400" dirty="0"/>
              <a:t>  2213371036012</a:t>
            </a:r>
          </a:p>
          <a:p>
            <a:r>
              <a:rPr lang="en-US" sz="2400" b="1" dirty="0"/>
              <a:t>NM ID</a:t>
            </a:r>
            <a:r>
              <a:rPr lang="en-US" sz="2400"/>
              <a:t>:  E0619F1370DF9248AAC486BE96855DC6  </a:t>
            </a:r>
            <a:endParaRPr lang="en-US" sz="2400" dirty="0"/>
          </a:p>
          <a:p>
            <a:r>
              <a:rPr lang="en-US" sz="2400" b="1" dirty="0"/>
              <a:t>DEPARTMENT:</a:t>
            </a:r>
            <a:r>
              <a:rPr lang="en-US" sz="2400" dirty="0"/>
              <a:t>  B.COM(GENERAL) COMMERCE</a:t>
            </a:r>
          </a:p>
          <a:p>
            <a:r>
              <a:rPr lang="en-US" sz="2400" b="1" dirty="0"/>
              <a:t>COLLEGE:</a:t>
            </a:r>
            <a:r>
              <a:rPr lang="en-US" sz="2400" dirty="0"/>
              <a:t>  QUAID- E- MILLATH GOVERNMENT COLLEGE FOR WOMEN (AUTONOMOUS)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D5BFB3B-D4B9-E83E-F696-4B337726147D}"/>
              </a:ext>
            </a:extLst>
          </p:cNvPr>
          <p:cNvSpPr txBox="1"/>
          <p:nvPr/>
        </p:nvSpPr>
        <p:spPr>
          <a:xfrm>
            <a:off x="2438400" y="2514600"/>
            <a:ext cx="7162800" cy="461665"/>
          </a:xfrm>
          <a:prstGeom prst="rect">
            <a:avLst/>
          </a:prstGeom>
          <a:noFill/>
        </p:spPr>
        <p:txBody>
          <a:bodyPr wrap="square">
            <a:spAutoFit/>
          </a:bodyPr>
          <a:lstStyle/>
          <a:p>
            <a:r>
              <a:rPr lang="en-US" dirty="0"/>
              <a:t>Data collection  1. Collected data from </a:t>
            </a:r>
            <a:r>
              <a:rPr lang="en-US" sz="2400" dirty="0" err="1"/>
              <a:t>edunet</a:t>
            </a:r>
            <a:r>
              <a:rPr lang="en-US" dirty="0"/>
              <a:t> dashboard</a:t>
            </a:r>
          </a:p>
        </p:txBody>
      </p:sp>
      <p:sp>
        <p:nvSpPr>
          <p:cNvPr id="7" name="TextBox 6">
            <a:extLst>
              <a:ext uri="{FF2B5EF4-FFF2-40B4-BE49-F238E27FC236}">
                <a16:creationId xmlns:a16="http://schemas.microsoft.com/office/drawing/2014/main" id="{B1940B5F-BE9F-4884-C94E-CA937D91D9F3}"/>
              </a:ext>
            </a:extLst>
          </p:cNvPr>
          <p:cNvSpPr txBox="1"/>
          <p:nvPr/>
        </p:nvSpPr>
        <p:spPr>
          <a:xfrm>
            <a:off x="2458402" y="2976265"/>
            <a:ext cx="7142798" cy="2400657"/>
          </a:xfrm>
          <a:prstGeom prst="rect">
            <a:avLst/>
          </a:prstGeom>
          <a:noFill/>
        </p:spPr>
        <p:txBody>
          <a:bodyPr wrap="square">
            <a:spAutoFit/>
          </a:bodyPr>
          <a:lstStyle/>
          <a:p>
            <a:r>
              <a:rPr lang="en-US" dirty="0"/>
              <a:t>Feature collection 1 . Collected overall features from employee dataset excel 2. Selected particular features Data </a:t>
            </a:r>
            <a:r>
              <a:rPr lang="en-US" sz="2400" dirty="0"/>
              <a:t>cleaning</a:t>
            </a:r>
            <a:r>
              <a:rPr lang="en-US" dirty="0"/>
              <a:t> 1. Identified blank by applying conditional formatting  2 . Removed blank by applying filter  Performance level1. Calculated performance level by using the current employee rating Summary 1 . prepared pivot table 2 . Filtered pivot table Visualization 1. Prepared a graph using pivot table data 2 . prepared trendlines for medium and low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1BCC6A5-4158-22F4-C1AE-BCF921E5EB78}"/>
              </a:ext>
            </a:extLst>
          </p:cNvPr>
          <p:cNvGraphicFramePr>
            <a:graphicFrameLocks/>
          </p:cNvGraphicFramePr>
          <p:nvPr>
            <p:extLst>
              <p:ext uri="{D42A27DB-BD31-4B8C-83A1-F6EECF244321}">
                <p14:modId xmlns:p14="http://schemas.microsoft.com/office/powerpoint/2010/main" val="4111940072"/>
              </p:ext>
            </p:extLst>
          </p:nvPr>
        </p:nvGraphicFramePr>
        <p:xfrm>
          <a:off x="2819400" y="2667000"/>
          <a:ext cx="5638800" cy="3124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EEA153-56D1-4C6E-4963-6DD4699EBCA4}"/>
              </a:ext>
            </a:extLst>
          </p:cNvPr>
          <p:cNvSpPr txBox="1"/>
          <p:nvPr/>
        </p:nvSpPr>
        <p:spPr>
          <a:xfrm>
            <a:off x="1981200" y="2590800"/>
            <a:ext cx="8229600" cy="1754326"/>
          </a:xfrm>
          <a:prstGeom prst="rect">
            <a:avLst/>
          </a:prstGeom>
          <a:noFill/>
        </p:spPr>
        <p:txBody>
          <a:bodyPr wrap="square">
            <a:spAutoFit/>
          </a:bodyPr>
          <a:lstStyle/>
          <a:p>
            <a:r>
              <a:rPr lang="en-US" dirty="0"/>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997712" y="26303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B49CAE79-E945-477B-F5A7-79C31CA51E72}"/>
              </a:ext>
            </a:extLst>
          </p:cNvPr>
          <p:cNvSpPr txBox="1"/>
          <p:nvPr/>
        </p:nvSpPr>
        <p:spPr>
          <a:xfrm>
            <a:off x="1143000" y="2933700"/>
            <a:ext cx="6554112" cy="3046988"/>
          </a:xfrm>
          <a:prstGeom prst="rect">
            <a:avLst/>
          </a:prstGeom>
          <a:noFill/>
        </p:spPr>
        <p:txBody>
          <a:bodyPr wrap="square">
            <a:spAutoFit/>
          </a:bodyPr>
          <a:lstStyle/>
          <a:p>
            <a:r>
              <a:rPr lang="en-US" sz="2400" dirty="0"/>
              <a:t>To 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BFAC45C-E744-80F3-B5C9-472156D36D12}"/>
              </a:ext>
            </a:extLst>
          </p:cNvPr>
          <p:cNvSpPr txBox="1"/>
          <p:nvPr/>
        </p:nvSpPr>
        <p:spPr>
          <a:xfrm>
            <a:off x="990600" y="2645093"/>
            <a:ext cx="8154768" cy="1938992"/>
          </a:xfrm>
          <a:prstGeom prst="rect">
            <a:avLst/>
          </a:prstGeom>
          <a:noFill/>
        </p:spPr>
        <p:txBody>
          <a:bodyPr wrap="square">
            <a:spAutoFit/>
          </a:bodyPr>
          <a:lstStyle/>
          <a:p>
            <a:r>
              <a:rPr lang="en-US" sz="2400" dirty="0"/>
              <a:t> To </a:t>
            </a:r>
            <a:r>
              <a:rPr lang="en-US" sz="2400" dirty="0" err="1"/>
              <a:t>analyse</a:t>
            </a:r>
            <a:r>
              <a:rPr lang="en-US" sz="2400" dirty="0"/>
              <a:t> the performance based on some factors like Gender of the employee, performance of the employee , employee type etc., in order to </a:t>
            </a:r>
            <a:r>
              <a:rPr lang="en-US" sz="2400" dirty="0" err="1"/>
              <a:t>findout</a:t>
            </a:r>
            <a:r>
              <a:rPr lang="en-US" sz="2400" dirty="0"/>
              <a:t> the trendlines of medium and low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5D02EE7B-60AE-F58C-D2C7-A9EFC04BE948}"/>
              </a:ext>
            </a:extLst>
          </p:cNvPr>
          <p:cNvSpPr txBox="1"/>
          <p:nvPr/>
        </p:nvSpPr>
        <p:spPr>
          <a:xfrm>
            <a:off x="1219200" y="2362200"/>
            <a:ext cx="9753600" cy="3416320"/>
          </a:xfrm>
          <a:prstGeom prst="rect">
            <a:avLst/>
          </a:prstGeom>
          <a:noFill/>
        </p:spPr>
        <p:txBody>
          <a:bodyPr wrap="square">
            <a:spAutoFit/>
          </a:bodyPr>
          <a:lstStyle/>
          <a:p>
            <a:r>
              <a:rPr lang="en-US" sz="2400" dirty="0"/>
              <a:t>The end users of the Employee </a:t>
            </a:r>
            <a:r>
              <a:rPr lang="en-US" dirty="0"/>
              <a:t>Performance</a:t>
            </a:r>
            <a:r>
              <a:rPr lang="en-US" sz="2400" dirty="0"/>
              <a:t> Analysis project include : HR Managers: To evaluate employee performance, manage appraisals, and design improvement plans . Team Leaders/Managers: To monitor team performance and provide feedback or support . Executives: To make strategic decisions based on workforce efficiency and productivity . Employees: To gain insights into their performance and identify areas for personal growth . Analysts: To analyze performance data for trends and optimization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2209800"/>
            <a:ext cx="2238374" cy="25146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3933179E-A0AB-DC31-2467-F8EEE4ACF9C4}"/>
              </a:ext>
            </a:extLst>
          </p:cNvPr>
          <p:cNvSpPr txBox="1"/>
          <p:nvPr/>
        </p:nvSpPr>
        <p:spPr>
          <a:xfrm>
            <a:off x="3047557" y="2820861"/>
            <a:ext cx="6095114" cy="1938992"/>
          </a:xfrm>
          <a:prstGeom prst="rect">
            <a:avLst/>
          </a:prstGeom>
          <a:noFill/>
        </p:spPr>
        <p:txBody>
          <a:bodyPr wrap="square">
            <a:spAutoFit/>
          </a:bodyPr>
          <a:lstStyle/>
          <a:p>
            <a:r>
              <a:rPr lang="en-US" sz="2400" dirty="0"/>
              <a:t>1 . Conditional </a:t>
            </a:r>
            <a:r>
              <a:rPr lang="en-US" sz="2400" dirty="0" err="1"/>
              <a:t>formating</a:t>
            </a:r>
            <a:r>
              <a:rPr lang="en-US" sz="2400" dirty="0"/>
              <a:t> - To identify blank 2 . Filter - to remove blank 3. Formula - To identify employee performance level4. Pivot table - summary 5.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6C37B1E-3E5C-53F0-BC3E-8CFA0EE66D06}"/>
              </a:ext>
            </a:extLst>
          </p:cNvPr>
          <p:cNvSpPr txBox="1"/>
          <p:nvPr/>
        </p:nvSpPr>
        <p:spPr>
          <a:xfrm>
            <a:off x="1295400" y="2743200"/>
            <a:ext cx="9448800" cy="2123658"/>
          </a:xfrm>
          <a:prstGeom prst="rect">
            <a:avLst/>
          </a:prstGeom>
          <a:noFill/>
        </p:spPr>
        <p:txBody>
          <a:bodyPr wrap="square">
            <a:spAutoFit/>
          </a:bodyPr>
          <a:lstStyle/>
          <a:p>
            <a:r>
              <a:rPr lang="en-US" sz="2400" dirty="0"/>
              <a:t>Employee</a:t>
            </a:r>
            <a:r>
              <a:rPr lang="en-US" dirty="0"/>
              <a:t> dataset - </a:t>
            </a:r>
            <a:r>
              <a:rPr lang="en-US" dirty="0" err="1"/>
              <a:t>edunet</a:t>
            </a:r>
            <a:r>
              <a:rPr lang="en-US" dirty="0"/>
              <a:t> dashboard 27 features  1. Employee I'd  2. First name 3. Last name4.business unit 5. Employee status 6. Employee type7.employee classification type8.gender code9.performance score10.current employee rating 11.performance level12.martial desc13.race desc14. Location code 15. Job function description 16. State 17. DOB18.division19.department type20.termination description 21.termination type22.payzone23.start date 24. Exit date25. Title 26 . Supervisor 27. AD Email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20CD01-AE0F-68AC-8270-8F90BB8C1D88}"/>
              </a:ext>
            </a:extLst>
          </p:cNvPr>
          <p:cNvSpPr txBox="1"/>
          <p:nvPr/>
        </p:nvSpPr>
        <p:spPr>
          <a:xfrm>
            <a:off x="2667000" y="3200400"/>
            <a:ext cx="7543357" cy="830997"/>
          </a:xfrm>
          <a:prstGeom prst="rect">
            <a:avLst/>
          </a:prstGeom>
          <a:noFill/>
        </p:spPr>
        <p:txBody>
          <a:bodyPr wrap="square">
            <a:spAutoFit/>
          </a:bodyPr>
          <a:lstStyle/>
          <a:p>
            <a:r>
              <a:rPr lang="en-US" sz="2400" dirty="0"/>
              <a:t>Performance level=IFS (z8&gt;=5,"VERY HIGH",z8&gt;=4"HIGH", z8&gt;=3,"MED", TRUE, 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235</TotalTime>
  <Words>572</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Roboto</vt:lpstr>
      <vt:lpstr>Times New Roman</vt:lpstr>
      <vt:lpstr>Trebuchet MS</vt:lpstr>
      <vt:lpstr>Wingdings 3</vt:lpstr>
      <vt:lpstr>Ion Boardroom</vt:lpstr>
      <vt:lpstr>Employee Data Analysis using Excel  </vt:lpstr>
      <vt:lpstr>PROJECT TITLE</vt:lpstr>
      <vt:lpstr>AGENDA</vt:lpstr>
      <vt:lpstr>PROBLEM STATEMENT</vt:lpstr>
      <vt:lpstr>PROJECTOVERVIEW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LOKESH LOKESH</cp:lastModifiedBy>
  <cp:revision>15</cp:revision>
  <dcterms:created xsi:type="dcterms:W3CDTF">2024-03-29T15:07:22Z</dcterms:created>
  <dcterms:modified xsi:type="dcterms:W3CDTF">2024-08-31T04:17:21Z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