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80" autoAdjust="0"/>
  </p:normalViewPr>
  <p:slideViewPr>
    <p:cSldViewPr>
      <p:cViewPr varScale="1">
        <p:scale>
          <a:sx n="76" d="100"/>
          <a:sy n="76" d="100"/>
        </p:scale>
        <p:origin x="91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[DIVYAPRIYANM.xlsx]Sheet3!PivotTable1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SALARY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Sheet3!$A$5:$A$18</c:f>
              <c:strCache>
                <c:ptCount val="13"/>
                <c:pt idx="0">
                  <c:v>Accounting</c:v>
                </c:pt>
                <c:pt idx="1">
                  <c:v>Business Development</c:v>
                </c:pt>
                <c:pt idx="2">
                  <c:v>Engineering</c:v>
                </c:pt>
                <c:pt idx="3">
                  <c:v>Human Resources</c:v>
                </c:pt>
                <c:pt idx="4">
                  <c:v>Legal</c:v>
                </c:pt>
                <c:pt idx="5">
                  <c:v>Marketing</c:v>
                </c:pt>
                <c:pt idx="6">
                  <c:v>Purchase</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10</c:v>
                </c:pt>
                <c:pt idx="1">
                  <c:v>14</c:v>
                </c:pt>
                <c:pt idx="2">
                  <c:v>6</c:v>
                </c:pt>
                <c:pt idx="3">
                  <c:v>4</c:v>
                </c:pt>
                <c:pt idx="4">
                  <c:v>12</c:v>
                </c:pt>
                <c:pt idx="5">
                  <c:v>7</c:v>
                </c:pt>
                <c:pt idx="6">
                  <c:v>5</c:v>
                </c:pt>
                <c:pt idx="7">
                  <c:v>12</c:v>
                </c:pt>
                <c:pt idx="8">
                  <c:v>10</c:v>
                </c:pt>
                <c:pt idx="9">
                  <c:v>5</c:v>
                </c:pt>
                <c:pt idx="10">
                  <c:v>11</c:v>
                </c:pt>
                <c:pt idx="11">
                  <c:v>9</c:v>
                </c:pt>
                <c:pt idx="12">
                  <c:v>5</c:v>
                </c:pt>
              </c:numCache>
            </c:numRef>
          </c:val>
          <c:extLst>
            <c:ext xmlns:c16="http://schemas.microsoft.com/office/drawing/2014/chart" uri="{C3380CC4-5D6E-409C-BE32-E72D297353CC}">
              <c16:uniqueId val="{00000001-D781-4096-B34E-537D2640418E}"/>
            </c:ext>
          </c:extLst>
        </c:ser>
        <c:ser>
          <c:idx val="1"/>
          <c:order val="1"/>
          <c:tx>
            <c:strRef>
              <c:f>Sheet3!$C$3:$C$4</c:f>
              <c:strCache>
                <c:ptCount val="1"/>
                <c:pt idx="0">
                  <c:v>Low</c:v>
                </c:pt>
              </c:strCache>
            </c:strRef>
          </c:tx>
          <c:spPr>
            <a:solidFill>
              <a:schemeClr val="accent2"/>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Purchase</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3</c:v>
                </c:pt>
                <c:pt idx="1">
                  <c:v>1</c:v>
                </c:pt>
                <c:pt idx="3">
                  <c:v>2</c:v>
                </c:pt>
                <c:pt idx="8">
                  <c:v>1</c:v>
                </c:pt>
                <c:pt idx="9">
                  <c:v>2</c:v>
                </c:pt>
                <c:pt idx="11">
                  <c:v>2</c:v>
                </c:pt>
                <c:pt idx="12">
                  <c:v>1</c:v>
                </c:pt>
              </c:numCache>
            </c:numRef>
          </c:val>
          <c:extLst>
            <c:ext xmlns:c16="http://schemas.microsoft.com/office/drawing/2014/chart" uri="{C3380CC4-5D6E-409C-BE32-E72D297353CC}">
              <c16:uniqueId val="{00000002-D781-4096-B34E-537D2640418E}"/>
            </c:ext>
          </c:extLst>
        </c:ser>
        <c:ser>
          <c:idx val="2"/>
          <c:order val="2"/>
          <c:tx>
            <c:strRef>
              <c:f>Sheet3!$D$3:$D$4</c:f>
              <c:strCache>
                <c:ptCount val="1"/>
                <c:pt idx="0">
                  <c:v>Medium</c:v>
                </c:pt>
              </c:strCache>
            </c:strRef>
          </c:tx>
          <c:spPr>
            <a:solidFill>
              <a:schemeClr val="accent3"/>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Purchase</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5">
                  <c:v>1</c:v>
                </c:pt>
                <c:pt idx="6">
                  <c:v>2</c:v>
                </c:pt>
                <c:pt idx="12">
                  <c:v>2</c:v>
                </c:pt>
              </c:numCache>
            </c:numRef>
          </c:val>
          <c:extLst>
            <c:ext xmlns:c16="http://schemas.microsoft.com/office/drawing/2014/chart" uri="{C3380CC4-5D6E-409C-BE32-E72D297353CC}">
              <c16:uniqueId val="{00000003-D781-4096-B34E-537D2640418E}"/>
            </c:ext>
          </c:extLst>
        </c:ser>
        <c:dLbls>
          <c:showLegendKey val="0"/>
          <c:showVal val="0"/>
          <c:showCatName val="0"/>
          <c:showSerName val="0"/>
          <c:showPercent val="0"/>
          <c:showBubbleSize val="0"/>
        </c:dLbls>
        <c:gapWidth val="219"/>
        <c:overlap val="-27"/>
        <c:axId val="2113542495"/>
        <c:axId val="2113546815"/>
      </c:barChart>
      <c:catAx>
        <c:axId val="2113542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546815"/>
        <c:crosses val="autoZero"/>
        <c:auto val="1"/>
        <c:lblAlgn val="ctr"/>
        <c:lblOffset val="100"/>
        <c:noMultiLvlLbl val="0"/>
      </c:catAx>
      <c:valAx>
        <c:axId val="2113546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542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3210531"/>
            <a:ext cx="8610600" cy="1938992"/>
          </a:xfrm>
          <a:prstGeom prst="rect">
            <a:avLst/>
          </a:prstGeom>
          <a:noFill/>
        </p:spPr>
        <p:txBody>
          <a:bodyPr wrap="square" rtlCol="0">
            <a:spAutoFit/>
          </a:bodyPr>
          <a:lstStyle/>
          <a:p>
            <a:r>
              <a:rPr lang="en-US" sz="2400" dirty="0"/>
              <a:t>STUDENT NAME: Divya </a:t>
            </a:r>
            <a:r>
              <a:rPr lang="en-US" sz="2400" dirty="0" err="1"/>
              <a:t>Priya.D</a:t>
            </a:r>
            <a:r>
              <a:rPr lang="en-US" sz="2400" dirty="0"/>
              <a:t> </a:t>
            </a:r>
          </a:p>
          <a:p>
            <a:r>
              <a:rPr lang="en-US" sz="2400" dirty="0"/>
              <a:t>REGISTER NO: 312210906, 1D654F4984555DC98EF4E7F449312661</a:t>
            </a:r>
          </a:p>
          <a:p>
            <a:r>
              <a:rPr lang="en-US" sz="2400" dirty="0"/>
              <a:t>DEPARTMENT: B.COM Commerce</a:t>
            </a:r>
          </a:p>
          <a:p>
            <a:r>
              <a:rPr lang="en-US" sz="2400" dirty="0"/>
              <a:t>COLLEGE: </a:t>
            </a:r>
            <a:r>
              <a:rPr lang="en-US" sz="2400" dirty="0" err="1"/>
              <a:t>Bhaktavatsalam</a:t>
            </a:r>
            <a:r>
              <a:rPr lang="en-US" sz="2400" dirty="0"/>
              <a:t>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1370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6E24D0B-F608-5D17-80CD-D3AE67A70F6D}"/>
              </a:ext>
            </a:extLst>
          </p:cNvPr>
          <p:cNvSpPr txBox="1"/>
          <p:nvPr/>
        </p:nvSpPr>
        <p:spPr>
          <a:xfrm>
            <a:off x="609600" y="1295400"/>
            <a:ext cx="8001000" cy="5016758"/>
          </a:xfrm>
          <a:prstGeom prst="rect">
            <a:avLst/>
          </a:prstGeom>
          <a:noFill/>
        </p:spPr>
        <p:txBody>
          <a:bodyPr wrap="square" rtlCol="0">
            <a:spAutoFit/>
          </a:bodyPr>
          <a:lstStyle/>
          <a:p>
            <a:pPr marL="342900" indent="-342900">
              <a:buAutoNum type="arabicPeriod"/>
            </a:pPr>
            <a:r>
              <a:rPr lang="en-US" sz="2000" dirty="0"/>
              <a:t>Data Collection- Downloaded the employee dataset from </a:t>
            </a:r>
            <a:r>
              <a:rPr lang="en-US" sz="2000" dirty="0" err="1"/>
              <a:t>Edunet</a:t>
            </a:r>
            <a:r>
              <a:rPr lang="en-US" sz="2000" dirty="0"/>
              <a:t>.</a:t>
            </a:r>
          </a:p>
          <a:p>
            <a:pPr marL="342900" indent="-342900">
              <a:buAutoNum type="arabicPeriod"/>
            </a:pPr>
            <a:r>
              <a:rPr lang="en-US" sz="2000" dirty="0"/>
              <a:t>Data Preparation- Cleaned the data to remove any errors or inconsistencies.  </a:t>
            </a:r>
          </a:p>
          <a:p>
            <a:r>
              <a:rPr lang="en-US" sz="2000" dirty="0"/>
              <a:t>      - Highlighted the eight selected features (Employee ID, Name, Gender, Department, Salary, FTE, Employee Type, and Salary Level) with a yellow fill for better visibility. </a:t>
            </a:r>
          </a:p>
          <a:p>
            <a:r>
              <a:rPr lang="en-US" sz="2000" dirty="0"/>
              <a:t>      - Applied conditional formatting to highlight salaries above 80,000 and below 80,000.</a:t>
            </a:r>
          </a:p>
          <a:p>
            <a:r>
              <a:rPr lang="en-US" sz="2000" dirty="0"/>
              <a:t>3.   Salary Categorization  - Created formulas to categorize salaries into levels (e.g., Low, Medium, High) based on predefined thresholds.</a:t>
            </a:r>
          </a:p>
          <a:p>
            <a:pPr marL="457200" indent="-457200">
              <a:buAutoNum type="arabicPeriod" startAt="4"/>
            </a:pPr>
            <a:r>
              <a:rPr lang="en-US" sz="2000" dirty="0"/>
              <a:t>Analysis with Pivot Tables - Developed pivot tables to summarize salary data by department, gender, FTE, and other categories.  </a:t>
            </a:r>
          </a:p>
          <a:p>
            <a:r>
              <a:rPr lang="en-US" sz="2000" dirty="0"/>
              <a:t>      - Used slicers in pivot tables to easily filter and explore the data by different categories.</a:t>
            </a:r>
          </a:p>
          <a:p>
            <a:r>
              <a:rPr lang="en-US" sz="2000" dirty="0"/>
              <a:t>5.   Visualization - Created bar graphs in a new Excel sheet to visually represent salary distributions and comparisons across different categories</a:t>
            </a:r>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8260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520373B-7AE9-BDB1-A861-828643ECF2FD}"/>
              </a:ext>
            </a:extLst>
          </p:cNvPr>
          <p:cNvGraphicFramePr>
            <a:graphicFrameLocks/>
          </p:cNvGraphicFramePr>
          <p:nvPr>
            <p:extLst>
              <p:ext uri="{D42A27DB-BD31-4B8C-83A1-F6EECF244321}">
                <p14:modId xmlns:p14="http://schemas.microsoft.com/office/powerpoint/2010/main" val="4088479541"/>
              </p:ext>
            </p:extLst>
          </p:nvPr>
        </p:nvGraphicFramePr>
        <p:xfrm>
          <a:off x="914400" y="1617345"/>
          <a:ext cx="7391400" cy="42024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BF7592-4D95-7A3C-42E5-95C24210DACC}"/>
              </a:ext>
            </a:extLst>
          </p:cNvPr>
          <p:cNvSpPr txBox="1"/>
          <p:nvPr/>
        </p:nvSpPr>
        <p:spPr>
          <a:xfrm>
            <a:off x="609600" y="1443840"/>
            <a:ext cx="7772400" cy="4401205"/>
          </a:xfrm>
          <a:prstGeom prst="rect">
            <a:avLst/>
          </a:prstGeom>
          <a:noFill/>
        </p:spPr>
        <p:txBody>
          <a:bodyPr wrap="square" rtlCol="0">
            <a:spAutoFit/>
          </a:bodyPr>
          <a:lstStyle/>
          <a:p>
            <a:r>
              <a:rPr lang="en-US" sz="2800" dirty="0"/>
              <a:t>The employee salary analysis using Excel revealed important patterns in the organization’s pay structure. By organizing and categorizing the data, we identified differences in salaries across departments, roles, and FTE levels. Pivot tables and bar graphs made it easy to see these trends and pinpoint areas that need attention. This analysis helps ensure that compensation is fair and competitive, aiding better decision-making for HR and management</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984DCF9-7132-ADDB-D7E5-D26F8A31A0D7}"/>
              </a:ext>
            </a:extLst>
          </p:cNvPr>
          <p:cNvSpPr txBox="1"/>
          <p:nvPr/>
        </p:nvSpPr>
        <p:spPr>
          <a:xfrm>
            <a:off x="910273" y="1695450"/>
            <a:ext cx="5719128" cy="3970318"/>
          </a:xfrm>
          <a:prstGeom prst="rect">
            <a:avLst/>
          </a:prstGeom>
          <a:noFill/>
        </p:spPr>
        <p:txBody>
          <a:bodyPr wrap="square" rtlCol="0">
            <a:spAutoFit/>
          </a:bodyPr>
          <a:lstStyle/>
          <a:p>
            <a:r>
              <a:rPr lang="en-US" sz="2800" dirty="0"/>
              <a:t>The organization needs a thorough analysis of employee salaries to identify disparities, optimize compensation, and ensure fairness across different roles and FTE levels. The goal is to use Excel to categorize and assess salary data, uncover trends, and provide insights for better salary management.</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11213" y="1901075"/>
            <a:ext cx="5884862" cy="3994899"/>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This project uses Excel to analyze employee salaries, focusing on how they are distributed across roles and work levels. The goal is to identify trends and inconsistencies, providing insights for fair and competitive compensation. The analysis will help inform better salary decisions and improve overall pay equity</a:t>
            </a: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Hierarchy chart hi-res stock photography and images - Alamy">
            <a:extLst>
              <a:ext uri="{FF2B5EF4-FFF2-40B4-BE49-F238E27FC236}">
                <a16:creationId xmlns:a16="http://schemas.microsoft.com/office/drawing/2014/main" id="{B40A79FE-28D6-3B9B-63AC-03CDB6AD48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1033" y="2781914"/>
            <a:ext cx="1864683" cy="12941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CD3938-DDC6-45FD-18E2-F50A4C948BB3}"/>
              </a:ext>
            </a:extLst>
          </p:cNvPr>
          <p:cNvSpPr txBox="1"/>
          <p:nvPr/>
        </p:nvSpPr>
        <p:spPr>
          <a:xfrm>
            <a:off x="609600" y="1865276"/>
            <a:ext cx="5943600" cy="4154984"/>
          </a:xfrm>
          <a:prstGeom prst="rect">
            <a:avLst/>
          </a:prstGeom>
          <a:noFill/>
        </p:spPr>
        <p:txBody>
          <a:bodyPr wrap="square" rtlCol="0">
            <a:spAutoFit/>
          </a:bodyPr>
          <a:lstStyle/>
          <a:p>
            <a:pPr marL="342900" indent="-342900">
              <a:buAutoNum type="arabicPeriod"/>
            </a:pPr>
            <a:r>
              <a:rPr lang="en-US" sz="2400" dirty="0"/>
              <a:t>HR Professionals: Person reviewing salary reports and making adjustments.</a:t>
            </a:r>
          </a:p>
          <a:p>
            <a:pPr marL="342900" indent="-342900">
              <a:buAutoNum type="arabicPeriod"/>
            </a:pPr>
            <a:r>
              <a:rPr lang="en-US" sz="2400" dirty="0"/>
              <a:t>Management: Executive or manager analyzing data charts and making strategic decisions.</a:t>
            </a:r>
          </a:p>
          <a:p>
            <a:pPr marL="342900" indent="-342900">
              <a:buAutoNum type="arabicPeriod"/>
            </a:pPr>
            <a:r>
              <a:rPr lang="en-US" sz="2400" dirty="0"/>
              <a:t>Finance Teams: Financial analyst working on budget spreadsheets and forecasts</a:t>
            </a:r>
          </a:p>
          <a:p>
            <a:pPr marL="342900" indent="-342900">
              <a:buAutoNum type="arabicPeriod"/>
            </a:pPr>
            <a:r>
              <a:rPr lang="en-US" sz="2400" dirty="0"/>
              <a:t> Employees: Employees benefiting from improved salary practices</a:t>
            </a:r>
          </a:p>
          <a:p>
            <a:pPr marL="457200" indent="-457200">
              <a:buAutoNum type="arabicPeriod" startAt="5"/>
            </a:pPr>
            <a:r>
              <a:rPr lang="en-US" sz="2400" dirty="0"/>
              <a:t>Recruiters: Recruiter using salary </a:t>
            </a:r>
          </a:p>
          <a:p>
            <a:r>
              <a:rPr lang="en-US" sz="2400" dirty="0"/>
              <a:t>      benchmarks to make job offers.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4F4BBD4B-0A49-407B-3CE3-410F748550D5}"/>
              </a:ext>
            </a:extLst>
          </p:cNvPr>
          <p:cNvSpPr txBox="1"/>
          <p:nvPr/>
        </p:nvSpPr>
        <p:spPr>
          <a:xfrm>
            <a:off x="3048000" y="1857375"/>
            <a:ext cx="3886200" cy="4401205"/>
          </a:xfrm>
          <a:prstGeom prst="rect">
            <a:avLst/>
          </a:prstGeom>
          <a:noFill/>
        </p:spPr>
        <p:txBody>
          <a:bodyPr wrap="square" rtlCol="0">
            <a:spAutoFit/>
          </a:bodyPr>
          <a:lstStyle/>
          <a:p>
            <a:r>
              <a:rPr lang="en-US" sz="2000" dirty="0"/>
              <a:t>1. Conditional Formatting - Highlighted salaries greater than 80,000 and less than 80,000 in different colors.</a:t>
            </a:r>
          </a:p>
          <a:p>
            <a:r>
              <a:rPr lang="en-US" sz="2000" dirty="0"/>
              <a:t>2. Formula- Created a formula to categorize salaries into different levels such as High, Medium and Low</a:t>
            </a:r>
          </a:p>
          <a:p>
            <a:r>
              <a:rPr lang="en-US" sz="2000" dirty="0"/>
              <a:t>3. Pivot Table- Summarized salary data to show key insights like averages and distributions.</a:t>
            </a:r>
          </a:p>
          <a:p>
            <a:r>
              <a:rPr lang="en-US" sz="2000" dirty="0"/>
              <a:t>4. Graph- Used charts and graphs to visually represent salary data and trends.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CEAACAA0-16DD-76F5-58C2-E546867AB8E8}"/>
              </a:ext>
            </a:extLst>
          </p:cNvPr>
          <p:cNvSpPr txBox="1"/>
          <p:nvPr/>
        </p:nvSpPr>
        <p:spPr>
          <a:xfrm>
            <a:off x="755332" y="1600200"/>
            <a:ext cx="7474268" cy="4154984"/>
          </a:xfrm>
          <a:prstGeom prst="rect">
            <a:avLst/>
          </a:prstGeom>
          <a:noFill/>
        </p:spPr>
        <p:txBody>
          <a:bodyPr wrap="square" rtlCol="0">
            <a:spAutoFit/>
          </a:bodyPr>
          <a:lstStyle/>
          <a:p>
            <a:r>
              <a:rPr lang="en-US" sz="2400" dirty="0"/>
              <a:t>Employee- </a:t>
            </a:r>
            <a:r>
              <a:rPr lang="en-US" sz="2400" dirty="0" err="1"/>
              <a:t>Edunet</a:t>
            </a:r>
            <a:endParaRPr lang="en-US" sz="2400" dirty="0"/>
          </a:p>
          <a:p>
            <a:r>
              <a:rPr lang="en-IN" sz="2400" dirty="0"/>
              <a:t>10- Features</a:t>
            </a:r>
          </a:p>
          <a:p>
            <a:r>
              <a:rPr lang="en-IN" sz="2400" dirty="0"/>
              <a:t>8- Features</a:t>
            </a:r>
          </a:p>
          <a:p>
            <a:r>
              <a:rPr lang="en-IN" sz="2400" dirty="0"/>
              <a:t>Emp id- Alphanumeric</a:t>
            </a:r>
          </a:p>
          <a:p>
            <a:r>
              <a:rPr lang="en-IN" sz="2400" dirty="0"/>
              <a:t>Name- Text</a:t>
            </a:r>
          </a:p>
          <a:p>
            <a:r>
              <a:rPr lang="en-IN" sz="2400" dirty="0"/>
              <a:t>Gender- Text</a:t>
            </a:r>
          </a:p>
          <a:p>
            <a:r>
              <a:rPr lang="en-IN" sz="2400" dirty="0"/>
              <a:t>Department- Text</a:t>
            </a:r>
          </a:p>
          <a:p>
            <a:r>
              <a:rPr lang="en-IN" sz="2400" dirty="0"/>
              <a:t>Salary- Decimal</a:t>
            </a:r>
          </a:p>
          <a:p>
            <a:r>
              <a:rPr lang="en-IN" sz="2400" dirty="0"/>
              <a:t>FTE- Decimal</a:t>
            </a:r>
          </a:p>
          <a:p>
            <a:r>
              <a:rPr lang="en-IN" sz="2400" dirty="0"/>
              <a:t>Employee type- Text</a:t>
            </a:r>
          </a:p>
          <a:p>
            <a:r>
              <a:rPr lang="en-IN" sz="2400" dirty="0"/>
              <a:t>Salary level-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280023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F0C5CB5-BFDF-2289-FC36-0DBB540C3256}"/>
              </a:ext>
            </a:extLst>
          </p:cNvPr>
          <p:cNvSpPr txBox="1"/>
          <p:nvPr/>
        </p:nvSpPr>
        <p:spPr>
          <a:xfrm>
            <a:off x="910019" y="2306734"/>
            <a:ext cx="8534018" cy="954107"/>
          </a:xfrm>
          <a:prstGeom prst="rect">
            <a:avLst/>
          </a:prstGeom>
          <a:noFill/>
        </p:spPr>
        <p:txBody>
          <a:bodyPr wrap="square" rtlCol="0">
            <a:spAutoFit/>
          </a:bodyPr>
          <a:lstStyle/>
          <a:p>
            <a:r>
              <a:rPr lang="en-US" sz="2800" dirty="0"/>
              <a:t>Salary level =IF(G2 &gt;= 0.8, "High", IF(G2 &gt;= 0.5, "Medium", "Low"))</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621</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janarthanan yogesh</cp:lastModifiedBy>
  <cp:revision>19</cp:revision>
  <dcterms:created xsi:type="dcterms:W3CDTF">2024-03-29T15:07:22Z</dcterms:created>
  <dcterms:modified xsi:type="dcterms:W3CDTF">2024-08-27T10:06:23Z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