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5" r:id="rId2"/>
    <p:sldId id="310" r:id="rId3"/>
    <p:sldId id="311" r:id="rId4"/>
    <p:sldId id="312" r:id="rId5"/>
    <p:sldId id="314" r:id="rId6"/>
    <p:sldId id="313"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2" autoAdjust="0"/>
    <p:restoredTop sz="86340" autoAdjust="0"/>
  </p:normalViewPr>
  <p:slideViewPr>
    <p:cSldViewPr showGuides="1">
      <p:cViewPr varScale="1">
        <p:scale>
          <a:sx n="66" d="100"/>
          <a:sy n="66" d="100"/>
        </p:scale>
        <p:origin x="240"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7/10/2018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7/10/2018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cpc.noaa.gov/products/outreach/glossary.shtml#SST" TargetMode="External"/><Relationship Id="rId3" Type="http://schemas.openxmlformats.org/officeDocument/2006/relationships/hyperlink" Target="http://www.cpc.noaa.gov/products/outreach/glossary.shtml#ELNINO" TargetMode="External"/><Relationship Id="rId7" Type="http://schemas.openxmlformats.org/officeDocument/2006/relationships/hyperlink" Target="http://www.cpc.noaa.gov/products/outreach/glossary.shtml#CPC" TargetMode="External"/><Relationship Id="rId12" Type="http://schemas.openxmlformats.org/officeDocument/2006/relationships/hyperlink" Target="http://www.cpc.noaa.gov/products/outreach/glossary.shtml#NAO"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cpc.noaa.gov/products/outreach/glossary.shtml#ENSO" TargetMode="External"/><Relationship Id="rId11" Type="http://schemas.openxmlformats.org/officeDocument/2006/relationships/hyperlink" Target="http://www.cpc.noaa.gov/products/outreach/glossary.shtml#SOI" TargetMode="External"/><Relationship Id="rId5" Type="http://schemas.openxmlformats.org/officeDocument/2006/relationships/hyperlink" Target="http://www.cpc.noaa.gov/products/outreach/glossary.shtml#CONV" TargetMode="External"/><Relationship Id="rId10" Type="http://schemas.openxmlformats.org/officeDocument/2006/relationships/hyperlink" Target="http://www.cpc.noaa.gov/products/outreach/glossary.shtml#LANINA" TargetMode="External"/><Relationship Id="rId4" Type="http://schemas.openxmlformats.org/officeDocument/2006/relationships/hyperlink" Target="http://www.cpc.noaa.gov/products/outreach/glossary.shtml#NAOIND" TargetMode="External"/><Relationship Id="rId9" Type="http://schemas.openxmlformats.org/officeDocument/2006/relationships/hyperlink" Target="http://www.cpc.noaa.gov/products/outreach/glossary.shtml#NIN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Helios was one of the Titans, son of Hyperion and Theia. </a:t>
            </a:r>
            <a:br>
              <a:rPr lang="en-US" dirty="0"/>
            </a:br>
            <a:r>
              <a:rPr lang="en-US" dirty="0"/>
              <a:t>He was the personification of the Sun</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76830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Teleconnection</a:t>
            </a:r>
            <a:r>
              <a:rPr lang="en-US" sz="1200" b="0" i="0" kern="1200" dirty="0">
                <a:solidFill>
                  <a:schemeClr val="tx1"/>
                </a:solidFill>
                <a:effectLst/>
                <a:latin typeface="+mn-lt"/>
                <a:ea typeface="+mn-ea"/>
                <a:cs typeface="+mn-cs"/>
              </a:rPr>
              <a:t> - A strong statistical relationship between weather in different parts of the globe. For example, there appears to be a teleconnection between the tropics and North America during </a:t>
            </a:r>
            <a:r>
              <a:rPr lang="en-US" sz="1200" b="0" i="0" kern="1200" dirty="0">
                <a:solidFill>
                  <a:schemeClr val="tx1"/>
                </a:solidFill>
                <a:effectLst/>
                <a:latin typeface="+mn-lt"/>
                <a:ea typeface="+mn-ea"/>
                <a:cs typeface="+mn-cs"/>
                <a:hlinkClick r:id="rId3"/>
              </a:rPr>
              <a:t>El Niño</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North Atlantic Oscillation</a:t>
            </a:r>
            <a:r>
              <a:rPr lang="en-US" sz="1200" b="0" i="0" kern="1200" dirty="0">
                <a:solidFill>
                  <a:schemeClr val="tx1"/>
                </a:solidFill>
                <a:effectLst/>
                <a:latin typeface="+mn-lt"/>
                <a:ea typeface="+mn-ea"/>
                <a:cs typeface="+mn-cs"/>
              </a:rPr>
              <a:t>- The NAO is a large-scale fluctuation in atmospheric pressure between the subtropical high pressure system located near the Azores in the Atlantic Ocean and the sub-polar low pressure system near Iceland and is quantified in the </a:t>
            </a:r>
            <a:r>
              <a:rPr lang="en-US" sz="1200" b="0" i="0" kern="1200" dirty="0">
                <a:solidFill>
                  <a:schemeClr val="tx1"/>
                </a:solidFill>
                <a:effectLst/>
                <a:latin typeface="+mn-lt"/>
                <a:ea typeface="+mn-ea"/>
                <a:cs typeface="+mn-cs"/>
                <a:hlinkClick r:id="rId4"/>
              </a:rPr>
              <a:t>NAO Index</a:t>
            </a:r>
            <a:r>
              <a:rPr lang="en-US" sz="1200" b="0" i="0" kern="1200" dirty="0">
                <a:solidFill>
                  <a:schemeClr val="tx1"/>
                </a:solidFill>
                <a:effectLst/>
                <a:latin typeface="+mn-lt"/>
                <a:ea typeface="+mn-ea"/>
                <a:cs typeface="+mn-cs"/>
              </a:rPr>
              <a:t>. The surface pressure drives surface winds and wintertime storms from west to east across the North Atlantic affecting climate from New England to western Europe as far eastward as central Siberia and eastern Mediterranean and southward to West Africa</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Niño 1+ 2, 3, 3.4, and 4</a:t>
            </a:r>
            <a:r>
              <a:rPr lang="en-US" sz="1200" b="0" i="0" kern="1200" dirty="0">
                <a:solidFill>
                  <a:schemeClr val="tx1"/>
                </a:solidFill>
                <a:effectLst/>
                <a:latin typeface="+mn-lt"/>
                <a:ea typeface="+mn-ea"/>
                <a:cs typeface="+mn-cs"/>
              </a:rPr>
              <a:t> - In monitoring the equatorial tropical Pacific for the phases of the ENSO cycle, the area has been divided into 4 sections:</a:t>
            </a:r>
          </a:p>
          <a:p>
            <a:r>
              <a:rPr lang="en-US" sz="1200" b="0" i="0" kern="1200" dirty="0">
                <a:solidFill>
                  <a:schemeClr val="tx1"/>
                </a:solidFill>
                <a:effectLst/>
                <a:latin typeface="+mn-lt"/>
                <a:ea typeface="+mn-ea"/>
                <a:cs typeface="+mn-cs"/>
              </a:rPr>
              <a:t>Niño 1+2 (0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-10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South) (90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West-80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West)</a:t>
            </a:r>
          </a:p>
          <a:p>
            <a:r>
              <a:rPr lang="en-US" sz="1200" b="0" i="0" kern="1200" dirty="0">
                <a:solidFill>
                  <a:schemeClr val="tx1"/>
                </a:solidFill>
                <a:effectLst/>
                <a:latin typeface="+mn-lt"/>
                <a:ea typeface="+mn-ea"/>
                <a:cs typeface="+mn-cs"/>
              </a:rPr>
              <a:t>Niño 3 (5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North-5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South) (150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West-90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West)</a:t>
            </a:r>
          </a:p>
          <a:p>
            <a:r>
              <a:rPr lang="en-US" sz="1200" b="0" i="0" kern="1200" dirty="0">
                <a:solidFill>
                  <a:schemeClr val="tx1"/>
                </a:solidFill>
                <a:effectLst/>
                <a:latin typeface="+mn-lt"/>
                <a:ea typeface="+mn-ea"/>
                <a:cs typeface="+mn-cs"/>
              </a:rPr>
              <a:t>Niño 4 (5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North-5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South) (160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East-150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West)</a:t>
            </a:r>
          </a:p>
          <a:p>
            <a:r>
              <a:rPr lang="en-US" sz="1200" b="0" i="0" kern="1200" dirty="0">
                <a:solidFill>
                  <a:schemeClr val="tx1"/>
                </a:solidFill>
                <a:effectLst/>
                <a:latin typeface="+mn-lt"/>
                <a:ea typeface="+mn-ea"/>
                <a:cs typeface="+mn-cs"/>
              </a:rPr>
              <a:t>Niño 3.4 (5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North-5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South) (170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-120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West)</a:t>
            </a:r>
          </a:p>
          <a:p>
            <a:r>
              <a:rPr lang="en-US" sz="1200" b="0" i="0" kern="1200" dirty="0">
                <a:solidFill>
                  <a:schemeClr val="tx1"/>
                </a:solidFill>
                <a:effectLst/>
                <a:latin typeface="+mn-lt"/>
                <a:ea typeface="+mn-ea"/>
                <a:cs typeface="+mn-cs"/>
              </a:rPr>
              <a:t>The reason for this is that major atmospheric circulation impacts are related to changes in the pattern of </a:t>
            </a:r>
            <a:r>
              <a:rPr lang="en-US" sz="1200" b="0" i="0" kern="1200" dirty="0">
                <a:solidFill>
                  <a:schemeClr val="tx1"/>
                </a:solidFill>
                <a:effectLst/>
                <a:latin typeface="+mn-lt"/>
                <a:ea typeface="+mn-ea"/>
                <a:cs typeface="+mn-cs"/>
                <a:hlinkClick r:id="rId5"/>
              </a:rPr>
              <a:t>convection</a:t>
            </a:r>
            <a:r>
              <a:rPr lang="en-US" sz="1200" b="0" i="0" kern="1200" dirty="0">
                <a:solidFill>
                  <a:schemeClr val="tx1"/>
                </a:solidFill>
                <a:effectLst/>
                <a:latin typeface="+mn-lt"/>
                <a:ea typeface="+mn-ea"/>
                <a:cs typeface="+mn-cs"/>
              </a:rPr>
              <a:t> in these regions. The </a:t>
            </a:r>
            <a:r>
              <a:rPr lang="en-US" sz="1200" b="0" i="0" kern="1200" dirty="0" err="1">
                <a:solidFill>
                  <a:schemeClr val="tx1"/>
                </a:solidFill>
                <a:effectLst/>
                <a:latin typeface="+mn-lt"/>
                <a:ea typeface="+mn-ea"/>
                <a:cs typeface="+mn-cs"/>
              </a:rPr>
              <a:t>Niñno</a:t>
            </a:r>
            <a:r>
              <a:rPr lang="en-US" sz="1200" b="0" i="0" kern="1200" dirty="0">
                <a:solidFill>
                  <a:schemeClr val="tx1"/>
                </a:solidFill>
                <a:effectLst/>
                <a:latin typeface="+mn-lt"/>
                <a:ea typeface="+mn-ea"/>
                <a:cs typeface="+mn-cs"/>
              </a:rPr>
              <a:t> 3.4 and </a:t>
            </a:r>
            <a:r>
              <a:rPr lang="en-US" sz="1200" b="0" i="0" kern="1200" dirty="0" err="1">
                <a:solidFill>
                  <a:schemeClr val="tx1"/>
                </a:solidFill>
                <a:effectLst/>
                <a:latin typeface="+mn-lt"/>
                <a:ea typeface="+mn-ea"/>
                <a:cs typeface="+mn-cs"/>
              </a:rPr>
              <a:t>Niñno</a:t>
            </a:r>
            <a:r>
              <a:rPr lang="en-US" sz="1200" b="0" i="0" kern="1200" dirty="0">
                <a:solidFill>
                  <a:schemeClr val="tx1"/>
                </a:solidFill>
                <a:effectLst/>
                <a:latin typeface="+mn-lt"/>
                <a:ea typeface="+mn-ea"/>
                <a:cs typeface="+mn-cs"/>
              </a:rPr>
              <a:t> 4 regions encompass the area where slight increases or decreases in SSTs can have a big impact on where convection is found in the western and central Pacific and are the key areas for monitoring and predicting ENSO events.</a:t>
            </a:r>
          </a:p>
          <a:p>
            <a:endParaRPr lang="en-US" dirty="0"/>
          </a:p>
          <a:p>
            <a:r>
              <a:rPr lang="en-US" sz="1200" b="1" i="0" kern="1200" dirty="0">
                <a:solidFill>
                  <a:schemeClr val="tx1"/>
                </a:solidFill>
                <a:effectLst/>
                <a:latin typeface="+mn-lt"/>
                <a:ea typeface="+mn-ea"/>
                <a:cs typeface="+mn-cs"/>
              </a:rPr>
              <a:t>Madden-Julian Oscillation (MJO)</a:t>
            </a:r>
            <a:r>
              <a:rPr lang="en-US" sz="1200" b="0" i="0" kern="1200" dirty="0">
                <a:solidFill>
                  <a:schemeClr val="tx1"/>
                </a:solidFill>
                <a:effectLst/>
                <a:latin typeface="+mn-lt"/>
                <a:ea typeface="+mn-ea"/>
                <a:cs typeface="+mn-cs"/>
              </a:rPr>
              <a:t> - Tropical rainfall exhibits strong variability on time scales shorter than the seasonal El Niño-Southern Oscillation </a:t>
            </a:r>
            <a:r>
              <a:rPr lang="en-US" sz="1200" b="0" i="0" kern="1200" dirty="0">
                <a:solidFill>
                  <a:schemeClr val="tx1"/>
                </a:solidFill>
                <a:effectLst/>
                <a:latin typeface="+mn-lt"/>
                <a:ea typeface="+mn-ea"/>
                <a:cs typeface="+mn-cs"/>
                <a:hlinkClick r:id="rId6"/>
              </a:rPr>
              <a:t>(ENSO)</a:t>
            </a:r>
            <a:r>
              <a:rPr lang="en-US" sz="1200" b="0" i="0" kern="1200" dirty="0">
                <a:solidFill>
                  <a:schemeClr val="tx1"/>
                </a:solidFill>
                <a:effectLst/>
                <a:latin typeface="+mn-lt"/>
                <a:ea typeface="+mn-ea"/>
                <a:cs typeface="+mn-cs"/>
              </a:rPr>
              <a:t>. These fluctuations in tropical rainfall often go through an entire cycle in 30-60 days, and are referred to as the Madden-Julian Oscillation or </a:t>
            </a:r>
            <a:r>
              <a:rPr lang="en-US" sz="1200" b="0" i="0" kern="1200" dirty="0" err="1">
                <a:solidFill>
                  <a:schemeClr val="tx1"/>
                </a:solidFill>
                <a:effectLst/>
                <a:latin typeface="+mn-lt"/>
                <a:ea typeface="+mn-ea"/>
                <a:cs typeface="+mn-cs"/>
              </a:rPr>
              <a:t>intraseasonal</a:t>
            </a:r>
            <a:r>
              <a:rPr lang="en-US" sz="1200" b="0" i="0" kern="1200" dirty="0">
                <a:solidFill>
                  <a:schemeClr val="tx1"/>
                </a:solidFill>
                <a:effectLst/>
                <a:latin typeface="+mn-lt"/>
                <a:ea typeface="+mn-ea"/>
                <a:cs typeface="+mn-cs"/>
              </a:rPr>
              <a:t> oscillations. The </a:t>
            </a:r>
            <a:r>
              <a:rPr lang="en-US" sz="1200" b="0" i="0" kern="1200" dirty="0" err="1">
                <a:solidFill>
                  <a:schemeClr val="tx1"/>
                </a:solidFill>
                <a:effectLst/>
                <a:latin typeface="+mn-lt"/>
                <a:ea typeface="+mn-ea"/>
                <a:cs typeface="+mn-cs"/>
              </a:rPr>
              <a:t>intraseasonal</a:t>
            </a:r>
            <a:r>
              <a:rPr lang="en-US" sz="1200" b="0" i="0" kern="1200" dirty="0">
                <a:solidFill>
                  <a:schemeClr val="tx1"/>
                </a:solidFill>
                <a:effectLst/>
                <a:latin typeface="+mn-lt"/>
                <a:ea typeface="+mn-ea"/>
                <a:cs typeface="+mn-cs"/>
              </a:rPr>
              <a:t> oscillations are a naturally occurring component of our coupled ocean-atmosphere system. They significantly affect the atmospheric circulation throughout the global Tropics and subtropics, and also strongly affect the wintertime jet stream and atmospheric circulation features over the North Pacific and western North America. As a result, they have an important impact on storminess and temperatures over the United States. During the summer these oscillations have a modulating effect on hurricane activity in both the Pacific and Atlantic basins.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La Niña</a:t>
            </a:r>
            <a:r>
              <a:rPr lang="en-US" sz="1200" b="0" i="0" kern="1200" dirty="0">
                <a:solidFill>
                  <a:schemeClr val="tx1"/>
                </a:solidFill>
                <a:effectLst/>
                <a:latin typeface="+mn-lt"/>
                <a:ea typeface="+mn-ea"/>
                <a:cs typeface="+mn-cs"/>
              </a:rPr>
              <a:t> - La Niña, a phase of </a:t>
            </a:r>
            <a:r>
              <a:rPr lang="en-US" sz="1200" b="0" i="0" kern="1200" dirty="0">
                <a:solidFill>
                  <a:schemeClr val="tx1"/>
                </a:solidFill>
                <a:effectLst/>
                <a:latin typeface="+mn-lt"/>
                <a:ea typeface="+mn-ea"/>
                <a:cs typeface="+mn-cs"/>
                <a:hlinkClick r:id="rId6"/>
              </a:rPr>
              <a:t>ENSO</a:t>
            </a:r>
            <a:r>
              <a:rPr lang="en-US" sz="1200" b="0" i="0" kern="1200" dirty="0">
                <a:solidFill>
                  <a:schemeClr val="tx1"/>
                </a:solidFill>
                <a:effectLst/>
                <a:latin typeface="+mn-lt"/>
                <a:ea typeface="+mn-ea"/>
                <a:cs typeface="+mn-cs"/>
              </a:rPr>
              <a:t>, is a periodic cooling of surface ocean waters in the eastern tropical Pacific along with a shift in </a:t>
            </a:r>
            <a:r>
              <a:rPr lang="en-US" sz="1200" b="0" i="0" kern="1200" dirty="0">
                <a:solidFill>
                  <a:schemeClr val="tx1"/>
                </a:solidFill>
                <a:effectLst/>
                <a:latin typeface="+mn-lt"/>
                <a:ea typeface="+mn-ea"/>
                <a:cs typeface="+mn-cs"/>
                <a:hlinkClick r:id="rId5"/>
              </a:rPr>
              <a:t>convection</a:t>
            </a:r>
            <a:r>
              <a:rPr lang="en-US" sz="1200" b="0" i="0" kern="1200" dirty="0">
                <a:solidFill>
                  <a:schemeClr val="tx1"/>
                </a:solidFill>
                <a:effectLst/>
                <a:latin typeface="+mn-lt"/>
                <a:ea typeface="+mn-ea"/>
                <a:cs typeface="+mn-cs"/>
              </a:rPr>
              <a:t> in the western Pacific further west than the climatological average. These conditions affect weather patterns around the world. The preliminary </a:t>
            </a:r>
            <a:r>
              <a:rPr lang="en-US" sz="1200" b="0" i="0" kern="1200" dirty="0">
                <a:solidFill>
                  <a:schemeClr val="tx1"/>
                </a:solidFill>
                <a:effectLst/>
                <a:latin typeface="+mn-lt"/>
                <a:ea typeface="+mn-ea"/>
                <a:cs typeface="+mn-cs"/>
                <a:hlinkClick r:id="rId7"/>
              </a:rPr>
              <a:t>CPC</a:t>
            </a:r>
            <a:r>
              <a:rPr lang="en-US" sz="1200" b="0" i="0" kern="1200" dirty="0">
                <a:solidFill>
                  <a:schemeClr val="tx1"/>
                </a:solidFill>
                <a:effectLst/>
                <a:latin typeface="+mn-lt"/>
                <a:ea typeface="+mn-ea"/>
                <a:cs typeface="+mn-cs"/>
              </a:rPr>
              <a:t> definition of La Niña is a phenomenon in the equatorial Pacific Ocean characterized by a </a:t>
            </a:r>
            <a:r>
              <a:rPr lang="en-US" sz="1200" b="0" i="1" kern="1200" dirty="0">
                <a:solidFill>
                  <a:schemeClr val="tx1"/>
                </a:solidFill>
                <a:effectLst/>
                <a:latin typeface="+mn-lt"/>
                <a:ea typeface="+mn-ea"/>
                <a:cs typeface="+mn-cs"/>
              </a:rPr>
              <a:t>negative</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8"/>
              </a:rPr>
              <a:t>sea surface temperature</a:t>
            </a:r>
            <a:r>
              <a:rPr lang="en-US" sz="1200" b="0" i="0" kern="1200" dirty="0">
                <a:solidFill>
                  <a:schemeClr val="tx1"/>
                </a:solidFill>
                <a:effectLst/>
                <a:latin typeface="+mn-lt"/>
                <a:ea typeface="+mn-ea"/>
                <a:cs typeface="+mn-cs"/>
              </a:rPr>
              <a:t> departure from normal (for the 1971-2000 base period), averaged over three months, greater than or equal in magnitude to 0.5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C in a region defined by 150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W-160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E and 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N-5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S (commonly referred to as </a:t>
            </a:r>
            <a:r>
              <a:rPr lang="en-US" sz="1200" b="0" i="0" kern="1200" dirty="0">
                <a:solidFill>
                  <a:schemeClr val="tx1"/>
                </a:solidFill>
                <a:effectLst/>
                <a:latin typeface="+mn-lt"/>
                <a:ea typeface="+mn-ea"/>
                <a:cs typeface="+mn-cs"/>
                <a:hlinkClick r:id="rId9"/>
              </a:rPr>
              <a:t>Niño 4</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ENSO (El Niño-Southern Oscillation)</a:t>
            </a:r>
            <a:r>
              <a:rPr lang="en-US" sz="1200" b="0" i="0" kern="1200" dirty="0">
                <a:solidFill>
                  <a:schemeClr val="tx1"/>
                </a:solidFill>
                <a:effectLst/>
                <a:latin typeface="+mn-lt"/>
                <a:ea typeface="+mn-ea"/>
                <a:cs typeface="+mn-cs"/>
              </a:rPr>
              <a:t> - Originally, ENSO referred to El Niño/ Southern Oscillation, or the combined atmosphere/ocean system during an El Niño warm event. The ENSO cycle includes </a:t>
            </a:r>
            <a:r>
              <a:rPr lang="en-US" sz="1200" b="0" i="0" kern="1200" dirty="0">
                <a:solidFill>
                  <a:schemeClr val="tx1"/>
                </a:solidFill>
                <a:effectLst/>
                <a:latin typeface="+mn-lt"/>
                <a:ea typeface="+mn-ea"/>
                <a:cs typeface="+mn-cs"/>
                <a:hlinkClick r:id="rId10"/>
              </a:rPr>
              <a:t>La Niña</a:t>
            </a:r>
            <a:r>
              <a:rPr lang="en-US" sz="1200" b="0" i="0" kern="1200" dirty="0">
                <a:solidFill>
                  <a:schemeClr val="tx1"/>
                </a:solidFill>
                <a:effectLst/>
                <a:latin typeface="+mn-lt"/>
                <a:ea typeface="+mn-ea"/>
                <a:cs typeface="+mn-cs"/>
              </a:rPr>
              <a:t> and </a:t>
            </a:r>
            <a:r>
              <a:rPr lang="en-US" sz="1200" b="0" i="0" kern="1200" dirty="0">
                <a:solidFill>
                  <a:schemeClr val="tx1"/>
                </a:solidFill>
                <a:effectLst/>
                <a:latin typeface="+mn-lt"/>
                <a:ea typeface="+mn-ea"/>
                <a:cs typeface="+mn-cs"/>
                <a:hlinkClick r:id="rId3"/>
              </a:rPr>
              <a:t>El Niño</a:t>
            </a:r>
            <a:r>
              <a:rPr lang="en-US" sz="1200" b="0" i="0" kern="1200" dirty="0">
                <a:solidFill>
                  <a:schemeClr val="tx1"/>
                </a:solidFill>
                <a:effectLst/>
                <a:latin typeface="+mn-lt"/>
                <a:ea typeface="+mn-ea"/>
                <a:cs typeface="+mn-cs"/>
              </a:rPr>
              <a:t> phases as well as neutral phases, or ENSO cycle, of the coupled atmosphere/ocean system though sometimes it is still used as originally defined. The Southern Oscillation is quantified by the Southern Oscillation Index (</a:t>
            </a:r>
            <a:r>
              <a:rPr lang="en-US" sz="1200" b="0" i="0" kern="1200" dirty="0">
                <a:solidFill>
                  <a:schemeClr val="tx1"/>
                </a:solidFill>
                <a:effectLst/>
                <a:latin typeface="+mn-lt"/>
                <a:ea typeface="+mn-ea"/>
                <a:cs typeface="+mn-cs"/>
                <a:hlinkClick r:id="rId11"/>
              </a:rPr>
              <a:t>SOI</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El Niño</a:t>
            </a:r>
            <a:r>
              <a:rPr lang="en-US" sz="1200" b="0" i="0" kern="1200" dirty="0">
                <a:solidFill>
                  <a:schemeClr val="tx1"/>
                </a:solidFill>
                <a:effectLst/>
                <a:latin typeface="+mn-lt"/>
                <a:ea typeface="+mn-ea"/>
                <a:cs typeface="+mn-cs"/>
              </a:rPr>
              <a:t> - El Niño, a phase of </a:t>
            </a:r>
            <a:r>
              <a:rPr lang="en-US" sz="1200" b="0" i="0" kern="1200" dirty="0">
                <a:solidFill>
                  <a:schemeClr val="tx1"/>
                </a:solidFill>
                <a:effectLst/>
                <a:latin typeface="+mn-lt"/>
                <a:ea typeface="+mn-ea"/>
                <a:cs typeface="+mn-cs"/>
                <a:hlinkClick r:id="rId6"/>
              </a:rPr>
              <a:t>ENSO</a:t>
            </a:r>
            <a:r>
              <a:rPr lang="en-US" sz="1200" b="0" i="0" kern="1200" dirty="0">
                <a:solidFill>
                  <a:schemeClr val="tx1"/>
                </a:solidFill>
                <a:effectLst/>
                <a:latin typeface="+mn-lt"/>
                <a:ea typeface="+mn-ea"/>
                <a:cs typeface="+mn-cs"/>
              </a:rPr>
              <a:t>, is a periodic warming of surface ocean waters in the eastern tropical Pacific along with a shift in </a:t>
            </a:r>
            <a:r>
              <a:rPr lang="en-US" sz="1200" b="0" i="0" kern="1200" dirty="0">
                <a:solidFill>
                  <a:schemeClr val="tx1"/>
                </a:solidFill>
                <a:effectLst/>
                <a:latin typeface="+mn-lt"/>
                <a:ea typeface="+mn-ea"/>
                <a:cs typeface="+mn-cs"/>
                <a:hlinkClick r:id="rId5"/>
              </a:rPr>
              <a:t>convection</a:t>
            </a:r>
            <a:r>
              <a:rPr lang="en-US" sz="1200" b="0" i="0" kern="1200" dirty="0">
                <a:solidFill>
                  <a:schemeClr val="tx1"/>
                </a:solidFill>
                <a:effectLst/>
                <a:latin typeface="+mn-lt"/>
                <a:ea typeface="+mn-ea"/>
                <a:cs typeface="+mn-cs"/>
              </a:rPr>
              <a:t> in the western Pacific further east than the climatological average. These conditions affect weather patterns around the world. El Niño episodes occur roughly every four-to-five years and can last up to 12-to-18 months. The preliminary </a:t>
            </a:r>
            <a:r>
              <a:rPr lang="en-US" sz="1200" b="0" i="0" kern="1200" dirty="0">
                <a:solidFill>
                  <a:schemeClr val="tx1"/>
                </a:solidFill>
                <a:effectLst/>
                <a:latin typeface="+mn-lt"/>
                <a:ea typeface="+mn-ea"/>
                <a:cs typeface="+mn-cs"/>
                <a:hlinkClick r:id="rId7"/>
              </a:rPr>
              <a:t>CPC</a:t>
            </a:r>
            <a:r>
              <a:rPr lang="en-US" sz="1200" b="0" i="0" kern="1200" dirty="0">
                <a:solidFill>
                  <a:schemeClr val="tx1"/>
                </a:solidFill>
                <a:effectLst/>
                <a:latin typeface="+mn-lt"/>
                <a:ea typeface="+mn-ea"/>
                <a:cs typeface="+mn-cs"/>
              </a:rPr>
              <a:t> definition of El Niño is a phenomenon in the equatorial Pacific Ocean characterized by a </a:t>
            </a:r>
            <a:r>
              <a:rPr lang="en-US" sz="1200" b="0" i="1" kern="1200" dirty="0">
                <a:solidFill>
                  <a:schemeClr val="tx1"/>
                </a:solidFill>
                <a:effectLst/>
                <a:latin typeface="+mn-lt"/>
                <a:ea typeface="+mn-ea"/>
                <a:cs typeface="+mn-cs"/>
              </a:rPr>
              <a:t>positive</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8"/>
              </a:rPr>
              <a:t>sea surface temperature</a:t>
            </a:r>
            <a:r>
              <a:rPr lang="en-US" sz="1200" b="0" i="0" kern="1200" dirty="0">
                <a:solidFill>
                  <a:schemeClr val="tx1"/>
                </a:solidFill>
                <a:effectLst/>
                <a:latin typeface="+mn-lt"/>
                <a:ea typeface="+mn-ea"/>
                <a:cs typeface="+mn-cs"/>
              </a:rPr>
              <a:t> departure from normal (for the 1971-2000 base period), averaged over three months, greater than or equal in magnitude to 0.5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C in a region defined by 120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W-170</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W and 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N-5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S (commonly referred to as </a:t>
            </a:r>
            <a:r>
              <a:rPr lang="en-US" sz="1200" b="0" i="0" kern="1200" dirty="0">
                <a:solidFill>
                  <a:schemeClr val="tx1"/>
                </a:solidFill>
                <a:effectLst/>
                <a:latin typeface="+mn-lt"/>
                <a:ea typeface="+mn-ea"/>
                <a:cs typeface="+mn-cs"/>
                <a:hlinkClick r:id="rId9"/>
              </a:rPr>
              <a:t>Niño 3.4</a:t>
            </a:r>
            <a:r>
              <a:rPr lang="en-US" sz="1200" b="0" i="0" kern="1200" dirty="0">
                <a:solidFill>
                  <a:schemeClr val="tx1"/>
                </a:solidFill>
                <a:effectLst/>
                <a:latin typeface="+mn-lt"/>
                <a:ea typeface="+mn-ea"/>
                <a:cs typeface="+mn-cs"/>
              </a:rPr>
              <a:t>). El Niño, which would appear off the coast of Peru around Christmas time, is Spanish for "the boy" referring to the Christ child.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Arctic Oscillation (AO)</a:t>
            </a:r>
            <a:r>
              <a:rPr lang="en-US" sz="1200" b="0" i="0" kern="1200" dirty="0">
                <a:solidFill>
                  <a:schemeClr val="tx1"/>
                </a:solidFill>
                <a:effectLst/>
                <a:latin typeface="+mn-lt"/>
                <a:ea typeface="+mn-ea"/>
                <a:cs typeface="+mn-cs"/>
              </a:rPr>
              <a:t> - The Arctic Oscillation is a pattern in which atmospheric pressure at polar and middle latitudes fluctuates between negative and positive phases. The negative phase brings higher-than-normal pressure over the polar region and lower-than-normal pressure at about 45 degrees north latitude. The negative phase allows cold air to plunge into the Midwestern United States and western Europe, and storms bring rain to the Mediterranean. The positive phase brings the opposite conditions, steering ocean storms farther north and bringing wetter weather to Alaska, Scotland and Scandinavia and drier conditions to areas such as California, Spain and the Middle East. The </a:t>
            </a:r>
            <a:r>
              <a:rPr lang="en-US" sz="1200" b="0" i="0" kern="1200" dirty="0">
                <a:solidFill>
                  <a:schemeClr val="tx1"/>
                </a:solidFill>
                <a:effectLst/>
                <a:latin typeface="+mn-lt"/>
                <a:ea typeface="+mn-ea"/>
                <a:cs typeface="+mn-cs"/>
                <a:hlinkClick r:id="rId12"/>
              </a:rPr>
              <a:t>North Atlantic Oscillation</a:t>
            </a:r>
            <a:r>
              <a:rPr lang="en-US" sz="1200" b="0" i="0" kern="1200" dirty="0">
                <a:solidFill>
                  <a:schemeClr val="tx1"/>
                </a:solidFill>
                <a:effectLst/>
                <a:latin typeface="+mn-lt"/>
                <a:ea typeface="+mn-ea"/>
                <a:cs typeface="+mn-cs"/>
              </a:rPr>
              <a:t> is often considered to be a regional manifestation of the AO.</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Pacific Decadal Oscillation</a:t>
            </a:r>
            <a:r>
              <a:rPr lang="en-US" sz="1200" b="0" i="0" kern="1200" dirty="0">
                <a:solidFill>
                  <a:schemeClr val="tx1"/>
                </a:solidFill>
                <a:effectLst/>
                <a:latin typeface="+mn-lt"/>
                <a:ea typeface="+mn-ea"/>
                <a:cs typeface="+mn-cs"/>
              </a:rPr>
              <a:t> - A recently described pattern of climate variation similar to </a:t>
            </a:r>
            <a:r>
              <a:rPr lang="en-US" sz="1200" b="0" i="0" kern="1200" dirty="0">
                <a:solidFill>
                  <a:schemeClr val="tx1"/>
                </a:solidFill>
                <a:effectLst/>
                <a:latin typeface="+mn-lt"/>
                <a:ea typeface="+mn-ea"/>
                <a:cs typeface="+mn-cs"/>
                <a:hlinkClick r:id="rId6"/>
              </a:rPr>
              <a:t>ENSO</a:t>
            </a:r>
            <a:r>
              <a:rPr lang="en-US" sz="1200" b="0" i="0" kern="1200" dirty="0">
                <a:solidFill>
                  <a:schemeClr val="tx1"/>
                </a:solidFill>
                <a:effectLst/>
                <a:latin typeface="+mn-lt"/>
                <a:ea typeface="+mn-ea"/>
                <a:cs typeface="+mn-cs"/>
              </a:rPr>
              <a:t> though on a timescale of decades and not seasons. It is characterized by </a:t>
            </a:r>
            <a:r>
              <a:rPr lang="en-US" sz="1200" b="0" i="0" kern="1200" dirty="0">
                <a:solidFill>
                  <a:schemeClr val="tx1"/>
                </a:solidFill>
                <a:effectLst/>
                <a:latin typeface="+mn-lt"/>
                <a:ea typeface="+mn-ea"/>
                <a:cs typeface="+mn-cs"/>
                <a:hlinkClick r:id="rId8"/>
              </a:rPr>
              <a:t>SST</a:t>
            </a:r>
            <a:r>
              <a:rPr lang="en-US" sz="1200" b="0" i="0" kern="1200" dirty="0">
                <a:solidFill>
                  <a:schemeClr val="tx1"/>
                </a:solidFill>
                <a:effectLst/>
                <a:latin typeface="+mn-lt"/>
                <a:ea typeface="+mn-ea"/>
                <a:cs typeface="+mn-cs"/>
              </a:rPr>
              <a:t> anomalies of one sign in the north-central Pacific and SST anomalies of another sign to the north and east near the Aleutians and the Gulf of Alaska. It primarily affects weather patterns and sea surface temperatures in the Pacific Northwest, Alaska, and northern Pacific Islands. Two main characteristics distinguish PDO from El Niño/Southern Oscillation (ENSO): first, 20th century PDO "events" persisted for 20-to-30 years, while typical ENSO events persisted for 6 to 18 months; second, the climatic fingerprints of the PDO are most visible in the North Pacific/North American sector, while secondary signatures exist in the tropics- the opposite is true for ENSO. Several independent studies found evidence of just two full PDO cycles in the past century: cool" PDO regimes prevailed from 1890-1924 and again from 1947-1976, while "warm" PDO regimes dominated from 1925-1946 and from 1977 through (at least) the mid-1990's. Causes for the PDO are not currently known. Likewise, the potential predictability for this climate oscillation are not known.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Sea Surface Temperatures (SSTs)</a:t>
            </a:r>
            <a:r>
              <a:rPr lang="en-US" sz="1200" b="0" i="0" kern="1200" dirty="0">
                <a:solidFill>
                  <a:schemeClr val="tx1"/>
                </a:solidFill>
                <a:effectLst/>
                <a:latin typeface="+mn-lt"/>
                <a:ea typeface="+mn-ea"/>
                <a:cs typeface="+mn-cs"/>
              </a:rPr>
              <a:t> - The term refers to the mean temperature of the ocean in the upper few meters.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238360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7/10/2018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7/10/2018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7/10/2018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7/10/2018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7/10/2018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7/10/2018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7/10/2018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7/10/2018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7/10/2018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7/10/2018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7/10/2018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cdc.noaa.gov/data-access" TargetMode="External"/><Relationship Id="rId2" Type="http://schemas.openxmlformats.org/officeDocument/2006/relationships/hyperlink" Target="http://berkeleyearth.org/source-fi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fb.com/prophet-forecasting-at-scale/" TargetMode="External"/><Relationship Id="rId7" Type="http://schemas.openxmlformats.org/officeDocument/2006/relationships/hyperlink" Target="http://stackabuse.com/using-machine-learning-to-predict-the-weather-part-3/" TargetMode="External"/><Relationship Id="rId2" Type="http://schemas.openxmlformats.org/officeDocument/2006/relationships/hyperlink" Target="https://github.com/robjhyndman" TargetMode="External"/><Relationship Id="rId1" Type="http://schemas.openxmlformats.org/officeDocument/2006/relationships/slideLayout" Target="../slideLayouts/slideLayout2.xml"/><Relationship Id="rId6" Type="http://schemas.openxmlformats.org/officeDocument/2006/relationships/hyperlink" Target="https://bmcbioinformatics.biomedcentral.com/articles/10.1186/1471-2105-15-276" TargetMode="External"/><Relationship Id="rId5" Type="http://schemas.openxmlformats.org/officeDocument/2006/relationships/hyperlink" Target="https://machinelearningmastery.com/feature-selection-time-series-forecasting-python/" TargetMode="External"/><Relationship Id="rId4" Type="http://schemas.openxmlformats.org/officeDocument/2006/relationships/hyperlink" Target="https://machinelearningmastery.com/multi-step-time-series-foreca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2286000"/>
            <a:ext cx="11123611" cy="2057400"/>
          </a:xfrm>
        </p:spPr>
        <p:txBody>
          <a:bodyPr>
            <a:normAutofit fontScale="90000"/>
          </a:bodyPr>
          <a:lstStyle/>
          <a:p>
            <a:br>
              <a:rPr lang="en-US" sz="7300" b="1" dirty="0">
                <a:solidFill>
                  <a:srgbClr val="FF9900"/>
                </a:solidFill>
              </a:rPr>
            </a:br>
            <a:br>
              <a:rPr lang="en-US" sz="7300" b="1" dirty="0">
                <a:solidFill>
                  <a:srgbClr val="FF9900"/>
                </a:solidFill>
              </a:rPr>
            </a:br>
            <a:br>
              <a:rPr lang="en-US" sz="7300" b="1" dirty="0">
                <a:solidFill>
                  <a:srgbClr val="FF9900"/>
                </a:solidFill>
              </a:rPr>
            </a:br>
            <a:br>
              <a:rPr lang="en-US" sz="7300" b="1" dirty="0">
                <a:solidFill>
                  <a:srgbClr val="FF9900"/>
                </a:solidFill>
              </a:rPr>
            </a:br>
            <a:r>
              <a:rPr lang="en-US" sz="7300" b="1" dirty="0">
                <a:solidFill>
                  <a:srgbClr val="FF9900"/>
                </a:solidFill>
              </a:rPr>
              <a:t>w207 Final Project - Helios</a:t>
            </a:r>
            <a:br>
              <a:rPr lang="en-US" dirty="0"/>
            </a:br>
            <a:r>
              <a:rPr lang="en-US" sz="4400" dirty="0"/>
              <a:t>Temperature prediction using multivariate </a:t>
            </a:r>
            <a:br>
              <a:rPr lang="en-US" sz="4400" dirty="0"/>
            </a:br>
            <a:r>
              <a:rPr lang="en-US" sz="4400" dirty="0"/>
              <a:t>time series analysis</a:t>
            </a:r>
          </a:p>
        </p:txBody>
      </p:sp>
      <p:sp>
        <p:nvSpPr>
          <p:cNvPr id="4" name="Subtitle 3"/>
          <p:cNvSpPr>
            <a:spLocks noGrp="1"/>
          </p:cNvSpPr>
          <p:nvPr>
            <p:ph type="subTitle" idx="1"/>
          </p:nvPr>
        </p:nvSpPr>
        <p:spPr>
          <a:xfrm>
            <a:off x="531812" y="4495800"/>
            <a:ext cx="8229600" cy="1219200"/>
          </a:xfrm>
        </p:spPr>
        <p:txBody>
          <a:bodyPr>
            <a:normAutofit/>
          </a:bodyPr>
          <a:lstStyle/>
          <a:p>
            <a:r>
              <a:rPr lang="it-IT" b="1" dirty="0">
                <a:solidFill>
                  <a:schemeClr val="tx1"/>
                </a:solidFill>
              </a:rPr>
              <a:t>Simon Storey, divya babu &amp; MAJID ALZEIN</a:t>
            </a:r>
          </a:p>
          <a:p>
            <a:endParaRPr lang="it-IT" dirty="0"/>
          </a:p>
          <a:p>
            <a:endParaRPr lang="it-IT" i="1" dirty="0">
              <a:solidFill>
                <a:schemeClr val="tx1"/>
              </a:solidFill>
            </a:endParaRPr>
          </a:p>
          <a:p>
            <a:endParaRPr lang="it-IT" i="1" dirty="0">
              <a:solidFill>
                <a:schemeClr val="tx1"/>
              </a:solidFill>
            </a:endParaRPr>
          </a:p>
          <a:p>
            <a:endParaRPr lang="it-IT" i="1" dirty="0">
              <a:solidFill>
                <a:schemeClr val="tx1"/>
              </a:solidFill>
            </a:endParaRPr>
          </a:p>
          <a:p>
            <a:endParaRPr lang="it-IT" i="1"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FF9900"/>
                </a:solidFill>
              </a:rPr>
              <a:t>GOALS</a:t>
            </a:r>
          </a:p>
        </p:txBody>
      </p:sp>
      <p:sp>
        <p:nvSpPr>
          <p:cNvPr id="14" name="Content Placeholder 13"/>
          <p:cNvSpPr>
            <a:spLocks noGrp="1"/>
          </p:cNvSpPr>
          <p:nvPr>
            <p:ph idx="1"/>
          </p:nvPr>
        </p:nvSpPr>
        <p:spPr/>
        <p:txBody>
          <a:bodyPr>
            <a:normAutofit/>
          </a:bodyPr>
          <a:lstStyle/>
          <a:p>
            <a:r>
              <a:rPr lang="en-US" dirty="0"/>
              <a:t>Predict temperatures for a range of locations along the coast of the mainland USA</a:t>
            </a:r>
          </a:p>
          <a:p>
            <a:r>
              <a:rPr lang="en-US" dirty="0"/>
              <a:t>Identify correlations across multiple time series and use these in our forecasts</a:t>
            </a:r>
          </a:p>
          <a:p>
            <a:r>
              <a:rPr lang="en-US" dirty="0"/>
              <a:t>Identify any temporal trends / patterns amongst between short term signals ( temperature, sea surface temperature, atmospheric pressure) and long term teleconnections ( North Atlantic oscillation, ENSO (El Niño-Southern Oscillation))</a:t>
            </a:r>
          </a:p>
          <a:p>
            <a:r>
              <a:rPr lang="en-US" dirty="0"/>
              <a:t>Implement and benchmark performance of a number of supervised methods and compare these vs. traditional techniques using ARIMA</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FF9900"/>
                </a:solidFill>
              </a:rPr>
              <a:t>DATA FEEDS</a:t>
            </a:r>
          </a:p>
        </p:txBody>
      </p:sp>
      <p:sp>
        <p:nvSpPr>
          <p:cNvPr id="14" name="Content Placeholder 13"/>
          <p:cNvSpPr>
            <a:spLocks noGrp="1"/>
          </p:cNvSpPr>
          <p:nvPr>
            <p:ph idx="1"/>
          </p:nvPr>
        </p:nvSpPr>
        <p:spPr/>
        <p:txBody>
          <a:bodyPr/>
          <a:lstStyle/>
          <a:p>
            <a:r>
              <a:rPr lang="en-US" dirty="0"/>
              <a:t>Data will be sourced from the following providers/aggregators</a:t>
            </a:r>
          </a:p>
          <a:p>
            <a:pPr lvl="1"/>
            <a:r>
              <a:rPr lang="en-US" dirty="0"/>
              <a:t>Berkeley Earth (</a:t>
            </a:r>
            <a:r>
              <a:rPr lang="en-US" dirty="0">
                <a:hlinkClick r:id="rId2"/>
              </a:rPr>
              <a:t>http://berkeleyearth.org/source-files/</a:t>
            </a:r>
            <a:r>
              <a:rPr lang="en-US" dirty="0"/>
              <a:t>)</a:t>
            </a:r>
          </a:p>
          <a:p>
            <a:pPr lvl="1"/>
            <a:r>
              <a:rPr lang="en-US" dirty="0"/>
              <a:t>NOAA ( </a:t>
            </a:r>
            <a:r>
              <a:rPr lang="en-US" dirty="0">
                <a:hlinkClick r:id="rId3"/>
              </a:rPr>
              <a:t>https://www.ncdc.noaa.gov/data-access</a:t>
            </a:r>
            <a:r>
              <a:rPr lang="en-US" dirty="0"/>
              <a:t> )</a:t>
            </a:r>
          </a:p>
          <a:p>
            <a:pPr lvl="1"/>
            <a:endParaRPr lang="en-US" dirty="0"/>
          </a:p>
          <a:p>
            <a:r>
              <a:rPr lang="en-US" dirty="0"/>
              <a:t>Data once transformed is simply a series of data points for each geo-station ( with </a:t>
            </a:r>
            <a:r>
              <a:rPr lang="en-US" dirty="0" err="1"/>
              <a:t>lat</a:t>
            </a:r>
            <a:r>
              <a:rPr lang="en-US" dirty="0"/>
              <a:t>/long identifier )</a:t>
            </a:r>
          </a:p>
          <a:p>
            <a:pPr lvl="1"/>
            <a:r>
              <a:rPr lang="en-US" dirty="0"/>
              <a:t>% Station ID, Series Number, Date, Temperature (C), Uncertainty (C), Observations, Time of Observation</a:t>
            </a:r>
          </a:p>
        </p:txBody>
      </p:sp>
    </p:spTree>
    <p:extLst>
      <p:ext uri="{BB962C8B-B14F-4D97-AF65-F5344CB8AC3E}">
        <p14:creationId xmlns:p14="http://schemas.microsoft.com/office/powerpoint/2010/main" val="298112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4144-E36B-437E-93F5-4D844EBC1E5A}"/>
              </a:ext>
            </a:extLst>
          </p:cNvPr>
          <p:cNvSpPr>
            <a:spLocks noGrp="1"/>
          </p:cNvSpPr>
          <p:nvPr>
            <p:ph type="title"/>
          </p:nvPr>
        </p:nvSpPr>
        <p:spPr>
          <a:xfrm>
            <a:off x="1522413" y="381000"/>
            <a:ext cx="9144001" cy="1371600"/>
          </a:xfrm>
        </p:spPr>
        <p:txBody>
          <a:bodyPr/>
          <a:lstStyle/>
          <a:p>
            <a:r>
              <a:rPr lang="en-US" b="1" dirty="0">
                <a:solidFill>
                  <a:srgbClr val="FF9900"/>
                </a:solidFill>
              </a:rPr>
              <a:t>INVESTIGATION</a:t>
            </a:r>
          </a:p>
        </p:txBody>
      </p:sp>
      <p:sp>
        <p:nvSpPr>
          <p:cNvPr id="3" name="Content Placeholder 2">
            <a:extLst>
              <a:ext uri="{FF2B5EF4-FFF2-40B4-BE49-F238E27FC236}">
                <a16:creationId xmlns:a16="http://schemas.microsoft.com/office/drawing/2014/main" id="{9C702D3A-6966-4F16-9DE1-A47ECC751772}"/>
              </a:ext>
            </a:extLst>
          </p:cNvPr>
          <p:cNvSpPr>
            <a:spLocks noGrp="1"/>
          </p:cNvSpPr>
          <p:nvPr>
            <p:ph idx="1"/>
          </p:nvPr>
        </p:nvSpPr>
        <p:spPr/>
        <p:txBody>
          <a:bodyPr>
            <a:normAutofit fontScale="92500" lnSpcReduction="10000"/>
          </a:bodyPr>
          <a:lstStyle/>
          <a:p>
            <a:r>
              <a:rPr lang="en-US" dirty="0"/>
              <a:t>As part of the project we will look to investigate univariate and multivariate time series, we will:</a:t>
            </a:r>
          </a:p>
          <a:p>
            <a:pPr lvl="1"/>
            <a:r>
              <a:rPr lang="en-US" dirty="0"/>
              <a:t>Run exploratory data analysis on our timeseries</a:t>
            </a:r>
          </a:p>
          <a:p>
            <a:pPr lvl="1"/>
            <a:r>
              <a:rPr lang="en-US" dirty="0"/>
              <a:t>Run ARIMA/SARIMA timeseries analysis in R / python to identify key features of the datasets including trends, seasonality, drift, stationarity </a:t>
            </a:r>
          </a:p>
          <a:p>
            <a:pPr lvl="1"/>
            <a:r>
              <a:rPr lang="en-US" dirty="0"/>
              <a:t>Use feature engineering to transform the time series into a format suitable for supervised learning extracting additional features for trends, seasonality </a:t>
            </a:r>
          </a:p>
          <a:p>
            <a:pPr lvl="1"/>
            <a:r>
              <a:rPr lang="en-US" dirty="0"/>
              <a:t>Train, evaluate and make predictions using the following algorithms/techniques</a:t>
            </a:r>
          </a:p>
          <a:p>
            <a:pPr lvl="2"/>
            <a:r>
              <a:rPr lang="en-US" dirty="0"/>
              <a:t>Forecast package (Rob Hyndman)</a:t>
            </a:r>
          </a:p>
          <a:p>
            <a:pPr lvl="2"/>
            <a:r>
              <a:rPr lang="en-US" dirty="0"/>
              <a:t>Linear Regression &amp; SVM</a:t>
            </a:r>
          </a:p>
          <a:p>
            <a:pPr lvl="2"/>
            <a:r>
              <a:rPr lang="en-US" dirty="0"/>
              <a:t>Gradient Boosted &amp; Random Forests</a:t>
            </a:r>
          </a:p>
          <a:p>
            <a:pPr lvl="2"/>
            <a:r>
              <a:rPr lang="en-US" dirty="0"/>
              <a:t>Long / short term memory RNN  &amp; DNN Regressor</a:t>
            </a:r>
          </a:p>
          <a:p>
            <a:pPr lvl="2"/>
            <a:r>
              <a:rPr lang="en-US" dirty="0"/>
              <a:t>Prophet (Facebook Research) which uses an additive regression model</a:t>
            </a:r>
          </a:p>
          <a:p>
            <a:pPr lvl="2"/>
            <a:endParaRPr lang="en-US" dirty="0"/>
          </a:p>
        </p:txBody>
      </p:sp>
    </p:spTree>
    <p:extLst>
      <p:ext uri="{BB962C8B-B14F-4D97-AF65-F5344CB8AC3E}">
        <p14:creationId xmlns:p14="http://schemas.microsoft.com/office/powerpoint/2010/main" val="165476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4144-E36B-437E-93F5-4D844EBC1E5A}"/>
              </a:ext>
            </a:extLst>
          </p:cNvPr>
          <p:cNvSpPr>
            <a:spLocks noGrp="1"/>
          </p:cNvSpPr>
          <p:nvPr>
            <p:ph type="title"/>
          </p:nvPr>
        </p:nvSpPr>
        <p:spPr>
          <a:xfrm>
            <a:off x="1522413" y="381000"/>
            <a:ext cx="9144001" cy="1371600"/>
          </a:xfrm>
        </p:spPr>
        <p:txBody>
          <a:bodyPr/>
          <a:lstStyle/>
          <a:p>
            <a:r>
              <a:rPr lang="en-US" b="1" dirty="0">
                <a:solidFill>
                  <a:srgbClr val="FF9900"/>
                </a:solidFill>
              </a:rPr>
              <a:t>STACK</a:t>
            </a:r>
          </a:p>
        </p:txBody>
      </p:sp>
      <p:sp>
        <p:nvSpPr>
          <p:cNvPr id="3" name="Content Placeholder 2">
            <a:extLst>
              <a:ext uri="{FF2B5EF4-FFF2-40B4-BE49-F238E27FC236}">
                <a16:creationId xmlns:a16="http://schemas.microsoft.com/office/drawing/2014/main" id="{9C702D3A-6966-4F16-9DE1-A47ECC751772}"/>
              </a:ext>
            </a:extLst>
          </p:cNvPr>
          <p:cNvSpPr>
            <a:spLocks noGrp="1"/>
          </p:cNvSpPr>
          <p:nvPr>
            <p:ph idx="1"/>
          </p:nvPr>
        </p:nvSpPr>
        <p:spPr/>
        <p:txBody>
          <a:bodyPr>
            <a:normAutofit/>
          </a:bodyPr>
          <a:lstStyle/>
          <a:p>
            <a:r>
              <a:rPr lang="en-US" dirty="0"/>
              <a:t>As part of the project we use the following technologies</a:t>
            </a:r>
          </a:p>
          <a:p>
            <a:pPr lvl="1"/>
            <a:r>
              <a:rPr lang="en-US" dirty="0"/>
              <a:t>Apache Spark hosted on </a:t>
            </a:r>
            <a:r>
              <a:rPr lang="en-US" dirty="0" err="1"/>
              <a:t>Databricks</a:t>
            </a:r>
            <a:endParaRPr lang="en-US" dirty="0"/>
          </a:p>
          <a:p>
            <a:pPr lvl="1"/>
            <a:r>
              <a:rPr lang="en-US" dirty="0" err="1"/>
              <a:t>Jupyter</a:t>
            </a:r>
            <a:r>
              <a:rPr lang="en-US" dirty="0"/>
              <a:t> notebook(s)</a:t>
            </a:r>
          </a:p>
          <a:p>
            <a:pPr lvl="1"/>
            <a:r>
              <a:rPr lang="en-US" dirty="0" err="1"/>
              <a:t>Tensorflow</a:t>
            </a:r>
            <a:endParaRPr lang="en-US" dirty="0"/>
          </a:p>
          <a:p>
            <a:pPr lvl="1"/>
            <a:r>
              <a:rPr lang="en-US" dirty="0" err="1"/>
              <a:t>Keras</a:t>
            </a:r>
            <a:endParaRPr lang="en-US" dirty="0"/>
          </a:p>
          <a:p>
            <a:pPr lvl="1"/>
            <a:r>
              <a:rPr lang="en-US" dirty="0"/>
              <a:t>Python/</a:t>
            </a:r>
            <a:r>
              <a:rPr lang="en-US" dirty="0" err="1"/>
              <a:t>Pyspark</a:t>
            </a:r>
            <a:endParaRPr lang="en-US" dirty="0"/>
          </a:p>
          <a:p>
            <a:pPr lvl="1"/>
            <a:r>
              <a:rPr lang="en-US" dirty="0"/>
              <a:t>R/</a:t>
            </a:r>
            <a:r>
              <a:rPr lang="en-US" dirty="0" err="1"/>
              <a:t>SparkR</a:t>
            </a:r>
            <a:endParaRPr lang="en-US" dirty="0"/>
          </a:p>
          <a:p>
            <a:pPr lvl="1"/>
            <a:r>
              <a:rPr lang="en-US" dirty="0" err="1"/>
              <a:t>Scikit</a:t>
            </a:r>
            <a:r>
              <a:rPr lang="en-US" dirty="0"/>
              <a:t> learn</a:t>
            </a:r>
          </a:p>
        </p:txBody>
      </p:sp>
    </p:spTree>
    <p:extLst>
      <p:ext uri="{BB962C8B-B14F-4D97-AF65-F5344CB8AC3E}">
        <p14:creationId xmlns:p14="http://schemas.microsoft.com/office/powerpoint/2010/main" val="304535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4286-3782-4C5C-8E44-DA37A5053ACB}"/>
              </a:ext>
            </a:extLst>
          </p:cNvPr>
          <p:cNvSpPr>
            <a:spLocks noGrp="1"/>
          </p:cNvSpPr>
          <p:nvPr>
            <p:ph type="title"/>
          </p:nvPr>
        </p:nvSpPr>
        <p:spPr/>
        <p:txBody>
          <a:bodyPr/>
          <a:lstStyle/>
          <a:p>
            <a:r>
              <a:rPr lang="en-US" b="1" i="1" dirty="0"/>
              <a:t>Useful links</a:t>
            </a:r>
          </a:p>
        </p:txBody>
      </p:sp>
      <p:sp>
        <p:nvSpPr>
          <p:cNvPr id="3" name="Content Placeholder 2">
            <a:extLst>
              <a:ext uri="{FF2B5EF4-FFF2-40B4-BE49-F238E27FC236}">
                <a16:creationId xmlns:a16="http://schemas.microsoft.com/office/drawing/2014/main" id="{CA3D75A0-8C9B-4574-9081-2ECA4D6D0FD5}"/>
              </a:ext>
            </a:extLst>
          </p:cNvPr>
          <p:cNvSpPr>
            <a:spLocks noGrp="1"/>
          </p:cNvSpPr>
          <p:nvPr>
            <p:ph idx="1"/>
          </p:nvPr>
        </p:nvSpPr>
        <p:spPr/>
        <p:txBody>
          <a:bodyPr>
            <a:normAutofit fontScale="92500"/>
          </a:bodyPr>
          <a:lstStyle/>
          <a:p>
            <a:r>
              <a:rPr lang="en-US" dirty="0">
                <a:hlinkClick r:id="rId2"/>
              </a:rPr>
              <a:t>https://github.com/robjhyndman</a:t>
            </a:r>
            <a:endParaRPr lang="en-US" dirty="0"/>
          </a:p>
          <a:p>
            <a:r>
              <a:rPr lang="en-US" dirty="0">
                <a:hlinkClick r:id="rId3"/>
              </a:rPr>
              <a:t>https://research.fb.com/prophet-forecasting-at-scale/</a:t>
            </a:r>
            <a:endParaRPr lang="en-US" dirty="0"/>
          </a:p>
          <a:p>
            <a:r>
              <a:rPr lang="en-US" dirty="0">
                <a:hlinkClick r:id="rId4"/>
              </a:rPr>
              <a:t>https://machinelearningmastery.com/multi-step-time-series-forecasting/</a:t>
            </a:r>
            <a:endParaRPr lang="en-US" dirty="0"/>
          </a:p>
          <a:p>
            <a:r>
              <a:rPr lang="en-US" dirty="0">
                <a:hlinkClick r:id="rId5"/>
              </a:rPr>
              <a:t>https://machinelearningmastery.com/feature-selection-time-series-forecasting-python/</a:t>
            </a:r>
            <a:endParaRPr lang="en-US" dirty="0"/>
          </a:p>
          <a:p>
            <a:r>
              <a:rPr lang="en-US" dirty="0">
                <a:hlinkClick r:id="rId6"/>
              </a:rPr>
              <a:t>https://bmcbioinformatics.biomedcentral.com/articles/10.1186/1471-2105-15-276</a:t>
            </a:r>
            <a:endParaRPr lang="en-US" dirty="0"/>
          </a:p>
          <a:p>
            <a:r>
              <a:rPr lang="en-US" dirty="0">
                <a:hlinkClick r:id="rId7"/>
              </a:rPr>
              <a:t>http://stackabuse.com/using-machine-learning-to-predict-the-weather-part-3/</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8455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219</TotalTime>
  <Words>379</Words>
  <Application>Microsoft Office PowerPoint</Application>
  <PresentationFormat>Custom</PresentationFormat>
  <Paragraphs>74</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Digital Blue Tunnel 16x9</vt:lpstr>
      <vt:lpstr>    w207 Final Project - Helios Temperature prediction using multivariate  time series analysis</vt:lpstr>
      <vt:lpstr>GOALS</vt:lpstr>
      <vt:lpstr>DATA FEEDS</vt:lpstr>
      <vt:lpstr>INVESTIGATION</vt:lpstr>
      <vt:lpstr>STACK</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W207 Final Project - Helios Temperature prediction using multivariate time analysis</dc:title>
  <dc:creator>Nephila</dc:creator>
  <cp:lastModifiedBy>Nephila</cp:lastModifiedBy>
  <cp:revision>11</cp:revision>
  <dcterms:created xsi:type="dcterms:W3CDTF">2018-07-10T15:41:50Z</dcterms:created>
  <dcterms:modified xsi:type="dcterms:W3CDTF">2018-07-11T00:56:23Z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