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Lst>
  <p:sldSz cx="18288000" cy="10287000"/>
  <p:notesSz cx="6858000" cy="9144000"/>
  <p:embeddedFontLst>
    <p:embeddedFont>
      <p:font typeface="Montserrat Classic" panose="020B0604020202020204" charset="0"/>
      <p:regular r:id="rId11"/>
    </p:embeddedFont>
    <p:embeddedFont>
      <p:font typeface="Montserrat Classic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95020" autoAdjust="0"/>
  </p:normalViewPr>
  <p:slideViewPr>
    <p:cSldViewPr>
      <p:cViewPr>
        <p:scale>
          <a:sx n="33" d="100"/>
          <a:sy n="33" d="100"/>
        </p:scale>
        <p:origin x="1406"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6.sv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divyarajmurugan35.wixsite.com/irctc-ticket-booking" TargetMode="External"/><Relationship Id="rId5" Type="http://schemas.openxmlformats.org/officeDocument/2006/relationships/hyperlink" Target="https://divyarajmurugan35.wixsite.com/indian-bank-1" TargetMode="External"/><Relationship Id="rId4" Type="http://schemas.openxmlformats.org/officeDocument/2006/relationships/hyperlink" Target="https://divyarajmurugan35.wixsite.com/my-sit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3377960"/>
            <a:ext cx="8544752" cy="1323696"/>
          </a:xfrm>
          <a:prstGeom prst="rect">
            <a:avLst/>
          </a:prstGeom>
        </p:spPr>
        <p:txBody>
          <a:bodyPr wrap="square" lIns="0" tIns="0" rIns="0" bIns="0" rtlCol="0" anchor="t">
            <a:spAutoFit/>
          </a:bodyPr>
          <a:lstStyle/>
          <a:p>
            <a:pPr>
              <a:lnSpc>
                <a:spcPts val="11926"/>
              </a:lnSpc>
            </a:pPr>
            <a:r>
              <a:rPr lang="en-US" sz="7200" dirty="0">
                <a:solidFill>
                  <a:srgbClr val="004AAD"/>
                </a:solidFill>
                <a:latin typeface="Montserrat Classic Bold"/>
              </a:rPr>
              <a:t>Digital Marketing  </a:t>
            </a:r>
          </a:p>
        </p:txBody>
      </p:sp>
      <p:sp>
        <p:nvSpPr>
          <p:cNvPr id="6" name="TextBox 6"/>
          <p:cNvSpPr txBox="1"/>
          <p:nvPr/>
        </p:nvSpPr>
        <p:spPr>
          <a:xfrm>
            <a:off x="1028700" y="4863860"/>
            <a:ext cx="8544752" cy="1214179"/>
          </a:xfrm>
          <a:prstGeom prst="rect">
            <a:avLst/>
          </a:prstGeom>
        </p:spPr>
        <p:txBody>
          <a:bodyPr lIns="0" tIns="0" rIns="0" bIns="0" rtlCol="0" anchor="t">
            <a:spAutoFit/>
          </a:bodyPr>
          <a:lstStyle/>
          <a:p>
            <a:pPr>
              <a:lnSpc>
                <a:spcPts val="11926"/>
              </a:lnSpc>
            </a:pPr>
            <a:r>
              <a:rPr lang="en-US" sz="2800" dirty="0">
                <a:solidFill>
                  <a:srgbClr val="2BB4D4"/>
                </a:solidFill>
                <a:latin typeface="Montserrat Classic Bold"/>
              </a:rPr>
              <a:t>Project : 1 Crafting </a:t>
            </a:r>
            <a:r>
              <a:rPr lang="en-IN" sz="2800" dirty="0">
                <a:solidFill>
                  <a:srgbClr val="2BB4D4"/>
                </a:solidFill>
                <a:latin typeface="Montserrat Classic Bold"/>
              </a:rPr>
              <a:t>compelling</a:t>
            </a:r>
            <a:r>
              <a:rPr lang="en-US" sz="2800" dirty="0">
                <a:solidFill>
                  <a:srgbClr val="2BB4D4"/>
                </a:solidFill>
                <a:latin typeface="Montserrat Classic Bold"/>
              </a:rPr>
              <a:t> Web </a:t>
            </a:r>
            <a:r>
              <a:rPr lang="en-IN" sz="2800" dirty="0">
                <a:solidFill>
                  <a:srgbClr val="2BB4D4"/>
                </a:solidFill>
                <a:latin typeface="Montserrat Classic Bold"/>
              </a:rPr>
              <a:t>presence </a:t>
            </a:r>
            <a:endParaRPr lang="en-US" sz="2800" dirty="0">
              <a:solidFill>
                <a:srgbClr val="2BB4D4"/>
              </a:solidFill>
              <a:latin typeface="Montserrat Classic Bold"/>
            </a:endParaRPr>
          </a:p>
        </p:txBody>
      </p:sp>
      <p:sp>
        <p:nvSpPr>
          <p:cNvPr id="10" name="TextBox 6">
            <a:extLst>
              <a:ext uri="{FF2B5EF4-FFF2-40B4-BE49-F238E27FC236}">
                <a16:creationId xmlns:a16="http://schemas.microsoft.com/office/drawing/2014/main" id="{689D3973-309B-6283-C9B1-3FC4C56CE1D9}"/>
              </a:ext>
            </a:extLst>
          </p:cNvPr>
          <p:cNvSpPr txBox="1"/>
          <p:nvPr/>
        </p:nvSpPr>
        <p:spPr>
          <a:xfrm>
            <a:off x="7467600" y="6240243"/>
            <a:ext cx="8544752" cy="1847044"/>
          </a:xfrm>
          <a:prstGeom prst="rect">
            <a:avLst/>
          </a:prstGeom>
        </p:spPr>
        <p:txBody>
          <a:bodyPr lIns="0" tIns="0" rIns="0" bIns="0" rtlCol="0" anchor="t">
            <a:spAutoFit/>
          </a:bodyPr>
          <a:lstStyle/>
          <a:p>
            <a:pPr>
              <a:lnSpc>
                <a:spcPct val="150000"/>
              </a:lnSpc>
            </a:pPr>
            <a:r>
              <a:rPr lang="en-US" sz="2800" dirty="0">
                <a:latin typeface="Montserrat Classic Bold"/>
              </a:rPr>
              <a:t>BY:</a:t>
            </a:r>
          </a:p>
          <a:p>
            <a:pPr>
              <a:lnSpc>
                <a:spcPct val="150000"/>
              </a:lnSpc>
            </a:pPr>
            <a:r>
              <a:rPr lang="en-US" sz="2800" dirty="0">
                <a:latin typeface="Montserrat Classic Bold"/>
              </a:rPr>
              <a:t>Divyaraj Murugan</a:t>
            </a:r>
          </a:p>
          <a:p>
            <a:pPr>
              <a:lnSpc>
                <a:spcPct val="150000"/>
              </a:lnSpc>
            </a:pPr>
            <a:r>
              <a:rPr lang="en-US" sz="2800" dirty="0">
                <a:latin typeface="Montserrat Classic Bold"/>
              </a:rPr>
              <a:t>MBE4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6563073" y="-3781772"/>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1799293">
            <a:off x="12170918" y="-745657"/>
            <a:ext cx="6885296" cy="11055409"/>
          </a:xfrm>
          <a:custGeom>
            <a:avLst/>
            <a:gdLst/>
            <a:ahLst/>
            <a:cxnLst/>
            <a:rect l="l" t="t" r="r" b="b"/>
            <a:pathLst>
              <a:path w="6885296" h="11055409">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5562600" y="1714500"/>
            <a:ext cx="9403085" cy="1154162"/>
          </a:xfrm>
          <a:prstGeom prst="rect">
            <a:avLst/>
          </a:prstGeom>
        </p:spPr>
        <p:txBody>
          <a:bodyPr wrap="square" lIns="0" tIns="0" rIns="0" bIns="0" rtlCol="0" anchor="t">
            <a:spAutoFit/>
          </a:bodyPr>
          <a:lstStyle/>
          <a:p>
            <a:pPr>
              <a:lnSpc>
                <a:spcPts val="9000"/>
              </a:lnSpc>
            </a:pPr>
            <a:r>
              <a:rPr lang="en-US" sz="9000" dirty="0">
                <a:solidFill>
                  <a:srgbClr val="004AAD"/>
                </a:solidFill>
                <a:latin typeface="Montserrat Classic Bold"/>
              </a:rPr>
              <a:t>INTRODUCTION</a:t>
            </a:r>
          </a:p>
        </p:txBody>
      </p:sp>
      <p:sp>
        <p:nvSpPr>
          <p:cNvPr id="7" name="TextBox 7"/>
          <p:cNvSpPr txBox="1"/>
          <p:nvPr/>
        </p:nvSpPr>
        <p:spPr>
          <a:xfrm>
            <a:off x="2286000" y="3573109"/>
            <a:ext cx="10820400" cy="2498761"/>
          </a:xfrm>
          <a:prstGeom prst="rect">
            <a:avLst/>
          </a:prstGeom>
        </p:spPr>
        <p:txBody>
          <a:bodyPr wrap="square" lIns="0" tIns="0" rIns="0" bIns="0" rtlCol="0" anchor="t">
            <a:spAutoFit/>
          </a:bodyPr>
          <a:lstStyle/>
          <a:p>
            <a:pPr marL="342900" indent="-342900">
              <a:lnSpc>
                <a:spcPts val="3999"/>
              </a:lnSpc>
              <a:buFont typeface="Arial" panose="020B0604020202020204" pitchFamily="34" charset="0"/>
              <a:buChar char="•"/>
            </a:pPr>
            <a:r>
              <a:rPr lang="en-US" sz="2499" dirty="0">
                <a:solidFill>
                  <a:srgbClr val="2E2E2E"/>
                </a:solidFill>
                <a:latin typeface="Montserrat Classic"/>
              </a:rPr>
              <a:t>Welcome to the presentation on Crafting Compelling Web Presences.</a:t>
            </a:r>
          </a:p>
          <a:p>
            <a:pPr marL="342900" indent="-342900">
              <a:lnSpc>
                <a:spcPts val="3999"/>
              </a:lnSpc>
              <a:buFont typeface="Arial" panose="020B0604020202020204" pitchFamily="34" charset="0"/>
              <a:buChar char="•"/>
            </a:pPr>
            <a:r>
              <a:rPr lang="en-US" sz="2499" dirty="0">
                <a:solidFill>
                  <a:srgbClr val="2E2E2E"/>
                </a:solidFill>
                <a:latin typeface="Montserrat Classic"/>
              </a:rPr>
              <a:t>Today, we'll delve into the foundational principles of digital marketing and explore strategies to design and build impactful websites.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664043">
            <a:off x="-4052117" y="-737535"/>
            <a:ext cx="11511802" cy="11511802"/>
          </a:xfrm>
          <a:custGeom>
            <a:avLst/>
            <a:gdLst/>
            <a:ahLst/>
            <a:cxnLst/>
            <a:rect l="l" t="t" r="r" b="b"/>
            <a:pathLst>
              <a:path w="11511802" h="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6284008">
            <a:off x="12761683" y="7147182"/>
            <a:ext cx="4789367" cy="7690070"/>
          </a:xfrm>
          <a:custGeom>
            <a:avLst/>
            <a:gdLst/>
            <a:ahLst/>
            <a:cxnLst/>
            <a:rect l="l" t="t" r="r" b="b"/>
            <a:pathLst>
              <a:path w="4789367" h="7690070">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028700" y="1190625"/>
            <a:ext cx="14880432" cy="999954"/>
          </a:xfrm>
          <a:prstGeom prst="rect">
            <a:avLst/>
          </a:prstGeom>
        </p:spPr>
        <p:txBody>
          <a:bodyPr wrap="square" lIns="0" tIns="0" rIns="0" bIns="0" rtlCol="0" anchor="t">
            <a:spAutoFit/>
          </a:bodyPr>
          <a:lstStyle/>
          <a:p>
            <a:pPr>
              <a:lnSpc>
                <a:spcPts val="9000"/>
              </a:lnSpc>
            </a:pPr>
            <a:r>
              <a:rPr lang="en-US" sz="5400" dirty="0">
                <a:solidFill>
                  <a:srgbClr val="004AAD"/>
                </a:solidFill>
                <a:latin typeface="Montserrat Classic Bold"/>
              </a:rPr>
              <a:t>The Foundation of Digital Marketing</a:t>
            </a:r>
          </a:p>
        </p:txBody>
      </p:sp>
      <p:sp>
        <p:nvSpPr>
          <p:cNvPr id="7" name="TextBox 7"/>
          <p:cNvSpPr txBox="1"/>
          <p:nvPr/>
        </p:nvSpPr>
        <p:spPr>
          <a:xfrm>
            <a:off x="2133600" y="2912229"/>
            <a:ext cx="13107301" cy="5063566"/>
          </a:xfrm>
          <a:prstGeom prst="rect">
            <a:avLst/>
          </a:prstGeom>
        </p:spPr>
        <p:txBody>
          <a:bodyPr wrap="square" lIns="0" tIns="0" rIns="0" bIns="0" rtlCol="0" anchor="t">
            <a:spAutoFit/>
          </a:bodyPr>
          <a:lstStyle/>
          <a:p>
            <a:pPr marL="342900" indent="-342900">
              <a:lnSpc>
                <a:spcPts val="3999"/>
              </a:lnSpc>
              <a:buFont typeface="Arial" panose="020B0604020202020204" pitchFamily="34" charset="0"/>
              <a:buChar char="•"/>
            </a:pPr>
            <a:r>
              <a:rPr lang="en-US" sz="2499" dirty="0">
                <a:solidFill>
                  <a:srgbClr val="2E2E2E"/>
                </a:solidFill>
                <a:latin typeface="Montserrat Classic"/>
              </a:rPr>
              <a:t>First Impressions Matter: Establish trust and credibility with a visually appealing and user-friendly website.</a:t>
            </a:r>
          </a:p>
          <a:p>
            <a:pPr marL="342900" indent="-342900">
              <a:lnSpc>
                <a:spcPts val="3999"/>
              </a:lnSpc>
              <a:buFont typeface="Arial" panose="020B0604020202020204" pitchFamily="34" charset="0"/>
              <a:buChar char="•"/>
            </a:pPr>
            <a:r>
              <a:rPr lang="en-US" sz="2499" dirty="0">
                <a:solidFill>
                  <a:srgbClr val="2E2E2E"/>
                </a:solidFill>
                <a:latin typeface="Montserrat Classic"/>
              </a:rPr>
              <a:t>24/7 Accessibility: Provide round-the-clock access to your products or services, catering to global audiences.</a:t>
            </a:r>
          </a:p>
          <a:p>
            <a:pPr marL="342900" indent="-342900">
              <a:lnSpc>
                <a:spcPts val="3999"/>
              </a:lnSpc>
              <a:buFont typeface="Arial" panose="020B0604020202020204" pitchFamily="34" charset="0"/>
              <a:buChar char="•"/>
            </a:pPr>
            <a:r>
              <a:rPr lang="en-US" sz="2499" dirty="0">
                <a:solidFill>
                  <a:srgbClr val="2E2E2E"/>
                </a:solidFill>
                <a:latin typeface="Montserrat Classic"/>
              </a:rPr>
              <a:t>Central Hub for Information: Offer comprehensive details about your offerings, empowering customers to make informed decisions.</a:t>
            </a:r>
          </a:p>
          <a:p>
            <a:pPr marL="342900" indent="-342900">
              <a:lnSpc>
                <a:spcPts val="3999"/>
              </a:lnSpc>
              <a:buFont typeface="Arial" panose="020B0604020202020204" pitchFamily="34" charset="0"/>
              <a:buChar char="•"/>
            </a:pPr>
            <a:r>
              <a:rPr lang="en-US" sz="2499" dirty="0">
                <a:solidFill>
                  <a:srgbClr val="2E2E2E"/>
                </a:solidFill>
                <a:latin typeface="Montserrat Classic"/>
              </a:rPr>
              <a:t>Enhanced Visibility: Optimize your website for search engines to improve visibility and attract organic traffic.</a:t>
            </a:r>
          </a:p>
          <a:p>
            <a:pPr marL="342900" indent="-342900">
              <a:lnSpc>
                <a:spcPts val="3999"/>
              </a:lnSpc>
              <a:buFont typeface="Arial" panose="020B0604020202020204" pitchFamily="34" charset="0"/>
              <a:buChar char="•"/>
            </a:pPr>
            <a:r>
              <a:rPr lang="en-US" sz="2499" dirty="0">
                <a:solidFill>
                  <a:srgbClr val="2E2E2E"/>
                </a:solidFill>
                <a:latin typeface="Montserrat Classic"/>
              </a:rPr>
              <a:t>Effective Marketing Tool: Utilize your website as a powerful platform for showcasing products/services and running marketing campaigns.</a:t>
            </a:r>
          </a:p>
        </p:txBody>
      </p:sp>
      <p:sp>
        <p:nvSpPr>
          <p:cNvPr id="8" name="Freeform 8"/>
          <p:cNvSpPr/>
          <p:nvPr/>
        </p:nvSpPr>
        <p:spPr>
          <a:xfrm rot="1505868">
            <a:off x="9245019" y="-4340343"/>
            <a:ext cx="12580534" cy="8680686"/>
          </a:xfrm>
          <a:custGeom>
            <a:avLst/>
            <a:gdLst/>
            <a:ahLst/>
            <a:cxnLst/>
            <a:rect l="l" t="t" r="r" b="b"/>
            <a:pathLst>
              <a:path w="12580534" h="8680686">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1190625"/>
            <a:ext cx="12230230" cy="1154162"/>
          </a:xfrm>
          <a:prstGeom prst="rect">
            <a:avLst/>
          </a:prstGeom>
        </p:spPr>
        <p:txBody>
          <a:bodyPr lIns="0" tIns="0" rIns="0" bIns="0" rtlCol="0" anchor="t">
            <a:spAutoFit/>
          </a:bodyPr>
          <a:lstStyle/>
          <a:p>
            <a:pPr>
              <a:lnSpc>
                <a:spcPts val="9000"/>
              </a:lnSpc>
            </a:pPr>
            <a:r>
              <a:rPr lang="en-US" sz="9000" dirty="0">
                <a:solidFill>
                  <a:srgbClr val="004AAD"/>
                </a:solidFill>
                <a:latin typeface="Montserrat Classic Bold"/>
              </a:rPr>
              <a:t>Company Selection</a:t>
            </a:r>
          </a:p>
        </p:txBody>
      </p:sp>
      <p:sp>
        <p:nvSpPr>
          <p:cNvPr id="5" name="TextBox 5"/>
          <p:cNvSpPr txBox="1"/>
          <p:nvPr/>
        </p:nvSpPr>
        <p:spPr>
          <a:xfrm>
            <a:off x="1155700" y="4076700"/>
            <a:ext cx="7988300" cy="3043782"/>
          </a:xfrm>
          <a:prstGeom prst="rect">
            <a:avLst/>
          </a:prstGeom>
        </p:spPr>
        <p:txBody>
          <a:bodyPr wrap="square" lIns="0" tIns="0" rIns="0" bIns="0" rtlCol="0" anchor="t">
            <a:spAutoFit/>
          </a:bodyPr>
          <a:lstStyle/>
          <a:p>
            <a:pPr marL="539749" lvl="1" indent="-269875">
              <a:lnSpc>
                <a:spcPts val="6249"/>
              </a:lnSpc>
              <a:buFont typeface="Arial"/>
              <a:buChar char="•"/>
            </a:pPr>
            <a:r>
              <a:rPr lang="en-US" sz="2499" dirty="0">
                <a:solidFill>
                  <a:srgbClr val="2E2E2E"/>
                </a:solidFill>
                <a:latin typeface="Montserrat Classic"/>
              </a:rPr>
              <a:t>Titan Watches</a:t>
            </a:r>
          </a:p>
          <a:p>
            <a:pPr marL="539749" lvl="1" indent="-269875">
              <a:lnSpc>
                <a:spcPts val="6249"/>
              </a:lnSpc>
              <a:buFont typeface="Arial"/>
              <a:buChar char="•"/>
            </a:pPr>
            <a:r>
              <a:rPr lang="en-US" sz="2499" dirty="0">
                <a:solidFill>
                  <a:srgbClr val="2E2E2E"/>
                </a:solidFill>
                <a:latin typeface="Montserrat Classic"/>
              </a:rPr>
              <a:t>Indian Bank</a:t>
            </a:r>
          </a:p>
          <a:p>
            <a:pPr marL="539749" lvl="1" indent="-269875">
              <a:lnSpc>
                <a:spcPts val="6249"/>
              </a:lnSpc>
              <a:buFont typeface="Arial"/>
              <a:buChar char="•"/>
            </a:pPr>
            <a:r>
              <a:rPr lang="en-US" sz="2499" dirty="0">
                <a:solidFill>
                  <a:srgbClr val="2E2E2E"/>
                </a:solidFill>
                <a:latin typeface="Montserrat Classic"/>
              </a:rPr>
              <a:t>IRCTC (Indian Railway Catering and Tourism Corporation)</a:t>
            </a:r>
          </a:p>
        </p:txBody>
      </p:sp>
      <p:sp>
        <p:nvSpPr>
          <p:cNvPr id="8" name="Freeform 8"/>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1026" name="Picture 2" descr="Titan Logo (Watches) | Vector logo, Titan logo, ? logo">
            <a:extLst>
              <a:ext uri="{FF2B5EF4-FFF2-40B4-BE49-F238E27FC236}">
                <a16:creationId xmlns:a16="http://schemas.microsoft.com/office/drawing/2014/main" id="{439BEF07-7AAC-F379-6DB6-5795347C2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2732857"/>
            <a:ext cx="4466629" cy="27916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69344D7-9236-108D-A0F1-2976AF0AFD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54000" y="5962369"/>
            <a:ext cx="6231467" cy="3505200"/>
          </a:xfrm>
          <a:prstGeom prst="rect">
            <a:avLst/>
          </a:prstGeom>
        </p:spPr>
      </p:pic>
      <p:pic>
        <p:nvPicPr>
          <p:cNvPr id="12" name="Picture 11">
            <a:extLst>
              <a:ext uri="{FF2B5EF4-FFF2-40B4-BE49-F238E27FC236}">
                <a16:creationId xmlns:a16="http://schemas.microsoft.com/office/drawing/2014/main" id="{DDF381A4-2B8B-505E-921F-A66B07DB49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2574" y="6811999"/>
            <a:ext cx="5292853" cy="2686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12466311" y="4108879"/>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TextBox 3"/>
          <p:cNvSpPr txBox="1"/>
          <p:nvPr/>
        </p:nvSpPr>
        <p:spPr>
          <a:xfrm>
            <a:off x="1028700" y="1626730"/>
            <a:ext cx="11339643" cy="1154162"/>
          </a:xfrm>
          <a:prstGeom prst="rect">
            <a:avLst/>
          </a:prstGeom>
        </p:spPr>
        <p:txBody>
          <a:bodyPr lIns="0" tIns="0" rIns="0" bIns="0" rtlCol="0" anchor="t">
            <a:spAutoFit/>
          </a:bodyPr>
          <a:lstStyle/>
          <a:p>
            <a:pPr>
              <a:lnSpc>
                <a:spcPts val="9000"/>
              </a:lnSpc>
            </a:pPr>
            <a:r>
              <a:rPr lang="en-US" sz="9000" dirty="0">
                <a:solidFill>
                  <a:srgbClr val="004AAD"/>
                </a:solidFill>
                <a:latin typeface="Montserrat Classic Bold"/>
              </a:rPr>
              <a:t>ABOUT COMPANY</a:t>
            </a:r>
          </a:p>
        </p:txBody>
      </p:sp>
      <p:sp>
        <p:nvSpPr>
          <p:cNvPr id="4" name="TextBox 4"/>
          <p:cNvSpPr txBox="1"/>
          <p:nvPr/>
        </p:nvSpPr>
        <p:spPr>
          <a:xfrm>
            <a:off x="1028700" y="3468966"/>
            <a:ext cx="13220700" cy="4037644"/>
          </a:xfrm>
          <a:prstGeom prst="rect">
            <a:avLst/>
          </a:prstGeom>
        </p:spPr>
        <p:txBody>
          <a:bodyPr wrap="square" lIns="0" tIns="0" rIns="0" bIns="0" rtlCol="0" anchor="t">
            <a:spAutoFit/>
          </a:bodyPr>
          <a:lstStyle/>
          <a:p>
            <a:pPr marL="342900" indent="-342900">
              <a:lnSpc>
                <a:spcPts val="3999"/>
              </a:lnSpc>
              <a:buFont typeface="Arial" panose="020B0604020202020204" pitchFamily="34" charset="0"/>
              <a:buChar char="•"/>
            </a:pPr>
            <a:r>
              <a:rPr lang="en-US" sz="2499" b="1" dirty="0">
                <a:solidFill>
                  <a:srgbClr val="2E2E2E"/>
                </a:solidFill>
                <a:latin typeface="Montserrat Classic"/>
              </a:rPr>
              <a:t>Company: Titan Watches</a:t>
            </a:r>
          </a:p>
          <a:p>
            <a:pPr marL="800100" lvl="1" indent="-342900">
              <a:lnSpc>
                <a:spcPts val="3999"/>
              </a:lnSpc>
              <a:buFont typeface="Arial" panose="020B0604020202020204" pitchFamily="34" charset="0"/>
              <a:buChar char="•"/>
            </a:pPr>
            <a:r>
              <a:rPr lang="en-US" sz="2499" dirty="0">
                <a:solidFill>
                  <a:srgbClr val="2E2E2E"/>
                </a:solidFill>
                <a:latin typeface="Montserrat Classic"/>
              </a:rPr>
              <a:t>Luxury timepieces blending style and precision for discerning individuals.</a:t>
            </a:r>
          </a:p>
          <a:p>
            <a:pPr marL="342900" indent="-342900">
              <a:lnSpc>
                <a:spcPts val="3999"/>
              </a:lnSpc>
              <a:buFont typeface="Arial" panose="020B0604020202020204" pitchFamily="34" charset="0"/>
              <a:buChar char="•"/>
            </a:pPr>
            <a:r>
              <a:rPr lang="en-US" sz="2499" b="1" dirty="0">
                <a:solidFill>
                  <a:srgbClr val="2E2E2E"/>
                </a:solidFill>
                <a:latin typeface="Montserrat Classic"/>
              </a:rPr>
              <a:t>Company: Indian Bank</a:t>
            </a:r>
          </a:p>
          <a:p>
            <a:pPr marL="800100" lvl="1" indent="-342900">
              <a:lnSpc>
                <a:spcPts val="3999"/>
              </a:lnSpc>
              <a:buFont typeface="Arial" panose="020B0604020202020204" pitchFamily="34" charset="0"/>
              <a:buChar char="•"/>
            </a:pPr>
            <a:r>
              <a:rPr lang="en-US" sz="2499" dirty="0">
                <a:solidFill>
                  <a:srgbClr val="2E2E2E"/>
                </a:solidFill>
                <a:latin typeface="Montserrat Classic"/>
              </a:rPr>
              <a:t>Comprehensive banking solutions including savings accounts, loans, and investments.</a:t>
            </a:r>
          </a:p>
          <a:p>
            <a:pPr marL="342900" indent="-342900">
              <a:lnSpc>
                <a:spcPts val="3999"/>
              </a:lnSpc>
              <a:buFont typeface="Arial" panose="020B0604020202020204" pitchFamily="34" charset="0"/>
              <a:buChar char="•"/>
            </a:pPr>
            <a:r>
              <a:rPr lang="en-US" sz="2499" b="1" dirty="0">
                <a:solidFill>
                  <a:srgbClr val="2E2E2E"/>
                </a:solidFill>
                <a:latin typeface="Montserrat Classic"/>
              </a:rPr>
              <a:t>Company: IRCTC</a:t>
            </a:r>
          </a:p>
          <a:p>
            <a:pPr marL="800100" lvl="1" indent="-342900">
              <a:lnSpc>
                <a:spcPts val="3999"/>
              </a:lnSpc>
              <a:buFont typeface="Arial" panose="020B0604020202020204" pitchFamily="34" charset="0"/>
              <a:buChar char="•"/>
            </a:pPr>
            <a:r>
              <a:rPr lang="en-US" sz="2499" dirty="0">
                <a:solidFill>
                  <a:srgbClr val="2E2E2E"/>
                </a:solidFill>
                <a:latin typeface="Montserrat Classic"/>
              </a:rPr>
              <a:t>Online booking services for train tickets, tours, and packages, catering to millions of travelers.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525861">
            <a:off x="9418918" y="-962040"/>
            <a:ext cx="13709384" cy="13709384"/>
          </a:xfrm>
          <a:custGeom>
            <a:avLst/>
            <a:gdLst/>
            <a:ahLst/>
            <a:cxnLst/>
            <a:rect l="l" t="t" r="r" b="b"/>
            <a:pathLst>
              <a:path w="13709384" h="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28700" y="1190625"/>
            <a:ext cx="7110543" cy="975075"/>
          </a:xfrm>
          <a:prstGeom prst="rect">
            <a:avLst/>
          </a:prstGeom>
        </p:spPr>
        <p:txBody>
          <a:bodyPr lIns="0" tIns="0" rIns="0" bIns="0" rtlCol="0" anchor="t">
            <a:spAutoFit/>
          </a:bodyPr>
          <a:lstStyle/>
          <a:p>
            <a:pPr>
              <a:lnSpc>
                <a:spcPts val="9000"/>
              </a:lnSpc>
            </a:pPr>
            <a:r>
              <a:rPr lang="en-US" sz="4400" dirty="0">
                <a:solidFill>
                  <a:srgbClr val="004AAD"/>
                </a:solidFill>
                <a:latin typeface="Montserrat Classic Bold"/>
              </a:rPr>
              <a:t>Platform </a:t>
            </a:r>
            <a:r>
              <a:rPr lang="en-IN" sz="4400" dirty="0">
                <a:solidFill>
                  <a:srgbClr val="004AAD"/>
                </a:solidFill>
                <a:latin typeface="Montserrat Classic Bold"/>
              </a:rPr>
              <a:t>Identifications</a:t>
            </a:r>
            <a:endParaRPr lang="en-US" sz="4400" dirty="0">
              <a:solidFill>
                <a:srgbClr val="004AAD"/>
              </a:solidFill>
              <a:latin typeface="Montserrat Classic Bold"/>
            </a:endParaRPr>
          </a:p>
        </p:txBody>
      </p:sp>
      <p:sp>
        <p:nvSpPr>
          <p:cNvPr id="13" name="TextBox 13"/>
          <p:cNvSpPr txBox="1"/>
          <p:nvPr/>
        </p:nvSpPr>
        <p:spPr>
          <a:xfrm>
            <a:off x="1028700" y="3366786"/>
            <a:ext cx="15430500" cy="6089488"/>
          </a:xfrm>
          <a:prstGeom prst="rect">
            <a:avLst/>
          </a:prstGeom>
        </p:spPr>
        <p:txBody>
          <a:bodyPr wrap="square" lIns="0" tIns="0" rIns="0" bIns="0" rtlCol="0" anchor="t">
            <a:spAutoFit/>
          </a:bodyPr>
          <a:lstStyle/>
          <a:p>
            <a:pPr>
              <a:lnSpc>
                <a:spcPts val="3999"/>
              </a:lnSpc>
            </a:pPr>
            <a:r>
              <a:rPr lang="en-US" sz="2499" b="1" dirty="0">
                <a:solidFill>
                  <a:srgbClr val="2E2E2E"/>
                </a:solidFill>
                <a:latin typeface="Montserrat Classic"/>
              </a:rPr>
              <a:t>Titan Watches: </a:t>
            </a:r>
            <a:r>
              <a:rPr lang="en-US" sz="2499" dirty="0">
                <a:solidFill>
                  <a:srgbClr val="2E2E2E"/>
                </a:solidFill>
                <a:latin typeface="Montserrat Classic"/>
              </a:rPr>
              <a:t>The website of Titan Watches is hosted on the Cloudflare platform, leveraging its robust infrastructure and security features to ensure reliable performance and protection against cyber threats.</a:t>
            </a:r>
          </a:p>
          <a:p>
            <a:pPr>
              <a:lnSpc>
                <a:spcPts val="3999"/>
              </a:lnSpc>
            </a:pPr>
            <a:endParaRPr lang="en-US" sz="2499" dirty="0">
              <a:solidFill>
                <a:srgbClr val="2E2E2E"/>
              </a:solidFill>
              <a:latin typeface="Montserrat Classic"/>
            </a:endParaRPr>
          </a:p>
          <a:p>
            <a:pPr>
              <a:lnSpc>
                <a:spcPts val="3999"/>
              </a:lnSpc>
            </a:pPr>
            <a:r>
              <a:rPr lang="en-US" sz="2499" b="1" dirty="0">
                <a:solidFill>
                  <a:srgbClr val="2E2E2E"/>
                </a:solidFill>
                <a:latin typeface="Montserrat Classic"/>
              </a:rPr>
              <a:t>Indian Bank: </a:t>
            </a:r>
            <a:r>
              <a:rPr lang="en-US" sz="2499" dirty="0">
                <a:solidFill>
                  <a:srgbClr val="2E2E2E"/>
                </a:solidFill>
                <a:latin typeface="Montserrat Classic"/>
              </a:rPr>
              <a:t>Indian Bank's website is built using PHP and MySQL, two widely-used technologies in web development known for their versatility and scalability, enabling the bank to deliver seamless online banking experiences to its customers.</a:t>
            </a:r>
          </a:p>
          <a:p>
            <a:pPr>
              <a:lnSpc>
                <a:spcPts val="3999"/>
              </a:lnSpc>
            </a:pPr>
            <a:endParaRPr lang="en-US" sz="2499" dirty="0">
              <a:solidFill>
                <a:srgbClr val="2E2E2E"/>
              </a:solidFill>
              <a:latin typeface="Montserrat Classic"/>
            </a:endParaRPr>
          </a:p>
          <a:p>
            <a:pPr>
              <a:lnSpc>
                <a:spcPts val="3999"/>
              </a:lnSpc>
            </a:pPr>
            <a:r>
              <a:rPr lang="en-US" sz="2499" b="1" dirty="0">
                <a:solidFill>
                  <a:srgbClr val="2E2E2E"/>
                </a:solidFill>
                <a:latin typeface="Montserrat Classic"/>
              </a:rPr>
              <a:t>IRCTC (Indian Railway Catering and Tourism Corporation): </a:t>
            </a:r>
            <a:r>
              <a:rPr lang="en-US" sz="2499" dirty="0">
                <a:solidFill>
                  <a:srgbClr val="2E2E2E"/>
                </a:solidFill>
                <a:latin typeface="Montserrat Classic"/>
              </a:rPr>
              <a:t>IRCTC's website is a Progressive Web App (PWA) developed using Webpack, offering users a fast, engaging, and app-like experience on the web. This modern approach to website development ensures accessibility across various devices and network conditions, catering to the diverse needs of travelers.</a:t>
            </a:r>
          </a:p>
        </p:txBody>
      </p:sp>
      <p:sp>
        <p:nvSpPr>
          <p:cNvPr id="14" name="Freeform 14"/>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08728">
            <a:off x="6461224" y="-4582532"/>
            <a:ext cx="15887340" cy="15887340"/>
          </a:xfrm>
          <a:custGeom>
            <a:avLst/>
            <a:gdLst/>
            <a:ahLst/>
            <a:cxnLst/>
            <a:rect l="l" t="t" r="r" b="b"/>
            <a:pathLst>
              <a:path w="15887340" h="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15" name="Freeform 15"/>
          <p:cNvSpPr/>
          <p:nvPr/>
        </p:nvSpPr>
        <p:spPr>
          <a:xfrm rot="148401" flipH="1">
            <a:off x="15297701" y="384797"/>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1028699" y="1138407"/>
            <a:ext cx="9867900" cy="999954"/>
          </a:xfrm>
          <a:prstGeom prst="rect">
            <a:avLst/>
          </a:prstGeom>
        </p:spPr>
        <p:txBody>
          <a:bodyPr wrap="square" lIns="0" tIns="0" rIns="0" bIns="0" rtlCol="0" anchor="t">
            <a:spAutoFit/>
          </a:bodyPr>
          <a:lstStyle/>
          <a:p>
            <a:pPr>
              <a:lnSpc>
                <a:spcPts val="9000"/>
              </a:lnSpc>
            </a:pPr>
            <a:r>
              <a:rPr lang="en-US" sz="5400" dirty="0">
                <a:solidFill>
                  <a:srgbClr val="004AAD"/>
                </a:solidFill>
                <a:latin typeface="Montserrat Classic Bold"/>
              </a:rPr>
              <a:t>Identified Mistakes:</a:t>
            </a:r>
          </a:p>
        </p:txBody>
      </p:sp>
      <p:sp>
        <p:nvSpPr>
          <p:cNvPr id="23" name="TextBox 23"/>
          <p:cNvSpPr txBox="1"/>
          <p:nvPr/>
        </p:nvSpPr>
        <p:spPr>
          <a:xfrm>
            <a:off x="1028700" y="2695401"/>
            <a:ext cx="14154125" cy="6602448"/>
          </a:xfrm>
          <a:prstGeom prst="rect">
            <a:avLst/>
          </a:prstGeom>
        </p:spPr>
        <p:txBody>
          <a:bodyPr wrap="square" lIns="0" tIns="0" rIns="0" bIns="0" rtlCol="0" anchor="t">
            <a:spAutoFit/>
          </a:bodyPr>
          <a:lstStyle/>
          <a:p>
            <a:pPr>
              <a:lnSpc>
                <a:spcPts val="3999"/>
              </a:lnSpc>
            </a:pPr>
            <a:r>
              <a:rPr lang="en-US" sz="2499" b="1" dirty="0">
                <a:solidFill>
                  <a:srgbClr val="2E2E2E"/>
                </a:solidFill>
                <a:latin typeface="Montserrat Classic"/>
              </a:rPr>
              <a:t>Slow Loading Times: </a:t>
            </a:r>
            <a:r>
              <a:rPr lang="en-US" sz="2499" dirty="0">
                <a:solidFill>
                  <a:srgbClr val="2E2E2E"/>
                </a:solidFill>
                <a:latin typeface="Montserrat Classic"/>
              </a:rPr>
              <a:t>Analysis revealed that all evaluated websites suffer from slow loading times, potentially leading to user frustration and increased bounce rates. This issue may arise from bloated code, large image files, or inefficient server configurations.</a:t>
            </a:r>
          </a:p>
          <a:p>
            <a:pPr>
              <a:lnSpc>
                <a:spcPts val="3999"/>
              </a:lnSpc>
            </a:pPr>
            <a:endParaRPr lang="en-US" sz="2499" dirty="0">
              <a:solidFill>
                <a:srgbClr val="2E2E2E"/>
              </a:solidFill>
              <a:latin typeface="Montserrat Classic"/>
            </a:endParaRPr>
          </a:p>
          <a:p>
            <a:pPr>
              <a:lnSpc>
                <a:spcPts val="3999"/>
              </a:lnSpc>
            </a:pPr>
            <a:r>
              <a:rPr lang="en-US" sz="2499" b="1" dirty="0">
                <a:solidFill>
                  <a:srgbClr val="2E2E2E"/>
                </a:solidFill>
                <a:latin typeface="Montserrat Classic"/>
              </a:rPr>
              <a:t>Payment Processing Issues: </a:t>
            </a:r>
            <a:r>
              <a:rPr lang="en-US" sz="2499" dirty="0">
                <a:solidFill>
                  <a:srgbClr val="2E2E2E"/>
                </a:solidFill>
                <a:latin typeface="Montserrat Classic"/>
              </a:rPr>
              <a:t>Several instances of payment processing issues were observed across the evaluated websites, including transaction failures, slow checkout processes, and lack of payment method options. These issues can deter customers from completing purchases and undermine the credibility of the websites.</a:t>
            </a:r>
          </a:p>
          <a:p>
            <a:pPr>
              <a:lnSpc>
                <a:spcPts val="3999"/>
              </a:lnSpc>
            </a:pPr>
            <a:endParaRPr lang="en-US" sz="2499" dirty="0">
              <a:solidFill>
                <a:srgbClr val="2E2E2E"/>
              </a:solidFill>
              <a:latin typeface="Montserrat Classic"/>
            </a:endParaRPr>
          </a:p>
          <a:p>
            <a:pPr>
              <a:lnSpc>
                <a:spcPts val="3999"/>
              </a:lnSpc>
            </a:pPr>
            <a:r>
              <a:rPr lang="en-US" sz="2499" b="1" dirty="0">
                <a:solidFill>
                  <a:srgbClr val="2E2E2E"/>
                </a:solidFill>
                <a:latin typeface="Montserrat Classic"/>
              </a:rPr>
              <a:t>Inefficient User Interface and Experience: </a:t>
            </a:r>
            <a:r>
              <a:rPr lang="en-US" sz="2499" dirty="0">
                <a:solidFill>
                  <a:srgbClr val="2E2E2E"/>
                </a:solidFill>
                <a:latin typeface="Montserrat Classic"/>
              </a:rPr>
              <a:t>Usability issues such as complex navigation menus, cluttered layouts, and inconsistent design elements were prevalent across the websites. These shortcomings detract from the overall user experience, making it challenging for visitors to find relevant information and accomplish their goals efficiently.</a:t>
            </a:r>
          </a:p>
        </p:txBody>
      </p:sp>
      <p:sp>
        <p:nvSpPr>
          <p:cNvPr id="24" name="Freeform 24"/>
          <p:cNvSpPr/>
          <p:nvPr/>
        </p:nvSpPr>
        <p:spPr>
          <a:xfrm rot="1082301">
            <a:off x="-5072607" y="6650746"/>
            <a:ext cx="11928886" cy="8231043"/>
          </a:xfrm>
          <a:custGeom>
            <a:avLst/>
            <a:gdLst/>
            <a:ahLst/>
            <a:cxnLst/>
            <a:rect l="l" t="t" r="r" b="b"/>
            <a:pathLst>
              <a:path w="11928886" h="8231043">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073461">
            <a:off x="-9281995" y="-5154521"/>
            <a:ext cx="17617704" cy="17617704"/>
          </a:xfrm>
          <a:custGeom>
            <a:avLst/>
            <a:gdLst/>
            <a:ahLst/>
            <a:cxnLst/>
            <a:rect l="l" t="t" r="r" b="b"/>
            <a:pathLst>
              <a:path w="17617704" h="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181100"/>
            <a:ext cx="12611100" cy="1025922"/>
          </a:xfrm>
          <a:prstGeom prst="rect">
            <a:avLst/>
          </a:prstGeom>
        </p:spPr>
        <p:txBody>
          <a:bodyPr wrap="square" lIns="0" tIns="0" rIns="0" bIns="0" rtlCol="0" anchor="t">
            <a:spAutoFit/>
          </a:bodyPr>
          <a:lstStyle/>
          <a:p>
            <a:pPr>
              <a:lnSpc>
                <a:spcPts val="7999"/>
              </a:lnSpc>
            </a:pPr>
            <a:r>
              <a:rPr lang="en-US" sz="7999" dirty="0">
                <a:solidFill>
                  <a:srgbClr val="004AAD"/>
                </a:solidFill>
                <a:latin typeface="Montserrat Classic Bold"/>
              </a:rPr>
              <a:t>Landing Page Design</a:t>
            </a:r>
          </a:p>
        </p:txBody>
      </p:sp>
      <p:sp>
        <p:nvSpPr>
          <p:cNvPr id="4" name="TextBox 4"/>
          <p:cNvSpPr txBox="1"/>
          <p:nvPr/>
        </p:nvSpPr>
        <p:spPr>
          <a:xfrm>
            <a:off x="2209800" y="3009900"/>
            <a:ext cx="14249400" cy="1296509"/>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499" spc="124" dirty="0">
                <a:solidFill>
                  <a:srgbClr val="2E2E2E"/>
                </a:solidFill>
                <a:latin typeface="Montserrat Classic"/>
              </a:rPr>
              <a:t>Titan Watches: </a:t>
            </a:r>
            <a:r>
              <a:rPr lang="en-US" sz="2499" spc="124" dirty="0">
                <a:solidFill>
                  <a:srgbClr val="2E2E2E"/>
                </a:solidFill>
                <a:latin typeface="Montserrat Classic"/>
                <a:hlinkClick r:id="rId4"/>
              </a:rPr>
              <a:t>Click here to load Titan Landing page</a:t>
            </a:r>
            <a:endParaRPr lang="en-US" sz="2499" spc="124" dirty="0">
              <a:solidFill>
                <a:srgbClr val="2E2E2E"/>
              </a:solidFill>
              <a:latin typeface="Montserrat Classic"/>
            </a:endParaRPr>
          </a:p>
          <a:p>
            <a:pPr marL="342900" indent="-342900">
              <a:lnSpc>
                <a:spcPts val="3499"/>
              </a:lnSpc>
              <a:buFont typeface="Arial" panose="020B0604020202020204" pitchFamily="34" charset="0"/>
              <a:buChar char="•"/>
            </a:pPr>
            <a:r>
              <a:rPr lang="en-US" sz="2499" spc="124" dirty="0">
                <a:solidFill>
                  <a:srgbClr val="2E2E2E"/>
                </a:solidFill>
                <a:latin typeface="Montserrat Classic"/>
              </a:rPr>
              <a:t>Indian Bank: </a:t>
            </a:r>
            <a:r>
              <a:rPr lang="en-US" sz="2499" spc="124" dirty="0">
                <a:solidFill>
                  <a:srgbClr val="2E2E2E"/>
                </a:solidFill>
                <a:latin typeface="Montserrat Classic"/>
                <a:hlinkClick r:id="rId5"/>
              </a:rPr>
              <a:t> Click here for India bank landing page</a:t>
            </a:r>
            <a:endParaRPr lang="en-US" sz="2499" spc="124" dirty="0">
              <a:solidFill>
                <a:srgbClr val="2E2E2E"/>
              </a:solidFill>
              <a:latin typeface="Montserrat Classic"/>
            </a:endParaRPr>
          </a:p>
          <a:p>
            <a:pPr marL="342900" indent="-342900">
              <a:lnSpc>
                <a:spcPts val="3499"/>
              </a:lnSpc>
              <a:buFont typeface="Arial" panose="020B0604020202020204" pitchFamily="34" charset="0"/>
              <a:buChar char="•"/>
            </a:pPr>
            <a:r>
              <a:rPr lang="en-US" sz="2499" spc="124" dirty="0">
                <a:solidFill>
                  <a:srgbClr val="2E2E2E"/>
                </a:solidFill>
                <a:latin typeface="Montserrat Classic"/>
              </a:rPr>
              <a:t>IRCTC: </a:t>
            </a:r>
            <a:r>
              <a:rPr lang="en-US" sz="2499" spc="124" dirty="0">
                <a:solidFill>
                  <a:srgbClr val="2E2E2E"/>
                </a:solidFill>
                <a:latin typeface="Montserrat Classic"/>
                <a:hlinkClick r:id="rId6"/>
              </a:rPr>
              <a:t>Click here for IRCTC landing page</a:t>
            </a:r>
            <a:endParaRPr lang="en-US" sz="2499" spc="124" dirty="0">
              <a:solidFill>
                <a:srgbClr val="2E2E2E"/>
              </a:solidFill>
              <a:latin typeface="Montserrat Classic"/>
            </a:endParaRPr>
          </a:p>
        </p:txBody>
      </p:sp>
      <p:sp>
        <p:nvSpPr>
          <p:cNvPr id="7" name="Freeform 7"/>
          <p:cNvSpPr/>
          <p:nvPr/>
        </p:nvSpPr>
        <p:spPr>
          <a:xfrm rot="-5400000" flipH="1">
            <a:off x="8778703" y="-454900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7">
              <a:alphaModFix amt="50000"/>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144593">
            <a:off x="8023448" y="-2009860"/>
            <a:ext cx="17617704" cy="17617704"/>
          </a:xfrm>
          <a:custGeom>
            <a:avLst/>
            <a:gdLst/>
            <a:ahLst/>
            <a:cxnLst/>
            <a:rect l="l" t="t" r="r" b="b"/>
            <a:pathLst>
              <a:path w="17617704" h="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rot="4662819">
            <a:off x="8489744" y="-2841143"/>
            <a:ext cx="12794948" cy="882863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221385"/>
            <a:ext cx="8336950" cy="1154162"/>
          </a:xfrm>
          <a:prstGeom prst="rect">
            <a:avLst/>
          </a:prstGeom>
        </p:spPr>
        <p:txBody>
          <a:bodyPr lIns="0" tIns="0" rIns="0" bIns="0" rtlCol="0" anchor="t">
            <a:spAutoFit/>
          </a:bodyPr>
          <a:lstStyle/>
          <a:p>
            <a:pPr>
              <a:lnSpc>
                <a:spcPts val="9000"/>
              </a:lnSpc>
            </a:pPr>
            <a:r>
              <a:rPr lang="en-US" sz="9000" dirty="0">
                <a:solidFill>
                  <a:srgbClr val="004AAD"/>
                </a:solidFill>
                <a:latin typeface="Montserrat Classic Bold"/>
              </a:rPr>
              <a:t>conclusion</a:t>
            </a:r>
          </a:p>
        </p:txBody>
      </p:sp>
      <p:sp>
        <p:nvSpPr>
          <p:cNvPr id="5" name="TextBox 5"/>
          <p:cNvSpPr txBox="1"/>
          <p:nvPr/>
        </p:nvSpPr>
        <p:spPr>
          <a:xfrm>
            <a:off x="2446045" y="2871112"/>
            <a:ext cx="13708355" cy="3524683"/>
          </a:xfrm>
          <a:prstGeom prst="rect">
            <a:avLst/>
          </a:prstGeom>
        </p:spPr>
        <p:txBody>
          <a:bodyPr wrap="square" lIns="0" tIns="0" rIns="0" bIns="0" rtlCol="0" anchor="t">
            <a:spAutoFit/>
          </a:bodyPr>
          <a:lstStyle/>
          <a:p>
            <a:pPr marL="342900" indent="-342900">
              <a:lnSpc>
                <a:spcPts val="3999"/>
              </a:lnSpc>
              <a:buFont typeface="Arial" panose="020B0604020202020204" pitchFamily="34" charset="0"/>
              <a:buChar char="•"/>
            </a:pPr>
            <a:r>
              <a:rPr lang="en-US" sz="2499" dirty="0">
                <a:solidFill>
                  <a:srgbClr val="2E2E2E"/>
                </a:solidFill>
                <a:latin typeface="Montserrat Classic"/>
              </a:rPr>
              <a:t>In conclusion, this project has highlighted key principles in digital marketing and website design.</a:t>
            </a:r>
          </a:p>
          <a:p>
            <a:pPr marL="342900" indent="-342900">
              <a:lnSpc>
                <a:spcPts val="3999"/>
              </a:lnSpc>
              <a:buFont typeface="Arial" panose="020B0604020202020204" pitchFamily="34" charset="0"/>
              <a:buChar char="•"/>
            </a:pPr>
            <a:r>
              <a:rPr lang="en-US" sz="2499" dirty="0">
                <a:solidFill>
                  <a:srgbClr val="2E2E2E"/>
                </a:solidFill>
                <a:latin typeface="Montserrat Classic"/>
              </a:rPr>
              <a:t> By addressing common mistakes and implementing best practices, we can create impactful web presences that engage users and drive business success. </a:t>
            </a:r>
          </a:p>
          <a:p>
            <a:pPr marL="342900" indent="-342900">
              <a:lnSpc>
                <a:spcPts val="3999"/>
              </a:lnSpc>
              <a:buFont typeface="Arial" panose="020B0604020202020204" pitchFamily="34" charset="0"/>
              <a:buChar char="•"/>
            </a:pPr>
            <a:r>
              <a:rPr lang="en-US" sz="2499" dirty="0">
                <a:solidFill>
                  <a:srgbClr val="2E2E2E"/>
                </a:solidFill>
                <a:latin typeface="Montserrat Classic"/>
              </a:rPr>
              <a:t>Let's apply these insights to elevate our online platforms and achieve our marketing goals. </a:t>
            </a:r>
          </a:p>
          <a:p>
            <a:pPr marL="342900" indent="-342900">
              <a:lnSpc>
                <a:spcPts val="3999"/>
              </a:lnSpc>
              <a:buFont typeface="Arial" panose="020B0604020202020204" pitchFamily="34" charset="0"/>
              <a:buChar char="•"/>
            </a:pPr>
            <a:r>
              <a:rPr lang="en-US" sz="2499" dirty="0">
                <a:solidFill>
                  <a:srgbClr val="2E2E2E"/>
                </a:solidFill>
                <a:latin typeface="Montserrat Classic"/>
              </a:rPr>
              <a:t>Thank you for your attention and dedication throughout this presentation.</a:t>
            </a:r>
          </a:p>
        </p:txBody>
      </p:sp>
      <p:sp>
        <p:nvSpPr>
          <p:cNvPr id="14" name="Freeform 14"/>
          <p:cNvSpPr/>
          <p:nvPr/>
        </p:nvSpPr>
        <p:spPr>
          <a:xfrm rot="8905814" flipH="1">
            <a:off x="-4266374" y="6074235"/>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585</Words>
  <Application>Microsoft Office PowerPoint</Application>
  <PresentationFormat>Custom</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Montserrat Classic</vt:lpstr>
      <vt:lpstr>Arial</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Divyaraj Murugan</cp:lastModifiedBy>
  <cp:revision>2</cp:revision>
  <dcterms:created xsi:type="dcterms:W3CDTF">2006-08-16T00:00:00Z</dcterms:created>
  <dcterms:modified xsi:type="dcterms:W3CDTF">2024-03-09T15:49:04Z</dcterms:modified>
  <dc:identifier>DAF_BmpXWoQ</dc:identifier>
</cp:coreProperties>
</file>