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24" r:id="rId2"/>
    <p:sldId id="352" r:id="rId3"/>
    <p:sldId id="325" r:id="rId4"/>
    <p:sldId id="354" r:id="rId5"/>
    <p:sldId id="355" r:id="rId6"/>
    <p:sldId id="356" r:id="rId7"/>
    <p:sldId id="353" r:id="rId8"/>
    <p:sldId id="358" r:id="rId9"/>
    <p:sldId id="323" r:id="rId10"/>
    <p:sldId id="359" r:id="rId11"/>
    <p:sldId id="360" r:id="rId12"/>
    <p:sldId id="361" r:id="rId13"/>
    <p:sldId id="357" r:id="rId14"/>
    <p:sldId id="365" r:id="rId15"/>
    <p:sldId id="362" r:id="rId16"/>
    <p:sldId id="363" r:id="rId17"/>
    <p:sldId id="364" r:id="rId18"/>
    <p:sldId id="3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C0B8-BEF7-43EB-869E-13D1B07ACC8B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4131D-ABC4-439F-A75B-1E9405E9C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36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1822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800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30A-FC90-4D60-A502-85847AF98267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99A-E7C9-44F7-81DE-C5299D27501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22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30A-FC90-4D60-A502-85847AF98267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99A-E7C9-44F7-81DE-C5299D27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6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30A-FC90-4D60-A502-85847AF98267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99A-E7C9-44F7-81DE-C5299D27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38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30A-FC90-4D60-A502-85847AF98267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99A-E7C9-44F7-81DE-C5299D27501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9022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30A-FC90-4D60-A502-85847AF98267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99A-E7C9-44F7-81DE-C5299D27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72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30A-FC90-4D60-A502-85847AF98267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99A-E7C9-44F7-81DE-C5299D27501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4720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30A-FC90-4D60-A502-85847AF98267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99A-E7C9-44F7-81DE-C5299D27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328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30A-FC90-4D60-A502-85847AF98267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99A-E7C9-44F7-81DE-C5299D27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52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30A-FC90-4D60-A502-85847AF98267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99A-E7C9-44F7-81DE-C5299D27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857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056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30A-FC90-4D60-A502-85847AF98267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99A-E7C9-44F7-81DE-C5299D27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53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30A-FC90-4D60-A502-85847AF98267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99A-E7C9-44F7-81DE-C5299D27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50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30A-FC90-4D60-A502-85847AF98267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99A-E7C9-44F7-81DE-C5299D27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29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30A-FC90-4D60-A502-85847AF98267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99A-E7C9-44F7-81DE-C5299D27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70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30A-FC90-4D60-A502-85847AF98267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99A-E7C9-44F7-81DE-C5299D27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55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30A-FC90-4D60-A502-85847AF98267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99A-E7C9-44F7-81DE-C5299D27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2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30A-FC90-4D60-A502-85847AF98267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99A-E7C9-44F7-81DE-C5299D27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32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30A-FC90-4D60-A502-85847AF98267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9F99A-E7C9-44F7-81DE-C5299D27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03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F6A30A-FC90-4D60-A502-85847AF98267}" type="datetimeFigureOut">
              <a:rPr lang="en-IN" smtClean="0"/>
              <a:t>11-04-2022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F9F99A-E7C9-44F7-81DE-C5299D27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622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t="-2999" b="-2999"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Cloud Computing?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just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Cloud computing is a type of Internet-based computing that provides shared computer processing resources and data to computers and other devices on demand. It is a model for enabling ubiquitous, on-demand access to a shared pool of configurable computing resources (e.g., computer networks, servers, storage, applications and services), which can be rapidly provisioned and released with minimal management effort.</a:t>
            </a:r>
          </a:p>
        </p:txBody>
      </p:sp>
    </p:spTree>
    <p:extLst>
      <p:ext uri="{BB962C8B-B14F-4D97-AF65-F5344CB8AC3E}">
        <p14:creationId xmlns:p14="http://schemas.microsoft.com/office/powerpoint/2010/main" val="802720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D4B8-F005-4EEB-A488-40F06538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51" y="238205"/>
            <a:ext cx="8534400" cy="861726"/>
          </a:xfrm>
        </p:spPr>
        <p:txBody>
          <a:bodyPr/>
          <a:lstStyle/>
          <a:p>
            <a:r>
              <a:rPr lang="en-US" dirty="0"/>
              <a:t>Private Cloud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5DA73-C3D3-4609-8B1A-DCDA81B4495A}"/>
              </a:ext>
            </a:extLst>
          </p:cNvPr>
          <p:cNvSpPr txBox="1"/>
          <p:nvPr/>
        </p:nvSpPr>
        <p:spPr>
          <a:xfrm>
            <a:off x="0" y="1498937"/>
            <a:ext cx="66473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-regular"/>
              </a:rPr>
              <a:t>Private cloud provides a high level of security and privacy to the users.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-regular"/>
              </a:rPr>
              <a:t>Private cloud offers better performance with improved speed and space capacity.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-regular"/>
              </a:rPr>
              <a:t>It allows the IT team to quickly allocate and deliver on-demand IT resources.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-regular"/>
              </a:rPr>
              <a:t>The organization has full control over the cloud </a:t>
            </a:r>
          </a:p>
          <a:p>
            <a:r>
              <a:rPr lang="en-US" b="0" i="0" dirty="0">
                <a:effectLst/>
                <a:latin typeface="inter-regular"/>
              </a:rPr>
              <a:t>It is suitable for organizations that require a separate cloud for their personal use and data security is the first priority.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-regular"/>
            </a:endParaRPr>
          </a:p>
          <a:p>
            <a:pPr algn="just"/>
            <a:r>
              <a:rPr lang="en-IN" b="0" i="0" dirty="0">
                <a:effectLst/>
                <a:latin typeface="erdana"/>
              </a:rPr>
              <a:t>Disadvantages of Private Cloud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-regular"/>
              </a:rPr>
              <a:t>Private cloud is accessible within the organization, so the area of operations is limited.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-regular"/>
              </a:rPr>
              <a:t>Private cloud is not suitable for organizations that have a high user base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inter-bold"/>
              </a:rPr>
              <a:t>Example: </a:t>
            </a:r>
            <a:r>
              <a:rPr lang="en-IN" b="0" i="0" dirty="0">
                <a:effectLst/>
                <a:latin typeface="inter-regular"/>
              </a:rPr>
              <a:t>HP Data </a:t>
            </a:r>
            <a:r>
              <a:rPr lang="en-IN" b="0" i="0" dirty="0" err="1">
                <a:effectLst/>
                <a:latin typeface="inter-regular"/>
              </a:rPr>
              <a:t>Centers</a:t>
            </a:r>
            <a:r>
              <a:rPr lang="en-IN" b="0" i="0" dirty="0">
                <a:effectLst/>
                <a:latin typeface="inter-regular"/>
              </a:rPr>
              <a:t>, Microsoft, </a:t>
            </a:r>
            <a:r>
              <a:rPr lang="en-IN" b="0" i="0" dirty="0" err="1">
                <a:effectLst/>
                <a:latin typeface="inter-regular"/>
              </a:rPr>
              <a:t>Elastra</a:t>
            </a:r>
            <a:r>
              <a:rPr lang="en-IN" b="0" i="0" dirty="0">
                <a:effectLst/>
                <a:latin typeface="inter-regular"/>
              </a:rPr>
              <a:t>-private cloud</a:t>
            </a:r>
            <a:endParaRPr lang="en-US" b="0" i="0" dirty="0">
              <a:effectLst/>
              <a:latin typeface="inter-regular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dirty="0">
              <a:solidFill>
                <a:srgbClr val="000000"/>
              </a:solidFill>
              <a:latin typeface="inter-regular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  <p:pic>
        <p:nvPicPr>
          <p:cNvPr id="4098" name="Picture 2" descr="Private Cloud">
            <a:extLst>
              <a:ext uri="{FF2B5EF4-FFF2-40B4-BE49-F238E27FC236}">
                <a16:creationId xmlns:a16="http://schemas.microsoft.com/office/drawing/2014/main" id="{F9F2DE6E-1344-4360-B923-088AE5678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071" y="2056262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7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AA2F79-BD1E-4ADA-8F06-6538A205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93" y="0"/>
            <a:ext cx="10962800" cy="1023600"/>
          </a:xfrm>
        </p:spPr>
        <p:txBody>
          <a:bodyPr/>
          <a:lstStyle/>
          <a:p>
            <a:r>
              <a:rPr lang="en-US" dirty="0"/>
              <a:t>Hybrid </a:t>
            </a:r>
            <a:r>
              <a:rPr lang="en-US" dirty="0" err="1"/>
              <a:t>cLOud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D40CB-74D8-4D30-8AD1-A51E01AD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823" y="1023600"/>
            <a:ext cx="7709582" cy="3256852"/>
          </a:xfrm>
        </p:spPr>
        <p:txBody>
          <a:bodyPr/>
          <a:lstStyle/>
          <a:p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Hybrid cloud = public cloud + private cloud</a:t>
            </a:r>
          </a:p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Hybrid cloud, non-critical activities are performed by the public cloud and critical activities are performed by the private cloud.</a:t>
            </a:r>
          </a:p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Mainly, a hybrid cloud is used in finance, healthcare, and Universities.</a:t>
            </a:r>
          </a:p>
          <a:p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Hybrid cloud costs less than the private cloud. It helps organizations to save costs for both infrastructure and application support.</a:t>
            </a:r>
          </a:p>
          <a:p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Hybrid cloud provides an excellent way for companies to manage the risk.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Hybrid cloud helps you to deliver new products and services more quickly.</a:t>
            </a:r>
          </a:p>
          <a:p>
            <a:pPr marL="114300" indent="0">
              <a:buNone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Managing a hybrid cloud is complex because it is difficult to manage more than one type of deployment model.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hybrid cloud, the reliability of the services depends on cloud service providers.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Google Application Suite (Gmail, Google Apps, and Google Drive), Office 365 (MS Office on the Web and One Drive), Amazon Web Services.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E8A9C-EBD7-4470-8473-9BE729DF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77" y="1364420"/>
            <a:ext cx="4762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9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AF68-4A4B-4A99-AE81-CC01B7EA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87" y="0"/>
            <a:ext cx="10962800" cy="1023600"/>
          </a:xfrm>
        </p:spPr>
        <p:txBody>
          <a:bodyPr/>
          <a:lstStyle/>
          <a:p>
            <a:r>
              <a:rPr lang="en-US" dirty="0"/>
              <a:t>Community Cloud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6B24A-E26A-4BFE-AD8B-08D963A51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652" y="1023600"/>
            <a:ext cx="6792018" cy="5834400"/>
          </a:xfrm>
        </p:spPr>
        <p:txBody>
          <a:bodyPr/>
          <a:lstStyle/>
          <a:p>
            <a:pPr marL="114300" indent="0" algn="just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Advantages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It provides better security than the public cloud.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It provides collaborative and distributive environment.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Community cloud allows us to share cloud resources, infrastructure, and other capabilities among various organizations.</a:t>
            </a:r>
          </a:p>
          <a:p>
            <a:pPr marL="114300" indent="0">
              <a:buNone/>
            </a:pPr>
            <a:r>
              <a:rPr lang="en-IN" dirty="0">
                <a:solidFill>
                  <a:schemeClr val="tx1"/>
                </a:solidFill>
              </a:rPr>
              <a:t>Disadvantages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-regular"/>
              </a:rPr>
              <a:t>The fixed amount of data storage and bandwidth is shared among all community members.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-regular"/>
              </a:rPr>
              <a:t>Community Cloud is costly than the public cloud.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-regular"/>
              </a:rPr>
              <a:t>Sharing responsibilities among organizations is difficult.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-regular"/>
              </a:rPr>
              <a:t>Example: Health Care community cloud</a:t>
            </a:r>
          </a:p>
          <a:p>
            <a:pPr algn="just">
              <a:buFont typeface="Arial" panose="020B0604020202020204" pitchFamily="34" charset="0"/>
              <a:buChar char="•"/>
            </a:pPr>
            <a:br>
              <a:rPr lang="en-US" dirty="0">
                <a:solidFill>
                  <a:schemeClr val="tx1"/>
                </a:solidFill>
                <a:latin typeface="inter-regular"/>
              </a:rPr>
            </a:br>
            <a:endParaRPr lang="en-US" dirty="0">
              <a:solidFill>
                <a:schemeClr val="tx1"/>
              </a:solidFill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1752E-A24F-4162-815B-6DFF6635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829" y="1696278"/>
            <a:ext cx="4762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5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9D18-30B0-4F27-AAFC-30D3EC48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3628"/>
            <a:ext cx="8534400" cy="800286"/>
          </a:xfrm>
        </p:spPr>
        <p:txBody>
          <a:bodyPr/>
          <a:lstStyle/>
          <a:p>
            <a:r>
              <a:rPr lang="en-US" dirty="0"/>
              <a:t>Types Of CLOUD</a:t>
            </a:r>
            <a:endParaRPr lang="en-IN" dirty="0"/>
          </a:p>
        </p:txBody>
      </p:sp>
      <p:pic>
        <p:nvPicPr>
          <p:cNvPr id="2050" name="Picture 2" descr="Comparison among Public, Private, Hybrid and Community Cloud">
            <a:extLst>
              <a:ext uri="{FF2B5EF4-FFF2-40B4-BE49-F238E27FC236}">
                <a16:creationId xmlns:a16="http://schemas.microsoft.com/office/drawing/2014/main" id="{A36BAEFD-BDF6-4D47-B0CB-BF876215E2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85" y="1463638"/>
            <a:ext cx="11462829" cy="501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61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7977-2C4D-4912-B70F-1C70D952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29" y="326150"/>
            <a:ext cx="8534400" cy="1105085"/>
          </a:xfrm>
        </p:spPr>
        <p:txBody>
          <a:bodyPr>
            <a:normAutofit fontScale="90000"/>
          </a:bodyPr>
          <a:lstStyle/>
          <a:p>
            <a:r>
              <a:rPr lang="en-US" dirty="0"/>
              <a:t>Why cloud computing is important to your business.,</a:t>
            </a:r>
            <a:endParaRPr lang="en-IN" dirty="0"/>
          </a:p>
        </p:txBody>
      </p:sp>
      <p:pic>
        <p:nvPicPr>
          <p:cNvPr id="7170" name="Picture 2" descr="showing reasons why cloud computing is important in business">
            <a:extLst>
              <a:ext uri="{FF2B5EF4-FFF2-40B4-BE49-F238E27FC236}">
                <a16:creationId xmlns:a16="http://schemas.microsoft.com/office/drawing/2014/main" id="{E67F7002-72B5-433A-BBBB-44BC236880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431235"/>
            <a:ext cx="9183757" cy="528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99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79D4-0624-42B9-8FCF-6FF20B5F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447" y="0"/>
            <a:ext cx="8534400" cy="1507067"/>
          </a:xfrm>
        </p:spPr>
        <p:txBody>
          <a:bodyPr/>
          <a:lstStyle/>
          <a:p>
            <a:r>
              <a:rPr lang="en-US" dirty="0"/>
              <a:t>Basics of Cloud security models,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649D-2F93-4D1E-BF60-8574A64DB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47" y="1722784"/>
            <a:ext cx="8534400" cy="4749984"/>
          </a:xfrm>
        </p:spPr>
        <p:txBody>
          <a:bodyPr>
            <a:normAutofit fontScale="92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101820"/>
                </a:solidFill>
                <a:effectLst/>
                <a:latin typeface="proxima-nova"/>
              </a:rPr>
              <a:t>Security controls</a:t>
            </a:r>
            <a:r>
              <a:rPr lang="en-US" sz="2400" b="0" i="0" u="none" strike="noStrike" dirty="0">
                <a:solidFill>
                  <a:srgbClr val="444444"/>
                </a:solidFill>
                <a:effectLst/>
                <a:latin typeface="proxima-nova"/>
              </a:rPr>
              <a:t>—which can include technologies and processes. Controls should take into account the location of each service—company, cloud provider, or third party.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101820"/>
                </a:solidFill>
                <a:effectLst/>
                <a:latin typeface="proxima-nova"/>
              </a:rPr>
              <a:t>Trust boundaries</a:t>
            </a:r>
            <a:r>
              <a:rPr lang="en-US" sz="2400" b="0" i="0" u="none" strike="noStrike" dirty="0">
                <a:solidFill>
                  <a:srgbClr val="444444"/>
                </a:solidFill>
                <a:effectLst/>
                <a:latin typeface="proxima-nova"/>
              </a:rPr>
              <a:t>—between the different services and components deployed on the cloud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101820"/>
                </a:solidFill>
                <a:effectLst/>
                <a:latin typeface="proxima-nova"/>
              </a:rPr>
              <a:t>Standard interfaces and security protocols</a:t>
            </a:r>
            <a:r>
              <a:rPr lang="en-US" sz="2400" b="0" i="0" u="none" strike="noStrike" dirty="0">
                <a:solidFill>
                  <a:srgbClr val="444444"/>
                </a:solidFill>
                <a:effectLst/>
                <a:latin typeface="proxima-nova"/>
              </a:rPr>
              <a:t>—such as SSL, IPSEC, SFTP, LDAPS, SSH, SCP etc.)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101820"/>
                </a:solidFill>
                <a:effectLst/>
                <a:latin typeface="proxima-nova"/>
              </a:rPr>
              <a:t>Techniques used for token management</a:t>
            </a:r>
            <a:r>
              <a:rPr lang="en-US" sz="2400" b="0" i="0" u="none" strike="noStrike" dirty="0">
                <a:solidFill>
                  <a:srgbClr val="444444"/>
                </a:solidFill>
                <a:effectLst/>
                <a:latin typeface="proxima-nova"/>
              </a:rPr>
              <a:t>—authentication, and authorization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101820"/>
                </a:solidFill>
                <a:effectLst/>
                <a:latin typeface="proxima-nova"/>
              </a:rPr>
              <a:t>Encryption methods</a:t>
            </a:r>
            <a:r>
              <a:rPr lang="en-US" sz="2400" b="0" i="0" u="none" strike="noStrike" dirty="0">
                <a:solidFill>
                  <a:srgbClr val="444444"/>
                </a:solidFill>
                <a:effectLst/>
                <a:latin typeface="proxima-nova"/>
              </a:rPr>
              <a:t> including algorithms like 128-bit AES, Triple DES, RSA.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101820"/>
                </a:solidFill>
                <a:effectLst/>
                <a:latin typeface="proxima-nova"/>
              </a:rPr>
              <a:t>Security event logging</a:t>
            </a:r>
            <a:r>
              <a:rPr lang="en-US" sz="2400" b="0" i="0" u="none" strike="noStrike" dirty="0">
                <a:solidFill>
                  <a:srgbClr val="444444"/>
                </a:solidFill>
                <a:effectLst/>
                <a:latin typeface="proxima-nova"/>
              </a:rPr>
              <a:t>—ensuring all relevant security events are captured, prioritized, and delivered to security teams.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478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0CB9C1-F2D7-4A78-B6F3-123DE806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 in Cloud environments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E366A-F747-4219-B411-923C5602E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1. Data Security and Privacy</a:t>
            </a:r>
          </a:p>
          <a:p>
            <a:r>
              <a:rPr lang="en-IN" sz="2400" b="1" i="0" dirty="0">
                <a:solidFill>
                  <a:srgbClr val="273239"/>
                </a:solidFill>
                <a:effectLst/>
                <a:latin typeface="urw-din"/>
              </a:rPr>
              <a:t>2. Cost Management</a:t>
            </a:r>
          </a:p>
          <a:p>
            <a:r>
              <a:rPr lang="en-IN" sz="2400" b="1" dirty="0">
                <a:solidFill>
                  <a:srgbClr val="273239"/>
                </a:solidFill>
                <a:latin typeface="urw-din"/>
              </a:rPr>
              <a:t>3</a:t>
            </a:r>
            <a:r>
              <a:rPr lang="en-IN" sz="2400" b="1" i="0" dirty="0">
                <a:solidFill>
                  <a:srgbClr val="273239"/>
                </a:solidFill>
                <a:effectLst/>
                <a:latin typeface="urw-din"/>
              </a:rPr>
              <a:t>. Performance Challenges</a:t>
            </a:r>
          </a:p>
          <a:p>
            <a:r>
              <a:rPr lang="en-IN" sz="2400" b="1" dirty="0">
                <a:solidFill>
                  <a:srgbClr val="273239"/>
                </a:solidFill>
                <a:latin typeface="urw-din"/>
              </a:rPr>
              <a:t>4</a:t>
            </a:r>
            <a:r>
              <a:rPr lang="en-IN" sz="2400" b="1" i="0" dirty="0">
                <a:solidFill>
                  <a:srgbClr val="273239"/>
                </a:solidFill>
                <a:effectLst/>
                <a:latin typeface="urw-din"/>
              </a:rPr>
              <a:t>. Interoperability and Flexibility</a:t>
            </a:r>
          </a:p>
          <a:p>
            <a:r>
              <a:rPr lang="en-US" sz="2400" b="1" dirty="0">
                <a:solidFill>
                  <a:srgbClr val="273239"/>
                </a:solidFill>
                <a:latin typeface="urw-din"/>
              </a:rPr>
              <a:t>5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. High Dependence on Network</a:t>
            </a:r>
          </a:p>
          <a:p>
            <a:r>
              <a:rPr lang="en-US" sz="2400" b="1" dirty="0">
                <a:solidFill>
                  <a:srgbClr val="273239"/>
                </a:solidFill>
                <a:latin typeface="urw-din"/>
              </a:rPr>
              <a:t>6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. Lack of Knowledge and Expertise</a:t>
            </a:r>
          </a:p>
          <a:p>
            <a:endParaRPr lang="en-US" sz="2400" b="1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IN" b="1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IN" b="1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US" b="1" dirty="0">
              <a:solidFill>
                <a:srgbClr val="273239"/>
              </a:solidFill>
              <a:latin typeface="urw-din"/>
            </a:endParaRPr>
          </a:p>
          <a:p>
            <a:pPr marL="114300" indent="0">
              <a:buNone/>
            </a:pPr>
            <a:endParaRPr lang="en-US" b="1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29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CCDB-26C2-48A5-85DA-513F5AED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00" y="322358"/>
            <a:ext cx="10962800" cy="1023600"/>
          </a:xfrm>
        </p:spPr>
        <p:txBody>
          <a:bodyPr/>
          <a:lstStyle/>
          <a:p>
            <a:r>
              <a:rPr lang="en-IN" dirty="0"/>
              <a:t>Automation possibilities in cloud platform,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4F081-16A0-48DB-B4D4-86A34456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886" y="1511846"/>
            <a:ext cx="10962800" cy="3613600"/>
          </a:xfrm>
        </p:spPr>
        <p:txBody>
          <a:bodyPr/>
          <a:lstStyle/>
          <a:p>
            <a:r>
              <a:rPr lang="en-IN" b="1" i="0" dirty="0">
                <a:solidFill>
                  <a:srgbClr val="323C3E"/>
                </a:solidFill>
                <a:effectLst/>
                <a:latin typeface="inherit"/>
              </a:rPr>
              <a:t>AWS CloudFormation: </a:t>
            </a:r>
            <a:r>
              <a:rPr lang="en-US" b="0" i="0" dirty="0">
                <a:solidFill>
                  <a:srgbClr val="323C3E"/>
                </a:solidFill>
                <a:effectLst/>
                <a:latin typeface="Lato" panose="020F0502020204030203" pitchFamily="34" charset="0"/>
              </a:rPr>
              <a:t> this tool mechanizes and sends resources into your AWS cloud infrastructure.</a:t>
            </a:r>
            <a:endParaRPr lang="en-IN" b="0" i="0" dirty="0">
              <a:solidFill>
                <a:srgbClr val="323C3E"/>
              </a:solidFill>
              <a:effectLst/>
              <a:latin typeface="inherit"/>
            </a:endParaRPr>
          </a:p>
          <a:p>
            <a:r>
              <a:rPr lang="en-IN" b="1" i="0" u="none" strike="noStrike" dirty="0">
                <a:solidFill>
                  <a:srgbClr val="101820"/>
                </a:solidFill>
                <a:effectLst/>
                <a:latin typeface="proxima-nova"/>
              </a:rPr>
              <a:t>Terraform</a:t>
            </a:r>
            <a:r>
              <a:rPr lang="en-IN" b="0" i="0" dirty="0">
                <a:solidFill>
                  <a:srgbClr val="101820"/>
                </a:solidFill>
                <a:effectLst/>
                <a:latin typeface="proxima-nova"/>
              </a:rPr>
              <a:t>  </a:t>
            </a:r>
            <a:r>
              <a:rPr lang="en-IN" b="1" i="0" dirty="0">
                <a:solidFill>
                  <a:srgbClr val="323C3E"/>
                </a:solidFill>
                <a:effectLst/>
                <a:latin typeface="inherit"/>
              </a:rPr>
              <a:t>: </a:t>
            </a:r>
            <a:r>
              <a:rPr lang="en-US" b="0" i="0" dirty="0">
                <a:solidFill>
                  <a:srgbClr val="101820"/>
                </a:solidFill>
                <a:effectLst/>
                <a:latin typeface="proxima-nova"/>
              </a:rPr>
              <a:t>Terraform is an open source tool by </a:t>
            </a:r>
            <a:r>
              <a:rPr lang="en-US" b="0" i="0" dirty="0" err="1">
                <a:solidFill>
                  <a:srgbClr val="101820"/>
                </a:solidFill>
                <a:effectLst/>
                <a:latin typeface="proxima-nova"/>
              </a:rPr>
              <a:t>Hashicorp</a:t>
            </a:r>
            <a:r>
              <a:rPr lang="en-US" b="0" i="0" dirty="0">
                <a:solidFill>
                  <a:srgbClr val="101820"/>
                </a:solidFill>
                <a:effectLst/>
                <a:latin typeface="proxima-nova"/>
              </a:rPr>
              <a:t>, which lets you build, modify and version Infrastructure as Code.</a:t>
            </a:r>
            <a:endParaRPr lang="en-IN" b="0" i="0" dirty="0">
              <a:solidFill>
                <a:srgbClr val="323C3E"/>
              </a:solidFill>
              <a:effectLst/>
              <a:latin typeface="inherit"/>
            </a:endParaRPr>
          </a:p>
          <a:p>
            <a:r>
              <a:rPr lang="en-IN" b="1" i="0" dirty="0">
                <a:solidFill>
                  <a:srgbClr val="323C3E"/>
                </a:solidFill>
                <a:effectLst/>
                <a:latin typeface="inherit"/>
              </a:rPr>
              <a:t>Puppet:</a:t>
            </a:r>
            <a:r>
              <a:rPr lang="en-US" b="0" i="0" dirty="0">
                <a:solidFill>
                  <a:srgbClr val="323C3E"/>
                </a:solidFill>
                <a:effectLst/>
                <a:latin typeface="Lato" panose="020F0502020204030203" pitchFamily="34" charset="0"/>
              </a:rPr>
              <a:t> Helps configure, model, and authorize infrastructure configurations. Works for all cloud variations, from computing to storage and further to systems networking resources at a large scale.</a:t>
            </a:r>
            <a:endParaRPr lang="en-IN" b="0" i="0" dirty="0">
              <a:solidFill>
                <a:srgbClr val="323C3E"/>
              </a:solidFill>
              <a:effectLst/>
              <a:latin typeface="inherit"/>
            </a:endParaRPr>
          </a:p>
          <a:p>
            <a:r>
              <a:rPr lang="en-IN" b="1" i="0" dirty="0">
                <a:solidFill>
                  <a:srgbClr val="323C3E"/>
                </a:solidFill>
                <a:effectLst/>
                <a:latin typeface="inherit"/>
              </a:rPr>
              <a:t>Kubernetes: </a:t>
            </a:r>
            <a:r>
              <a:rPr lang="en-US" b="0" i="0" dirty="0">
                <a:solidFill>
                  <a:srgbClr val="323C3E"/>
                </a:solidFill>
                <a:effectLst/>
                <a:latin typeface="Lato" panose="020F0502020204030203" pitchFamily="34" charset="0"/>
              </a:rPr>
              <a:t> A holder organization apparatus is known for scaling, automating deployment, and the management of compartment applications.</a:t>
            </a:r>
            <a:endParaRPr lang="en-IN" b="0" i="0" dirty="0">
              <a:solidFill>
                <a:srgbClr val="323C3E"/>
              </a:solidFill>
              <a:effectLst/>
              <a:latin typeface="inherit"/>
            </a:endParaRPr>
          </a:p>
          <a:p>
            <a:r>
              <a:rPr lang="en-IN" b="1" i="0" u="none" strike="noStrike" dirty="0">
                <a:solidFill>
                  <a:srgbClr val="101820"/>
                </a:solidFill>
                <a:effectLst/>
                <a:latin typeface="proxima-nova"/>
              </a:rPr>
              <a:t>Ansible: </a:t>
            </a:r>
            <a:r>
              <a:rPr lang="en-US" b="0" i="0" dirty="0">
                <a:solidFill>
                  <a:srgbClr val="101820"/>
                </a:solidFill>
                <a:effectLst/>
                <a:latin typeface="proxima-nova"/>
              </a:rPr>
              <a:t>Ansible is another configuration management product that is synonymous with </a:t>
            </a:r>
            <a:r>
              <a:rPr lang="en-US" b="0" i="0" dirty="0" err="1">
                <a:solidFill>
                  <a:srgbClr val="101820"/>
                </a:solidFill>
                <a:effectLst/>
                <a:latin typeface="proxima-nova"/>
              </a:rPr>
              <a:t>IaC</a:t>
            </a:r>
            <a:r>
              <a:rPr lang="en-US" b="0" i="0" dirty="0">
                <a:solidFill>
                  <a:srgbClr val="101820"/>
                </a:solidFill>
                <a:effectLst/>
                <a:latin typeface="proxima-nova"/>
              </a:rPr>
              <a:t>, developed by Red Hat</a:t>
            </a:r>
            <a:endParaRPr lang="en-IN" b="1" i="0" u="none" strike="noStrike" dirty="0">
              <a:solidFill>
                <a:srgbClr val="101820"/>
              </a:solidFill>
              <a:effectLst/>
              <a:latin typeface="proxima-nova"/>
            </a:endParaRPr>
          </a:p>
          <a:p>
            <a:r>
              <a:rPr lang="en-IN" b="1" i="0" u="none" strike="noStrike" dirty="0">
                <a:solidFill>
                  <a:srgbClr val="101820"/>
                </a:solidFill>
                <a:effectLst/>
                <a:latin typeface="proxima-nova"/>
              </a:rPr>
              <a:t>AWS Elastic Beanstalk: </a:t>
            </a:r>
            <a:r>
              <a:rPr lang="en-US" b="0" i="0" dirty="0">
                <a:solidFill>
                  <a:srgbClr val="101820"/>
                </a:solidFill>
                <a:effectLst/>
                <a:latin typeface="proxima-nova"/>
              </a:rPr>
              <a:t>Elastic Beanstalk is an automation platform that lets you deploy applications developed with Java, .NET, PHP, Node.js, Python, Ruby, Go, and Docker, across EC2 instances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427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FFCB-4FBD-40FF-83B1-3265CB97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967AE-D0E3-4EC6-9FF7-B4F53BEF8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" y="101345"/>
            <a:ext cx="11390522" cy="621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4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8F085F-827C-4202-B402-4BAF6F54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Cloud Computing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1F80EF-B4BC-46AA-A2A5-D432AAB95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200" y="2259433"/>
            <a:ext cx="10962800" cy="3613600"/>
          </a:xfrm>
        </p:spPr>
        <p:txBody>
          <a:bodyPr/>
          <a:lstStyle/>
          <a:p>
            <a:r>
              <a:rPr lang="en-IN" b="1" cap="all" dirty="0">
                <a:solidFill>
                  <a:schemeClr val="tx1"/>
                </a:solidFill>
                <a:latin typeface="inherit"/>
              </a:rPr>
              <a:t>1. RESOURCES POOLING</a:t>
            </a:r>
          </a:p>
          <a:p>
            <a:r>
              <a:rPr lang="en-IN" b="1" i="0" cap="all" dirty="0">
                <a:solidFill>
                  <a:schemeClr val="tx1"/>
                </a:solidFill>
                <a:effectLst/>
                <a:latin typeface="inherit"/>
              </a:rPr>
              <a:t>2. ON-DEMAND SELF-SERVICE</a:t>
            </a:r>
            <a:endParaRPr lang="en-IN" b="1" i="0" cap="all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r>
              <a:rPr lang="en-IN" b="1" i="0" cap="all" dirty="0">
                <a:solidFill>
                  <a:schemeClr val="tx1"/>
                </a:solidFill>
                <a:effectLst/>
                <a:latin typeface="inherit"/>
              </a:rPr>
              <a:t>3. EASY MAINTENANCE</a:t>
            </a:r>
            <a:endParaRPr lang="en-IN" b="1" i="0" cap="all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r>
              <a:rPr lang="en-US" b="1" i="0" cap="all" dirty="0">
                <a:solidFill>
                  <a:schemeClr val="tx1"/>
                </a:solidFill>
                <a:effectLst/>
                <a:latin typeface="inherit"/>
              </a:rPr>
              <a:t>4. SCALABILITY AND RAPID ELASTICITY</a:t>
            </a:r>
            <a:endParaRPr lang="en-US" b="1" i="0" cap="all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r>
              <a:rPr lang="en-IN" b="1" i="0" cap="all" dirty="0">
                <a:solidFill>
                  <a:schemeClr val="tx1"/>
                </a:solidFill>
                <a:effectLst/>
                <a:latin typeface="inherit"/>
              </a:rPr>
              <a:t>5.MEASURED AND REPORTING SERVICE</a:t>
            </a:r>
          </a:p>
          <a:p>
            <a:r>
              <a:rPr lang="en-IN" b="1" cap="all" dirty="0">
                <a:solidFill>
                  <a:schemeClr val="tx1"/>
                </a:solidFill>
                <a:latin typeface="inherit"/>
              </a:rPr>
              <a:t>6</a:t>
            </a:r>
            <a:r>
              <a:rPr lang="en-IN" b="1" i="0" cap="all" dirty="0">
                <a:solidFill>
                  <a:schemeClr val="tx1"/>
                </a:solidFill>
                <a:effectLst/>
                <a:latin typeface="inherit"/>
              </a:rPr>
              <a:t>. SECURITY</a:t>
            </a:r>
            <a:endParaRPr lang="en-IN" b="1" i="0" cap="all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r>
              <a:rPr lang="en-IN" b="1" cap="all" dirty="0">
                <a:solidFill>
                  <a:schemeClr val="tx1"/>
                </a:solidFill>
                <a:latin typeface="inherit"/>
              </a:rPr>
              <a:t>7</a:t>
            </a:r>
            <a:r>
              <a:rPr lang="en-IN" b="1" i="0" cap="all" dirty="0">
                <a:solidFill>
                  <a:schemeClr val="tx1"/>
                </a:solidFill>
                <a:effectLst/>
                <a:latin typeface="inherit"/>
              </a:rPr>
              <a:t>. AUTOMATION</a:t>
            </a:r>
            <a:endParaRPr lang="en-IN" b="1" i="0" cap="all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r>
              <a:rPr lang="en-IN" b="1" cap="all" dirty="0">
                <a:solidFill>
                  <a:schemeClr val="tx1"/>
                </a:solidFill>
                <a:latin typeface="inherit"/>
              </a:rPr>
              <a:t>8</a:t>
            </a:r>
            <a:r>
              <a:rPr lang="en-IN" b="1" i="0" cap="all" dirty="0">
                <a:solidFill>
                  <a:schemeClr val="tx1"/>
                </a:solidFill>
                <a:effectLst/>
                <a:latin typeface="inherit"/>
              </a:rPr>
              <a:t>. RESILIENCE</a:t>
            </a:r>
            <a:endParaRPr lang="en-IN" b="1" i="0" cap="all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r>
              <a:rPr lang="en-IN" b="1" cap="all" dirty="0">
                <a:solidFill>
                  <a:schemeClr val="tx1"/>
                </a:solidFill>
                <a:latin typeface="inherit"/>
              </a:rPr>
              <a:t>9</a:t>
            </a:r>
            <a:r>
              <a:rPr lang="en-IN" b="1" i="0" cap="all" dirty="0">
                <a:solidFill>
                  <a:schemeClr val="tx1"/>
                </a:solidFill>
                <a:effectLst/>
                <a:latin typeface="inherit"/>
              </a:rPr>
              <a:t>. LARGE NETWORK ACCESS</a:t>
            </a:r>
            <a:endParaRPr lang="en-IN" b="1" i="0" cap="all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r>
              <a:rPr lang="en-IN" b="1" i="0" cap="all" dirty="0">
                <a:solidFill>
                  <a:schemeClr val="tx1"/>
                </a:solidFill>
                <a:effectLst/>
                <a:latin typeface="inherit"/>
              </a:rPr>
              <a:t>10. MULTI-TENANCY</a:t>
            </a:r>
          </a:p>
          <a:p>
            <a:endParaRPr lang="en-IN" b="1" i="0" cap="all" dirty="0">
              <a:solidFill>
                <a:srgbClr val="373D40"/>
              </a:solidFill>
              <a:effectLst/>
              <a:latin typeface="Montserrat" panose="00000500000000000000" pitchFamily="2" charset="0"/>
            </a:endParaRPr>
          </a:p>
          <a:p>
            <a:endParaRPr lang="en-IN" b="1" i="0" cap="all" dirty="0">
              <a:solidFill>
                <a:srgbClr val="0693E3"/>
              </a:solidFill>
              <a:effectLst/>
              <a:latin typeface="Montserrat" panose="00000500000000000000" pitchFamily="2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05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t="-2999" b="-2999"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Cloud Model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Deployment Model</a:t>
            </a:r>
          </a:p>
          <a:p>
            <a:pPr marL="914400" marR="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Private Cloud</a:t>
            </a:r>
          </a:p>
          <a:p>
            <a:pPr marL="914400" marR="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Public Cloud</a:t>
            </a:r>
          </a:p>
          <a:p>
            <a:pPr marL="914400" marR="0" lvl="1" indent="-457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Hybrid Cloud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Service Model</a:t>
            </a:r>
          </a:p>
          <a:p>
            <a:pPr marL="971550" marR="0" lvl="1" indent="-51435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IaaS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- Entire DC on Cloud</a:t>
            </a:r>
          </a:p>
          <a:p>
            <a:pPr marL="971550" marR="0" lvl="1" indent="-51435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PaaS</a:t>
            </a:r>
            <a:endParaRPr lang="en-US" sz="2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71550" marR="0" lvl="1" indent="-51435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SaaS</a:t>
            </a:r>
          </a:p>
        </p:txBody>
      </p:sp>
    </p:spTree>
    <p:extLst>
      <p:ext uri="{BB962C8B-B14F-4D97-AF65-F5344CB8AC3E}">
        <p14:creationId xmlns:p14="http://schemas.microsoft.com/office/powerpoint/2010/main" val="331573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D19D6B-B26F-4A35-90BF-877C2ECE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65" y="173833"/>
            <a:ext cx="10962800" cy="1023600"/>
          </a:xfrm>
        </p:spPr>
        <p:txBody>
          <a:bodyPr/>
          <a:lstStyle/>
          <a:p>
            <a:r>
              <a:rPr lang="en-US" dirty="0"/>
              <a:t>IAAS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0DB726-9109-4220-9998-25A03237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600" y="1419080"/>
            <a:ext cx="10962800" cy="5438920"/>
          </a:xfrm>
        </p:spPr>
        <p:txBody>
          <a:bodyPr/>
          <a:lstStyle/>
          <a:p>
            <a:pPr marL="114300" indent="0" algn="l" rtl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Advantages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An IaaS provider is responsible for the entire infrastructure 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Storage,</a:t>
            </a:r>
            <a:r>
              <a:rPr lang="en-US" dirty="0" err="1">
                <a:solidFill>
                  <a:schemeClr val="tx1"/>
                </a:solidFill>
                <a:latin typeface="Lato" panose="020F0502020204030203" pitchFamily="34" charset="0"/>
              </a:rPr>
              <a:t>vm,Network,Security</a:t>
            </a: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</a:rPr>
              <a:t>) </a:t>
            </a: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, users are responsible for installing and maintaining apps and operating systems, as well as for security, runtime, middleware and data.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Highly scalable resources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Enterprise-grade infrastructure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Cost depends on consumption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Multitenant architecture, i.e. a single piece of hardware serves many users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The client gets complete control over the infrastructure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</a:rPr>
              <a:t>Easy to use due to the  automated deployment of hardware</a:t>
            </a:r>
          </a:p>
          <a:p>
            <a:endParaRPr lang="en-US" dirty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</a:rPr>
              <a:t>Disadvantages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Vendor outages make customers unable to access their data for a while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Lato" panose="020F0502020204030203" pitchFamily="34" charset="0"/>
              </a:rPr>
              <a:t>The need for team training to learn how to manage new infrastructure</a:t>
            </a:r>
          </a:p>
          <a:p>
            <a:pPr marL="11430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endParaRPr lang="en-US" dirty="0">
              <a:solidFill>
                <a:schemeClr val="tx1"/>
              </a:solidFill>
              <a:latin typeface="Lato" panose="020F0502020204030203" pitchFamily="34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1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B039-F52D-4A91-BA3F-4E16E0B9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00" y="173833"/>
            <a:ext cx="10962800" cy="1023600"/>
          </a:xfrm>
        </p:spPr>
        <p:txBody>
          <a:bodyPr/>
          <a:lstStyle/>
          <a:p>
            <a:r>
              <a:rPr lang="en-US" dirty="0" err="1"/>
              <a:t>Paas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07B71-5F69-4B95-9CA4-A46D24FE6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600" y="1299810"/>
            <a:ext cx="10962800" cy="5246763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Features</a:t>
            </a:r>
          </a:p>
          <a:p>
            <a:r>
              <a:rPr lang="en-US" dirty="0">
                <a:solidFill>
                  <a:schemeClr val="tx1"/>
                </a:solidFill>
              </a:rPr>
              <a:t>Allows for developing, testing and hosting apps in the same environment</a:t>
            </a:r>
          </a:p>
          <a:p>
            <a:r>
              <a:rPr lang="en-US" dirty="0">
                <a:solidFill>
                  <a:schemeClr val="tx1"/>
                </a:solidFill>
              </a:rPr>
              <a:t>Resources can be scaled up and down depending on business needs</a:t>
            </a:r>
          </a:p>
          <a:p>
            <a:r>
              <a:rPr lang="en-US" dirty="0">
                <a:solidFill>
                  <a:schemeClr val="tx1"/>
                </a:solidFill>
              </a:rPr>
              <a:t>Multiple users can access the same app in development</a:t>
            </a:r>
          </a:p>
          <a:p>
            <a:r>
              <a:rPr lang="en-US" dirty="0">
                <a:solidFill>
                  <a:schemeClr val="tx1"/>
                </a:solidFill>
              </a:rPr>
              <a:t>The user doesn’t have complete control over the infrastructure</a:t>
            </a:r>
          </a:p>
          <a:p>
            <a:r>
              <a:rPr lang="en-US" dirty="0">
                <a:solidFill>
                  <a:schemeClr val="tx1"/>
                </a:solidFill>
              </a:rPr>
              <a:t>Web services and databases are integrated</a:t>
            </a:r>
          </a:p>
          <a:p>
            <a:r>
              <a:rPr lang="en-US" dirty="0">
                <a:solidFill>
                  <a:schemeClr val="tx1"/>
                </a:solidFill>
              </a:rPr>
              <a:t>Remote teams can collaborate easily</a:t>
            </a:r>
          </a:p>
          <a:p>
            <a:r>
              <a:rPr lang="en-US" dirty="0">
                <a:solidFill>
                  <a:schemeClr val="tx1"/>
                </a:solidFill>
              </a:rPr>
              <a:t>Reduced amount of coding required</a:t>
            </a:r>
          </a:p>
          <a:p>
            <a:r>
              <a:rPr lang="en-US" dirty="0">
                <a:solidFill>
                  <a:schemeClr val="tx1"/>
                </a:solidFill>
              </a:rPr>
              <a:t>Allows for easy migrating to the hybrid cloud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Disadvantages</a:t>
            </a:r>
          </a:p>
          <a:p>
            <a:r>
              <a:rPr lang="en-US" dirty="0">
                <a:solidFill>
                  <a:schemeClr val="tx1"/>
                </a:solidFill>
              </a:rPr>
              <a:t>Compatibility of existing infrastructure (not every element can be cloud-enabled)</a:t>
            </a:r>
          </a:p>
          <a:p>
            <a:r>
              <a:rPr lang="en-US" dirty="0">
                <a:solidFill>
                  <a:schemeClr val="tx1"/>
                </a:solidFill>
              </a:rPr>
              <a:t>Dependency on vendor’s speed, reliability and support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1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A609-8ED1-44F1-8CCF-F47A0471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00" y="0"/>
            <a:ext cx="10962800" cy="1023600"/>
          </a:xfrm>
        </p:spPr>
        <p:txBody>
          <a:bodyPr/>
          <a:lstStyle/>
          <a:p>
            <a:r>
              <a:rPr lang="en-US" dirty="0"/>
              <a:t>PAAS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EFF94-89A2-4AB3-B9B6-6D6927FA1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921" y="1023600"/>
            <a:ext cx="10962800" cy="3613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subscription model of utilizing</a:t>
            </a:r>
          </a:p>
          <a:p>
            <a:r>
              <a:rPr lang="en-US" dirty="0">
                <a:solidFill>
                  <a:schemeClr val="tx1"/>
                </a:solidFill>
              </a:rPr>
              <a:t>No need to download, install or upgrade software</a:t>
            </a:r>
          </a:p>
          <a:p>
            <a:r>
              <a:rPr lang="en-US" dirty="0">
                <a:solidFill>
                  <a:schemeClr val="tx1"/>
                </a:solidFill>
              </a:rPr>
              <a:t>Resources can be scaled depending on requirements</a:t>
            </a:r>
          </a:p>
          <a:p>
            <a:r>
              <a:rPr lang="en-US" dirty="0">
                <a:solidFill>
                  <a:schemeClr val="tx1"/>
                </a:solidFill>
              </a:rPr>
              <a:t>Apps are accessible from any connected device</a:t>
            </a:r>
          </a:p>
          <a:p>
            <a:r>
              <a:rPr lang="en-US" dirty="0">
                <a:solidFill>
                  <a:schemeClr val="tx1"/>
                </a:solidFill>
              </a:rPr>
              <a:t>The provider is responsible for everything</a:t>
            </a:r>
          </a:p>
          <a:p>
            <a:r>
              <a:rPr lang="en-US" dirty="0">
                <a:solidFill>
                  <a:schemeClr val="tx1"/>
                </a:solidFill>
              </a:rPr>
              <a:t>No hardware costs, No initial setup costs, Automated upgrades</a:t>
            </a:r>
          </a:p>
          <a:p>
            <a:r>
              <a:rPr lang="en-US" dirty="0">
                <a:solidFill>
                  <a:schemeClr val="tx1"/>
                </a:solidFill>
              </a:rPr>
              <a:t>Cross-device compatibility, Accessible from any location</a:t>
            </a:r>
          </a:p>
          <a:p>
            <a:r>
              <a:rPr lang="en-US" dirty="0">
                <a:solidFill>
                  <a:schemeClr val="tx1"/>
                </a:solidFill>
              </a:rPr>
              <a:t>Pay-as-you-go model, Scalability, Easy customization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Disadvantages</a:t>
            </a:r>
          </a:p>
          <a:p>
            <a:r>
              <a:rPr lang="en-US" dirty="0">
                <a:solidFill>
                  <a:schemeClr val="tx1"/>
                </a:solidFill>
              </a:rPr>
              <a:t>No freedom, you fully depend on the vendor</a:t>
            </a:r>
          </a:p>
          <a:p>
            <a:r>
              <a:rPr lang="en-IN" dirty="0">
                <a:solidFill>
                  <a:schemeClr val="tx1"/>
                </a:solidFill>
              </a:rPr>
              <a:t>Connectivity is a must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algn="l" rtl="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Lato" panose="020F0502020204030203" pitchFamily="34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79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65A8-9CCC-4AA8-A73B-A89D463F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4FFA-BEA0-4683-82F4-6543787E1A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64837-B6EB-4684-A09F-5EFC2BD603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4274F69-E963-48D3-B11B-372185FFB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07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D629-5C03-41DF-997C-989BDA30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52" y="273142"/>
            <a:ext cx="8534400" cy="86654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br>
              <a:rPr lang="en-US" sz="1050" b="0" i="0" dirty="0">
                <a:solidFill>
                  <a:srgbClr val="000000"/>
                </a:solidFill>
                <a:effectLst/>
                <a:latin typeface="inter-regular"/>
              </a:rPr>
            </a:br>
            <a:endParaRPr lang="en-IN" sz="1800" dirty="0"/>
          </a:p>
        </p:txBody>
      </p:sp>
      <p:pic>
        <p:nvPicPr>
          <p:cNvPr id="3076" name="Picture 4" descr="Public Cloud">
            <a:extLst>
              <a:ext uri="{FF2B5EF4-FFF2-40B4-BE49-F238E27FC236}">
                <a16:creationId xmlns:a16="http://schemas.microsoft.com/office/drawing/2014/main" id="{7FE40691-A0BD-44B3-A622-B4891A2526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61306"/>
            <a:ext cx="5715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0D3333-0EB0-4F70-B646-F7E98A5EFCBE}"/>
              </a:ext>
            </a:extLst>
          </p:cNvPr>
          <p:cNvSpPr txBox="1"/>
          <p:nvPr/>
        </p:nvSpPr>
        <p:spPr>
          <a:xfrm>
            <a:off x="490331" y="1209372"/>
            <a:ext cx="54333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-regular"/>
              </a:rPr>
              <a:t>Public cloud is highly scalable as per the requirement of computing resources.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-regular"/>
              </a:rPr>
              <a:t>It is accessible by the general public, so there is no limit to the number of users.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-regular"/>
              </a:rPr>
              <a:t>Public cloud is maintained by the cloud service provider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-regular"/>
              </a:rPr>
              <a:t>It is accessible by the general public, so there is no limit to the number of users.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-regular"/>
              </a:rPr>
              <a:t>Public cloud is owned at a lower cost than the private and hybrid cloud.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-regular"/>
              </a:rPr>
              <a:t>Disadvantages of Public Cloud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-regular"/>
              </a:rPr>
              <a:t>Public Cloud is less secure because resources are shared publicly.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-regular"/>
              </a:rPr>
              <a:t>Performance depends upon the high-speed internet network link to the cloud provider.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inter-bold"/>
              </a:rPr>
              <a:t>Example:</a:t>
            </a:r>
            <a:r>
              <a:rPr lang="en-IN" b="0" i="0" dirty="0">
                <a:effectLst/>
                <a:latin typeface="inter-regular"/>
              </a:rPr>
              <a:t> Amazon elastic compute cloud (EC2), IBM </a:t>
            </a:r>
            <a:r>
              <a:rPr lang="en-IN" b="0" i="0" dirty="0" err="1">
                <a:effectLst/>
                <a:latin typeface="inter-regular"/>
              </a:rPr>
              <a:t>SmartCloud</a:t>
            </a:r>
            <a:r>
              <a:rPr lang="en-IN" b="0" i="0" dirty="0">
                <a:effectLst/>
                <a:latin typeface="inter-regular"/>
              </a:rPr>
              <a:t> Enterprise, Microsoft, Google App Engine, Windows Azure Services Platform.</a:t>
            </a:r>
            <a:endParaRPr lang="en-US" b="0" i="0" dirty="0"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-regula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7FD34-A7C2-4F6B-B92B-275812ADA9C9}"/>
              </a:ext>
            </a:extLst>
          </p:cNvPr>
          <p:cNvSpPr txBox="1"/>
          <p:nvPr/>
        </p:nvSpPr>
        <p:spPr>
          <a:xfrm>
            <a:off x="922752" y="556591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89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906"/>
            <a:ext cx="8534400" cy="1507067"/>
          </a:xfrm>
        </p:spPr>
        <p:txBody>
          <a:bodyPr/>
          <a:lstStyle/>
          <a:p>
            <a:r>
              <a:rPr lang="en-US" dirty="0"/>
              <a:t>Cloud Providers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38199" y="1997839"/>
            <a:ext cx="965491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Amazon Web Services (AWS)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Microsoft Azure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Google Cloud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Alibaba Cloud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IBM Cloud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Oracle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Salesforce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SAP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Rackspace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Cloud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VMWare</a:t>
            </a:r>
          </a:p>
        </p:txBody>
      </p:sp>
    </p:spTree>
    <p:extLst>
      <p:ext uri="{BB962C8B-B14F-4D97-AF65-F5344CB8AC3E}">
        <p14:creationId xmlns:p14="http://schemas.microsoft.com/office/powerpoint/2010/main" val="311248680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1240</Words>
  <Application>Microsoft Office PowerPoint</Application>
  <PresentationFormat>Widescreen</PresentationFormat>
  <Paragraphs>153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Arial</vt:lpstr>
      <vt:lpstr>Calibri</vt:lpstr>
      <vt:lpstr>Century Gothic</vt:lpstr>
      <vt:lpstr>erdana</vt:lpstr>
      <vt:lpstr>Georgia</vt:lpstr>
      <vt:lpstr>inherit</vt:lpstr>
      <vt:lpstr>inter-bold</vt:lpstr>
      <vt:lpstr>inter-regular</vt:lpstr>
      <vt:lpstr>Lato</vt:lpstr>
      <vt:lpstr>Montserrat</vt:lpstr>
      <vt:lpstr>Open Sans</vt:lpstr>
      <vt:lpstr>proxima-nova</vt:lpstr>
      <vt:lpstr>Roboto</vt:lpstr>
      <vt:lpstr>urw-din</vt:lpstr>
      <vt:lpstr>Wingdings 3</vt:lpstr>
      <vt:lpstr>Slice</vt:lpstr>
      <vt:lpstr>What Is Cloud Computing?</vt:lpstr>
      <vt:lpstr>characteristics of Cloud Computing</vt:lpstr>
      <vt:lpstr>Cloud Model</vt:lpstr>
      <vt:lpstr>IAAS</vt:lpstr>
      <vt:lpstr>Paas</vt:lpstr>
      <vt:lpstr>PAAS</vt:lpstr>
      <vt:lpstr>PowerPoint Presentation</vt:lpstr>
      <vt:lpstr> </vt:lpstr>
      <vt:lpstr>Cloud Providers</vt:lpstr>
      <vt:lpstr>Private Cloud</vt:lpstr>
      <vt:lpstr>Hybrid cLOud</vt:lpstr>
      <vt:lpstr>Community Cloud</vt:lpstr>
      <vt:lpstr>Types Of CLOUD</vt:lpstr>
      <vt:lpstr>Why cloud computing is important to your business.,</vt:lpstr>
      <vt:lpstr>Basics of Cloud security models,</vt:lpstr>
      <vt:lpstr>Key challenges in Cloud environments</vt:lpstr>
      <vt:lpstr>Automation possibilities in cloud platform,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 Hat</dc:creator>
  <cp:lastModifiedBy>Red Hat</cp:lastModifiedBy>
  <cp:revision>22</cp:revision>
  <dcterms:created xsi:type="dcterms:W3CDTF">2022-04-11T04:03:03Z</dcterms:created>
  <dcterms:modified xsi:type="dcterms:W3CDTF">2022-04-11T10:21:32Z</dcterms:modified>
</cp:coreProperties>
</file>