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7" Type="http://schemas.openxmlformats.org/officeDocument/2006/relationships/image" Target="../media/image5.jpeg"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image" Target="../media/image4.jpeg" /><Relationship Id="rId5" Type="http://schemas.openxmlformats.org/officeDocument/2006/relationships/image" Target="../media/image3.jpeg"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4.png" /><Relationship Id="rId1" Type="http://schemas.openxmlformats.org/officeDocument/2006/relationships/slideLayout" Target="../slideLayouts/slideLayout4.xml" /><Relationship Id="rId4" Type="http://schemas.openxmlformats.org/officeDocument/2006/relationships/image" Target="../media/image16.jpe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2.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3.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2158067"/>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flipV="1">
            <a:off x="7535954" y="3304896"/>
            <a:ext cx="1787339" cy="1285033"/>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91693" y="2654766"/>
            <a:ext cx="1403470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REAL ESTATE DATA ANALYSIS USING EXCEL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362327" y="3429000"/>
            <a:ext cx="8610600" cy="1938992"/>
          </a:xfrm>
          <a:prstGeom prst="rect">
            <a:avLst/>
          </a:prstGeom>
          <a:noFill/>
        </p:spPr>
        <p:txBody>
          <a:bodyPr wrap="square" rtlCol="0">
            <a:spAutoFit/>
          </a:bodyPr>
          <a:lstStyle/>
          <a:p>
            <a:r>
              <a:rPr lang="en-US" sz="2400" dirty="0"/>
              <a:t>STUDENT NAME: DIVYA RANI.R</a:t>
            </a:r>
          </a:p>
          <a:p>
            <a:r>
              <a:rPr lang="en-US" sz="2400" dirty="0"/>
              <a:t>REGISTER NO     :  422200029</a:t>
            </a:r>
          </a:p>
          <a:p>
            <a:r>
              <a:rPr lang="en-US" sz="2400" dirty="0"/>
              <a:t>DEPARTMENT    : III.B.COM(ISM)</a:t>
            </a:r>
          </a:p>
          <a:p>
            <a:r>
              <a:rPr lang="en-US" sz="2400" dirty="0"/>
              <a:t>COLLEGE             : S.I.V.E.T COLLEGE-103</a:t>
            </a:r>
          </a:p>
          <a:p>
            <a:r>
              <a:rPr lang="en-US" sz="2400" dirty="0"/>
              <a:t>           </a:t>
            </a:r>
            <a:endParaRPr lang="en-IN" sz="2400" dirty="0"/>
          </a:p>
        </p:txBody>
      </p:sp>
      <p:pic>
        <p:nvPicPr>
          <p:cNvPr id="10" name="Picture 9">
            <a:extLst>
              <a:ext uri="{FF2B5EF4-FFF2-40B4-BE49-F238E27FC236}">
                <a16:creationId xmlns:a16="http://schemas.microsoft.com/office/drawing/2014/main" id="{D892154C-0C11-B660-C6C5-CF62C7A394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77705"/>
            <a:ext cx="2646425" cy="1375708"/>
          </a:xfrm>
          <a:prstGeom prst="rect">
            <a:avLst/>
          </a:prstGeom>
        </p:spPr>
      </p:pic>
      <p:pic>
        <p:nvPicPr>
          <p:cNvPr id="12" name="Picture 11">
            <a:extLst>
              <a:ext uri="{FF2B5EF4-FFF2-40B4-BE49-F238E27FC236}">
                <a16:creationId xmlns:a16="http://schemas.microsoft.com/office/drawing/2014/main" id="{9180324C-8ECF-C6DE-80AA-19D3B57FD8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19400" y="277705"/>
            <a:ext cx="1276350" cy="1419225"/>
          </a:xfrm>
          <a:prstGeom prst="rect">
            <a:avLst/>
          </a:prstGeom>
        </p:spPr>
      </p:pic>
      <p:pic>
        <p:nvPicPr>
          <p:cNvPr id="15" name="Picture 14">
            <a:extLst>
              <a:ext uri="{FF2B5EF4-FFF2-40B4-BE49-F238E27FC236}">
                <a16:creationId xmlns:a16="http://schemas.microsoft.com/office/drawing/2014/main" id="{8B2A12D2-8B44-4A3D-E058-2D818C7519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9251" y="442317"/>
            <a:ext cx="3275678" cy="1001556"/>
          </a:xfrm>
          <a:prstGeom prst="rect">
            <a:avLst/>
          </a:prstGeom>
        </p:spPr>
      </p:pic>
      <p:pic>
        <p:nvPicPr>
          <p:cNvPr id="16" name="Picture 15">
            <a:extLst>
              <a:ext uri="{FF2B5EF4-FFF2-40B4-BE49-F238E27FC236}">
                <a16:creationId xmlns:a16="http://schemas.microsoft.com/office/drawing/2014/main" id="{A6C3D4CC-38F7-A3BF-5227-FE7D847113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43299" y="277705"/>
            <a:ext cx="1564719" cy="157862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2" name="TextBox 1">
            <a:extLst>
              <a:ext uri="{FF2B5EF4-FFF2-40B4-BE49-F238E27FC236}">
                <a16:creationId xmlns:a16="http://schemas.microsoft.com/office/drawing/2014/main" id="{89DCADEE-5C4F-3F46-0869-958ACE9535E8}"/>
              </a:ext>
            </a:extLst>
          </p:cNvPr>
          <p:cNvSpPr txBox="1"/>
          <p:nvPr/>
        </p:nvSpPr>
        <p:spPr>
          <a:xfrm>
            <a:off x="5187318" y="2522411"/>
            <a:ext cx="1828800" cy="1828800"/>
          </a:xfrm>
          <a:prstGeom prst="rect">
            <a:avLst/>
          </a:prstGeom>
          <a:noFill/>
        </p:spPr>
        <p:txBody>
          <a:bodyPr wrap="square" rtlCol="0">
            <a:spAutoFit/>
          </a:bodyPr>
          <a:lstStyle/>
          <a:p>
            <a:pPr algn="l"/>
            <a:endParaRPr lang="en-US" dirty="0"/>
          </a:p>
        </p:txBody>
      </p:sp>
      <p:sp>
        <p:nvSpPr>
          <p:cNvPr id="3" name="TextBox 2">
            <a:extLst>
              <a:ext uri="{FF2B5EF4-FFF2-40B4-BE49-F238E27FC236}">
                <a16:creationId xmlns:a16="http://schemas.microsoft.com/office/drawing/2014/main" id="{1F63B592-7F11-84B3-F8D0-A7CCB8847ED7}"/>
              </a:ext>
            </a:extLst>
          </p:cNvPr>
          <p:cNvSpPr txBox="1"/>
          <p:nvPr/>
        </p:nvSpPr>
        <p:spPr>
          <a:xfrm>
            <a:off x="5187318" y="2522411"/>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5" name="Picture 4">
            <a:extLst>
              <a:ext uri="{FF2B5EF4-FFF2-40B4-BE49-F238E27FC236}">
                <a16:creationId xmlns:a16="http://schemas.microsoft.com/office/drawing/2014/main" id="{D5B07F9D-0362-6317-184D-87FD898BCF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1013" y="1359130"/>
            <a:ext cx="6406363" cy="2454743"/>
          </a:xfrm>
          <a:prstGeom prst="rect">
            <a:avLst/>
          </a:prstGeom>
        </p:spPr>
      </p:pic>
      <p:pic>
        <p:nvPicPr>
          <p:cNvPr id="8" name="Picture 7">
            <a:extLst>
              <a:ext uri="{FF2B5EF4-FFF2-40B4-BE49-F238E27FC236}">
                <a16:creationId xmlns:a16="http://schemas.microsoft.com/office/drawing/2014/main" id="{5F1A2A0D-0C1A-96B5-8F71-54A1ACCE54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1013" y="3953376"/>
            <a:ext cx="6406363" cy="235386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1FA0699-9BF4-A035-901E-4E6EE829175F}"/>
              </a:ext>
            </a:extLst>
          </p:cNvPr>
          <p:cNvSpPr txBox="1"/>
          <p:nvPr/>
        </p:nvSpPr>
        <p:spPr>
          <a:xfrm>
            <a:off x="5187318" y="2522411"/>
            <a:ext cx="1828800" cy="1828800"/>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B76E8540-8831-03E8-2F27-84A683D9C252}"/>
              </a:ext>
            </a:extLst>
          </p:cNvPr>
          <p:cNvSpPr txBox="1"/>
          <p:nvPr/>
        </p:nvSpPr>
        <p:spPr>
          <a:xfrm>
            <a:off x="5187318" y="2522411"/>
            <a:ext cx="1828800" cy="1828800"/>
          </a:xfrm>
          <a:prstGeom prst="rect">
            <a:avLst/>
          </a:prstGeom>
          <a:noFill/>
        </p:spPr>
        <p:txBody>
          <a:bodyPr wrap="square" rtlCol="0">
            <a:spAutoFit/>
          </a:bodyPr>
          <a:lstStyle/>
          <a:p>
            <a:pPr algn="l"/>
            <a:endParaRPr lang="en-US" dirty="0"/>
          </a:p>
        </p:txBody>
      </p:sp>
      <p:sp>
        <p:nvSpPr>
          <p:cNvPr id="5" name="TextBox 4">
            <a:extLst>
              <a:ext uri="{FF2B5EF4-FFF2-40B4-BE49-F238E27FC236}">
                <a16:creationId xmlns:a16="http://schemas.microsoft.com/office/drawing/2014/main" id="{5842AD5F-5559-E400-9F36-14794F29013A}"/>
              </a:ext>
            </a:extLst>
          </p:cNvPr>
          <p:cNvSpPr txBox="1"/>
          <p:nvPr/>
        </p:nvSpPr>
        <p:spPr>
          <a:xfrm>
            <a:off x="1568314" y="1813362"/>
            <a:ext cx="7890574" cy="1200329"/>
          </a:xfrm>
          <a:prstGeom prst="rect">
            <a:avLst/>
          </a:prstGeom>
          <a:noFill/>
        </p:spPr>
        <p:txBody>
          <a:bodyPr wrap="square" rtlCol="0">
            <a:spAutoFit/>
          </a:bodyPr>
          <a:lstStyle/>
          <a:p>
            <a:pPr algn="l"/>
            <a:r>
              <a:rPr lang="en-US" b="1" dirty="0"/>
              <a:t>Smart property matching platform improve the entire real estate ecosystem by making the search, buying, and under renting process more intuitive, data-driven, and customer centric. This platform stand to be an essential tool for modernizing real estate operations and enhancing overall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447675" y="2101989"/>
            <a:ext cx="11313459" cy="707886"/>
          </a:xfrm>
          <a:prstGeom prst="rect">
            <a:avLst/>
          </a:prstGeom>
          <a:noFill/>
        </p:spPr>
        <p:txBody>
          <a:bodyPr wrap="square" rtlCol="0">
            <a:spAutoFit/>
          </a:bodyPr>
          <a:lstStyle/>
          <a:p>
            <a:r>
              <a:rPr lang="en-US" sz="4000" b="1" dirty="0">
                <a:solidFill>
                  <a:srgbClr val="0F0F0F"/>
                </a:solidFill>
                <a:latin typeface="Times New Roman" panose="02020603050405020304" pitchFamily="18" charset="0"/>
                <a:cs typeface="Times New Roman" panose="02020603050405020304" pitchFamily="18" charset="0"/>
              </a:rPr>
              <a:t>REAL ESTATE DATA ANALYSIS USING EXCEL </a:t>
            </a:r>
            <a:endParaRPr lang="en-IN" sz="40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rot="10800000" flipV="1">
            <a:off x="779568" y="2105024"/>
            <a:ext cx="7153038" cy="325755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a:ln>
            <a:solidFill>
              <a:schemeClr val="bg1"/>
            </a:solidFill>
          </a:ln>
        </p:spPr>
        <p:txBody>
          <a:bodyPr wrap="square" lIns="0" tIns="0" rIns="0" bIns="0" rtlCol="0"/>
          <a:lstStyle/>
          <a:p>
            <a:r>
              <a:rPr lang="en-US" dirty="0"/>
              <a:t>In today’s real estate market, buyers, sellers, and renters face difficulties in efficiently finding properties that match their specific preferences. Despite the availability of numerous property listing platforms, the process of searching for suitable real estate options remains time-consuming and often yields irrelevant results. The lack of a tailored, smart property matching system creates frustration and inefficiencies for users, impacting their decision-making process.</a:t>
            </a: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217137" y="2300601"/>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itle 13">
            <a:extLst>
              <a:ext uri="{FF2B5EF4-FFF2-40B4-BE49-F238E27FC236}">
                <a16:creationId xmlns:a16="http://schemas.microsoft.com/office/drawing/2014/main" id="{3EE3A258-5AFA-E729-1656-BB1DBDA74BE9}"/>
              </a:ext>
            </a:extLst>
          </p:cNvPr>
          <p:cNvSpPr>
            <a:spLocks noGrp="1"/>
          </p:cNvSpPr>
          <p:nvPr>
            <p:ph type="title"/>
          </p:nvPr>
        </p:nvSpPr>
        <p:spPr/>
        <p:txBody>
          <a:bodyPr/>
          <a:lstStyle/>
          <a:p>
            <a:r>
              <a:rPr lang="en-US" dirty="0"/>
              <a:t>PROJECT OVERVIEW </a:t>
            </a:r>
          </a:p>
        </p:txBody>
      </p:sp>
      <p:sp>
        <p:nvSpPr>
          <p:cNvPr id="17" name="TextBox 16">
            <a:extLst>
              <a:ext uri="{FF2B5EF4-FFF2-40B4-BE49-F238E27FC236}">
                <a16:creationId xmlns:a16="http://schemas.microsoft.com/office/drawing/2014/main" id="{F9B31404-311D-1D28-E8C8-3D94477802BE}"/>
              </a:ext>
            </a:extLst>
          </p:cNvPr>
          <p:cNvSpPr txBox="1"/>
          <p:nvPr/>
        </p:nvSpPr>
        <p:spPr>
          <a:xfrm>
            <a:off x="5187318" y="2522411"/>
            <a:ext cx="1828800" cy="1828800"/>
          </a:xfrm>
          <a:prstGeom prst="rect">
            <a:avLst/>
          </a:prstGeom>
          <a:noFill/>
        </p:spPr>
        <p:txBody>
          <a:bodyPr wrap="square" rtlCol="0">
            <a:spAutoFit/>
          </a:bodyPr>
          <a:lstStyle/>
          <a:p>
            <a:pPr algn="l"/>
            <a:endParaRPr lang="en-US" dirty="0"/>
          </a:p>
        </p:txBody>
      </p:sp>
      <p:sp>
        <p:nvSpPr>
          <p:cNvPr id="18" name="TextBox 17">
            <a:extLst>
              <a:ext uri="{FF2B5EF4-FFF2-40B4-BE49-F238E27FC236}">
                <a16:creationId xmlns:a16="http://schemas.microsoft.com/office/drawing/2014/main" id="{82EE7F3B-7FA6-137C-C3C4-818158F787C9}"/>
              </a:ext>
            </a:extLst>
          </p:cNvPr>
          <p:cNvSpPr txBox="1"/>
          <p:nvPr/>
        </p:nvSpPr>
        <p:spPr>
          <a:xfrm>
            <a:off x="676275" y="1875905"/>
            <a:ext cx="7175540" cy="3139321"/>
          </a:xfrm>
          <a:prstGeom prst="rect">
            <a:avLst/>
          </a:prstGeom>
          <a:noFill/>
        </p:spPr>
        <p:txBody>
          <a:bodyPr wrap="square" rtlCol="0">
            <a:spAutoFit/>
          </a:bodyPr>
          <a:lstStyle/>
          <a:p>
            <a:pPr algn="l"/>
            <a:r>
              <a:rPr lang="en-US" dirty="0"/>
              <a:t>The objective of this project is to create a data driven play form that enhances the process of matching potential buyers and renters with real estate properties .The platform aims to streamline property searchers, improve agent client communication, and provide real time insights into market trends .This will help real estate agents and agencies optimize their processes while offering a more personalized and efficient property search experience to clients.</a:t>
            </a:r>
          </a:p>
          <a:p>
            <a:pPr algn="l"/>
            <a:endParaRPr lang="en-US" dirty="0"/>
          </a:p>
          <a:p>
            <a:pPr algn="l"/>
            <a:endParaRPr lang="en-US" dirty="0"/>
          </a:p>
          <a:p>
            <a:pPr algn="l"/>
            <a:endParaRPr lang="en-US" dirty="0"/>
          </a:p>
          <a:p>
            <a:pPr algn="l"/>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flipH="1">
            <a:off x="2395352" y="1856246"/>
            <a:ext cx="4364682" cy="410996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marL="285750" indent="-285750">
              <a:buFont typeface="Arial" panose="020B0604020202020204" pitchFamily="34" charset="0"/>
              <a:buChar char="•"/>
            </a:pPr>
            <a:r>
              <a:rPr lang="en-US" dirty="0"/>
              <a:t>Home buyers </a:t>
            </a:r>
          </a:p>
          <a:p>
            <a:pPr marL="285750" indent="-285750">
              <a:buFont typeface="Arial" panose="020B0604020202020204" pitchFamily="34" charset="0"/>
              <a:buChar char="•"/>
            </a:pPr>
            <a:r>
              <a:rPr lang="en-US" dirty="0"/>
              <a:t>renters </a:t>
            </a:r>
          </a:p>
          <a:p>
            <a:pPr marL="285750" indent="-285750">
              <a:buFont typeface="Arial" panose="020B0604020202020204" pitchFamily="34" charset="0"/>
              <a:buChar char="•"/>
            </a:pPr>
            <a:r>
              <a:rPr lang="en-US" dirty="0"/>
              <a:t>real estate agents and brokers</a:t>
            </a:r>
          </a:p>
          <a:p>
            <a:pPr marL="285750" indent="-285750">
              <a:buFont typeface="Arial" panose="020B0604020202020204" pitchFamily="34" charset="0"/>
              <a:buChar char="•"/>
            </a:pPr>
            <a:r>
              <a:rPr lang="en-US" dirty="0"/>
              <a:t> real estate investors</a:t>
            </a:r>
          </a:p>
          <a:p>
            <a:pPr marL="285750" indent="-285750">
              <a:buFont typeface="Arial" panose="020B0604020202020204" pitchFamily="34" charset="0"/>
              <a:buChar char="•"/>
            </a:pPr>
            <a:r>
              <a:rPr lang="en-US" dirty="0"/>
              <a:t> property developers</a:t>
            </a:r>
          </a:p>
          <a:p>
            <a:pPr marL="285750" indent="-285750">
              <a:buFont typeface="Arial" panose="020B0604020202020204" pitchFamily="34" charset="0"/>
              <a:buChar char="•"/>
            </a:pPr>
            <a:r>
              <a:rPr lang="en-US" dirty="0"/>
              <a:t> landlords and property owners</a:t>
            </a:r>
          </a:p>
          <a:p>
            <a:pPr marL="285750" indent="-285750">
              <a:buFont typeface="Arial" panose="020B0604020202020204" pitchFamily="34" charset="0"/>
              <a:buChar char="•"/>
            </a:pPr>
            <a:r>
              <a:rPr lang="en-US" dirty="0"/>
              <a:t> tenants </a:t>
            </a:r>
          </a:p>
          <a:p>
            <a:pPr marL="285750" indent="-285750">
              <a:buFont typeface="Arial" panose="020B0604020202020204" pitchFamily="34" charset="0"/>
              <a:buChar char="•"/>
            </a:pPr>
            <a:r>
              <a:rPr lang="en-US" dirty="0"/>
              <a:t>property managers</a:t>
            </a:r>
          </a:p>
          <a:p>
            <a:pPr marL="285750" indent="-285750">
              <a:buFont typeface="Arial" panose="020B0604020202020204" pitchFamily="34" charset="0"/>
              <a:buChar char="•"/>
            </a:pPr>
            <a:r>
              <a:rPr lang="en-US" dirty="0"/>
              <a:t>real estate technology providers </a:t>
            </a:r>
          </a:p>
          <a:p>
            <a:pPr marL="285750" indent="-285750">
              <a:buFont typeface="Arial" panose="020B0604020202020204" pitchFamily="34" charset="0"/>
              <a:buChar char="•"/>
            </a:pPr>
            <a:r>
              <a:rPr lang="en-US" dirty="0"/>
              <a:t>banks and mortgage lenders </a:t>
            </a:r>
          </a:p>
          <a:p>
            <a:pPr marL="285750" indent="-285750">
              <a:buFont typeface="Arial" panose="020B0604020202020204" pitchFamily="34" charset="0"/>
              <a:buChar char="•"/>
            </a:pPr>
            <a:r>
              <a:rPr lang="en-US" dirty="0"/>
              <a:t>real estate analyst</a:t>
            </a:r>
          </a:p>
          <a:p>
            <a:pPr marL="285750" indent="-285750">
              <a:buFont typeface="Arial" panose="020B0604020202020204" pitchFamily="34" charset="0"/>
              <a:buChar char="•"/>
            </a:pPr>
            <a:r>
              <a:rPr lang="en-US" dirty="0"/>
              <a:t> insurance providers </a:t>
            </a:r>
          </a:p>
          <a:p>
            <a:pPr marL="285750" indent="-285750">
              <a:buFont typeface="Arial" panose="020B0604020202020204" pitchFamily="34" charset="0"/>
              <a:buChar char="•"/>
            </a:pPr>
            <a:r>
              <a:rPr lang="en-US" dirty="0"/>
              <a:t>Government and regulatory bodies </a:t>
            </a:r>
          </a:p>
          <a:p>
            <a:pPr marL="285750" indent="-285750">
              <a:buFont typeface="Arial" panose="020B0604020202020204" pitchFamily="34" charset="0"/>
              <a:buChar char="•"/>
            </a:pPr>
            <a:r>
              <a:rPr lang="en-US" dirty="0"/>
              <a:t>architects and designers</a:t>
            </a:r>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4" name="object 4"/>
          <p:cNvSpPr/>
          <p:nvPr/>
        </p:nvSpPr>
        <p:spPr>
          <a:xfrm flipH="1">
            <a:off x="3222429" y="2156430"/>
            <a:ext cx="6493760" cy="256797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dirty="0"/>
              <a:t>Our smart real estate property matching platform is a comprehensive, AI-driven tool designed to revolutionize the properties search and matching process. It leverages advanced machine learning algorithms, real time data analytics, and intuitive user interfaces to streamline property discovery, enhance user experience and empower real estate professionals with actionable insights.</a:t>
            </a:r>
            <a:endParaRPr dirty="0"/>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18A936AD-DA2C-2D1E-23B2-5A8AE5368E21}"/>
              </a:ext>
            </a:extLst>
          </p:cNvPr>
          <p:cNvSpPr txBox="1"/>
          <p:nvPr/>
        </p:nvSpPr>
        <p:spPr>
          <a:xfrm>
            <a:off x="661633" y="1556060"/>
            <a:ext cx="7253447" cy="2585323"/>
          </a:xfrm>
          <a:prstGeom prst="rect">
            <a:avLst/>
          </a:prstGeom>
          <a:noFill/>
        </p:spPr>
        <p:txBody>
          <a:bodyPr wrap="square" rtlCol="0">
            <a:spAutoFit/>
          </a:bodyPr>
          <a:lstStyle/>
          <a:p>
            <a:pPr marL="342900" indent="-342900" algn="l">
              <a:buFont typeface="+mj-lt"/>
              <a:buAutoNum type="arabicPeriod"/>
            </a:pPr>
            <a:r>
              <a:rPr lang="en-US" dirty="0"/>
              <a:t>Property listings dataset </a:t>
            </a:r>
          </a:p>
          <a:p>
            <a:pPr marL="342900" indent="-342900" algn="l">
              <a:buFont typeface="+mj-lt"/>
              <a:buAutoNum type="arabicPeriod"/>
            </a:pPr>
            <a:r>
              <a:rPr lang="en-US" dirty="0"/>
              <a:t>Market data dataset</a:t>
            </a:r>
          </a:p>
          <a:p>
            <a:pPr marL="342900" indent="-342900" algn="l">
              <a:buFont typeface="+mj-lt"/>
              <a:buAutoNum type="arabicPeriod"/>
            </a:pPr>
            <a:r>
              <a:rPr lang="en-US" dirty="0"/>
              <a:t>User data dataset</a:t>
            </a:r>
          </a:p>
          <a:p>
            <a:pPr marL="342900" indent="-342900" algn="l">
              <a:buFont typeface="+mj-lt"/>
              <a:buAutoNum type="arabicPeriod"/>
            </a:pPr>
            <a:r>
              <a:rPr lang="en-US" dirty="0"/>
              <a:t>Geographic and demographic data dataset </a:t>
            </a:r>
          </a:p>
          <a:p>
            <a:pPr marL="342900" indent="-342900" algn="l">
              <a:buFont typeface="+mj-lt"/>
              <a:buAutoNum type="arabicPeriod"/>
            </a:pPr>
            <a:r>
              <a:rPr lang="en-US" dirty="0"/>
              <a:t>Transaction data dataset </a:t>
            </a:r>
          </a:p>
          <a:p>
            <a:pPr marL="342900" indent="-342900" algn="l">
              <a:buFont typeface="+mj-lt"/>
              <a:buAutoNum type="arabicPeriod"/>
            </a:pPr>
            <a:r>
              <a:rPr lang="en-US" dirty="0"/>
              <a:t>Rental data dataset </a:t>
            </a:r>
          </a:p>
          <a:p>
            <a:pPr marL="342900" indent="-342900" algn="l">
              <a:buFont typeface="+mj-lt"/>
              <a:buAutoNum type="arabicPeriod"/>
            </a:pPr>
            <a:r>
              <a:rPr lang="en-US" dirty="0"/>
              <a:t>Agent and broker data dataset </a:t>
            </a:r>
          </a:p>
          <a:p>
            <a:pPr marL="342900" indent="-342900" algn="l">
              <a:buFont typeface="+mj-lt"/>
              <a:buAutoNum type="arabicPeriod"/>
            </a:pPr>
            <a:r>
              <a:rPr lang="en-US" dirty="0"/>
              <a:t>Economic and regulatory data dataset </a:t>
            </a:r>
          </a:p>
          <a:p>
            <a:pPr marL="342900" indent="-342900" algn="l">
              <a:buFont typeface="+mj-lt"/>
              <a:buAutoNum type="arabicPeriod"/>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flipH="1" flipV="1">
            <a:off x="2533650" y="1739847"/>
            <a:ext cx="6819900" cy="3295908"/>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endParaRPr dirty="0"/>
          </a:p>
        </p:txBody>
      </p:sp>
      <p:sp>
        <p:nvSpPr>
          <p:cNvPr id="5" name="object 5"/>
          <p:cNvSpPr/>
          <p:nvPr/>
        </p:nvSpPr>
        <p:spPr>
          <a:xfrm flipH="1" flipV="1">
            <a:off x="2884610" y="1739845"/>
            <a:ext cx="6194451" cy="387086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21053" y="1474676"/>
            <a:ext cx="6758008" cy="4401205"/>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 Hyper </a:t>
            </a:r>
            <a:r>
              <a:rPr lang="en-US" sz="2800" dirty="0" err="1">
                <a:latin typeface="Times New Roman" panose="02020603050405020304" pitchFamily="18" charset="0"/>
                <a:cs typeface="Times New Roman" panose="02020603050405020304" pitchFamily="18" charset="0"/>
              </a:rPr>
              <a:t>personalised</a:t>
            </a:r>
            <a:r>
              <a:rPr lang="en-US" sz="2800" dirty="0">
                <a:latin typeface="Times New Roman" panose="02020603050405020304" pitchFamily="18" charset="0"/>
                <a:cs typeface="Times New Roman" panose="02020603050405020304" pitchFamily="18" charset="0"/>
              </a:rPr>
              <a:t> property recommendations</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Real time market insights and predictive analytics </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Intuitive and interactive user experience </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Advanced filtering and search capabilities </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Seamless integration with </a:t>
            </a:r>
            <a:r>
              <a:rPr lang="en-US" sz="2800" dirty="0" err="1">
                <a:latin typeface="Times New Roman" panose="02020603050405020304" pitchFamily="18" charset="0"/>
                <a:cs typeface="Times New Roman" panose="02020603050405020304" pitchFamily="18" charset="0"/>
              </a:rPr>
              <a:t>proptech</a:t>
            </a:r>
            <a:r>
              <a:rPr lang="en-US" sz="2800" dirty="0">
                <a:latin typeface="Times New Roman" panose="02020603050405020304" pitchFamily="18" charset="0"/>
                <a:cs typeface="Times New Roman" panose="02020603050405020304" pitchFamily="18" charset="0"/>
              </a:rPr>
              <a:t> solutions </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Enhanced Agent and broker tools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REAL ESTATE DATA ANALYSIS USING EXCEL  </vt:lpstr>
      <vt:lpstr>PROJECT TITLE</vt:lpstr>
      <vt:lpstr>AGENDA</vt:lpstr>
      <vt:lpstr>PROBLEM STATEMENT</vt:lpstr>
      <vt:lpstr>PROJECT OVERVIEW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Bhuvaneshwari R</cp:lastModifiedBy>
  <cp:revision>16</cp:revision>
  <dcterms:created xsi:type="dcterms:W3CDTF">2024-03-29T15:07:22Z</dcterms:created>
  <dcterms:modified xsi:type="dcterms:W3CDTF">2024-09-19T07:24:09Z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