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handoutMasterIdLst>
    <p:handoutMasterId r:id="rId49"/>
  </p:handoutMasterIdLst>
  <p:sldIdLst>
    <p:sldId id="256" r:id="rId2"/>
    <p:sldId id="287" r:id="rId3"/>
    <p:sldId id="298" r:id="rId4"/>
    <p:sldId id="297" r:id="rId5"/>
    <p:sldId id="331" r:id="rId6"/>
    <p:sldId id="299" r:id="rId7"/>
    <p:sldId id="258" r:id="rId8"/>
    <p:sldId id="292" r:id="rId9"/>
    <p:sldId id="300" r:id="rId10"/>
    <p:sldId id="301" r:id="rId11"/>
    <p:sldId id="308" r:id="rId12"/>
    <p:sldId id="309" r:id="rId13"/>
    <p:sldId id="293" r:id="rId14"/>
    <p:sldId id="294" r:id="rId15"/>
    <p:sldId id="295" r:id="rId16"/>
    <p:sldId id="296" r:id="rId17"/>
    <p:sldId id="302" r:id="rId18"/>
    <p:sldId id="304" r:id="rId19"/>
    <p:sldId id="305" r:id="rId20"/>
    <p:sldId id="306" r:id="rId21"/>
    <p:sldId id="325" r:id="rId22"/>
    <p:sldId id="326" r:id="rId23"/>
    <p:sldId id="327" r:id="rId24"/>
    <p:sldId id="328" r:id="rId25"/>
    <p:sldId id="329" r:id="rId26"/>
    <p:sldId id="330" r:id="rId27"/>
    <p:sldId id="307" r:id="rId28"/>
    <p:sldId id="332" r:id="rId29"/>
    <p:sldId id="333" r:id="rId30"/>
    <p:sldId id="335" r:id="rId31"/>
    <p:sldId id="317" r:id="rId32"/>
    <p:sldId id="310" r:id="rId33"/>
    <p:sldId id="311" r:id="rId34"/>
    <p:sldId id="312" r:id="rId35"/>
    <p:sldId id="313" r:id="rId36"/>
    <p:sldId id="314" r:id="rId37"/>
    <p:sldId id="315" r:id="rId38"/>
    <p:sldId id="316" r:id="rId39"/>
    <p:sldId id="318" r:id="rId40"/>
    <p:sldId id="319" r:id="rId41"/>
    <p:sldId id="320" r:id="rId42"/>
    <p:sldId id="321" r:id="rId43"/>
    <p:sldId id="323" r:id="rId44"/>
    <p:sldId id="324" r:id="rId45"/>
    <p:sldId id="285" r:id="rId46"/>
    <p:sldId id="334" r:id="rId47"/>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A0623F-DA40-42E3-97B0-7ACA33EA17F1}" v="1" dt="2024-04-17T14:47:10.30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7628" autoAdjust="0"/>
    <p:restoredTop sz="94660"/>
  </p:normalViewPr>
  <p:slideViewPr>
    <p:cSldViewPr>
      <p:cViewPr varScale="1">
        <p:scale>
          <a:sx n="52" d="100"/>
          <a:sy n="52" d="100"/>
        </p:scale>
        <p:origin x="1277" y="53"/>
      </p:cViewPr>
      <p:guideLst>
        <p:guide orient="horz" pos="2880"/>
        <p:guide pos="2160"/>
      </p:guideLst>
    </p:cSldViewPr>
  </p:slideViewPr>
  <p:notesTextViewPr>
    <p:cViewPr>
      <p:scale>
        <a:sx n="100" d="100"/>
        <a:sy n="100" d="100"/>
      </p:scale>
      <p:origin x="0" y="0"/>
    </p:cViewPr>
  </p:notesTextViewPr>
  <p:notesViewPr>
    <p:cSldViewPr>
      <p:cViewPr varScale="1">
        <p:scale>
          <a:sx n="56" d="100"/>
          <a:sy n="56" d="100"/>
        </p:scale>
        <p:origin x="1344" y="3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 Vadodaria" userId="10eee7d3f31892c0" providerId="LiveId" clId="{43A0623F-DA40-42E3-97B0-7ACA33EA17F1}"/>
    <pc:docChg chg="undo custSel modSld">
      <pc:chgData name="Parth Vadodaria" userId="10eee7d3f31892c0" providerId="LiveId" clId="{43A0623F-DA40-42E3-97B0-7ACA33EA17F1}" dt="2024-04-17T14:50:27.393" v="60" actId="20577"/>
      <pc:docMkLst>
        <pc:docMk/>
      </pc:docMkLst>
      <pc:sldChg chg="modSp mod">
        <pc:chgData name="Parth Vadodaria" userId="10eee7d3f31892c0" providerId="LiveId" clId="{43A0623F-DA40-42E3-97B0-7ACA33EA17F1}" dt="2024-04-17T14:44:45.616" v="14" actId="20577"/>
        <pc:sldMkLst>
          <pc:docMk/>
          <pc:sldMk cId="2702179794" sldId="297"/>
        </pc:sldMkLst>
        <pc:spChg chg="mod">
          <ac:chgData name="Parth Vadodaria" userId="10eee7d3f31892c0" providerId="LiveId" clId="{43A0623F-DA40-42E3-97B0-7ACA33EA17F1}" dt="2024-04-17T14:44:45.616" v="14" actId="20577"/>
          <ac:spMkLst>
            <pc:docMk/>
            <pc:sldMk cId="2702179794" sldId="297"/>
            <ac:spMk id="8" creationId="{D66E20DC-0DB4-F8A3-5BE3-06A5C8364ED9}"/>
          </ac:spMkLst>
        </pc:spChg>
      </pc:sldChg>
      <pc:sldChg chg="addSp modSp mod">
        <pc:chgData name="Parth Vadodaria" userId="10eee7d3f31892c0" providerId="LiveId" clId="{43A0623F-DA40-42E3-97B0-7ACA33EA17F1}" dt="2024-04-17T14:50:27.393" v="60" actId="20577"/>
        <pc:sldMkLst>
          <pc:docMk/>
          <pc:sldMk cId="3911703760" sldId="333"/>
        </pc:sldMkLst>
        <pc:spChg chg="add mod">
          <ac:chgData name="Parth Vadodaria" userId="10eee7d3f31892c0" providerId="LiveId" clId="{43A0623F-DA40-42E3-97B0-7ACA33EA17F1}" dt="2024-04-17T14:50:27.393" v="60" actId="20577"/>
          <ac:spMkLst>
            <pc:docMk/>
            <pc:sldMk cId="3911703760" sldId="333"/>
            <ac:spMk id="4" creationId="{E20E0865-53E1-BAA0-639D-CFAD6ED25D32}"/>
          </ac:spMkLst>
        </pc:spChg>
        <pc:spChg chg="mod">
          <ac:chgData name="Parth Vadodaria" userId="10eee7d3f31892c0" providerId="LiveId" clId="{43A0623F-DA40-42E3-97B0-7ACA33EA17F1}" dt="2024-04-17T14:47:02.410" v="15" actId="21"/>
          <ac:spMkLst>
            <pc:docMk/>
            <pc:sldMk cId="3911703760" sldId="333"/>
            <ac:spMk id="15" creationId="{46F7ECEA-8E1F-E3CE-CAE0-9AB3CEE205C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83AE935-37AF-269D-7AD9-3CEE0408D975}"/>
              </a:ext>
            </a:extLst>
          </p:cNvPr>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934BCC7-10E0-8ED2-7E9B-7F0A071593C7}"/>
              </a:ext>
            </a:extLst>
          </p:cNvPr>
          <p:cNvSpPr>
            <a:spLocks noGrp="1"/>
          </p:cNvSpPr>
          <p:nvPr>
            <p:ph type="dt" sz="quarter" idx="1"/>
          </p:nvPr>
        </p:nvSpPr>
        <p:spPr>
          <a:xfrm>
            <a:off x="10358438" y="0"/>
            <a:ext cx="7924800" cy="515938"/>
          </a:xfrm>
          <a:prstGeom prst="rect">
            <a:avLst/>
          </a:prstGeom>
        </p:spPr>
        <p:txBody>
          <a:bodyPr vert="horz" lIns="91440" tIns="45720" rIns="91440" bIns="45720" rtlCol="0"/>
          <a:lstStyle>
            <a:lvl1pPr algn="r">
              <a:defRPr sz="1200"/>
            </a:lvl1pPr>
          </a:lstStyle>
          <a:p>
            <a:fld id="{82F64CD4-9014-46E4-A047-26CC7712C66D}" type="datetimeFigureOut">
              <a:rPr lang="en-IN" smtClean="0"/>
              <a:t>17-04-2024</a:t>
            </a:fld>
            <a:endParaRPr lang="en-IN"/>
          </a:p>
        </p:txBody>
      </p:sp>
      <p:sp>
        <p:nvSpPr>
          <p:cNvPr id="4" name="Footer Placeholder 3">
            <a:extLst>
              <a:ext uri="{FF2B5EF4-FFF2-40B4-BE49-F238E27FC236}">
                <a16:creationId xmlns:a16="http://schemas.microsoft.com/office/drawing/2014/main" id="{AFDF0623-F26B-64FB-3C51-B283BA2DA058}"/>
              </a:ext>
            </a:extLst>
          </p:cNvPr>
          <p:cNvSpPr>
            <a:spLocks noGrp="1"/>
          </p:cNvSpPr>
          <p:nvPr>
            <p:ph type="ftr" sz="quarter" idx="2"/>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76E171B-057D-2CE2-0EBD-29FE753F7366}"/>
              </a:ext>
            </a:extLst>
          </p:cNvPr>
          <p:cNvSpPr>
            <a:spLocks noGrp="1"/>
          </p:cNvSpPr>
          <p:nvPr>
            <p:ph type="sldNum" sz="quarter" idx="3"/>
          </p:nvPr>
        </p:nvSpPr>
        <p:spPr>
          <a:xfrm>
            <a:off x="10358438" y="9771063"/>
            <a:ext cx="7924800" cy="515937"/>
          </a:xfrm>
          <a:prstGeom prst="rect">
            <a:avLst/>
          </a:prstGeom>
        </p:spPr>
        <p:txBody>
          <a:bodyPr vert="horz" lIns="91440" tIns="45720" rIns="91440" bIns="45720" rtlCol="0" anchor="b"/>
          <a:lstStyle>
            <a:lvl1pPr algn="r">
              <a:defRPr sz="1200"/>
            </a:lvl1pPr>
          </a:lstStyle>
          <a:p>
            <a:fld id="{04AABB86-F63C-4296-B769-8E1012FFDE78}" type="slidenum">
              <a:rPr lang="en-IN" smtClean="0"/>
              <a:t>‹#›</a:t>
            </a:fld>
            <a:endParaRPr lang="en-IN"/>
          </a:p>
        </p:txBody>
      </p:sp>
    </p:spTree>
    <p:extLst>
      <p:ext uri="{BB962C8B-B14F-4D97-AF65-F5344CB8AC3E}">
        <p14:creationId xmlns:p14="http://schemas.microsoft.com/office/powerpoint/2010/main" val="352469273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A7F07580-F1B4-4A48-B02C-0591761F5B63}" type="datetimeFigureOut">
              <a:rPr lang="en-IN" smtClean="0"/>
              <a:t>17-04-2024</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957B630A-D93D-4449-9C74-71540E856084}" type="slidenum">
              <a:rPr lang="en-IN" smtClean="0"/>
              <a:t>‹#›</a:t>
            </a:fld>
            <a:endParaRPr lang="en-IN"/>
          </a:p>
        </p:txBody>
      </p:sp>
    </p:spTree>
    <p:extLst>
      <p:ext uri="{BB962C8B-B14F-4D97-AF65-F5344CB8AC3E}">
        <p14:creationId xmlns:p14="http://schemas.microsoft.com/office/powerpoint/2010/main" val="71339964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endParaRPr lang="en-IN"/>
          </a:p>
        </p:txBody>
      </p:sp>
      <p:sp>
        <p:nvSpPr>
          <p:cNvPr id="6" name="Slide Number Placeholder 5">
            <a:extLst>
              <a:ext uri="{FF2B5EF4-FFF2-40B4-BE49-F238E27FC236}">
                <a16:creationId xmlns:a16="http://schemas.microsoft.com/office/drawing/2014/main" id="{9ACE23BB-80A3-A28E-C8B6-9C750E990453}"/>
              </a:ext>
            </a:extLst>
          </p:cNvPr>
          <p:cNvSpPr>
            <a:spLocks noGrp="1"/>
          </p:cNvSpPr>
          <p:nvPr>
            <p:ph type="sldNum" sz="quarter" idx="5"/>
          </p:nvPr>
        </p:nvSpPr>
        <p:spPr/>
        <p:txBody>
          <a:bodyPr/>
          <a:lstStyle/>
          <a:p>
            <a:fld id="{957B630A-D93D-4449-9C74-71540E856084}" type="slidenum">
              <a:rPr lang="en-IN" smtClean="0"/>
              <a:t>11</a:t>
            </a:fld>
            <a:endParaRPr lang="en-IN"/>
          </a:p>
        </p:txBody>
      </p:sp>
    </p:spTree>
    <p:extLst>
      <p:ext uri="{BB962C8B-B14F-4D97-AF65-F5344CB8AC3E}">
        <p14:creationId xmlns:p14="http://schemas.microsoft.com/office/powerpoint/2010/main" val="2863188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10"/>
          </p:nvPr>
        </p:nvSpPr>
        <p:spPr/>
        <p:txBody>
          <a:bodyPr/>
          <a:lstStyle/>
          <a:p>
            <a:endParaRPr lang="en-IN"/>
          </a:p>
        </p:txBody>
      </p:sp>
      <p:sp>
        <p:nvSpPr>
          <p:cNvPr id="6" name="Slide Number Placeholder 5">
            <a:extLst>
              <a:ext uri="{FF2B5EF4-FFF2-40B4-BE49-F238E27FC236}">
                <a16:creationId xmlns:a16="http://schemas.microsoft.com/office/drawing/2014/main" id="{1400E463-BCD6-18CC-A666-E694A45ABA63}"/>
              </a:ext>
            </a:extLst>
          </p:cNvPr>
          <p:cNvSpPr>
            <a:spLocks noGrp="1"/>
          </p:cNvSpPr>
          <p:nvPr>
            <p:ph type="sldNum" sz="quarter" idx="5"/>
          </p:nvPr>
        </p:nvSpPr>
        <p:spPr/>
        <p:txBody>
          <a:bodyPr/>
          <a:lstStyle/>
          <a:p>
            <a:fld id="{957B630A-D93D-4449-9C74-71540E856084}" type="slidenum">
              <a:rPr lang="en-IN" smtClean="0"/>
              <a:t>12</a:t>
            </a:fld>
            <a:endParaRPr lang="en-IN"/>
          </a:p>
        </p:txBody>
      </p:sp>
    </p:spTree>
    <p:extLst>
      <p:ext uri="{BB962C8B-B14F-4D97-AF65-F5344CB8AC3E}">
        <p14:creationId xmlns:p14="http://schemas.microsoft.com/office/powerpoint/2010/main" val="1291456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endParaRPr lang="en-IN"/>
          </a:p>
        </p:txBody>
      </p:sp>
      <p:sp>
        <p:nvSpPr>
          <p:cNvPr id="5" name="Slide Number Placeholder 4"/>
          <p:cNvSpPr>
            <a:spLocks noGrp="1"/>
          </p:cNvSpPr>
          <p:nvPr>
            <p:ph type="sldNum" sz="quarter" idx="5"/>
          </p:nvPr>
        </p:nvSpPr>
        <p:spPr/>
        <p:txBody>
          <a:bodyPr/>
          <a:lstStyle/>
          <a:p>
            <a:fld id="{957B630A-D93D-4449-9C74-71540E856084}" type="slidenum">
              <a:rPr lang="en-IN" smtClean="0"/>
              <a:t>37</a:t>
            </a:fld>
            <a:endParaRPr lang="en-IN"/>
          </a:p>
        </p:txBody>
      </p:sp>
    </p:spTree>
    <p:extLst>
      <p:ext uri="{BB962C8B-B14F-4D97-AF65-F5344CB8AC3E}">
        <p14:creationId xmlns:p14="http://schemas.microsoft.com/office/powerpoint/2010/main" val="663707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
            <a:ext cx="18288000" cy="1022985"/>
          </a:xfrm>
          <a:custGeom>
            <a:avLst/>
            <a:gdLst/>
            <a:ahLst/>
            <a:cxnLst/>
            <a:rect l="l" t="t" r="r" b="b"/>
            <a:pathLst>
              <a:path w="18288000" h="1022985">
                <a:moveTo>
                  <a:pt x="0" y="0"/>
                </a:moveTo>
                <a:lnTo>
                  <a:pt x="18287999" y="0"/>
                </a:lnTo>
                <a:lnTo>
                  <a:pt x="18287999" y="1022802"/>
                </a:lnTo>
                <a:lnTo>
                  <a:pt x="0" y="1022802"/>
                </a:lnTo>
                <a:lnTo>
                  <a:pt x="0" y="0"/>
                </a:lnTo>
                <a:close/>
              </a:path>
            </a:pathLst>
          </a:custGeom>
          <a:solidFill>
            <a:srgbClr val="004AAC"/>
          </a:solidFill>
        </p:spPr>
        <p:txBody>
          <a:bodyPr wrap="square" lIns="0" tIns="0" rIns="0" bIns="0" rtlCol="0"/>
          <a:lstStyle/>
          <a:p>
            <a:endParaRPr/>
          </a:p>
        </p:txBody>
      </p:sp>
      <p:sp>
        <p:nvSpPr>
          <p:cNvPr id="2" name="Holder 2"/>
          <p:cNvSpPr>
            <a:spLocks noGrp="1"/>
          </p:cNvSpPr>
          <p:nvPr>
            <p:ph type="ctrTitle"/>
          </p:nvPr>
        </p:nvSpPr>
        <p:spPr>
          <a:xfrm>
            <a:off x="787251" y="-41271"/>
            <a:ext cx="3543300" cy="939800"/>
          </a:xfrm>
          <a:prstGeom prst="rect">
            <a:avLst/>
          </a:prstGeom>
        </p:spPr>
        <p:txBody>
          <a:bodyPr wrap="square" lIns="0" tIns="0" rIns="0" bIns="0">
            <a:spAutoFit/>
          </a:bodyPr>
          <a:lstStyle>
            <a:lvl1pPr>
              <a:defRPr sz="5600" b="0" i="0">
                <a:solidFill>
                  <a:schemeClr val="bg1"/>
                </a:solidFill>
                <a:latin typeface="Times New Roman"/>
                <a:cs typeface="Times New Roman"/>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2700" b="0" i="0">
                <a:solidFill>
                  <a:schemeClr val="bg1"/>
                </a:solidFill>
                <a:latin typeface="Times New Roman"/>
                <a:cs typeface="Times New Roman"/>
              </a:defRPr>
            </a:lvl1pPr>
          </a:lstStyle>
          <a:p>
            <a:pPr marL="12700">
              <a:lnSpc>
                <a:spcPts val="2575"/>
              </a:lnSpc>
            </a:pPr>
            <a:r>
              <a:rPr lang="en-IN" spc="65"/>
              <a:t>Convolution Codes</a:t>
            </a:r>
            <a:endParaRPr spc="-20" dirty="0"/>
          </a:p>
        </p:txBody>
      </p:sp>
      <p:sp>
        <p:nvSpPr>
          <p:cNvPr id="5" name="Holder 5"/>
          <p:cNvSpPr>
            <a:spLocks noGrp="1"/>
          </p:cNvSpPr>
          <p:nvPr>
            <p:ph type="dt" sz="half" idx="6"/>
          </p:nvPr>
        </p:nvSpPr>
        <p:spPr/>
        <p:txBody>
          <a:bodyPr lIns="0" tIns="0" rIns="0" bIns="0"/>
          <a:lstStyle>
            <a:lvl1pPr>
              <a:defRPr sz="2700" b="0" i="0">
                <a:solidFill>
                  <a:schemeClr val="bg1"/>
                </a:solidFill>
                <a:latin typeface="Times New Roman"/>
                <a:cs typeface="Times New Roman"/>
              </a:defRPr>
            </a:lvl1pPr>
          </a:lstStyle>
          <a:p>
            <a:pPr marL="12700">
              <a:lnSpc>
                <a:spcPts val="2575"/>
              </a:lnSpc>
            </a:pPr>
            <a:fld id="{CB831733-FBD0-4BB0-9B17-E6E7AEAF73D4}" type="datetime4">
              <a:rPr lang="en-US" spc="-25" smtClean="0"/>
              <a:t>April 17, 2024</a:t>
            </a:fld>
            <a:endParaRPr spc="-25" dirty="0"/>
          </a:p>
        </p:txBody>
      </p:sp>
      <p:sp>
        <p:nvSpPr>
          <p:cNvPr id="6" name="Holder 6"/>
          <p:cNvSpPr>
            <a:spLocks noGrp="1"/>
          </p:cNvSpPr>
          <p:nvPr>
            <p:ph type="sldNum" sz="quarter" idx="7"/>
          </p:nvPr>
        </p:nvSpPr>
        <p:spPr>
          <a:xfrm>
            <a:off x="16306800" y="9620151"/>
            <a:ext cx="833119" cy="666849"/>
          </a:xfrm>
        </p:spPr>
        <p:txBody>
          <a:bodyPr lIns="0" tIns="0" rIns="0" bIns="0"/>
          <a:lstStyle>
            <a:lvl1pPr>
              <a:defRPr sz="2700" b="0" i="0">
                <a:solidFill>
                  <a:schemeClr val="bg1"/>
                </a:solidFill>
                <a:latin typeface="Times New Roman"/>
                <a:cs typeface="Times New Roman"/>
              </a:defRPr>
            </a:lvl1pPr>
          </a:lstStyle>
          <a:p>
            <a:pPr marL="38100">
              <a:lnSpc>
                <a:spcPts val="2575"/>
              </a:lnSpc>
            </a:pPr>
            <a:fld id="{81D60167-4931-47E6-BA6A-407CBD079E47}" type="slidenum">
              <a:rPr lang="en-IN" spc="-10" smtClean="0"/>
              <a:pPr marL="38100">
                <a:lnSpc>
                  <a:spcPts val="2575"/>
                </a:lnSpc>
              </a:pPr>
              <a:t>‹#›</a:t>
            </a:fld>
            <a:r>
              <a:rPr lang="en-IN" spc="-10" dirty="0"/>
              <a:t>/41</a:t>
            </a:r>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2985"/>
          </a:xfrm>
          <a:custGeom>
            <a:avLst/>
            <a:gdLst/>
            <a:ahLst/>
            <a:cxnLst/>
            <a:rect l="l" t="t" r="r" b="b"/>
            <a:pathLst>
              <a:path w="18288000" h="1022985">
                <a:moveTo>
                  <a:pt x="0" y="0"/>
                </a:moveTo>
                <a:lnTo>
                  <a:pt x="18287999" y="0"/>
                </a:lnTo>
                <a:lnTo>
                  <a:pt x="18287999" y="1022803"/>
                </a:lnTo>
                <a:lnTo>
                  <a:pt x="0" y="1022803"/>
                </a:lnTo>
                <a:lnTo>
                  <a:pt x="0" y="0"/>
                </a:lnTo>
                <a:close/>
              </a:path>
            </a:pathLst>
          </a:custGeom>
          <a:solidFill>
            <a:srgbClr val="004AA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600" b="0"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2700" b="0" i="0">
                <a:solidFill>
                  <a:schemeClr val="bg1"/>
                </a:solidFill>
                <a:latin typeface="Times New Roman"/>
                <a:cs typeface="Times New Roman"/>
              </a:defRPr>
            </a:lvl1pPr>
          </a:lstStyle>
          <a:p>
            <a:pPr marL="12700">
              <a:lnSpc>
                <a:spcPts val="2575"/>
              </a:lnSpc>
            </a:pPr>
            <a:r>
              <a:rPr lang="en-IN" spc="65"/>
              <a:t>Convolution Codes</a:t>
            </a:r>
            <a:endParaRPr spc="-20" dirty="0"/>
          </a:p>
        </p:txBody>
      </p:sp>
      <p:sp>
        <p:nvSpPr>
          <p:cNvPr id="5" name="Holder 5"/>
          <p:cNvSpPr>
            <a:spLocks noGrp="1"/>
          </p:cNvSpPr>
          <p:nvPr>
            <p:ph type="dt" sz="half" idx="6"/>
          </p:nvPr>
        </p:nvSpPr>
        <p:spPr/>
        <p:txBody>
          <a:bodyPr lIns="0" tIns="0" rIns="0" bIns="0"/>
          <a:lstStyle>
            <a:lvl1pPr>
              <a:defRPr sz="2700" b="0" i="0">
                <a:solidFill>
                  <a:schemeClr val="bg1"/>
                </a:solidFill>
                <a:latin typeface="Times New Roman"/>
                <a:cs typeface="Times New Roman"/>
              </a:defRPr>
            </a:lvl1pPr>
          </a:lstStyle>
          <a:p>
            <a:pPr marL="12700">
              <a:lnSpc>
                <a:spcPts val="2575"/>
              </a:lnSpc>
            </a:pPr>
            <a:fld id="{59F82DB3-349F-4C06-A68C-D520B776D315}" type="datetime4">
              <a:rPr lang="en-US" spc="-25" smtClean="0"/>
              <a:t>April 17, 2024</a:t>
            </a:fld>
            <a:endParaRPr spc="-25" dirty="0"/>
          </a:p>
        </p:txBody>
      </p:sp>
      <p:sp>
        <p:nvSpPr>
          <p:cNvPr id="8" name="Holder 6">
            <a:extLst>
              <a:ext uri="{FF2B5EF4-FFF2-40B4-BE49-F238E27FC236}">
                <a16:creationId xmlns:a16="http://schemas.microsoft.com/office/drawing/2014/main" id="{28F757B2-8DAB-A5EE-ED92-02087266D0E0}"/>
              </a:ext>
            </a:extLst>
          </p:cNvPr>
          <p:cNvSpPr>
            <a:spLocks noGrp="1"/>
          </p:cNvSpPr>
          <p:nvPr>
            <p:ph type="sldNum" sz="quarter" idx="7"/>
          </p:nvPr>
        </p:nvSpPr>
        <p:spPr>
          <a:xfrm>
            <a:off x="16306800" y="9700097"/>
            <a:ext cx="833119" cy="666849"/>
          </a:xfrm>
        </p:spPr>
        <p:txBody>
          <a:bodyPr lIns="0" tIns="0" rIns="0" bIns="0"/>
          <a:lstStyle>
            <a:lvl1pPr>
              <a:defRPr sz="2700" b="0" i="0">
                <a:solidFill>
                  <a:schemeClr val="bg1"/>
                </a:solidFill>
                <a:latin typeface="Times New Roman"/>
                <a:cs typeface="Times New Roman"/>
              </a:defRPr>
            </a:lvl1pPr>
          </a:lstStyle>
          <a:p>
            <a:pPr marL="38100">
              <a:lnSpc>
                <a:spcPts val="2575"/>
              </a:lnSpc>
            </a:pPr>
            <a:fld id="{81D60167-4931-47E6-BA6A-407CBD079E47}" type="slidenum">
              <a:rPr lang="en-IN" spc="-10" smtClean="0"/>
              <a:pPr marL="38100">
                <a:lnSpc>
                  <a:spcPts val="2575"/>
                </a:lnSpc>
              </a:pPr>
              <a:t>‹#›</a:t>
            </a:fld>
            <a:r>
              <a:rPr lang="en-IN" spc="-10" dirty="0"/>
              <a:t>/41</a:t>
            </a:r>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0"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2700" b="0" i="0">
                <a:solidFill>
                  <a:schemeClr val="bg1"/>
                </a:solidFill>
                <a:latin typeface="Times New Roman"/>
                <a:cs typeface="Times New Roman"/>
              </a:defRPr>
            </a:lvl1pPr>
          </a:lstStyle>
          <a:p>
            <a:pPr marL="12700">
              <a:lnSpc>
                <a:spcPts val="2575"/>
              </a:lnSpc>
            </a:pPr>
            <a:r>
              <a:rPr lang="en-IN" spc="65"/>
              <a:t>Convolution Codes</a:t>
            </a:r>
            <a:endParaRPr spc="-20" dirty="0"/>
          </a:p>
        </p:txBody>
      </p:sp>
      <p:sp>
        <p:nvSpPr>
          <p:cNvPr id="6" name="Holder 6"/>
          <p:cNvSpPr>
            <a:spLocks noGrp="1"/>
          </p:cNvSpPr>
          <p:nvPr>
            <p:ph type="dt" sz="half" idx="6"/>
          </p:nvPr>
        </p:nvSpPr>
        <p:spPr/>
        <p:txBody>
          <a:bodyPr lIns="0" tIns="0" rIns="0" bIns="0"/>
          <a:lstStyle>
            <a:lvl1pPr>
              <a:defRPr sz="2700" b="0" i="0">
                <a:solidFill>
                  <a:schemeClr val="bg1"/>
                </a:solidFill>
                <a:latin typeface="Times New Roman"/>
                <a:cs typeface="Times New Roman"/>
              </a:defRPr>
            </a:lvl1pPr>
          </a:lstStyle>
          <a:p>
            <a:pPr marL="12700">
              <a:lnSpc>
                <a:spcPts val="2575"/>
              </a:lnSpc>
            </a:pPr>
            <a:fld id="{F4F4555F-A850-4BCC-A5BA-3BE524F9668A}" type="datetime4">
              <a:rPr lang="en-US" spc="-25" smtClean="0"/>
              <a:t>April 17, 2024</a:t>
            </a:fld>
            <a:endParaRPr spc="-25" dirty="0"/>
          </a:p>
        </p:txBody>
      </p:sp>
      <p:sp>
        <p:nvSpPr>
          <p:cNvPr id="7" name="Holder 7"/>
          <p:cNvSpPr>
            <a:spLocks noGrp="1"/>
          </p:cNvSpPr>
          <p:nvPr>
            <p:ph type="sldNum" sz="quarter" idx="7"/>
          </p:nvPr>
        </p:nvSpPr>
        <p:spPr/>
        <p:txBody>
          <a:bodyPr lIns="0" tIns="0" rIns="0" bIns="0"/>
          <a:lstStyle>
            <a:lvl1pPr>
              <a:defRPr sz="2700" b="0" i="0">
                <a:solidFill>
                  <a:schemeClr val="bg1"/>
                </a:solidFill>
                <a:latin typeface="Times New Roman"/>
                <a:cs typeface="Times New Roman"/>
              </a:defRPr>
            </a:lvl1pPr>
          </a:lstStyle>
          <a:p>
            <a:pPr marL="38100">
              <a:lnSpc>
                <a:spcPts val="2575"/>
              </a:lnSpc>
            </a:pPr>
            <a:fld id="{81D60167-4931-47E6-BA6A-407CBD079E47}" type="slidenum">
              <a:rPr spc="-10" dirty="0"/>
              <a:t>‹#›</a:t>
            </a:fld>
            <a:r>
              <a:rPr spc="-10" dirty="0"/>
              <a:t>/30</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600" b="0"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2700" b="0" i="0">
                <a:solidFill>
                  <a:schemeClr val="bg1"/>
                </a:solidFill>
                <a:latin typeface="Times New Roman"/>
                <a:cs typeface="Times New Roman"/>
              </a:defRPr>
            </a:lvl1pPr>
          </a:lstStyle>
          <a:p>
            <a:pPr marL="12700">
              <a:lnSpc>
                <a:spcPts val="2575"/>
              </a:lnSpc>
            </a:pPr>
            <a:r>
              <a:rPr lang="en-IN" spc="65"/>
              <a:t>Convolution Codes</a:t>
            </a:r>
            <a:endParaRPr spc="-20" dirty="0"/>
          </a:p>
        </p:txBody>
      </p:sp>
      <p:sp>
        <p:nvSpPr>
          <p:cNvPr id="4" name="Holder 4"/>
          <p:cNvSpPr>
            <a:spLocks noGrp="1"/>
          </p:cNvSpPr>
          <p:nvPr>
            <p:ph type="dt" sz="half" idx="6"/>
          </p:nvPr>
        </p:nvSpPr>
        <p:spPr/>
        <p:txBody>
          <a:bodyPr lIns="0" tIns="0" rIns="0" bIns="0"/>
          <a:lstStyle>
            <a:lvl1pPr>
              <a:defRPr sz="2700" b="0" i="0">
                <a:solidFill>
                  <a:schemeClr val="bg1"/>
                </a:solidFill>
                <a:latin typeface="Times New Roman"/>
                <a:cs typeface="Times New Roman"/>
              </a:defRPr>
            </a:lvl1pPr>
          </a:lstStyle>
          <a:p>
            <a:pPr marL="12700">
              <a:lnSpc>
                <a:spcPts val="2575"/>
              </a:lnSpc>
            </a:pPr>
            <a:fld id="{C97DBD95-4144-4C3A-BE43-2FD055681D61}" type="datetime4">
              <a:rPr lang="en-US" spc="-25" smtClean="0"/>
              <a:t>April 17, 2024</a:t>
            </a:fld>
            <a:endParaRPr spc="-25" dirty="0"/>
          </a:p>
        </p:txBody>
      </p:sp>
      <p:sp>
        <p:nvSpPr>
          <p:cNvPr id="5" name="Holder 5"/>
          <p:cNvSpPr>
            <a:spLocks noGrp="1"/>
          </p:cNvSpPr>
          <p:nvPr>
            <p:ph type="sldNum" sz="quarter" idx="7"/>
          </p:nvPr>
        </p:nvSpPr>
        <p:spPr/>
        <p:txBody>
          <a:bodyPr lIns="0" tIns="0" rIns="0" bIns="0"/>
          <a:lstStyle>
            <a:lvl1pPr>
              <a:defRPr sz="2700" b="0" i="0">
                <a:solidFill>
                  <a:schemeClr val="bg1"/>
                </a:solidFill>
                <a:latin typeface="Times New Roman"/>
                <a:cs typeface="Times New Roman"/>
              </a:defRPr>
            </a:lvl1pPr>
          </a:lstStyle>
          <a:p>
            <a:pPr marL="38100">
              <a:lnSpc>
                <a:spcPts val="2575"/>
              </a:lnSpc>
            </a:pPr>
            <a:fld id="{81D60167-4931-47E6-BA6A-407CBD079E47}" type="slidenum">
              <a:rPr spc="-10" dirty="0"/>
              <a:t>‹#›</a:t>
            </a:fld>
            <a:r>
              <a:rPr spc="-10" dirty="0"/>
              <a:t>/30</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2700" b="0" i="0">
                <a:solidFill>
                  <a:schemeClr val="bg1"/>
                </a:solidFill>
                <a:latin typeface="Times New Roman"/>
                <a:cs typeface="Times New Roman"/>
              </a:defRPr>
            </a:lvl1pPr>
          </a:lstStyle>
          <a:p>
            <a:pPr marL="12700">
              <a:lnSpc>
                <a:spcPts val="2575"/>
              </a:lnSpc>
            </a:pPr>
            <a:r>
              <a:rPr lang="en-IN" spc="65"/>
              <a:t>Convolution Codes</a:t>
            </a:r>
            <a:endParaRPr spc="-20" dirty="0"/>
          </a:p>
        </p:txBody>
      </p:sp>
      <p:sp>
        <p:nvSpPr>
          <p:cNvPr id="3" name="Holder 3"/>
          <p:cNvSpPr>
            <a:spLocks noGrp="1"/>
          </p:cNvSpPr>
          <p:nvPr>
            <p:ph type="dt" sz="half" idx="6"/>
          </p:nvPr>
        </p:nvSpPr>
        <p:spPr/>
        <p:txBody>
          <a:bodyPr lIns="0" tIns="0" rIns="0" bIns="0"/>
          <a:lstStyle>
            <a:lvl1pPr>
              <a:defRPr sz="2700" b="0" i="0">
                <a:solidFill>
                  <a:schemeClr val="bg1"/>
                </a:solidFill>
                <a:latin typeface="Times New Roman"/>
                <a:cs typeface="Times New Roman"/>
              </a:defRPr>
            </a:lvl1pPr>
          </a:lstStyle>
          <a:p>
            <a:pPr marL="12700">
              <a:lnSpc>
                <a:spcPts val="2575"/>
              </a:lnSpc>
            </a:pPr>
            <a:fld id="{DFA3CE1F-9942-4A3E-AB00-C2CE4AC0ACC7}" type="datetime4">
              <a:rPr lang="en-US" spc="-25" smtClean="0"/>
              <a:t>April 17, 2024</a:t>
            </a:fld>
            <a:endParaRPr spc="-25" dirty="0"/>
          </a:p>
        </p:txBody>
      </p:sp>
      <p:sp>
        <p:nvSpPr>
          <p:cNvPr id="4" name="Holder 4"/>
          <p:cNvSpPr>
            <a:spLocks noGrp="1"/>
          </p:cNvSpPr>
          <p:nvPr>
            <p:ph type="sldNum" sz="quarter" idx="7"/>
          </p:nvPr>
        </p:nvSpPr>
        <p:spPr/>
        <p:txBody>
          <a:bodyPr lIns="0" tIns="0" rIns="0" bIns="0"/>
          <a:lstStyle>
            <a:lvl1pPr>
              <a:defRPr sz="2700" b="0" i="0">
                <a:solidFill>
                  <a:schemeClr val="bg1"/>
                </a:solidFill>
                <a:latin typeface="Times New Roman"/>
                <a:cs typeface="Times New Roman"/>
              </a:defRPr>
            </a:lvl1pPr>
          </a:lstStyle>
          <a:p>
            <a:pPr marL="38100">
              <a:lnSpc>
                <a:spcPts val="2575"/>
              </a:lnSpc>
            </a:pPr>
            <a:fld id="{81D60167-4931-47E6-BA6A-407CBD079E47}" type="slidenum">
              <a:rPr spc="-10" dirty="0"/>
              <a:t>‹#›</a:t>
            </a:fld>
            <a:r>
              <a:rPr spc="-10" dirty="0"/>
              <a:t>/30</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44475" y="20560"/>
            <a:ext cx="17509847" cy="902337"/>
          </a:xfrm>
          <a:prstGeom prst="rect">
            <a:avLst/>
          </a:prstGeom>
        </p:spPr>
        <p:txBody>
          <a:bodyPr wrap="square" lIns="0" tIns="0" rIns="0" bIns="0">
            <a:spAutoFit/>
          </a:bodyPr>
          <a:lstStyle>
            <a:lvl1pPr>
              <a:defRPr sz="5600" b="0"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dirty="0"/>
          </a:p>
        </p:txBody>
      </p:sp>
      <p:sp>
        <p:nvSpPr>
          <p:cNvPr id="4" name="Holder 4"/>
          <p:cNvSpPr>
            <a:spLocks noGrp="1"/>
          </p:cNvSpPr>
          <p:nvPr>
            <p:ph type="ftr" sz="quarter" idx="5"/>
          </p:nvPr>
        </p:nvSpPr>
        <p:spPr>
          <a:xfrm>
            <a:off x="7696200" y="9707130"/>
            <a:ext cx="2090420" cy="368300"/>
          </a:xfrm>
          <a:prstGeom prst="rect">
            <a:avLst/>
          </a:prstGeom>
        </p:spPr>
        <p:txBody>
          <a:bodyPr wrap="square" lIns="0" tIns="0" rIns="0" bIns="0">
            <a:spAutoFit/>
          </a:bodyPr>
          <a:lstStyle>
            <a:lvl1pPr>
              <a:defRPr sz="2700" b="0" i="0">
                <a:solidFill>
                  <a:schemeClr val="bg1"/>
                </a:solidFill>
                <a:latin typeface="Times New Roman"/>
                <a:cs typeface="Times New Roman"/>
              </a:defRPr>
            </a:lvl1pPr>
          </a:lstStyle>
          <a:p>
            <a:pPr marL="12700">
              <a:lnSpc>
                <a:spcPts val="2575"/>
              </a:lnSpc>
            </a:pPr>
            <a:r>
              <a:rPr lang="en-IN" spc="65" dirty="0"/>
              <a:t>Convolution Codes</a:t>
            </a:r>
            <a:endParaRPr spc="-20" dirty="0"/>
          </a:p>
        </p:txBody>
      </p:sp>
      <p:sp>
        <p:nvSpPr>
          <p:cNvPr id="5" name="Holder 5"/>
          <p:cNvSpPr>
            <a:spLocks noGrp="1"/>
          </p:cNvSpPr>
          <p:nvPr>
            <p:ph type="dt" sz="half" idx="6"/>
          </p:nvPr>
        </p:nvSpPr>
        <p:spPr>
          <a:xfrm>
            <a:off x="244475" y="9707130"/>
            <a:ext cx="708025" cy="368300"/>
          </a:xfrm>
          <a:prstGeom prst="rect">
            <a:avLst/>
          </a:prstGeom>
        </p:spPr>
        <p:txBody>
          <a:bodyPr wrap="square" lIns="0" tIns="0" rIns="0" bIns="0">
            <a:spAutoFit/>
          </a:bodyPr>
          <a:lstStyle>
            <a:lvl1pPr>
              <a:defRPr sz="2700" b="0" i="0">
                <a:solidFill>
                  <a:schemeClr val="bg1"/>
                </a:solidFill>
                <a:latin typeface="Times New Roman"/>
                <a:cs typeface="Times New Roman"/>
              </a:defRPr>
            </a:lvl1pPr>
          </a:lstStyle>
          <a:p>
            <a:pPr marL="12700">
              <a:lnSpc>
                <a:spcPts val="2575"/>
              </a:lnSpc>
            </a:pPr>
            <a:fld id="{F2A5B9BA-60A2-4CCB-BF46-BBEBB363C29E}" type="datetime4">
              <a:rPr lang="en-US" spc="-25" smtClean="0"/>
              <a:t>April 17, 2024</a:t>
            </a:fld>
            <a:endParaRPr spc="-25" dirty="0"/>
          </a:p>
        </p:txBody>
      </p:sp>
      <p:sp>
        <p:nvSpPr>
          <p:cNvPr id="6" name="Holder 6"/>
          <p:cNvSpPr>
            <a:spLocks noGrp="1"/>
          </p:cNvSpPr>
          <p:nvPr>
            <p:ph type="sldNum" sz="quarter" idx="7"/>
          </p:nvPr>
        </p:nvSpPr>
        <p:spPr>
          <a:xfrm>
            <a:off x="16556403" y="9494039"/>
            <a:ext cx="833119" cy="666849"/>
          </a:xfrm>
          <a:prstGeom prst="rect">
            <a:avLst/>
          </a:prstGeom>
        </p:spPr>
        <p:txBody>
          <a:bodyPr wrap="square" lIns="0" tIns="0" rIns="0" bIns="0">
            <a:spAutoFit/>
          </a:bodyPr>
          <a:lstStyle>
            <a:lvl1pPr>
              <a:defRPr sz="2700" b="0" i="0">
                <a:solidFill>
                  <a:schemeClr val="bg1"/>
                </a:solidFill>
                <a:latin typeface="Times New Roman"/>
                <a:cs typeface="Times New Roman"/>
              </a:defRPr>
            </a:lvl1pPr>
          </a:lstStyle>
          <a:p>
            <a:pPr marL="38100">
              <a:lnSpc>
                <a:spcPts val="2575"/>
              </a:lnSpc>
            </a:pPr>
            <a:fld id="{81D60167-4931-47E6-BA6A-407CBD079E47}" type="slidenum">
              <a:rPr lang="en-IN" spc="-10" smtClean="0"/>
              <a:pPr marL="38100">
                <a:lnSpc>
                  <a:spcPts val="2575"/>
                </a:lnSpc>
              </a:pPr>
              <a:t>‹#›</a:t>
            </a:fld>
            <a:r>
              <a:rPr lang="en-IN" spc="-10" dirty="0"/>
              <a:t>/41</a:t>
            </a:r>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oogle.com/url?sa=i&amp;url=https://www.researchgate.net/figure/Convolutional-Trellis-Diagram-encoder-By-utilizing-the-Convolutional-Trellis-Diagram_fig2_374639932&amp;psig=AOvVaw2wqflK-zh3a3U448LpLJ01&amp;ust=1713124052623000&amp;source=images&amp;cd=vfe&amp;opi=89978449&amp;ved=0CBIQjRxqFwoTCICZs8j6v4UDFQAAAAAdAAAAABBZ" TargetMode="Externa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1.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0.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4.png"/><Relationship Id="rId4" Type="http://schemas.openxmlformats.org/officeDocument/2006/relationships/image" Target="../media/image16.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youtu.be/mOZo9pURh4w?si=97Ji83bM6yLm4-v0" TargetMode="External"/><Relationship Id="rId2" Type="http://schemas.openxmlformats.org/officeDocument/2006/relationships/hyperlink" Target="https://citeseerx.ist.psu.edu/document?repid=rep1&amp;type=pdf&amp;doi=d9905fc9cbbd229814329e4c68b44df991246f00" TargetMode="Externa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982422" y="7170074"/>
            <a:ext cx="2323156" cy="2246438"/>
          </a:xfrm>
          <a:prstGeom prst="rect">
            <a:avLst/>
          </a:prstGeom>
        </p:spPr>
      </p:pic>
      <p:sp>
        <p:nvSpPr>
          <p:cNvPr id="3" name="object 3"/>
          <p:cNvSpPr/>
          <p:nvPr/>
        </p:nvSpPr>
        <p:spPr>
          <a:xfrm>
            <a:off x="0" y="9784384"/>
            <a:ext cx="18288000" cy="502920"/>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4" name="object 4"/>
          <p:cNvSpPr txBox="1"/>
          <p:nvPr/>
        </p:nvSpPr>
        <p:spPr>
          <a:xfrm>
            <a:off x="6801202" y="4180312"/>
            <a:ext cx="4685596" cy="2672526"/>
          </a:xfrm>
          <a:prstGeom prst="rect">
            <a:avLst/>
          </a:prstGeom>
        </p:spPr>
        <p:txBody>
          <a:bodyPr vert="horz" wrap="square" lIns="0" tIns="12700" rIns="0" bIns="0" rtlCol="0">
            <a:spAutoFit/>
          </a:bodyPr>
          <a:lstStyle/>
          <a:p>
            <a:pPr algn="ctr">
              <a:lnSpc>
                <a:spcPct val="100000"/>
              </a:lnSpc>
              <a:spcBef>
                <a:spcPts val="100"/>
              </a:spcBef>
            </a:pPr>
            <a:r>
              <a:rPr lang="en-IN" sz="3200" spc="235" dirty="0">
                <a:latin typeface="Times New Roman"/>
                <a:cs typeface="Times New Roman"/>
              </a:rPr>
              <a:t>Lab </a:t>
            </a:r>
            <a:r>
              <a:rPr sz="3200" spc="235" dirty="0">
                <a:latin typeface="Times New Roman"/>
                <a:cs typeface="Times New Roman"/>
              </a:rPr>
              <a:t>Group</a:t>
            </a:r>
            <a:r>
              <a:rPr sz="3200" dirty="0">
                <a:latin typeface="Times New Roman"/>
                <a:cs typeface="Times New Roman"/>
              </a:rPr>
              <a:t> </a:t>
            </a:r>
            <a:r>
              <a:rPr sz="3200" spc="-25" dirty="0">
                <a:latin typeface="Times New Roman"/>
                <a:cs typeface="Times New Roman"/>
              </a:rPr>
              <a:t>2</a:t>
            </a:r>
            <a:endParaRPr lang="en-IN" sz="3200" spc="-25" dirty="0">
              <a:latin typeface="Times New Roman"/>
              <a:cs typeface="Times New Roman"/>
            </a:endParaRPr>
          </a:p>
          <a:p>
            <a:pPr algn="ctr">
              <a:lnSpc>
                <a:spcPct val="100000"/>
              </a:lnSpc>
              <a:spcBef>
                <a:spcPts val="100"/>
              </a:spcBef>
            </a:pPr>
            <a:endParaRPr sz="3200" dirty="0">
              <a:latin typeface="Times New Roman"/>
              <a:cs typeface="Times New Roman"/>
            </a:endParaRPr>
          </a:p>
          <a:p>
            <a:pPr algn="ctr">
              <a:lnSpc>
                <a:spcPct val="100000"/>
              </a:lnSpc>
            </a:pPr>
            <a:r>
              <a:rPr sz="3600" spc="114" dirty="0">
                <a:latin typeface="Times New Roman"/>
                <a:cs typeface="Times New Roman"/>
              </a:rPr>
              <a:t>April</a:t>
            </a:r>
            <a:r>
              <a:rPr sz="3600" spc="35" dirty="0">
                <a:latin typeface="Times New Roman"/>
                <a:cs typeface="Times New Roman"/>
              </a:rPr>
              <a:t> </a:t>
            </a:r>
            <a:r>
              <a:rPr lang="en-IN" sz="3600" dirty="0">
                <a:latin typeface="Times New Roman"/>
                <a:cs typeface="Times New Roman"/>
              </a:rPr>
              <a:t>15</a:t>
            </a:r>
            <a:r>
              <a:rPr sz="3600" dirty="0">
                <a:latin typeface="Times New Roman"/>
                <a:cs typeface="Times New Roman"/>
              </a:rPr>
              <a:t>,</a:t>
            </a:r>
            <a:r>
              <a:rPr sz="3600" spc="50" dirty="0">
                <a:latin typeface="Times New Roman"/>
                <a:cs typeface="Times New Roman"/>
              </a:rPr>
              <a:t> </a:t>
            </a:r>
            <a:r>
              <a:rPr sz="3600" spc="-20" dirty="0">
                <a:latin typeface="Times New Roman"/>
                <a:cs typeface="Times New Roman"/>
              </a:rPr>
              <a:t>202</a:t>
            </a:r>
            <a:r>
              <a:rPr lang="en-IN" sz="3600" spc="-20" dirty="0">
                <a:latin typeface="Times New Roman"/>
                <a:cs typeface="Times New Roman"/>
              </a:rPr>
              <a:t>4</a:t>
            </a:r>
          </a:p>
          <a:p>
            <a:pPr algn="ctr">
              <a:lnSpc>
                <a:spcPct val="100000"/>
              </a:lnSpc>
            </a:pPr>
            <a:endParaRPr lang="en-IN" sz="3600" spc="-20" dirty="0">
              <a:latin typeface="Times New Roman"/>
              <a:cs typeface="Times New Roman"/>
            </a:endParaRPr>
          </a:p>
          <a:p>
            <a:pPr algn="ctr">
              <a:lnSpc>
                <a:spcPct val="100000"/>
              </a:lnSpc>
            </a:pPr>
            <a:r>
              <a:rPr lang="en-IN" sz="3600" spc="-20" dirty="0">
                <a:latin typeface="Times New Roman"/>
                <a:cs typeface="Times New Roman"/>
              </a:rPr>
              <a:t>Prof. Yash Vasavada</a:t>
            </a:r>
            <a:endParaRPr sz="3600" dirty="0">
              <a:latin typeface="Times New Roman"/>
              <a:cs typeface="Times New Roman"/>
            </a:endParaRPr>
          </a:p>
        </p:txBody>
      </p:sp>
      <p:sp>
        <p:nvSpPr>
          <p:cNvPr id="5" name="object 5"/>
          <p:cNvSpPr txBox="1"/>
          <p:nvPr/>
        </p:nvSpPr>
        <p:spPr>
          <a:xfrm>
            <a:off x="609600" y="342900"/>
            <a:ext cx="16992600" cy="3600345"/>
          </a:xfrm>
          <a:prstGeom prst="rect">
            <a:avLst/>
          </a:prstGeom>
          <a:solidFill>
            <a:srgbClr val="004AAC"/>
          </a:solidFill>
        </p:spPr>
        <p:txBody>
          <a:bodyPr vert="horz" wrap="square" lIns="0" tIns="647065" rIns="0" bIns="0" rtlCol="0">
            <a:spAutoFit/>
          </a:bodyPr>
          <a:lstStyle/>
          <a:p>
            <a:pPr marL="375920" algn="ctr">
              <a:spcBef>
                <a:spcPts val="5095"/>
              </a:spcBef>
            </a:pPr>
            <a:r>
              <a:rPr lang="en-US" sz="4800" spc="65" dirty="0">
                <a:solidFill>
                  <a:srgbClr val="FFFFFF"/>
                </a:solidFill>
                <a:latin typeface="Times New Roman"/>
                <a:cs typeface="Times New Roman"/>
              </a:rPr>
              <a:t>CT-216 Introduction to Communication Systems </a:t>
            </a:r>
          </a:p>
          <a:p>
            <a:pPr marL="375920" algn="ctr">
              <a:spcBef>
                <a:spcPts val="5095"/>
              </a:spcBef>
            </a:pPr>
            <a:r>
              <a:rPr lang="en-IN" sz="4800" dirty="0">
                <a:solidFill>
                  <a:srgbClr val="E3E3E3"/>
                </a:solidFill>
                <a:latin typeface="Cambria Math" panose="02040503050406030204" pitchFamily="18" charset="0"/>
                <a:ea typeface="Cambria Math" panose="02040503050406030204" pitchFamily="18" charset="0"/>
              </a:rPr>
              <a:t>Convolution Code</a:t>
            </a:r>
            <a:r>
              <a:rPr lang="en-IN" sz="4800" spc="114" dirty="0">
                <a:solidFill>
                  <a:srgbClr val="FFFFFF"/>
                </a:solidFill>
                <a:latin typeface="Times New Roman"/>
                <a:cs typeface="Times New Roman"/>
              </a:rPr>
              <a:t> </a:t>
            </a:r>
            <a:endParaRPr lang="en-IN" sz="3200" spc="114" dirty="0">
              <a:solidFill>
                <a:srgbClr val="FFFFFF"/>
              </a:solidFill>
              <a:latin typeface="Times New Roman"/>
              <a:cs typeface="Times New Roman"/>
            </a:endParaRPr>
          </a:p>
          <a:p>
            <a:pPr marL="375920" algn="ctr">
              <a:spcBef>
                <a:spcPts val="5095"/>
              </a:spcBef>
            </a:pPr>
            <a:endParaRPr lang="en-IN" sz="1050" spc="114" dirty="0">
              <a:solidFill>
                <a:srgbClr val="FFFFFF"/>
              </a:solidFill>
              <a:latin typeface="Times New Roman"/>
              <a:cs typeface="Times New Roman"/>
            </a:endParaRPr>
          </a:p>
        </p:txBody>
      </p:sp>
      <p:sp>
        <p:nvSpPr>
          <p:cNvPr id="18" name="Date Placeholder 17">
            <a:extLst>
              <a:ext uri="{FF2B5EF4-FFF2-40B4-BE49-F238E27FC236}">
                <a16:creationId xmlns:a16="http://schemas.microsoft.com/office/drawing/2014/main" id="{AC5E34D5-792F-22D5-A06C-46DB0D1465E2}"/>
              </a:ext>
            </a:extLst>
          </p:cNvPr>
          <p:cNvSpPr>
            <a:spLocks noGrp="1"/>
          </p:cNvSpPr>
          <p:nvPr>
            <p:ph type="dt" sz="half" idx="6"/>
          </p:nvPr>
        </p:nvSpPr>
        <p:spPr>
          <a:xfrm>
            <a:off x="8131202" y="9950323"/>
            <a:ext cx="2025596" cy="186460"/>
          </a:xfrm>
        </p:spPr>
        <p:txBody>
          <a:bodyPr/>
          <a:lstStyle/>
          <a:p>
            <a:pPr marL="12700">
              <a:lnSpc>
                <a:spcPts val="2575"/>
              </a:lnSpc>
            </a:pPr>
            <a:fld id="{CF2D239B-611F-40E4-B484-CA3481C2A55A}" type="datetime4">
              <a:rPr lang="en-US" spc="-25" smtClean="0"/>
              <a:t>April 17, 2024</a:t>
            </a:fld>
            <a:endParaRPr lang="en-US" spc="-25" dirty="0"/>
          </a:p>
        </p:txBody>
      </p:sp>
      <p:sp>
        <p:nvSpPr>
          <p:cNvPr id="19" name="Footer Placeholder 18">
            <a:extLst>
              <a:ext uri="{FF2B5EF4-FFF2-40B4-BE49-F238E27FC236}">
                <a16:creationId xmlns:a16="http://schemas.microsoft.com/office/drawing/2014/main" id="{971130B9-85CE-90E7-C0EF-A1AADDF1584A}"/>
              </a:ext>
            </a:extLst>
          </p:cNvPr>
          <p:cNvSpPr>
            <a:spLocks noGrp="1"/>
          </p:cNvSpPr>
          <p:nvPr>
            <p:ph type="ftr" sz="quarter" idx="5"/>
          </p:nvPr>
        </p:nvSpPr>
        <p:spPr>
          <a:xfrm>
            <a:off x="152400" y="9893300"/>
            <a:ext cx="3042236" cy="239280"/>
          </a:xfrm>
        </p:spPr>
        <p:txBody>
          <a:bodyPr/>
          <a:lstStyle/>
          <a:p>
            <a:pPr marL="12700">
              <a:lnSpc>
                <a:spcPts val="2575"/>
              </a:lnSpc>
            </a:pPr>
            <a:r>
              <a:rPr lang="en-IN" spc="65" dirty="0"/>
              <a:t>Convolution Codes</a:t>
            </a:r>
            <a:endParaRPr lang="en-IN" spc="-20" dirty="0"/>
          </a:p>
        </p:txBody>
      </p:sp>
      <p:sp>
        <p:nvSpPr>
          <p:cNvPr id="6" name="Slide Number Placeholder 5">
            <a:extLst>
              <a:ext uri="{FF2B5EF4-FFF2-40B4-BE49-F238E27FC236}">
                <a16:creationId xmlns:a16="http://schemas.microsoft.com/office/drawing/2014/main" id="{F81D8899-A3F8-EDE7-8283-0B968BB661BF}"/>
              </a:ext>
            </a:extLst>
          </p:cNvPr>
          <p:cNvSpPr>
            <a:spLocks noGrp="1"/>
          </p:cNvSpPr>
          <p:nvPr>
            <p:ph type="sldNum" sz="quarter" idx="7"/>
          </p:nvPr>
        </p:nvSpPr>
        <p:spPr>
          <a:xfrm>
            <a:off x="16459200" y="9898684"/>
            <a:ext cx="833119" cy="333425"/>
          </a:xfrm>
        </p:spPr>
        <p:txBody>
          <a:bodyPr/>
          <a:lstStyle/>
          <a:p>
            <a:pPr marL="38100">
              <a:lnSpc>
                <a:spcPts val="2575"/>
              </a:lnSpc>
            </a:pPr>
            <a:fld id="{81D60167-4931-47E6-BA6A-407CBD079E47}" type="slidenum">
              <a:rPr lang="en-IN" spc="-10" smtClean="0"/>
              <a:t>1</a:t>
            </a:fld>
            <a:r>
              <a:rPr lang="en-IN" spc="-10" dirty="0"/>
              <a:t>/46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1801134"/>
          </a:xfrm>
          <a:prstGeom prst="rect">
            <a:avLst/>
          </a:prstGeom>
        </p:spPr>
        <p:txBody>
          <a:bodyPr vert="horz" wrap="square" lIns="0" tIns="15875" rIns="0" bIns="0" rtlCol="0">
            <a:spAutoFit/>
          </a:bodyPr>
          <a:lstStyle/>
          <a:p>
            <a:pPr marL="270510" algn="l" rtl="0">
              <a:spcBef>
                <a:spcPts val="125"/>
              </a:spcBef>
            </a:pPr>
            <a:r>
              <a:rPr kumimoji="0" lang="en-IN" sz="600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Encoder Concept</a:t>
            </a:r>
            <a:br>
              <a:rPr kumimoji="0" lang="en-IN" sz="600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43FD0CFC-D870-4515-9356-69EEA90F2D4E}" type="datetime4">
              <a:rPr lang="en-US" spc="-25" smtClean="0"/>
              <a:t>April 17, 2024</a:t>
            </a:fld>
            <a:endParaRPr lang="en-IN" spc="-25" dirty="0"/>
          </a:p>
        </p:txBody>
      </p:sp>
      <p:sp>
        <p:nvSpPr>
          <p:cNvPr id="12" name="TextBox 11">
            <a:extLst>
              <a:ext uri="{FF2B5EF4-FFF2-40B4-BE49-F238E27FC236}">
                <a16:creationId xmlns:a16="http://schemas.microsoft.com/office/drawing/2014/main" id="{53E61004-5BD9-848A-9E99-7F109E2D94AB}"/>
              </a:ext>
            </a:extLst>
          </p:cNvPr>
          <p:cNvSpPr txBox="1"/>
          <p:nvPr/>
        </p:nvSpPr>
        <p:spPr>
          <a:xfrm>
            <a:off x="7034757" y="6936105"/>
            <a:ext cx="3929281" cy="369332"/>
          </a:xfrm>
          <a:prstGeom prst="rect">
            <a:avLst/>
          </a:prstGeom>
          <a:noFill/>
        </p:spPr>
        <p:txBody>
          <a:bodyPr wrap="none" rtlCol="0">
            <a:spAutoFit/>
          </a:bodyPr>
          <a:lstStyle/>
          <a:p>
            <a:r>
              <a:rPr lang="en-US" b="1" dirty="0"/>
              <a:t>Fig-4: Trellis view for K=3 rate=1/2</a:t>
            </a:r>
            <a:endParaRPr lang="en-IN" b="1" dirty="0"/>
          </a:p>
        </p:txBody>
      </p:sp>
      <p:sp>
        <p:nvSpPr>
          <p:cNvPr id="10" name="TextBox 9"/>
          <p:cNvSpPr txBox="1"/>
          <p:nvPr/>
        </p:nvSpPr>
        <p:spPr>
          <a:xfrm>
            <a:off x="14679320" y="9375890"/>
            <a:ext cx="3608680" cy="369332"/>
          </a:xfrm>
          <a:prstGeom prst="rect">
            <a:avLst/>
          </a:prstGeom>
          <a:noFill/>
        </p:spPr>
        <p:txBody>
          <a:bodyPr wrap="none" rtlCol="0">
            <a:spAutoFit/>
          </a:bodyPr>
          <a:lstStyle/>
          <a:p>
            <a:r>
              <a:rPr lang="en-US" i="1" dirty="0">
                <a:hlinkClick r:id="rId2"/>
              </a:rPr>
              <a:t>* Image taken from research gate</a:t>
            </a:r>
            <a:endParaRPr lang="en-IN" i="1" dirty="0"/>
          </a:p>
        </p:txBody>
      </p:sp>
      <mc:AlternateContent xmlns:mc="http://schemas.openxmlformats.org/markup-compatibility/2006" xmlns:a14="http://schemas.microsoft.com/office/drawing/2010/main">
        <mc:Choice Requires="a14">
          <p:sp>
            <p:nvSpPr>
              <p:cNvPr id="4" name="TextBox 3"/>
              <p:cNvSpPr txBox="1"/>
              <p:nvPr/>
            </p:nvSpPr>
            <p:spPr>
              <a:xfrm>
                <a:off x="345782" y="7573235"/>
                <a:ext cx="17596436" cy="1540615"/>
              </a:xfrm>
              <a:prstGeom prst="rect">
                <a:avLst/>
              </a:prstGeom>
              <a:noFill/>
            </p:spPr>
            <p:txBody>
              <a:bodyPr wrap="square" rtlCol="0">
                <a:spAutoFit/>
              </a:bodyPr>
              <a:lstStyle/>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The trellis diagram is a redrawing of the state diagram. it shows all possible state transitions at each time.</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The trellis diagram can be used to decode the received parity bits which come as output of the encoding. In trellis diagram </a:t>
                </a:r>
                <a14:m>
                  <m:oMath xmlns:m="http://schemas.openxmlformats.org/officeDocument/2006/math">
                    <m:sSup>
                      <m:sSupPr>
                        <m:ctrlPr>
                          <a:rPr lang="en-US" sz="3050" i="1" smtClean="0">
                            <a:latin typeface="Cambria Math" panose="02040503050406030204" pitchFamily="18" charset="0"/>
                            <a:cs typeface="Times New Roman" panose="02020603050405020304" pitchFamily="18" charset="0"/>
                          </a:rPr>
                        </m:ctrlPr>
                      </m:sSupPr>
                      <m:e>
                        <m:r>
                          <a:rPr lang="en-IN" sz="3050" b="0" i="1" smtClean="0">
                            <a:latin typeface="Cambria Math" panose="02040503050406030204" pitchFamily="18" charset="0"/>
                            <a:cs typeface="Times New Roman" panose="02020603050405020304" pitchFamily="18" charset="0"/>
                          </a:rPr>
                          <m:t>2</m:t>
                        </m:r>
                      </m:e>
                      <m:sup>
                        <m:r>
                          <a:rPr lang="en-IN" sz="3050" b="0" i="1" smtClean="0">
                            <a:latin typeface="Cambria Math" panose="02040503050406030204" pitchFamily="18" charset="0"/>
                            <a:cs typeface="Times New Roman" panose="02020603050405020304" pitchFamily="18" charset="0"/>
                          </a:rPr>
                          <m:t>𝑘</m:t>
                        </m:r>
                      </m:sup>
                    </m:sSup>
                  </m:oMath>
                </a14:m>
                <a:r>
                  <a:rPr lang="en-US" sz="3050" dirty="0">
                    <a:latin typeface="Times New Roman" panose="02020603050405020304" pitchFamily="18" charset="0"/>
                    <a:cs typeface="Times New Roman" panose="02020603050405020304" pitchFamily="18" charset="0"/>
                  </a:rPr>
                  <a:t>branches enter each state and </a:t>
                </a:r>
                <a14:m>
                  <m:oMath xmlns:m="http://schemas.openxmlformats.org/officeDocument/2006/math">
                    <m:sSup>
                      <m:sSupPr>
                        <m:ctrlPr>
                          <a:rPr lang="en-US" sz="3050" i="1" smtClean="0">
                            <a:latin typeface="Cambria Math" panose="02040503050406030204" pitchFamily="18" charset="0"/>
                            <a:cs typeface="Times New Roman" panose="02020603050405020304" pitchFamily="18" charset="0"/>
                          </a:rPr>
                        </m:ctrlPr>
                      </m:sSupPr>
                      <m:e>
                        <m:r>
                          <a:rPr lang="en-IN" sz="3050" b="0" i="1" smtClean="0">
                            <a:latin typeface="Cambria Math" panose="02040503050406030204" pitchFamily="18" charset="0"/>
                            <a:cs typeface="Times New Roman" panose="02020603050405020304" pitchFamily="18" charset="0"/>
                          </a:rPr>
                          <m:t>2</m:t>
                        </m:r>
                      </m:e>
                      <m:sup>
                        <m:r>
                          <a:rPr lang="en-IN" sz="3050" b="0" i="1" smtClean="0">
                            <a:latin typeface="Cambria Math" panose="02040503050406030204" pitchFamily="18" charset="0"/>
                            <a:cs typeface="Times New Roman" panose="02020603050405020304" pitchFamily="18" charset="0"/>
                          </a:rPr>
                          <m:t>𝑘</m:t>
                        </m:r>
                      </m:sup>
                    </m:sSup>
                  </m:oMath>
                </a14:m>
                <a:r>
                  <a:rPr lang="en-US" sz="3050" dirty="0">
                    <a:latin typeface="Times New Roman" panose="02020603050405020304" pitchFamily="18" charset="0"/>
                    <a:cs typeface="Times New Roman" panose="02020603050405020304" pitchFamily="18" charset="0"/>
                  </a:rPr>
                  <a:t>branches leave each state.</a:t>
                </a:r>
                <a:endParaRPr lang="en-IN" sz="3050" dirty="0">
                  <a:latin typeface="Times New Roman" panose="02020603050405020304" pitchFamily="18" charset="0"/>
                  <a:cs typeface="Times New Roman" panose="0202060305040502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45782" y="7573235"/>
                <a:ext cx="17596436" cy="1540615"/>
              </a:xfrm>
              <a:prstGeom prst="rect">
                <a:avLst/>
              </a:prstGeom>
              <a:blipFill>
                <a:blip r:embed="rId3"/>
                <a:stretch>
                  <a:fillRect l="-762" t="-5138" b="-9486"/>
                </a:stretch>
              </a:blipFill>
            </p:spPr>
            <p:txBody>
              <a:bodyPr/>
              <a:lstStyle/>
              <a:p>
                <a:r>
                  <a:rPr lang="en-IN">
                    <a:noFill/>
                  </a:rPr>
                  <a:t> </a:t>
                </a:r>
              </a:p>
            </p:txBody>
          </p:sp>
        </mc:Fallback>
      </mc:AlternateContent>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197" y="1404003"/>
            <a:ext cx="7772400" cy="5312664"/>
          </a:xfrm>
          <a:prstGeom prst="rect">
            <a:avLst/>
          </a:prstGeom>
          <a:ln>
            <a:noFill/>
          </a:ln>
          <a:effectLst>
            <a:outerShdw blurRad="190500" algn="tl" rotWithShape="0">
              <a:srgbClr val="000000">
                <a:alpha val="70000"/>
              </a:srgbClr>
            </a:outerShdw>
          </a:effectLst>
        </p:spPr>
      </p:pic>
      <p:sp>
        <p:nvSpPr>
          <p:cNvPr id="3" name="Slide Number Placeholder 2">
            <a:extLst>
              <a:ext uri="{FF2B5EF4-FFF2-40B4-BE49-F238E27FC236}">
                <a16:creationId xmlns:a16="http://schemas.microsoft.com/office/drawing/2014/main" id="{8594C770-736F-88F7-D0F3-4FADF9CC858B}"/>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10</a:t>
            </a:fld>
            <a:r>
              <a:rPr lang="en-IN" spc="-10" dirty="0"/>
              <a:t>/46</a:t>
            </a:r>
          </a:p>
        </p:txBody>
      </p:sp>
    </p:spTree>
    <p:extLst>
      <p:ext uri="{BB962C8B-B14F-4D97-AF65-F5344CB8AC3E}">
        <p14:creationId xmlns:p14="http://schemas.microsoft.com/office/powerpoint/2010/main" val="2162169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2985"/>
          </a:xfrm>
          <a:custGeom>
            <a:avLst/>
            <a:gdLst/>
            <a:ahLst/>
            <a:cxnLst/>
            <a:rect l="l" t="t" r="r" b="b"/>
            <a:pathLst>
              <a:path w="18288000" h="1022985">
                <a:moveTo>
                  <a:pt x="18288000" y="1022774"/>
                </a:moveTo>
                <a:lnTo>
                  <a:pt x="0" y="1022774"/>
                </a:lnTo>
                <a:lnTo>
                  <a:pt x="0" y="0"/>
                </a:lnTo>
                <a:lnTo>
                  <a:pt x="18288000" y="0"/>
                </a:lnTo>
                <a:lnTo>
                  <a:pt x="18288000" y="1022774"/>
                </a:lnTo>
                <a:close/>
              </a:path>
            </a:pathLst>
          </a:custGeom>
          <a:solidFill>
            <a:srgbClr val="004AAC"/>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875" rIns="0" bIns="0" rtlCol="0">
            <a:spAutoFit/>
          </a:bodyPr>
          <a:lstStyle/>
          <a:p>
            <a:pPr marL="269875">
              <a:lnSpc>
                <a:spcPct val="100000"/>
              </a:lnSpc>
              <a:spcBef>
                <a:spcPts val="125"/>
              </a:spcBef>
            </a:pPr>
            <a:r>
              <a:rPr lang="en-IN" spc="185" dirty="0"/>
              <a:t>Transfer function </a:t>
            </a:r>
            <a:endParaRPr spc="185" dirty="0"/>
          </a:p>
        </p:txBody>
      </p:sp>
      <p:sp>
        <p:nvSpPr>
          <p:cNvPr id="5" name="object 5"/>
          <p:cNvSpPr/>
          <p:nvPr/>
        </p:nvSpPr>
        <p:spPr>
          <a:xfrm>
            <a:off x="0" y="9784384"/>
            <a:ext cx="18288000" cy="502920"/>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dirty="0"/>
          </a:p>
        </p:txBody>
      </p:sp>
      <p:sp>
        <p:nvSpPr>
          <p:cNvPr id="6" name="object 6"/>
          <p:cNvSpPr txBox="1">
            <a:spLocks noGrp="1"/>
          </p:cNvSpPr>
          <p:nvPr>
            <p:ph type="ftr" sz="quarter" idx="5"/>
          </p:nvPr>
        </p:nvSpPr>
        <p:spPr>
          <a:xfrm>
            <a:off x="386764" y="9891280"/>
            <a:ext cx="29660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7" name="object 7"/>
          <p:cNvSpPr txBox="1">
            <a:spLocks noGrp="1"/>
          </p:cNvSpPr>
          <p:nvPr>
            <p:ph type="dt" sz="half" idx="6"/>
          </p:nvPr>
        </p:nvSpPr>
        <p:spPr>
          <a:xfrm>
            <a:off x="7869936" y="9869131"/>
            <a:ext cx="2258924" cy="333425"/>
          </a:xfrm>
          <a:prstGeom prst="rect">
            <a:avLst/>
          </a:prstGeom>
        </p:spPr>
        <p:txBody>
          <a:bodyPr vert="horz" wrap="square" lIns="0" tIns="0" rIns="0" bIns="0" rtlCol="0">
            <a:spAutoFit/>
          </a:bodyPr>
          <a:lstStyle/>
          <a:p>
            <a:pPr marL="12700">
              <a:lnSpc>
                <a:spcPts val="2575"/>
              </a:lnSpc>
            </a:pPr>
            <a:fld id="{5DA156CE-CFDC-419E-A638-474465A7B03C}" type="datetime4">
              <a:rPr lang="en-US" spc="-25" smtClean="0"/>
              <a:t>April 17, 2024</a:t>
            </a:fld>
            <a:endParaRPr spc="-25" dirty="0"/>
          </a:p>
        </p:txBody>
      </p:sp>
      <mc:AlternateContent xmlns:mc="http://schemas.openxmlformats.org/markup-compatibility/2006" xmlns:a14="http://schemas.microsoft.com/office/drawing/2010/main">
        <mc:Choice Requires="a14">
          <p:sp>
            <p:nvSpPr>
              <p:cNvPr id="15" name="Rectangle 5">
                <a:extLst>
                  <a:ext uri="{FF2B5EF4-FFF2-40B4-BE49-F238E27FC236}">
                    <a16:creationId xmlns:a16="http://schemas.microsoft.com/office/drawing/2014/main" id="{D16ADD99-F185-4AFB-B28D-13831CAFA554}"/>
                  </a:ext>
                </a:extLst>
              </p:cNvPr>
              <p:cNvSpPr>
                <a:spLocks noChangeArrowheads="1"/>
              </p:cNvSpPr>
              <p:nvPr/>
            </p:nvSpPr>
            <p:spPr bwMode="auto">
              <a:xfrm>
                <a:off x="609600" y="1043545"/>
                <a:ext cx="14319836" cy="51798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convolutional code's distance properties are examined using a transfer function.</a:t>
                </a:r>
                <a:endParaRPr lang="en-US" altLang="en-US" sz="3050" dirty="0">
                  <a:solidFill>
                    <a:schemeClr val="tx1"/>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14:m>
                  <m:oMathPara xmlns:m="http://schemas.openxmlformats.org/officeDocument/2006/math">
                    <m:oMathParaPr>
                      <m:jc m:val="centerGroup"/>
                    </m:oMathParaPr>
                    <m:oMath xmlns:m="http://schemas.openxmlformats.org/officeDocument/2006/math">
                      <m:r>
                        <a:rPr lang="en-IN" altLang="en-US" sz="3050" b="0" i="1" smtClean="0">
                          <a:solidFill>
                            <a:schemeClr val="tx1"/>
                          </a:solidFill>
                          <a:latin typeface="Cambria Math" panose="02040503050406030204" pitchFamily="18" charset="0"/>
                          <a:cs typeface="Times New Roman" panose="02020603050405020304" pitchFamily="18" charset="0"/>
                        </a:rPr>
                        <m:t>𝑇</m:t>
                      </m:r>
                      <m:d>
                        <m:dPr>
                          <m:ctrlPr>
                            <a:rPr lang="en-IN" altLang="en-US" sz="3050" b="0" i="1" smtClean="0">
                              <a:solidFill>
                                <a:schemeClr val="tx1"/>
                              </a:solidFill>
                              <a:latin typeface="Cambria Math" panose="02040503050406030204" pitchFamily="18" charset="0"/>
                              <a:cs typeface="Times New Roman" panose="02020603050405020304" pitchFamily="18" charset="0"/>
                            </a:rPr>
                          </m:ctrlPr>
                        </m:dPr>
                        <m:e>
                          <m:r>
                            <a:rPr lang="en-IN" altLang="en-US" sz="3050" b="0" i="1" smtClean="0">
                              <a:solidFill>
                                <a:schemeClr val="tx1"/>
                              </a:solidFill>
                              <a:latin typeface="Cambria Math" panose="02040503050406030204" pitchFamily="18" charset="0"/>
                              <a:cs typeface="Times New Roman" panose="02020603050405020304" pitchFamily="18" charset="0"/>
                            </a:rPr>
                            <m:t>𝐷</m:t>
                          </m:r>
                          <m:r>
                            <a:rPr lang="en-IN" altLang="en-US" sz="3050" b="0" i="1" smtClean="0">
                              <a:solidFill>
                                <a:schemeClr val="tx1"/>
                              </a:solidFill>
                              <a:latin typeface="Cambria Math" panose="02040503050406030204" pitchFamily="18" charset="0"/>
                              <a:cs typeface="Times New Roman" panose="02020603050405020304" pitchFamily="18" charset="0"/>
                            </a:rPr>
                            <m:t>,</m:t>
                          </m:r>
                          <m:r>
                            <a:rPr lang="en-IN" altLang="en-US" sz="3050" b="0" i="1" smtClean="0">
                              <a:solidFill>
                                <a:schemeClr val="tx1"/>
                              </a:solidFill>
                              <a:latin typeface="Cambria Math" panose="02040503050406030204" pitchFamily="18" charset="0"/>
                              <a:cs typeface="Times New Roman" panose="02020603050405020304" pitchFamily="18" charset="0"/>
                            </a:rPr>
                            <m:t>𝑁</m:t>
                          </m:r>
                          <m:r>
                            <a:rPr lang="en-IN" altLang="en-US" sz="3050" b="0" i="1" smtClean="0">
                              <a:solidFill>
                                <a:schemeClr val="tx1"/>
                              </a:solidFill>
                              <a:latin typeface="Cambria Math" panose="02040503050406030204" pitchFamily="18" charset="0"/>
                              <a:cs typeface="Times New Roman" panose="02020603050405020304" pitchFamily="18" charset="0"/>
                            </a:rPr>
                            <m:t>,</m:t>
                          </m:r>
                          <m:r>
                            <a:rPr lang="en-IN" altLang="en-US" sz="3050" b="0" i="1" smtClean="0">
                              <a:solidFill>
                                <a:schemeClr val="tx1"/>
                              </a:solidFill>
                              <a:latin typeface="Cambria Math" panose="02040503050406030204" pitchFamily="18" charset="0"/>
                              <a:cs typeface="Times New Roman" panose="02020603050405020304" pitchFamily="18" charset="0"/>
                            </a:rPr>
                            <m:t>𝐽</m:t>
                          </m:r>
                        </m:e>
                      </m:d>
                      <m:r>
                        <a:rPr lang="en-IN" altLang="en-US" sz="3050" b="0" i="1" smtClean="0">
                          <a:solidFill>
                            <a:schemeClr val="tx1"/>
                          </a:solidFill>
                          <a:latin typeface="Cambria Math" panose="02040503050406030204" pitchFamily="18" charset="0"/>
                          <a:cs typeface="Times New Roman" panose="02020603050405020304" pitchFamily="18" charset="0"/>
                        </a:rPr>
                        <m:t>=</m:t>
                      </m:r>
                      <m:nary>
                        <m:naryPr>
                          <m:chr m:val="∑"/>
                          <m:ctrlPr>
                            <a:rPr lang="en-IN" altLang="en-US" sz="3050" b="0" i="1" smtClean="0">
                              <a:solidFill>
                                <a:schemeClr val="tx1"/>
                              </a:solidFill>
                              <a:latin typeface="Cambria Math" panose="02040503050406030204" pitchFamily="18" charset="0"/>
                              <a:cs typeface="Times New Roman" panose="02020603050405020304" pitchFamily="18" charset="0"/>
                            </a:rPr>
                          </m:ctrlPr>
                        </m:naryPr>
                        <m:sub>
                          <m:r>
                            <m:rPr>
                              <m:brk m:alnAt="23"/>
                            </m:rPr>
                            <a:rPr lang="en-IN" altLang="en-US" sz="3050" b="0" i="1" smtClean="0">
                              <a:solidFill>
                                <a:schemeClr val="tx1"/>
                              </a:solidFill>
                              <a:latin typeface="Cambria Math" panose="02040503050406030204" pitchFamily="18" charset="0"/>
                              <a:cs typeface="Times New Roman" panose="02020603050405020304" pitchFamily="18" charset="0"/>
                            </a:rPr>
                            <m:t>𝑑</m:t>
                          </m:r>
                          <m:r>
                            <a:rPr lang="en-IN" altLang="en-US" sz="3050" b="0" i="1" smtClean="0">
                              <a:solidFill>
                                <a:schemeClr val="tx1"/>
                              </a:solidFill>
                              <a:latin typeface="Cambria Math" panose="02040503050406030204" pitchFamily="18" charset="0"/>
                              <a:cs typeface="Times New Roman" panose="02020603050405020304" pitchFamily="18" charset="0"/>
                            </a:rPr>
                            <m:t>=</m:t>
                          </m:r>
                          <m:r>
                            <a:rPr lang="en-IN" altLang="en-US" sz="3050" b="0" i="1" smtClean="0">
                              <a:solidFill>
                                <a:schemeClr val="tx1"/>
                              </a:solidFill>
                              <a:latin typeface="Cambria Math" panose="02040503050406030204" pitchFamily="18" charset="0"/>
                              <a:cs typeface="Times New Roman" panose="02020603050405020304" pitchFamily="18" charset="0"/>
                            </a:rPr>
                            <m:t>𝑑𝑓𝑟𝑒𝑒</m:t>
                          </m:r>
                        </m:sub>
                        <m:sup>
                          <m:r>
                            <a:rPr lang="en-IN" altLang="en-US" sz="305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e>
                          <m:sSub>
                            <m:sSubPr>
                              <m:ctrlPr>
                                <a:rPr lang="en-IN" altLang="en-US" sz="3050" b="0" i="1" smtClean="0">
                                  <a:solidFill>
                                    <a:schemeClr val="tx1"/>
                                  </a:solidFill>
                                  <a:latin typeface="Cambria Math" panose="02040503050406030204" pitchFamily="18" charset="0"/>
                                  <a:cs typeface="Times New Roman" panose="02020603050405020304" pitchFamily="18" charset="0"/>
                                </a:rPr>
                              </m:ctrlPr>
                            </m:sSubPr>
                            <m:e>
                              <m:r>
                                <a:rPr lang="en-IN" altLang="en-US" sz="3050" b="0" i="1" smtClean="0">
                                  <a:solidFill>
                                    <a:schemeClr val="tx1"/>
                                  </a:solidFill>
                                  <a:latin typeface="Cambria Math" panose="02040503050406030204" pitchFamily="18" charset="0"/>
                                  <a:cs typeface="Times New Roman" panose="02020603050405020304" pitchFamily="18" charset="0"/>
                                </a:rPr>
                                <m:t>𝑎</m:t>
                              </m:r>
                            </m:e>
                            <m:sub>
                              <m:r>
                                <a:rPr lang="en-IN" altLang="en-US" sz="3050" b="0" i="1" smtClean="0">
                                  <a:solidFill>
                                    <a:schemeClr val="tx1"/>
                                  </a:solidFill>
                                  <a:latin typeface="Cambria Math" panose="02040503050406030204" pitchFamily="18" charset="0"/>
                                  <a:cs typeface="Times New Roman" panose="02020603050405020304" pitchFamily="18" charset="0"/>
                                </a:rPr>
                                <m:t>𝑑</m:t>
                              </m:r>
                            </m:sub>
                          </m:sSub>
                          <m:sSup>
                            <m:sSupPr>
                              <m:ctrlPr>
                                <a:rPr lang="en-IN" altLang="en-US" sz="3050" b="0" i="1" smtClean="0">
                                  <a:solidFill>
                                    <a:schemeClr val="tx1"/>
                                  </a:solidFill>
                                  <a:latin typeface="Cambria Math" panose="02040503050406030204" pitchFamily="18" charset="0"/>
                                  <a:cs typeface="Times New Roman" panose="02020603050405020304" pitchFamily="18" charset="0"/>
                                </a:rPr>
                              </m:ctrlPr>
                            </m:sSupPr>
                            <m:e>
                              <m:r>
                                <a:rPr lang="en-IN" altLang="en-US" sz="3050" b="0" i="1" smtClean="0">
                                  <a:solidFill>
                                    <a:schemeClr val="tx1"/>
                                  </a:solidFill>
                                  <a:latin typeface="Cambria Math" panose="02040503050406030204" pitchFamily="18" charset="0"/>
                                  <a:cs typeface="Times New Roman" panose="02020603050405020304" pitchFamily="18" charset="0"/>
                                </a:rPr>
                                <m:t>𝐷</m:t>
                              </m:r>
                            </m:e>
                            <m:sup>
                              <m:r>
                                <a:rPr lang="en-IN" altLang="en-US" sz="3050" b="0" i="1" smtClean="0">
                                  <a:solidFill>
                                    <a:schemeClr val="tx1"/>
                                  </a:solidFill>
                                  <a:latin typeface="Cambria Math" panose="02040503050406030204" pitchFamily="18" charset="0"/>
                                  <a:cs typeface="Times New Roman" panose="02020603050405020304" pitchFamily="18" charset="0"/>
                                </a:rPr>
                                <m:t>𝑑</m:t>
                              </m:r>
                            </m:sup>
                          </m:sSup>
                          <m:sSup>
                            <m:sSupPr>
                              <m:ctrlPr>
                                <a:rPr lang="en-IN" altLang="en-US" sz="3050" b="0" i="1" smtClean="0">
                                  <a:solidFill>
                                    <a:schemeClr val="tx1"/>
                                  </a:solidFill>
                                  <a:latin typeface="Cambria Math" panose="02040503050406030204" pitchFamily="18" charset="0"/>
                                  <a:cs typeface="Times New Roman" panose="02020603050405020304" pitchFamily="18" charset="0"/>
                                </a:rPr>
                              </m:ctrlPr>
                            </m:sSupPr>
                            <m:e>
                              <m:r>
                                <a:rPr lang="en-IN" altLang="en-US" sz="3050" b="0" i="1" smtClean="0">
                                  <a:solidFill>
                                    <a:schemeClr val="tx1"/>
                                  </a:solidFill>
                                  <a:latin typeface="Cambria Math" panose="02040503050406030204" pitchFamily="18" charset="0"/>
                                  <a:cs typeface="Times New Roman" panose="02020603050405020304" pitchFamily="18" charset="0"/>
                                </a:rPr>
                                <m:t>𝑁</m:t>
                              </m:r>
                            </m:e>
                            <m:sup>
                              <m:r>
                                <a:rPr lang="en-IN" altLang="en-US" sz="3050" b="0" i="1" smtClean="0">
                                  <a:solidFill>
                                    <a:schemeClr val="tx1"/>
                                  </a:solidFill>
                                  <a:latin typeface="Cambria Math" panose="02040503050406030204" pitchFamily="18" charset="0"/>
                                  <a:cs typeface="Times New Roman" panose="02020603050405020304" pitchFamily="18" charset="0"/>
                                </a:rPr>
                                <m:t>𝑓</m:t>
                              </m:r>
                              <m:d>
                                <m:dPr>
                                  <m:ctrlPr>
                                    <a:rPr lang="en-IN" altLang="en-US" sz="3050" b="0" i="1" smtClean="0">
                                      <a:solidFill>
                                        <a:schemeClr val="tx1"/>
                                      </a:solidFill>
                                      <a:latin typeface="Cambria Math" panose="02040503050406030204" pitchFamily="18" charset="0"/>
                                      <a:cs typeface="Times New Roman" panose="02020603050405020304" pitchFamily="18" charset="0"/>
                                    </a:rPr>
                                  </m:ctrlPr>
                                </m:dPr>
                                <m:e>
                                  <m:r>
                                    <a:rPr lang="en-IN" altLang="en-US" sz="3050" b="0" i="1" smtClean="0">
                                      <a:solidFill>
                                        <a:schemeClr val="tx1"/>
                                      </a:solidFill>
                                      <a:latin typeface="Cambria Math" panose="02040503050406030204" pitchFamily="18" charset="0"/>
                                      <a:cs typeface="Times New Roman" panose="02020603050405020304" pitchFamily="18" charset="0"/>
                                    </a:rPr>
                                    <m:t>𝑑</m:t>
                                  </m:r>
                                </m:e>
                              </m:d>
                            </m:sup>
                          </m:sSup>
                          <m:sSup>
                            <m:sSupPr>
                              <m:ctrlPr>
                                <a:rPr lang="en-IN" altLang="en-US" sz="3050" b="0" i="1" smtClean="0">
                                  <a:solidFill>
                                    <a:schemeClr val="tx1"/>
                                  </a:solidFill>
                                  <a:latin typeface="Cambria Math" panose="02040503050406030204" pitchFamily="18" charset="0"/>
                                  <a:cs typeface="Times New Roman" panose="02020603050405020304" pitchFamily="18" charset="0"/>
                                </a:rPr>
                              </m:ctrlPr>
                            </m:sSupPr>
                            <m:e>
                              <m:r>
                                <a:rPr lang="en-IN" altLang="en-US" sz="3050" b="0" i="1" smtClean="0">
                                  <a:solidFill>
                                    <a:schemeClr val="tx1"/>
                                  </a:solidFill>
                                  <a:latin typeface="Cambria Math" panose="02040503050406030204" pitchFamily="18" charset="0"/>
                                  <a:cs typeface="Times New Roman" panose="02020603050405020304" pitchFamily="18" charset="0"/>
                                </a:rPr>
                                <m:t>𝐽</m:t>
                              </m:r>
                            </m:e>
                            <m:sup>
                              <m:r>
                                <a:rPr lang="en-IN" altLang="en-US" sz="3050" b="0" i="1" smtClean="0">
                                  <a:solidFill>
                                    <a:schemeClr val="tx1"/>
                                  </a:solidFill>
                                  <a:latin typeface="Cambria Math" panose="02040503050406030204" pitchFamily="18" charset="0"/>
                                  <a:cs typeface="Times New Roman" panose="02020603050405020304" pitchFamily="18" charset="0"/>
                                </a:rPr>
                                <m:t>𝑔</m:t>
                              </m:r>
                              <m:d>
                                <m:dPr>
                                  <m:ctrlPr>
                                    <a:rPr lang="en-IN" altLang="en-US" sz="3050" b="0" i="1" smtClean="0">
                                      <a:solidFill>
                                        <a:schemeClr val="tx1"/>
                                      </a:solidFill>
                                      <a:latin typeface="Cambria Math" panose="02040503050406030204" pitchFamily="18" charset="0"/>
                                      <a:cs typeface="Times New Roman" panose="02020603050405020304" pitchFamily="18" charset="0"/>
                                    </a:rPr>
                                  </m:ctrlPr>
                                </m:dPr>
                                <m:e>
                                  <m:r>
                                    <a:rPr lang="en-IN" altLang="en-US" sz="3050" b="0" i="1" smtClean="0">
                                      <a:solidFill>
                                        <a:schemeClr val="tx1"/>
                                      </a:solidFill>
                                      <a:latin typeface="Cambria Math" panose="02040503050406030204" pitchFamily="18" charset="0"/>
                                      <a:cs typeface="Times New Roman" panose="02020603050405020304" pitchFamily="18" charset="0"/>
                                    </a:rPr>
                                    <m:t>𝑑</m:t>
                                  </m:r>
                                </m:e>
                              </m:d>
                            </m:sup>
                          </m:sSup>
                        </m:e>
                      </m:nary>
                    </m:oMath>
                  </m:oMathPara>
                </a14:m>
                <a:endParaRPr lang="en-US" altLang="en-US" sz="3050" dirty="0">
                  <a:solidFill>
                    <a:schemeClr val="tx1"/>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3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Here, d=no. of ones in output codeword</a:t>
                </a:r>
              </a:p>
              <a:p>
                <a:pPr marR="0" lvl="0" algn="l" defTabSz="914400" rtl="0" eaLnBrk="0" fontAlgn="base" latinLnBrk="0" hangingPunct="0">
                  <a:lnSpc>
                    <a:spcPct val="100000"/>
                  </a:lnSpc>
                  <a:spcBef>
                    <a:spcPct val="0"/>
                  </a:spcBef>
                  <a:spcAft>
                    <a:spcPct val="0"/>
                  </a:spcAft>
                  <a:buClrTx/>
                  <a:buSzTx/>
                  <a:tabLst/>
                </a:pPr>
                <a:r>
                  <a:rPr kumimoji="0" lang="en-US" altLang="en-US" sz="3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t>
                </a:r>
                <a:r>
                  <a:rPr lang="en-US" altLang="en-US" sz="3050" dirty="0">
                    <a:solidFill>
                      <a:schemeClr val="tx1"/>
                    </a:solidFill>
                    <a:latin typeface="Times New Roman" panose="02020603050405020304" pitchFamily="18" charset="0"/>
                    <a:cs typeface="Times New Roman" panose="02020603050405020304" pitchFamily="18" charset="0"/>
                  </a:rPr>
                  <a:t>(d)=no. of ones in input (k-bits) </a:t>
                </a:r>
              </a:p>
              <a:p>
                <a:pPr marR="0" lvl="0" algn="l" defTabSz="914400" rtl="0" eaLnBrk="0" fontAlgn="base" latinLnBrk="0" hangingPunct="0">
                  <a:lnSpc>
                    <a:spcPct val="100000"/>
                  </a:lnSpc>
                  <a:spcBef>
                    <a:spcPct val="0"/>
                  </a:spcBef>
                  <a:spcAft>
                    <a:spcPct val="0"/>
                  </a:spcAft>
                  <a:buClrTx/>
                  <a:buSzTx/>
                  <a:tabLst/>
                </a:pPr>
                <a:r>
                  <a:rPr kumimoji="0" lang="en-US" altLang="en-US" sz="3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3050" dirty="0">
                    <a:solidFill>
                      <a:schemeClr val="tx1"/>
                    </a:solidFill>
                    <a:latin typeface="Times New Roman" panose="02020603050405020304" pitchFamily="18" charset="0"/>
                    <a:cs typeface="Times New Roman" panose="02020603050405020304" pitchFamily="18" charset="0"/>
                  </a:rPr>
                  <a:t>     g(d)=no. of branches spanned by the path</a:t>
                </a:r>
              </a:p>
              <a:p>
                <a:pPr marR="0" lvl="0" algn="l" defTabSz="914400" rtl="0" eaLnBrk="0" fontAlgn="base" latinLnBrk="0" hangingPunct="0">
                  <a:lnSpc>
                    <a:spcPct val="100000"/>
                  </a:lnSpc>
                  <a:spcBef>
                    <a:spcPct val="0"/>
                  </a:spcBef>
                  <a:spcAft>
                    <a:spcPct val="0"/>
                  </a:spcAft>
                  <a:buClrTx/>
                  <a:buSzTx/>
                  <a:tabLst/>
                </a:pPr>
                <a:endParaRPr lang="en-US" altLang="en-US" sz="3050" dirty="0">
                  <a:solidFill>
                    <a:schemeClr val="tx1"/>
                  </a:solidFill>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3050" dirty="0">
                    <a:solidFill>
                      <a:schemeClr val="tx1"/>
                    </a:solidFill>
                    <a:latin typeface="Times New Roman" panose="02020603050405020304" pitchFamily="18" charset="0"/>
                    <a:cs typeface="Times New Roman" panose="02020603050405020304" pitchFamily="18" charset="0"/>
                  </a:rPr>
                  <a:t>From figure 3 we obtained signal flow diagram as given below: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3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15" name="Rectangle 5">
                <a:extLst>
                  <a:ext uri="{FF2B5EF4-FFF2-40B4-BE49-F238E27FC236}">
                    <a16:creationId xmlns:a16="http://schemas.microsoft.com/office/drawing/2014/main" id="{D16ADD99-F185-4AFB-B28D-13831CAFA554}"/>
                  </a:ext>
                </a:extLst>
              </p:cNvPr>
              <p:cNvSpPr>
                <a:spLocks noRot="1" noChangeAspect="1" noMove="1" noResize="1" noEditPoints="1" noAdjustHandles="1" noChangeArrowheads="1" noChangeShapeType="1" noTextEdit="1"/>
              </p:cNvSpPr>
              <p:nvPr/>
            </p:nvSpPr>
            <p:spPr bwMode="auto">
              <a:xfrm>
                <a:off x="609600" y="1043545"/>
                <a:ext cx="14319836" cy="5179880"/>
              </a:xfrm>
              <a:prstGeom prst="rect">
                <a:avLst/>
              </a:prstGeom>
              <a:blipFill>
                <a:blip r:embed="rId3"/>
                <a:stretch>
                  <a:fillRect l="-894" t="-105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pic>
        <p:nvPicPr>
          <p:cNvPr id="17" name="Picture 16">
            <a:extLst>
              <a:ext uri="{FF2B5EF4-FFF2-40B4-BE49-F238E27FC236}">
                <a16:creationId xmlns:a16="http://schemas.microsoft.com/office/drawing/2014/main" id="{06B97B2A-60BF-9B53-3E45-0948F86977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1889" y="5676900"/>
            <a:ext cx="8075017" cy="3695238"/>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E181DD8-BAAF-F266-680C-A87E17F33666}"/>
                  </a:ext>
                </a:extLst>
              </p:cNvPr>
              <p:cNvSpPr txBox="1"/>
              <p:nvPr/>
            </p:nvSpPr>
            <p:spPr>
              <a:xfrm>
                <a:off x="6019800" y="7962900"/>
                <a:ext cx="93326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𝐷</m:t>
                          </m:r>
                        </m:e>
                        <m:sup>
                          <m:r>
                            <a:rPr lang="en-IN" sz="2800" b="0" i="1" smtClean="0">
                              <a:latin typeface="Cambria Math" panose="02040503050406030204" pitchFamily="18" charset="0"/>
                            </a:rPr>
                            <m:t>2</m:t>
                          </m:r>
                        </m:sup>
                      </m:sSup>
                      <m:r>
                        <a:rPr lang="en-IN" sz="2800" b="0" i="1" smtClean="0">
                          <a:latin typeface="Cambria Math" panose="02040503050406030204" pitchFamily="18" charset="0"/>
                        </a:rPr>
                        <m:t>𝑁𝐽</m:t>
                      </m:r>
                    </m:oMath>
                  </m:oMathPara>
                </a14:m>
                <a:endParaRPr lang="en-IN" sz="2800" b="0" dirty="0"/>
              </a:p>
            </p:txBody>
          </p:sp>
        </mc:Choice>
        <mc:Fallback xmlns="">
          <p:sp>
            <p:nvSpPr>
              <p:cNvPr id="18" name="TextBox 17">
                <a:extLst>
                  <a:ext uri="{FF2B5EF4-FFF2-40B4-BE49-F238E27FC236}">
                    <a16:creationId xmlns:a16="http://schemas.microsoft.com/office/drawing/2014/main" id="{2E181DD8-BAAF-F266-680C-A87E17F33666}"/>
                  </a:ext>
                </a:extLst>
              </p:cNvPr>
              <p:cNvSpPr txBox="1">
                <a:spLocks noRot="1" noChangeAspect="1" noMove="1" noResize="1" noEditPoints="1" noAdjustHandles="1" noChangeArrowheads="1" noChangeShapeType="1" noTextEdit="1"/>
              </p:cNvSpPr>
              <p:nvPr/>
            </p:nvSpPr>
            <p:spPr>
              <a:xfrm>
                <a:off x="6019800" y="7962900"/>
                <a:ext cx="933269" cy="430887"/>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4F0AF58-6DE4-0135-3F07-420E11C86392}"/>
                  </a:ext>
                </a:extLst>
              </p:cNvPr>
              <p:cNvSpPr txBox="1"/>
              <p:nvPr/>
            </p:nvSpPr>
            <p:spPr>
              <a:xfrm>
                <a:off x="4427397" y="7962900"/>
                <a:ext cx="9144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𝐷𝐽</m:t>
                      </m:r>
                    </m:oMath>
                  </m:oMathPara>
                </a14:m>
                <a:endParaRPr lang="en-IN" sz="1800" b="0" dirty="0"/>
              </a:p>
            </p:txBody>
          </p:sp>
        </mc:Choice>
        <mc:Fallback xmlns="">
          <p:sp>
            <p:nvSpPr>
              <p:cNvPr id="20" name="TextBox 19">
                <a:extLst>
                  <a:ext uri="{FF2B5EF4-FFF2-40B4-BE49-F238E27FC236}">
                    <a16:creationId xmlns:a16="http://schemas.microsoft.com/office/drawing/2014/main" id="{74F0AF58-6DE4-0135-3F07-420E11C86392}"/>
                  </a:ext>
                </a:extLst>
              </p:cNvPr>
              <p:cNvSpPr txBox="1">
                <a:spLocks noRot="1" noChangeAspect="1" noMove="1" noResize="1" noEditPoints="1" noAdjustHandles="1" noChangeArrowheads="1" noChangeShapeType="1" noTextEdit="1"/>
              </p:cNvSpPr>
              <p:nvPr/>
            </p:nvSpPr>
            <p:spPr>
              <a:xfrm>
                <a:off x="4427397" y="7962900"/>
                <a:ext cx="9144000" cy="52322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72197A1-9869-A1CA-B7E3-A98E971D6265}"/>
                  </a:ext>
                </a:extLst>
              </p:cNvPr>
              <p:cNvSpPr txBox="1"/>
              <p:nvPr/>
            </p:nvSpPr>
            <p:spPr>
              <a:xfrm>
                <a:off x="5381688" y="5719597"/>
                <a:ext cx="9144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𝐷𝑁𝐽</m:t>
                      </m:r>
                    </m:oMath>
                  </m:oMathPara>
                </a14:m>
                <a:endParaRPr lang="en-IN" sz="1800" b="0" dirty="0"/>
              </a:p>
            </p:txBody>
          </p:sp>
        </mc:Choice>
        <mc:Fallback xmlns="">
          <p:sp>
            <p:nvSpPr>
              <p:cNvPr id="22" name="TextBox 21">
                <a:extLst>
                  <a:ext uri="{FF2B5EF4-FFF2-40B4-BE49-F238E27FC236}">
                    <a16:creationId xmlns:a16="http://schemas.microsoft.com/office/drawing/2014/main" id="{A72197A1-9869-A1CA-B7E3-A98E971D6265}"/>
                  </a:ext>
                </a:extLst>
              </p:cNvPr>
              <p:cNvSpPr txBox="1">
                <a:spLocks noRot="1" noChangeAspect="1" noMove="1" noResize="1" noEditPoints="1" noAdjustHandles="1" noChangeArrowheads="1" noChangeShapeType="1" noTextEdit="1"/>
              </p:cNvSpPr>
              <p:nvPr/>
            </p:nvSpPr>
            <p:spPr>
              <a:xfrm>
                <a:off x="5381688" y="5719597"/>
                <a:ext cx="9144000" cy="523220"/>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05CD862-ACE8-3817-F087-573802AAB33E}"/>
                  </a:ext>
                </a:extLst>
              </p:cNvPr>
              <p:cNvSpPr txBox="1"/>
              <p:nvPr/>
            </p:nvSpPr>
            <p:spPr>
              <a:xfrm>
                <a:off x="3473107" y="6956916"/>
                <a:ext cx="9144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𝐷𝑁𝐽</m:t>
                      </m:r>
                    </m:oMath>
                  </m:oMathPara>
                </a14:m>
                <a:endParaRPr lang="en-IN" sz="1200" b="0" dirty="0"/>
              </a:p>
            </p:txBody>
          </p:sp>
        </mc:Choice>
        <mc:Fallback xmlns="">
          <p:sp>
            <p:nvSpPr>
              <p:cNvPr id="26" name="TextBox 25">
                <a:extLst>
                  <a:ext uri="{FF2B5EF4-FFF2-40B4-BE49-F238E27FC236}">
                    <a16:creationId xmlns:a16="http://schemas.microsoft.com/office/drawing/2014/main" id="{E05CD862-ACE8-3817-F087-573802AAB33E}"/>
                  </a:ext>
                </a:extLst>
              </p:cNvPr>
              <p:cNvSpPr txBox="1">
                <a:spLocks noRot="1" noChangeAspect="1" noMove="1" noResize="1" noEditPoints="1" noAdjustHandles="1" noChangeArrowheads="1" noChangeShapeType="1" noTextEdit="1"/>
              </p:cNvSpPr>
              <p:nvPr/>
            </p:nvSpPr>
            <p:spPr>
              <a:xfrm>
                <a:off x="3473107" y="6956916"/>
                <a:ext cx="9144000" cy="52322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3F5C853-F5F9-939A-9E8D-ED96F2E3550D}"/>
                  </a:ext>
                </a:extLst>
              </p:cNvPr>
              <p:cNvSpPr txBox="1"/>
              <p:nvPr/>
            </p:nvSpPr>
            <p:spPr>
              <a:xfrm>
                <a:off x="5349733" y="6956916"/>
                <a:ext cx="9144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𝐷𝐽</m:t>
                      </m:r>
                    </m:oMath>
                  </m:oMathPara>
                </a14:m>
                <a:endParaRPr lang="en-IN" sz="1200" b="0" dirty="0"/>
              </a:p>
            </p:txBody>
          </p:sp>
        </mc:Choice>
        <mc:Fallback xmlns="">
          <p:sp>
            <p:nvSpPr>
              <p:cNvPr id="28" name="TextBox 27">
                <a:extLst>
                  <a:ext uri="{FF2B5EF4-FFF2-40B4-BE49-F238E27FC236}">
                    <a16:creationId xmlns:a16="http://schemas.microsoft.com/office/drawing/2014/main" id="{13F5C853-F5F9-939A-9E8D-ED96F2E3550D}"/>
                  </a:ext>
                </a:extLst>
              </p:cNvPr>
              <p:cNvSpPr txBox="1">
                <a:spLocks noRot="1" noChangeAspect="1" noMove="1" noResize="1" noEditPoints="1" noAdjustHandles="1" noChangeArrowheads="1" noChangeShapeType="1" noTextEdit="1"/>
              </p:cNvSpPr>
              <p:nvPr/>
            </p:nvSpPr>
            <p:spPr>
              <a:xfrm>
                <a:off x="5349733" y="6956916"/>
                <a:ext cx="9144000" cy="52322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5F5D642-381A-EC7A-599D-BD5F1CAA4BBB}"/>
                  </a:ext>
                </a:extLst>
              </p:cNvPr>
              <p:cNvSpPr txBox="1"/>
              <p:nvPr/>
            </p:nvSpPr>
            <p:spPr>
              <a:xfrm>
                <a:off x="4427397" y="8772554"/>
                <a:ext cx="9144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𝑁𝐽</m:t>
                      </m:r>
                    </m:oMath>
                  </m:oMathPara>
                </a14:m>
                <a:endParaRPr lang="en-IN" sz="1800" b="0" dirty="0"/>
              </a:p>
            </p:txBody>
          </p:sp>
        </mc:Choice>
        <mc:Fallback xmlns="">
          <p:sp>
            <p:nvSpPr>
              <p:cNvPr id="30" name="TextBox 29">
                <a:extLst>
                  <a:ext uri="{FF2B5EF4-FFF2-40B4-BE49-F238E27FC236}">
                    <a16:creationId xmlns:a16="http://schemas.microsoft.com/office/drawing/2014/main" id="{75F5D642-381A-EC7A-599D-BD5F1CAA4BBB}"/>
                  </a:ext>
                </a:extLst>
              </p:cNvPr>
              <p:cNvSpPr txBox="1">
                <a:spLocks noRot="1" noChangeAspect="1" noMove="1" noResize="1" noEditPoints="1" noAdjustHandles="1" noChangeArrowheads="1" noChangeShapeType="1" noTextEdit="1"/>
              </p:cNvSpPr>
              <p:nvPr/>
            </p:nvSpPr>
            <p:spPr>
              <a:xfrm>
                <a:off x="4427397" y="8772554"/>
                <a:ext cx="9144000" cy="52322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A58B916-CBD2-82A1-DA45-DAEE00D00427}"/>
                  </a:ext>
                </a:extLst>
              </p:cNvPr>
              <p:cNvSpPr txBox="1"/>
              <p:nvPr/>
            </p:nvSpPr>
            <p:spPr>
              <a:xfrm>
                <a:off x="6762933" y="7901834"/>
                <a:ext cx="9144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𝐷</m:t>
                          </m:r>
                        </m:e>
                        <m:sup>
                          <m:r>
                            <a:rPr lang="en-IN" sz="2800" b="0" i="1" smtClean="0">
                              <a:latin typeface="Cambria Math" panose="02040503050406030204" pitchFamily="18" charset="0"/>
                            </a:rPr>
                            <m:t>2</m:t>
                          </m:r>
                        </m:sup>
                      </m:sSup>
                      <m:r>
                        <a:rPr lang="en-IN" sz="2800" b="0" i="1" smtClean="0">
                          <a:latin typeface="Cambria Math" panose="02040503050406030204" pitchFamily="18" charset="0"/>
                        </a:rPr>
                        <m:t>𝐽</m:t>
                      </m:r>
                    </m:oMath>
                  </m:oMathPara>
                </a14:m>
                <a:endParaRPr lang="en-IN" sz="1200" b="0" dirty="0"/>
              </a:p>
            </p:txBody>
          </p:sp>
        </mc:Choice>
        <mc:Fallback xmlns="">
          <p:sp>
            <p:nvSpPr>
              <p:cNvPr id="32" name="TextBox 31">
                <a:extLst>
                  <a:ext uri="{FF2B5EF4-FFF2-40B4-BE49-F238E27FC236}">
                    <a16:creationId xmlns:a16="http://schemas.microsoft.com/office/drawing/2014/main" id="{7A58B916-CBD2-82A1-DA45-DAEE00D00427}"/>
                  </a:ext>
                </a:extLst>
              </p:cNvPr>
              <p:cNvSpPr txBox="1">
                <a:spLocks noRot="1" noChangeAspect="1" noMove="1" noResize="1" noEditPoints="1" noAdjustHandles="1" noChangeArrowheads="1" noChangeShapeType="1" noTextEdit="1"/>
              </p:cNvSpPr>
              <p:nvPr/>
            </p:nvSpPr>
            <p:spPr>
              <a:xfrm>
                <a:off x="6762933" y="7901834"/>
                <a:ext cx="9144000" cy="523220"/>
              </a:xfrm>
              <a:prstGeom prst="rect">
                <a:avLst/>
              </a:prstGeom>
              <a:blipFill>
                <a:blip r:embed="rId11"/>
                <a:stretch>
                  <a:fillRect/>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454AC2E6-F704-D278-B439-4A41B2931732}"/>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11</a:t>
            </a:fld>
            <a:r>
              <a:rPr lang="en-IN" spc="-10" dirty="0"/>
              <a:t>/46</a:t>
            </a:r>
          </a:p>
        </p:txBody>
      </p:sp>
    </p:spTree>
    <p:extLst>
      <p:ext uri="{BB962C8B-B14F-4D97-AF65-F5344CB8AC3E}">
        <p14:creationId xmlns:p14="http://schemas.microsoft.com/office/powerpoint/2010/main" val="2824325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8288000" cy="1022985"/>
          </a:xfrm>
          <a:custGeom>
            <a:avLst/>
            <a:gdLst/>
            <a:ahLst/>
            <a:cxnLst/>
            <a:rect l="l" t="t" r="r" b="b"/>
            <a:pathLst>
              <a:path w="18288000" h="1022985">
                <a:moveTo>
                  <a:pt x="18288000" y="1022774"/>
                </a:moveTo>
                <a:lnTo>
                  <a:pt x="0" y="1022774"/>
                </a:lnTo>
                <a:lnTo>
                  <a:pt x="0" y="0"/>
                </a:lnTo>
                <a:lnTo>
                  <a:pt x="18288000" y="0"/>
                </a:lnTo>
                <a:lnTo>
                  <a:pt x="18288000" y="1022774"/>
                </a:lnTo>
                <a:close/>
              </a:path>
            </a:pathLst>
          </a:custGeom>
          <a:solidFill>
            <a:srgbClr val="004AAC"/>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875" rIns="0" bIns="0" rtlCol="0">
            <a:spAutoFit/>
          </a:bodyPr>
          <a:lstStyle/>
          <a:p>
            <a:pPr marL="269875">
              <a:lnSpc>
                <a:spcPct val="100000"/>
              </a:lnSpc>
              <a:spcBef>
                <a:spcPts val="125"/>
              </a:spcBef>
            </a:pPr>
            <a:r>
              <a:rPr lang="en-IN" spc="185" dirty="0"/>
              <a:t>Transfer function </a:t>
            </a:r>
            <a:endParaRPr spc="185" dirty="0"/>
          </a:p>
        </p:txBody>
      </p:sp>
      <p:sp>
        <p:nvSpPr>
          <p:cNvPr id="5" name="object 5"/>
          <p:cNvSpPr/>
          <p:nvPr/>
        </p:nvSpPr>
        <p:spPr>
          <a:xfrm>
            <a:off x="0" y="9784384"/>
            <a:ext cx="18288000" cy="502920"/>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dirty="0"/>
          </a:p>
        </p:txBody>
      </p:sp>
      <p:sp>
        <p:nvSpPr>
          <p:cNvPr id="6" name="object 6"/>
          <p:cNvSpPr txBox="1">
            <a:spLocks noGrp="1"/>
          </p:cNvSpPr>
          <p:nvPr>
            <p:ph type="ftr" sz="quarter" idx="5"/>
          </p:nvPr>
        </p:nvSpPr>
        <p:spPr>
          <a:xfrm>
            <a:off x="386764" y="9891280"/>
            <a:ext cx="29660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7" name="object 7"/>
          <p:cNvSpPr txBox="1">
            <a:spLocks noGrp="1"/>
          </p:cNvSpPr>
          <p:nvPr>
            <p:ph type="dt" sz="half" idx="6"/>
          </p:nvPr>
        </p:nvSpPr>
        <p:spPr>
          <a:xfrm>
            <a:off x="7869936" y="9869131"/>
            <a:ext cx="2258924" cy="333425"/>
          </a:xfrm>
          <a:prstGeom prst="rect">
            <a:avLst/>
          </a:prstGeom>
        </p:spPr>
        <p:txBody>
          <a:bodyPr vert="horz" wrap="square" lIns="0" tIns="0" rIns="0" bIns="0" rtlCol="0">
            <a:spAutoFit/>
          </a:bodyPr>
          <a:lstStyle/>
          <a:p>
            <a:pPr marL="12700">
              <a:lnSpc>
                <a:spcPts val="2575"/>
              </a:lnSpc>
            </a:pPr>
            <a:fld id="{079CDB72-751C-4327-A41D-A42A22CA8C10}" type="datetime4">
              <a:rPr lang="en-US" spc="-25" smtClean="0"/>
              <a:t>April 17, 2024</a:t>
            </a:fld>
            <a:endParaRPr spc="-25" dirty="0"/>
          </a:p>
        </p:txBody>
      </p:sp>
      <p:sp>
        <p:nvSpPr>
          <p:cNvPr id="10" name="TextBox 9">
            <a:extLst>
              <a:ext uri="{FF2B5EF4-FFF2-40B4-BE49-F238E27FC236}">
                <a16:creationId xmlns:a16="http://schemas.microsoft.com/office/drawing/2014/main" id="{7A533F54-BDA9-9ADC-583B-05E8AD53443C}"/>
              </a:ext>
            </a:extLst>
          </p:cNvPr>
          <p:cNvSpPr txBox="1"/>
          <p:nvPr/>
        </p:nvSpPr>
        <p:spPr>
          <a:xfrm>
            <a:off x="1295400" y="3173730"/>
            <a:ext cx="3886200" cy="1477328"/>
          </a:xfrm>
          <a:prstGeom prst="rect">
            <a:avLst/>
          </a:prstGeom>
          <a:noFill/>
        </p:spPr>
        <p:txBody>
          <a:bodyPr wrap="square" lIns="0" tIns="0" rIns="0" bIns="0" rtlCol="0">
            <a:spAutoFit/>
          </a:bodyPr>
          <a:lstStyle/>
          <a:p>
            <a:pPr algn="l"/>
            <a:endParaRPr lang="en-IN" sz="3200" b="0" dirty="0"/>
          </a:p>
          <a:p>
            <a:pPr algn="l"/>
            <a:endParaRPr lang="en-IN" sz="3200" dirty="0"/>
          </a:p>
          <a:p>
            <a:pPr algn="l"/>
            <a:endParaRPr lang="en-IN" sz="32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02C0CE9-F4C0-FC73-9544-6237FC968BC3}"/>
                  </a:ext>
                </a:extLst>
              </p:cNvPr>
              <p:cNvSpPr txBox="1"/>
              <p:nvPr/>
            </p:nvSpPr>
            <p:spPr>
              <a:xfrm>
                <a:off x="-1572314" y="4420557"/>
                <a:ext cx="9144000" cy="584775"/>
              </a:xfrm>
              <a:prstGeom prst="rect">
                <a:avLst/>
              </a:prstGeom>
              <a:noFill/>
            </p:spPr>
            <p:txBody>
              <a:bodyPr wrap="square">
                <a:spAutoFit/>
              </a:bodyPr>
              <a:lstStyle/>
              <a:p>
                <a:pPr algn="l"/>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    </m:t>
                      </m:r>
                      <m:r>
                        <a:rPr lang="en-IN" sz="3200" b="0" i="1" smtClean="0">
                          <a:latin typeface="Cambria Math" panose="02040503050406030204" pitchFamily="18" charset="0"/>
                        </a:rPr>
                        <m:t>𝑏</m:t>
                      </m:r>
                      <m:r>
                        <a:rPr lang="en-IN" sz="3200" b="0" i="1" smtClean="0">
                          <a:latin typeface="Cambria Math" panose="02040503050406030204" pitchFamily="18" charset="0"/>
                        </a:rPr>
                        <m:t>=</m:t>
                      </m:r>
                      <m:r>
                        <a:rPr lang="en-IN" sz="3200" b="0" i="1" smtClean="0">
                          <a:latin typeface="Cambria Math" panose="02040503050406030204" pitchFamily="18" charset="0"/>
                        </a:rPr>
                        <m:t>𝐷𝐽𝑑</m:t>
                      </m:r>
                      <m:r>
                        <a:rPr lang="en-IN" sz="3200" b="0" i="1" smtClean="0">
                          <a:latin typeface="Cambria Math" panose="02040503050406030204" pitchFamily="18" charset="0"/>
                        </a:rPr>
                        <m:t>+</m:t>
                      </m:r>
                      <m:r>
                        <a:rPr lang="en-IN" sz="3200" b="0" i="1" smtClean="0">
                          <a:latin typeface="Cambria Math" panose="02040503050406030204" pitchFamily="18" charset="0"/>
                        </a:rPr>
                        <m:t>𝐷𝐽𝑐</m:t>
                      </m:r>
                      <m:r>
                        <a:rPr lang="en-IN" sz="3200" b="0" i="1" smtClean="0">
                          <a:latin typeface="Cambria Math" panose="02040503050406030204" pitchFamily="18" charset="0"/>
                        </a:rPr>
                        <m:t>         − </m:t>
                      </m:r>
                      <m:r>
                        <a:rPr lang="en-IN" sz="3200" b="0" i="1" smtClean="0">
                          <a:latin typeface="Cambria Math" panose="02040503050406030204" pitchFamily="18" charset="0"/>
                        </a:rPr>
                        <m:t>𝑒𝑞𝑛</m:t>
                      </m:r>
                      <m:r>
                        <a:rPr lang="en-IN" sz="3200" b="0" i="1" smtClean="0">
                          <a:latin typeface="Cambria Math" panose="02040503050406030204" pitchFamily="18" charset="0"/>
                        </a:rPr>
                        <m:t> 4</m:t>
                      </m:r>
                    </m:oMath>
                  </m:oMathPara>
                </a14:m>
                <a:endParaRPr lang="en-IN" sz="1800" dirty="0"/>
              </a:p>
            </p:txBody>
          </p:sp>
        </mc:Choice>
        <mc:Fallback xmlns="">
          <p:sp>
            <p:nvSpPr>
              <p:cNvPr id="12" name="TextBox 11">
                <a:extLst>
                  <a:ext uri="{FF2B5EF4-FFF2-40B4-BE49-F238E27FC236}">
                    <a16:creationId xmlns:a16="http://schemas.microsoft.com/office/drawing/2014/main" id="{602C0CE9-F4C0-FC73-9544-6237FC968BC3}"/>
                  </a:ext>
                </a:extLst>
              </p:cNvPr>
              <p:cNvSpPr txBox="1">
                <a:spLocks noRot="1" noChangeAspect="1" noMove="1" noResize="1" noEditPoints="1" noAdjustHandles="1" noChangeArrowheads="1" noChangeShapeType="1" noTextEdit="1"/>
              </p:cNvSpPr>
              <p:nvPr/>
            </p:nvSpPr>
            <p:spPr>
              <a:xfrm>
                <a:off x="-1572314" y="4420557"/>
                <a:ext cx="9144000" cy="584775"/>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3A7B0A6-B58A-F29A-FC6D-A857703D0E9A}"/>
                  </a:ext>
                </a:extLst>
              </p:cNvPr>
              <p:cNvSpPr txBox="1"/>
              <p:nvPr/>
            </p:nvSpPr>
            <p:spPr>
              <a:xfrm>
                <a:off x="-1524000" y="3326925"/>
                <a:ext cx="9144000" cy="584775"/>
              </a:xfrm>
              <a:prstGeom prst="rect">
                <a:avLst/>
              </a:prstGeom>
              <a:noFill/>
            </p:spPr>
            <p:txBody>
              <a:bodyPr wrap="square">
                <a:spAutoFit/>
              </a:bodyPr>
              <a:lstStyle/>
              <a:p>
                <a:pPr algn="l"/>
                <a:r>
                  <a:rPr lang="en-IN" sz="3200" b="0" dirty="0"/>
                  <a:t>                    </a:t>
                </a:r>
                <a14:m>
                  <m:oMath xmlns:m="http://schemas.openxmlformats.org/officeDocument/2006/math">
                    <m:r>
                      <a:rPr lang="en-IN" sz="3200" b="0" i="1" smtClean="0">
                        <a:latin typeface="Cambria Math" panose="02040503050406030204" pitchFamily="18" charset="0"/>
                      </a:rPr>
                      <m:t>𝑐</m:t>
                    </m:r>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𝐷</m:t>
                        </m:r>
                      </m:e>
                      <m:sup>
                        <m:r>
                          <a:rPr lang="en-IN" sz="3200" b="0" i="1" smtClean="0">
                            <a:latin typeface="Cambria Math" panose="02040503050406030204" pitchFamily="18" charset="0"/>
                          </a:rPr>
                          <m:t>2</m:t>
                        </m:r>
                      </m:sup>
                    </m:sSup>
                    <m:r>
                      <a:rPr lang="en-IN" sz="3200" b="0" i="1" smtClean="0">
                        <a:latin typeface="Cambria Math" panose="02040503050406030204" pitchFamily="18" charset="0"/>
                      </a:rPr>
                      <m:t>𝑁𝐽𝑎</m:t>
                    </m:r>
                    <m:r>
                      <a:rPr lang="en-IN" sz="3200" b="0" i="1" smtClean="0">
                        <a:latin typeface="Cambria Math" panose="02040503050406030204" pitchFamily="18" charset="0"/>
                      </a:rPr>
                      <m:t>+</m:t>
                    </m:r>
                    <m:r>
                      <a:rPr lang="en-IN" sz="3200" b="0" i="1" smtClean="0">
                        <a:latin typeface="Cambria Math" panose="02040503050406030204" pitchFamily="18" charset="0"/>
                      </a:rPr>
                      <m:t>𝑁𝐽𝑏</m:t>
                    </m:r>
                    <m:r>
                      <a:rPr lang="en-IN" sz="3200" b="0" i="1" smtClean="0">
                        <a:latin typeface="Cambria Math" panose="02040503050406030204" pitchFamily="18" charset="0"/>
                      </a:rPr>
                      <m:t>  − </m:t>
                    </m:r>
                    <m:r>
                      <a:rPr lang="en-IN" sz="3200" b="0" i="1" smtClean="0">
                        <a:latin typeface="Cambria Math" panose="02040503050406030204" pitchFamily="18" charset="0"/>
                      </a:rPr>
                      <m:t>𝑒𝑞𝑛</m:t>
                    </m:r>
                    <m:r>
                      <a:rPr lang="en-IN" sz="3200" b="0" i="1" smtClean="0">
                        <a:latin typeface="Cambria Math" panose="02040503050406030204" pitchFamily="18" charset="0"/>
                      </a:rPr>
                      <m:t> 2</m:t>
                    </m:r>
                  </m:oMath>
                </a14:m>
                <a:endParaRPr lang="en-IN" sz="1800" b="0" i="1" dirty="0">
                  <a:latin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83A7B0A6-B58A-F29A-FC6D-A857703D0E9A}"/>
                  </a:ext>
                </a:extLst>
              </p:cNvPr>
              <p:cNvSpPr txBox="1">
                <a:spLocks noRot="1" noChangeAspect="1" noMove="1" noResize="1" noEditPoints="1" noAdjustHandles="1" noChangeArrowheads="1" noChangeShapeType="1" noTextEdit="1"/>
              </p:cNvSpPr>
              <p:nvPr/>
            </p:nvSpPr>
            <p:spPr>
              <a:xfrm>
                <a:off x="-1524000" y="3326925"/>
                <a:ext cx="9144000" cy="58477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2721204-DAEE-BCFA-F8E4-DCC977E1F817}"/>
                  </a:ext>
                </a:extLst>
              </p:cNvPr>
              <p:cNvSpPr txBox="1"/>
              <p:nvPr/>
            </p:nvSpPr>
            <p:spPr>
              <a:xfrm>
                <a:off x="-1531374" y="2781300"/>
                <a:ext cx="9144000" cy="584775"/>
              </a:xfrm>
              <a:prstGeom prst="rect">
                <a:avLst/>
              </a:prstGeom>
              <a:noFill/>
            </p:spPr>
            <p:txBody>
              <a:bodyPr wrap="square">
                <a:spAutoFit/>
              </a:bodyPr>
              <a:lstStyle/>
              <a:p>
                <a:pPr algn="l"/>
                <a:r>
                  <a:rPr lang="en-IN" sz="3200" b="0" dirty="0"/>
                  <a:t>                    </a:t>
                </a:r>
                <a14:m>
                  <m:oMath xmlns:m="http://schemas.openxmlformats.org/officeDocument/2006/math">
                    <m:r>
                      <m:rPr>
                        <m:sty m:val="p"/>
                      </m:rPr>
                      <a:rPr lang="en-IN" sz="3200" b="0" i="0" smtClean="0">
                        <a:latin typeface="Cambria Math" panose="02040503050406030204" pitchFamily="18" charset="0"/>
                      </a:rPr>
                      <m:t>d</m:t>
                    </m:r>
                    <m:r>
                      <a:rPr lang="en-IN" sz="3200" b="0" i="1" smtClean="0">
                        <a:latin typeface="Cambria Math" panose="02040503050406030204" pitchFamily="18" charset="0"/>
                      </a:rPr>
                      <m:t>=</m:t>
                    </m:r>
                    <m:r>
                      <a:rPr lang="en-IN" sz="3200" b="0" i="1" smtClean="0">
                        <a:latin typeface="Cambria Math" panose="02040503050406030204" pitchFamily="18" charset="0"/>
                      </a:rPr>
                      <m:t>𝐷𝑁𝐽𝑐</m:t>
                    </m:r>
                    <m:r>
                      <a:rPr lang="en-IN" sz="3200" b="0" i="1" smtClean="0">
                        <a:latin typeface="Cambria Math" panose="02040503050406030204" pitchFamily="18" charset="0"/>
                      </a:rPr>
                      <m:t>+</m:t>
                    </m:r>
                    <m:r>
                      <a:rPr lang="en-IN" sz="3200" b="0" i="1" smtClean="0">
                        <a:latin typeface="Cambria Math" panose="02040503050406030204" pitchFamily="18" charset="0"/>
                      </a:rPr>
                      <m:t>𝐷𝑁𝐽𝑑</m:t>
                    </m:r>
                    <m:r>
                      <a:rPr lang="en-IN" sz="3200" b="0" i="1" smtClean="0">
                        <a:latin typeface="Cambria Math" panose="02040503050406030204" pitchFamily="18" charset="0"/>
                      </a:rPr>
                      <m:t>  − </m:t>
                    </m:r>
                    <m:r>
                      <a:rPr lang="en-IN" sz="3200" b="0" i="1" smtClean="0">
                        <a:latin typeface="Cambria Math" panose="02040503050406030204" pitchFamily="18" charset="0"/>
                      </a:rPr>
                      <m:t>𝑒𝑞𝑛</m:t>
                    </m:r>
                    <m:r>
                      <a:rPr lang="en-IN" sz="3200" b="0" i="1" smtClean="0">
                        <a:latin typeface="Cambria Math" panose="02040503050406030204" pitchFamily="18" charset="0"/>
                      </a:rPr>
                      <m:t> 1</m:t>
                    </m:r>
                  </m:oMath>
                </a14:m>
                <a:endParaRPr lang="en-IN" sz="2800" b="0" dirty="0"/>
              </a:p>
            </p:txBody>
          </p:sp>
        </mc:Choice>
        <mc:Fallback xmlns="">
          <p:sp>
            <p:nvSpPr>
              <p:cNvPr id="19" name="TextBox 18">
                <a:extLst>
                  <a:ext uri="{FF2B5EF4-FFF2-40B4-BE49-F238E27FC236}">
                    <a16:creationId xmlns:a16="http://schemas.microsoft.com/office/drawing/2014/main" id="{92721204-DAEE-BCFA-F8E4-DCC977E1F817}"/>
                  </a:ext>
                </a:extLst>
              </p:cNvPr>
              <p:cNvSpPr txBox="1">
                <a:spLocks noRot="1" noChangeAspect="1" noMove="1" noResize="1" noEditPoints="1" noAdjustHandles="1" noChangeArrowheads="1" noChangeShapeType="1" noTextEdit="1"/>
              </p:cNvSpPr>
              <p:nvPr/>
            </p:nvSpPr>
            <p:spPr>
              <a:xfrm>
                <a:off x="-1531374" y="2781300"/>
                <a:ext cx="9144000" cy="58477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E7BE7D7-103A-4B20-D037-882D587CF394}"/>
                  </a:ext>
                </a:extLst>
              </p:cNvPr>
              <p:cNvSpPr txBox="1"/>
              <p:nvPr/>
            </p:nvSpPr>
            <p:spPr>
              <a:xfrm>
                <a:off x="-1516626" y="3845233"/>
                <a:ext cx="9144000" cy="584775"/>
              </a:xfrm>
              <a:prstGeom prst="rect">
                <a:avLst/>
              </a:prstGeom>
              <a:noFill/>
            </p:spPr>
            <p:txBody>
              <a:bodyPr wrap="square">
                <a:spAutoFit/>
              </a:bodyPr>
              <a:lstStyle/>
              <a:p>
                <a:pPr algn="l"/>
                <a14:m>
                  <m:oMathPara xmlns:m="http://schemas.openxmlformats.org/officeDocument/2006/math">
                    <m:oMathParaPr>
                      <m:jc m:val="centerGroup"/>
                    </m:oMathParaPr>
                    <m:oMath xmlns:m="http://schemas.openxmlformats.org/officeDocument/2006/math">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  </m:t>
                          </m:r>
                          <m:r>
                            <a:rPr lang="en-IN" sz="3200" b="0" i="1" smtClean="0">
                              <a:latin typeface="Cambria Math" panose="02040503050406030204" pitchFamily="18" charset="0"/>
                            </a:rPr>
                            <m:t>𝑎</m:t>
                          </m:r>
                        </m:e>
                        <m:sup>
                          <m:r>
                            <a:rPr lang="en-IN" sz="3200" b="0" i="1" smtClean="0">
                              <a:latin typeface="Cambria Math" panose="02040503050406030204" pitchFamily="18" charset="0"/>
                            </a:rPr>
                            <m:t>′</m:t>
                          </m:r>
                        </m:sup>
                      </m:sSup>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𝐷</m:t>
                          </m:r>
                        </m:e>
                        <m:sup>
                          <m:r>
                            <a:rPr lang="en-IN" sz="3200" b="0" i="1" smtClean="0">
                              <a:latin typeface="Cambria Math" panose="02040503050406030204" pitchFamily="18" charset="0"/>
                            </a:rPr>
                            <m:t>2</m:t>
                          </m:r>
                        </m:sup>
                      </m:sSup>
                      <m:r>
                        <a:rPr lang="en-IN" sz="3200" b="0" i="1" smtClean="0">
                          <a:latin typeface="Cambria Math" panose="02040503050406030204" pitchFamily="18" charset="0"/>
                        </a:rPr>
                        <m:t>𝐽𝑏</m:t>
                      </m:r>
                      <m:r>
                        <a:rPr lang="en-IN" sz="3200" b="0" i="1" smtClean="0">
                          <a:latin typeface="Cambria Math" panose="02040503050406030204" pitchFamily="18" charset="0"/>
                        </a:rPr>
                        <m:t>                  − </m:t>
                      </m:r>
                      <m:r>
                        <a:rPr lang="en-IN" sz="3200" b="0" i="1" smtClean="0">
                          <a:latin typeface="Cambria Math" panose="02040503050406030204" pitchFamily="18" charset="0"/>
                        </a:rPr>
                        <m:t>𝑒𝑞𝑛</m:t>
                      </m:r>
                      <m:r>
                        <a:rPr lang="en-IN" sz="3200" b="0" i="1" smtClean="0">
                          <a:latin typeface="Cambria Math" panose="02040503050406030204" pitchFamily="18" charset="0"/>
                        </a:rPr>
                        <m:t> 3</m:t>
                      </m:r>
                    </m:oMath>
                  </m:oMathPara>
                </a14:m>
                <a:endParaRPr lang="en-IN" sz="3200" dirty="0"/>
              </a:p>
            </p:txBody>
          </p:sp>
        </mc:Choice>
        <mc:Fallback xmlns="">
          <p:sp>
            <p:nvSpPr>
              <p:cNvPr id="23" name="TextBox 22">
                <a:extLst>
                  <a:ext uri="{FF2B5EF4-FFF2-40B4-BE49-F238E27FC236}">
                    <a16:creationId xmlns:a16="http://schemas.microsoft.com/office/drawing/2014/main" id="{EE7BE7D7-103A-4B20-D037-882D587CF394}"/>
                  </a:ext>
                </a:extLst>
              </p:cNvPr>
              <p:cNvSpPr txBox="1">
                <a:spLocks noRot="1" noChangeAspect="1" noMove="1" noResize="1" noEditPoints="1" noAdjustHandles="1" noChangeArrowheads="1" noChangeShapeType="1" noTextEdit="1"/>
              </p:cNvSpPr>
              <p:nvPr/>
            </p:nvSpPr>
            <p:spPr>
              <a:xfrm>
                <a:off x="-1516626" y="3845233"/>
                <a:ext cx="9144000" cy="584775"/>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E520A7B-C7BE-BBA7-E0BE-40B5F1145DCA}"/>
                  </a:ext>
                </a:extLst>
              </p:cNvPr>
              <p:cNvSpPr txBox="1"/>
              <p:nvPr/>
            </p:nvSpPr>
            <p:spPr>
              <a:xfrm>
                <a:off x="705465" y="5329925"/>
                <a:ext cx="4681666" cy="767774"/>
              </a:xfrm>
              <a:prstGeom prst="rect">
                <a:avLst/>
              </a:prstGeom>
              <a:noFill/>
            </p:spPr>
            <p:txBody>
              <a:bodyPr wrap="none" lIns="0" tIns="0" rIns="0" bIns="0" rtlCol="0">
                <a:spAutoFit/>
              </a:bodyPr>
              <a:lstStyle/>
              <a:p>
                <a:pPr marL="457200" indent="-457200">
                  <a:buFont typeface="Wingdings" panose="05000000000000000000" pitchFamily="2" charset="2"/>
                  <a:buChar char="Ø"/>
                </a:pPr>
                <a14:m>
                  <m:oMath xmlns:m="http://schemas.openxmlformats.org/officeDocument/2006/math">
                    <m:r>
                      <a:rPr lang="en-IN" sz="3200" b="0" i="1" smtClean="0">
                        <a:latin typeface="Cambria Math" panose="02040503050406030204" pitchFamily="18" charset="0"/>
                      </a:rPr>
                      <m:t>𝑡𝑟𝑎𝑛𝑠𝑓𝑒𝑟</m:t>
                    </m:r>
                    <m:r>
                      <a:rPr lang="en-IN" sz="3200" b="0" i="1" smtClean="0">
                        <a:latin typeface="Cambria Math" panose="02040503050406030204" pitchFamily="18" charset="0"/>
                      </a:rPr>
                      <m:t> </m:t>
                    </m:r>
                    <m:r>
                      <a:rPr lang="en-IN" sz="3200" b="0" i="1" smtClean="0">
                        <a:latin typeface="Cambria Math" panose="02040503050406030204" pitchFamily="18" charset="0"/>
                      </a:rPr>
                      <m:t>𝑓𝑢𝑛𝑐𝑡𝑖𝑜𝑛</m:t>
                    </m:r>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𝑎</m:t>
                            </m:r>
                          </m:e>
                          <m:sup>
                            <m:r>
                              <a:rPr lang="en-IN" sz="3200" b="0" i="1" smtClean="0">
                                <a:latin typeface="Cambria Math" panose="02040503050406030204" pitchFamily="18" charset="0"/>
                              </a:rPr>
                              <m:t>′</m:t>
                            </m:r>
                          </m:sup>
                        </m:sSup>
                      </m:num>
                      <m:den>
                        <m:r>
                          <a:rPr lang="en-IN" sz="3200" b="0" i="1" smtClean="0">
                            <a:latin typeface="Cambria Math" panose="02040503050406030204" pitchFamily="18" charset="0"/>
                          </a:rPr>
                          <m:t>𝑎</m:t>
                        </m:r>
                      </m:den>
                    </m:f>
                  </m:oMath>
                </a14:m>
                <a:endParaRPr lang="en-IN" dirty="0"/>
              </a:p>
            </p:txBody>
          </p:sp>
        </mc:Choice>
        <mc:Fallback xmlns="">
          <p:sp>
            <p:nvSpPr>
              <p:cNvPr id="24" name="TextBox 23">
                <a:extLst>
                  <a:ext uri="{FF2B5EF4-FFF2-40B4-BE49-F238E27FC236}">
                    <a16:creationId xmlns:a16="http://schemas.microsoft.com/office/drawing/2014/main" id="{FE520A7B-C7BE-BBA7-E0BE-40B5F1145DCA}"/>
                  </a:ext>
                </a:extLst>
              </p:cNvPr>
              <p:cNvSpPr txBox="1">
                <a:spLocks noRot="1" noChangeAspect="1" noMove="1" noResize="1" noEditPoints="1" noAdjustHandles="1" noChangeArrowheads="1" noChangeShapeType="1" noTextEdit="1"/>
              </p:cNvSpPr>
              <p:nvPr/>
            </p:nvSpPr>
            <p:spPr>
              <a:xfrm>
                <a:off x="705465" y="5329925"/>
                <a:ext cx="4681666" cy="767774"/>
              </a:xfrm>
              <a:prstGeom prst="rect">
                <a:avLst/>
              </a:prstGeom>
              <a:blipFill>
                <a:blip r:embed="rId7"/>
                <a:stretch>
                  <a:fillRect/>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A0B699B3-F370-16F3-314F-0646E701DB56}"/>
              </a:ext>
            </a:extLst>
          </p:cNvPr>
          <p:cNvSpPr txBox="1"/>
          <p:nvPr/>
        </p:nvSpPr>
        <p:spPr>
          <a:xfrm>
            <a:off x="691139" y="6359043"/>
            <a:ext cx="8327924" cy="561692"/>
          </a:xfrm>
          <a:prstGeom prst="rect">
            <a:avLst/>
          </a:prstGeom>
          <a:noFill/>
        </p:spPr>
        <p:txBody>
          <a:bodyPr wrap="square" rtlCol="0">
            <a:spAutoFit/>
          </a:bodyPr>
          <a:lstStyle/>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After solving Eqn-1,2,3 and 4 we get</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FB6465D-99A9-06BE-0096-C74E2D98A9CB}"/>
                  </a:ext>
                </a:extLst>
              </p:cNvPr>
              <p:cNvSpPr txBox="1"/>
              <p:nvPr/>
            </p:nvSpPr>
            <p:spPr>
              <a:xfrm>
                <a:off x="-2751379" y="7083267"/>
                <a:ext cx="10360742" cy="13051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IN" sz="2800" b="0" i="1" smtClean="0">
                              <a:latin typeface="Cambria Math" panose="02040503050406030204" pitchFamily="18" charset="0"/>
                            </a:rPr>
                          </m:ctrlPr>
                        </m:fPr>
                        <m:num>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𝑎</m:t>
                              </m:r>
                            </m:e>
                            <m:sup>
                              <m:r>
                                <a:rPr lang="en-IN" sz="2800" b="0" i="1" smtClean="0">
                                  <a:latin typeface="Cambria Math" panose="02040503050406030204" pitchFamily="18" charset="0"/>
                                </a:rPr>
                                <m:t>′</m:t>
                              </m:r>
                            </m:sup>
                          </m:sSup>
                        </m:num>
                        <m:den>
                          <m:r>
                            <a:rPr lang="en-IN" sz="2800" b="0" i="1" smtClean="0">
                              <a:latin typeface="Cambria Math" panose="02040503050406030204" pitchFamily="18" charset="0"/>
                            </a:rPr>
                            <m:t>𝑎</m:t>
                          </m:r>
                        </m:den>
                      </m:f>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𝐷</m:t>
                              </m:r>
                            </m:e>
                            <m:sup>
                              <m:r>
                                <a:rPr lang="en-IN" sz="2800" b="0" i="1" smtClean="0">
                                  <a:latin typeface="Cambria Math" panose="02040503050406030204" pitchFamily="18" charset="0"/>
                                </a:rPr>
                                <m:t>5</m:t>
                              </m:r>
                            </m:sup>
                          </m:sSup>
                          <m:r>
                            <a:rPr lang="en-IN" sz="2800" b="0" i="1" smtClean="0">
                              <a:latin typeface="Cambria Math" panose="02040503050406030204" pitchFamily="18" charset="0"/>
                            </a:rPr>
                            <m:t>𝑁</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𝐽</m:t>
                              </m:r>
                            </m:e>
                            <m:sup>
                              <m:r>
                                <a:rPr lang="en-IN" sz="2800" b="0" i="1" smtClean="0">
                                  <a:latin typeface="Cambria Math" panose="02040503050406030204" pitchFamily="18" charset="0"/>
                                </a:rPr>
                                <m:t>3</m:t>
                              </m:r>
                            </m:sup>
                          </m:sSup>
                        </m:num>
                        <m:den>
                          <m:r>
                            <a:rPr lang="en-IN" sz="2800" b="0" i="1" smtClean="0">
                              <a:latin typeface="Cambria Math" panose="02040503050406030204" pitchFamily="18" charset="0"/>
                            </a:rPr>
                            <m:t>1−</m:t>
                          </m:r>
                          <m:r>
                            <a:rPr lang="en-IN" sz="2800" b="0" i="1" smtClean="0">
                              <a:latin typeface="Cambria Math" panose="02040503050406030204" pitchFamily="18" charset="0"/>
                            </a:rPr>
                            <m:t>𝐷𝑁𝐽</m:t>
                          </m:r>
                          <m:r>
                            <a:rPr lang="en-IN" sz="2800" b="0" i="1" smtClean="0">
                              <a:latin typeface="Cambria Math" panose="02040503050406030204" pitchFamily="18" charset="0"/>
                            </a:rPr>
                            <m:t>−</m:t>
                          </m:r>
                          <m:r>
                            <a:rPr lang="en-IN" sz="2800" b="0" i="1" smtClean="0">
                              <a:latin typeface="Cambria Math" panose="02040503050406030204" pitchFamily="18" charset="0"/>
                            </a:rPr>
                            <m:t>𝐷𝑁</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𝐽</m:t>
                              </m:r>
                            </m:e>
                            <m:sup>
                              <m:r>
                                <a:rPr lang="en-IN" sz="2800" b="0" i="1" smtClean="0">
                                  <a:latin typeface="Cambria Math" panose="02040503050406030204" pitchFamily="18" charset="0"/>
                                </a:rPr>
                                <m:t>2</m:t>
                              </m:r>
                            </m:sup>
                          </m:sSup>
                        </m:den>
                      </m:f>
                    </m:oMath>
                  </m:oMathPara>
                </a14:m>
                <a:endParaRPr lang="en-IN" b="0" dirty="0"/>
              </a:p>
              <a:p>
                <a:endParaRPr lang="en-IN" dirty="0"/>
              </a:p>
            </p:txBody>
          </p:sp>
        </mc:Choice>
        <mc:Fallback xmlns="">
          <p:sp>
            <p:nvSpPr>
              <p:cNvPr id="35" name="TextBox 34">
                <a:extLst>
                  <a:ext uri="{FF2B5EF4-FFF2-40B4-BE49-F238E27FC236}">
                    <a16:creationId xmlns:a16="http://schemas.microsoft.com/office/drawing/2014/main" id="{4FB6465D-99A9-06BE-0096-C74E2D98A9CB}"/>
                  </a:ext>
                </a:extLst>
              </p:cNvPr>
              <p:cNvSpPr txBox="1">
                <a:spLocks noRot="1" noChangeAspect="1" noMove="1" noResize="1" noEditPoints="1" noAdjustHandles="1" noChangeArrowheads="1" noChangeShapeType="1" noTextEdit="1"/>
              </p:cNvSpPr>
              <p:nvPr/>
            </p:nvSpPr>
            <p:spPr>
              <a:xfrm>
                <a:off x="-2751379" y="7083267"/>
                <a:ext cx="10360742" cy="1305165"/>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F9C5386-C012-7A62-F350-FE87928CCDEB}"/>
                  </a:ext>
                </a:extLst>
              </p:cNvPr>
              <p:cNvSpPr txBox="1"/>
              <p:nvPr/>
            </p:nvSpPr>
            <p:spPr>
              <a:xfrm>
                <a:off x="685800" y="8588322"/>
                <a:ext cx="10246138" cy="4980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𝑇</m:t>
                      </m:r>
                      <m:d>
                        <m:dPr>
                          <m:ctrlPr>
                            <a:rPr lang="en-IN" sz="3200" b="0" i="1" smtClean="0">
                              <a:latin typeface="Cambria Math" panose="02040503050406030204" pitchFamily="18" charset="0"/>
                            </a:rPr>
                          </m:ctrlPr>
                        </m:dPr>
                        <m:e>
                          <m:r>
                            <a:rPr lang="en-IN" sz="3200" b="0" i="1" smtClean="0">
                              <a:latin typeface="Cambria Math" panose="02040503050406030204" pitchFamily="18" charset="0"/>
                            </a:rPr>
                            <m:t>𝐷</m:t>
                          </m:r>
                          <m:r>
                            <a:rPr lang="en-IN" sz="3200" b="0" i="1" smtClean="0">
                              <a:latin typeface="Cambria Math" panose="02040503050406030204" pitchFamily="18" charset="0"/>
                            </a:rPr>
                            <m:t>,</m:t>
                          </m:r>
                          <m:r>
                            <a:rPr lang="en-IN" sz="3200" b="0" i="1" smtClean="0">
                              <a:latin typeface="Cambria Math" panose="02040503050406030204" pitchFamily="18" charset="0"/>
                            </a:rPr>
                            <m:t>𝑁</m:t>
                          </m:r>
                          <m:r>
                            <a:rPr lang="en-IN" sz="3200" b="0" i="1" smtClean="0">
                              <a:latin typeface="Cambria Math" panose="02040503050406030204" pitchFamily="18" charset="0"/>
                            </a:rPr>
                            <m:t>,</m:t>
                          </m:r>
                          <m:r>
                            <a:rPr lang="en-IN" sz="3200" b="0" i="1" smtClean="0">
                              <a:latin typeface="Cambria Math" panose="02040503050406030204" pitchFamily="18" charset="0"/>
                            </a:rPr>
                            <m:t>𝐽</m:t>
                          </m:r>
                        </m:e>
                      </m:d>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𝐷</m:t>
                          </m:r>
                        </m:e>
                        <m:sup>
                          <m:r>
                            <a:rPr lang="en-IN" sz="3200" b="0" i="1" smtClean="0">
                              <a:latin typeface="Cambria Math" panose="02040503050406030204" pitchFamily="18" charset="0"/>
                            </a:rPr>
                            <m:t>5</m:t>
                          </m:r>
                        </m:sup>
                      </m:sSup>
                      <m:r>
                        <a:rPr lang="en-IN" sz="3200" b="0" i="1" smtClean="0">
                          <a:latin typeface="Cambria Math" panose="02040503050406030204" pitchFamily="18" charset="0"/>
                        </a:rPr>
                        <m:t>𝑁</m:t>
                      </m:r>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𝐽</m:t>
                          </m:r>
                        </m:e>
                        <m:sup>
                          <m:r>
                            <a:rPr lang="en-IN" sz="3200" b="0" i="1" smtClean="0">
                              <a:latin typeface="Cambria Math" panose="02040503050406030204" pitchFamily="18" charset="0"/>
                            </a:rPr>
                            <m:t>3</m:t>
                          </m:r>
                        </m:sup>
                      </m:sSup>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𝐷</m:t>
                          </m:r>
                        </m:e>
                        <m:sup>
                          <m:r>
                            <a:rPr lang="en-IN" sz="3200" b="0" i="1" smtClean="0">
                              <a:latin typeface="Cambria Math" panose="02040503050406030204" pitchFamily="18" charset="0"/>
                            </a:rPr>
                            <m:t>6</m:t>
                          </m:r>
                        </m:sup>
                      </m:sSup>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𝑁</m:t>
                          </m:r>
                        </m:e>
                        <m:sup>
                          <m:r>
                            <a:rPr lang="en-IN" sz="3200" b="0" i="1" smtClean="0">
                              <a:latin typeface="Cambria Math" panose="02040503050406030204" pitchFamily="18" charset="0"/>
                            </a:rPr>
                            <m:t>2</m:t>
                          </m:r>
                        </m:sup>
                      </m:sSup>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𝐽</m:t>
                          </m:r>
                        </m:e>
                        <m:sup>
                          <m:r>
                            <a:rPr lang="en-IN" sz="3200" b="0" i="1" smtClean="0">
                              <a:latin typeface="Cambria Math" panose="02040503050406030204" pitchFamily="18" charset="0"/>
                            </a:rPr>
                            <m:t>4</m:t>
                          </m:r>
                        </m:sup>
                      </m:sSup>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𝐷</m:t>
                          </m:r>
                        </m:e>
                        <m:sup>
                          <m:r>
                            <a:rPr lang="en-IN" sz="3200" b="0" i="1" smtClean="0">
                              <a:latin typeface="Cambria Math" panose="02040503050406030204" pitchFamily="18" charset="0"/>
                            </a:rPr>
                            <m:t>6</m:t>
                          </m:r>
                        </m:sup>
                      </m:sSup>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𝑁</m:t>
                          </m:r>
                        </m:e>
                        <m:sup>
                          <m:r>
                            <a:rPr lang="en-IN" sz="3200" b="0" i="1" smtClean="0">
                              <a:latin typeface="Cambria Math" panose="02040503050406030204" pitchFamily="18" charset="0"/>
                            </a:rPr>
                            <m:t>2</m:t>
                          </m:r>
                        </m:sup>
                      </m:sSup>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𝐽</m:t>
                          </m:r>
                        </m:e>
                        <m:sup>
                          <m:r>
                            <a:rPr lang="en-IN" sz="3200" b="0" i="1" smtClean="0">
                              <a:latin typeface="Cambria Math" panose="02040503050406030204" pitchFamily="18" charset="0"/>
                            </a:rPr>
                            <m:t>5</m:t>
                          </m:r>
                        </m:sup>
                      </m:sSup>
                      <m:r>
                        <a:rPr lang="en-IN" sz="3200" b="0" i="1" smtClean="0">
                          <a:latin typeface="Cambria Math" panose="02040503050406030204" pitchFamily="18" charset="0"/>
                        </a:rPr>
                        <m:t>+</m:t>
                      </m:r>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𝐷</m:t>
                          </m:r>
                        </m:e>
                        <m:sup>
                          <m:r>
                            <a:rPr lang="en-IN" sz="3200" b="0" i="1" smtClean="0">
                              <a:latin typeface="Cambria Math" panose="02040503050406030204" pitchFamily="18" charset="0"/>
                            </a:rPr>
                            <m:t>7</m:t>
                          </m:r>
                        </m:sup>
                      </m:sSup>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𝑁</m:t>
                          </m:r>
                        </m:e>
                        <m:sup>
                          <m:r>
                            <a:rPr lang="en-IN" sz="3200" b="0" i="1" smtClean="0">
                              <a:latin typeface="Cambria Math" panose="02040503050406030204" pitchFamily="18" charset="0"/>
                            </a:rPr>
                            <m:t>3</m:t>
                          </m:r>
                        </m:sup>
                      </m:sSup>
                      <m:sSup>
                        <m:sSupPr>
                          <m:ctrlPr>
                            <a:rPr lang="en-IN" sz="3200" b="0" i="1" smtClean="0">
                              <a:latin typeface="Cambria Math" panose="02040503050406030204" pitchFamily="18" charset="0"/>
                            </a:rPr>
                          </m:ctrlPr>
                        </m:sSupPr>
                        <m:e>
                          <m:r>
                            <a:rPr lang="en-IN" sz="3200" b="0" i="1" smtClean="0">
                              <a:latin typeface="Cambria Math" panose="02040503050406030204" pitchFamily="18" charset="0"/>
                            </a:rPr>
                            <m:t>𝐽</m:t>
                          </m:r>
                        </m:e>
                        <m:sup>
                          <m:r>
                            <a:rPr lang="en-IN" sz="3200" b="0" i="1" smtClean="0">
                              <a:latin typeface="Cambria Math" panose="02040503050406030204" pitchFamily="18" charset="0"/>
                            </a:rPr>
                            <m:t>5</m:t>
                          </m:r>
                        </m:sup>
                      </m:sSup>
                      <m:r>
                        <a:rPr lang="en-IN" sz="3200" b="0" i="1" smtClean="0">
                          <a:latin typeface="Cambria Math" panose="02040503050406030204" pitchFamily="18" charset="0"/>
                        </a:rPr>
                        <m:t>……..</m:t>
                      </m:r>
                    </m:oMath>
                  </m:oMathPara>
                </a14:m>
                <a:endParaRPr lang="en-IN" dirty="0"/>
              </a:p>
            </p:txBody>
          </p:sp>
        </mc:Choice>
        <mc:Fallback xmlns="">
          <p:sp>
            <p:nvSpPr>
              <p:cNvPr id="36" name="TextBox 35">
                <a:extLst>
                  <a:ext uri="{FF2B5EF4-FFF2-40B4-BE49-F238E27FC236}">
                    <a16:creationId xmlns:a16="http://schemas.microsoft.com/office/drawing/2014/main" id="{3F9C5386-C012-7A62-F350-FE87928CCDEB}"/>
                  </a:ext>
                </a:extLst>
              </p:cNvPr>
              <p:cNvSpPr txBox="1">
                <a:spLocks noRot="1" noChangeAspect="1" noMove="1" noResize="1" noEditPoints="1" noAdjustHandles="1" noChangeArrowheads="1" noChangeShapeType="1" noTextEdit="1"/>
              </p:cNvSpPr>
              <p:nvPr/>
            </p:nvSpPr>
            <p:spPr>
              <a:xfrm>
                <a:off x="685800" y="8588322"/>
                <a:ext cx="10246138" cy="498085"/>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8A5A3CA-826C-ACEF-7A76-6E2194C7950B}"/>
                  </a:ext>
                </a:extLst>
              </p:cNvPr>
              <p:cNvSpPr txBox="1"/>
              <p:nvPr/>
            </p:nvSpPr>
            <p:spPr>
              <a:xfrm>
                <a:off x="685800" y="1311741"/>
                <a:ext cx="13222146" cy="1031051"/>
              </a:xfrm>
              <a:prstGeom prst="rect">
                <a:avLst/>
              </a:prstGeom>
              <a:noFill/>
            </p:spPr>
            <p:txBody>
              <a:bodyPr wrap="none" rtlCol="0">
                <a:spAutoFit/>
              </a:bodyPr>
              <a:lstStyle/>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Provides the properties of all the paths.</a:t>
                </a:r>
              </a:p>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Provides minimum Hamming Distance (smallest power of </a:t>
                </a:r>
                <a14:m>
                  <m:oMath xmlns:m="http://schemas.openxmlformats.org/officeDocument/2006/math">
                    <m:r>
                      <a:rPr lang="en-IN" sz="3050" b="0" i="1" smtClean="0">
                        <a:latin typeface="Cambria Math" panose="02040503050406030204" pitchFamily="18" charset="0"/>
                      </a:rPr>
                      <m:t>𝐷</m:t>
                    </m:r>
                  </m:oMath>
                </a14:m>
                <a:r>
                  <a:rPr lang="en-IN" sz="3050" dirty="0">
                    <a:latin typeface="Times New Roman" panose="02020603050405020304" pitchFamily="18" charset="0"/>
                    <a:cs typeface="Times New Roman" panose="02020603050405020304" pitchFamily="18" charset="0"/>
                  </a:rPr>
                  <a:t> of transfer function).</a:t>
                </a:r>
              </a:p>
            </p:txBody>
          </p:sp>
        </mc:Choice>
        <mc:Fallback xmlns="">
          <p:sp>
            <p:nvSpPr>
              <p:cNvPr id="38" name="TextBox 37">
                <a:extLst>
                  <a:ext uri="{FF2B5EF4-FFF2-40B4-BE49-F238E27FC236}">
                    <a16:creationId xmlns:a16="http://schemas.microsoft.com/office/drawing/2014/main" id="{C8A5A3CA-826C-ACEF-7A76-6E2194C7950B}"/>
                  </a:ext>
                </a:extLst>
              </p:cNvPr>
              <p:cNvSpPr txBox="1">
                <a:spLocks noRot="1" noChangeAspect="1" noMove="1" noResize="1" noEditPoints="1" noAdjustHandles="1" noChangeArrowheads="1" noChangeShapeType="1" noTextEdit="1"/>
              </p:cNvSpPr>
              <p:nvPr/>
            </p:nvSpPr>
            <p:spPr>
              <a:xfrm>
                <a:off x="685800" y="1311741"/>
                <a:ext cx="13222146" cy="1031051"/>
              </a:xfrm>
              <a:prstGeom prst="rect">
                <a:avLst/>
              </a:prstGeom>
              <a:blipFill>
                <a:blip r:embed="rId10"/>
                <a:stretch>
                  <a:fillRect l="-1015" t="-7692" r="-923" b="-18343"/>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4F295241-6F81-B435-1469-DEDDB20AC967}"/>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12</a:t>
            </a:fld>
            <a:r>
              <a:rPr lang="en-IN" spc="-10" dirty="0"/>
              <a:t>/46</a:t>
            </a:r>
          </a:p>
        </p:txBody>
      </p:sp>
    </p:spTree>
    <p:extLst>
      <p:ext uri="{BB962C8B-B14F-4D97-AF65-F5344CB8AC3E}">
        <p14:creationId xmlns:p14="http://schemas.microsoft.com/office/powerpoint/2010/main" val="1810121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1801134"/>
          </a:xfrm>
          <a:prstGeom prst="rect">
            <a:avLst/>
          </a:prstGeom>
        </p:spPr>
        <p:txBody>
          <a:bodyPr vert="horz" wrap="square" lIns="0" tIns="15875" rIns="0" bIns="0" rtlCol="0">
            <a:spAutoFit/>
          </a:bodyPr>
          <a:lstStyle/>
          <a:p>
            <a:pPr marL="270510" algn="l" rtl="0">
              <a:spcBef>
                <a:spcPts val="125"/>
              </a:spcBef>
            </a:pPr>
            <a:r>
              <a:rPr lang="en-IN" sz="6000" kern="1200" dirty="0">
                <a:solidFill>
                  <a:srgbClr val="E3E3E3"/>
                </a:solidFill>
                <a:latin typeface="Cambria Math" panose="02040503050406030204" pitchFamily="18" charset="0"/>
                <a:ea typeface="Cambria Math" panose="02040503050406030204" pitchFamily="18" charset="0"/>
                <a:cs typeface="+mn-cs"/>
              </a:rPr>
              <a:t>Modulation and AWGN Simulation</a:t>
            </a:r>
            <a:br>
              <a:rPr kumimoji="0" lang="en-IN" sz="600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mc:AlternateContent xmlns:mc="http://schemas.openxmlformats.org/markup-compatibility/2006" xmlns:a14="http://schemas.microsoft.com/office/drawing/2010/main">
        <mc:Choice Requires="a14">
          <p:sp>
            <p:nvSpPr>
              <p:cNvPr id="5" name="object 5"/>
              <p:cNvSpPr txBox="1"/>
              <p:nvPr/>
            </p:nvSpPr>
            <p:spPr>
              <a:xfrm>
                <a:off x="386764" y="1257300"/>
                <a:ext cx="17564735" cy="8134343"/>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r>
                  <a:rPr lang="en-IN" sz="3050" dirty="0">
                    <a:latin typeface="Times New Roman"/>
                    <a:cs typeface="Times New Roman"/>
                  </a:rPr>
                  <a:t>Modulation involves altering certain properties of carrier signals that is amplitude, frequency and phase. It is generally required for long distance communication.</a:t>
                </a:r>
              </a:p>
              <a:p>
                <a:pPr marL="469900" indent="-457200">
                  <a:lnSpc>
                    <a:spcPct val="100000"/>
                  </a:lnSpc>
                  <a:spcBef>
                    <a:spcPts val="710"/>
                  </a:spcBef>
                  <a:buFont typeface="Arial" panose="020B0604020202020204" pitchFamily="34" charset="0"/>
                  <a:buChar char="•"/>
                </a:pPr>
                <a:r>
                  <a:rPr lang="en-IN" sz="3050" dirty="0">
                    <a:latin typeface="Times New Roman"/>
                    <a:cs typeface="Times New Roman"/>
                  </a:rPr>
                  <a:t>The output of the channel encoder, which will be binary bits, b </a:t>
                </a:r>
                <a14:m>
                  <m:oMath xmlns:m="http://schemas.openxmlformats.org/officeDocument/2006/math">
                    <m:r>
                      <a:rPr lang="en-IN" sz="3050" i="1" smtClean="0">
                        <a:latin typeface="Cambria Math" panose="02040503050406030204" pitchFamily="18" charset="0"/>
                        <a:ea typeface="Cambria Math" panose="02040503050406030204" pitchFamily="18" charset="0"/>
                        <a:cs typeface="Times New Roman"/>
                      </a:rPr>
                      <m:t>∈</m:t>
                    </m:r>
                  </m:oMath>
                </a14:m>
                <a:r>
                  <a:rPr lang="en-IN" sz="3050" dirty="0">
                    <a:latin typeface="Times New Roman"/>
                    <a:cs typeface="Times New Roman"/>
                  </a:rPr>
                  <a:t>{0,1}, is further passed to BPSK modulator which maps the bits to symbols (voltage).</a:t>
                </a:r>
              </a:p>
              <a:p>
                <a:pPr marL="12700" algn="ctr">
                  <a:lnSpc>
                    <a:spcPct val="100000"/>
                  </a:lnSpc>
                  <a:spcBef>
                    <a:spcPts val="710"/>
                  </a:spcBef>
                </a:pPr>
                <a14:m>
                  <m:oMathPara xmlns:m="http://schemas.openxmlformats.org/officeDocument/2006/math">
                    <m:oMathParaPr>
                      <m:jc m:val="centerGroup"/>
                    </m:oMathParaPr>
                    <m:oMath xmlns:m="http://schemas.openxmlformats.org/officeDocument/2006/math">
                      <m:r>
                        <a:rPr lang="en-IN" sz="3050" b="0" i="1" smtClean="0">
                          <a:latin typeface="Cambria Math" panose="02040503050406030204" pitchFamily="18" charset="0"/>
                          <a:cs typeface="Times New Roman"/>
                        </a:rPr>
                        <m:t>𝑠</m:t>
                      </m:r>
                      <m:r>
                        <a:rPr lang="en-IN" sz="3050" b="0" i="1" smtClean="0">
                          <a:latin typeface="Cambria Math" panose="02040503050406030204" pitchFamily="18" charset="0"/>
                          <a:cs typeface="Times New Roman"/>
                        </a:rPr>
                        <m:t>=1−2∗</m:t>
                      </m:r>
                      <m:r>
                        <a:rPr lang="en-IN" sz="3050" b="0" i="1" smtClean="0">
                          <a:latin typeface="Cambria Math" panose="02040503050406030204" pitchFamily="18" charset="0"/>
                          <a:cs typeface="Times New Roman"/>
                        </a:rPr>
                        <m:t>𝑏</m:t>
                      </m:r>
                    </m:oMath>
                  </m:oMathPara>
                </a14:m>
                <a:endParaRPr lang="en-IN" sz="3050" dirty="0">
                  <a:latin typeface="Times New Roman"/>
                  <a:cs typeface="Times New Roman"/>
                </a:endParaRPr>
              </a:p>
              <a:p>
                <a:pPr marL="12700" algn="ctr">
                  <a:lnSpc>
                    <a:spcPct val="100000"/>
                  </a:lnSpc>
                  <a:spcBef>
                    <a:spcPts val="710"/>
                  </a:spcBef>
                </a:pPr>
                <a:endParaRPr lang="en-IN" sz="3050" dirty="0">
                  <a:latin typeface="Times New Roman"/>
                  <a:cs typeface="Times New Roman"/>
                </a:endParaRPr>
              </a:p>
              <a:p>
                <a:pPr marL="469900" indent="-457200" algn="l">
                  <a:lnSpc>
                    <a:spcPct val="100000"/>
                  </a:lnSpc>
                  <a:spcBef>
                    <a:spcPts val="710"/>
                  </a:spcBef>
                  <a:buFont typeface="Arial" panose="020B0604020202020204" pitchFamily="34" charset="0"/>
                  <a:buChar char="•"/>
                </a:pPr>
                <a:r>
                  <a:rPr lang="en-IN" sz="3050" dirty="0">
                    <a:latin typeface="Times New Roman"/>
                    <a:cs typeface="Times New Roman"/>
                  </a:rPr>
                  <a:t>Bits are mapped with symbols in such a way</a:t>
                </a:r>
              </a:p>
              <a:p>
                <a:pPr marL="12700" algn="ctr">
                  <a:lnSpc>
                    <a:spcPct val="100000"/>
                  </a:lnSpc>
                  <a:spcBef>
                    <a:spcPts val="710"/>
                  </a:spcBef>
                </a:pPr>
                <a:r>
                  <a:rPr lang="en-IN" sz="3050" dirty="0">
                    <a:cs typeface="Times New Roman"/>
                  </a:rPr>
                  <a:t>s </a:t>
                </a:r>
                <a14:m>
                  <m:oMath xmlns:m="http://schemas.openxmlformats.org/officeDocument/2006/math">
                    <m:r>
                      <a:rPr lang="en-IN" sz="3050" i="1" smtClean="0">
                        <a:latin typeface="Cambria Math" panose="02040503050406030204" pitchFamily="18" charset="0"/>
                        <a:cs typeface="Times New Roman"/>
                      </a:rPr>
                      <m:t>=</m:t>
                    </m:r>
                    <m:d>
                      <m:dPr>
                        <m:begChr m:val="{"/>
                        <m:endChr m:val=""/>
                        <m:ctrlPr>
                          <a:rPr lang="en-IN" sz="3050" i="1" smtClean="0">
                            <a:latin typeface="Cambria Math" panose="02040503050406030204" pitchFamily="18" charset="0"/>
                            <a:cs typeface="Times New Roman"/>
                          </a:rPr>
                        </m:ctrlPr>
                      </m:dPr>
                      <m:e>
                        <m:eqArr>
                          <m:eqArrPr>
                            <m:ctrlPr>
                              <a:rPr lang="en-IN" sz="3050" i="1" smtClean="0">
                                <a:latin typeface="Cambria Math" panose="02040503050406030204" pitchFamily="18" charset="0"/>
                                <a:cs typeface="Times New Roman"/>
                              </a:rPr>
                            </m:ctrlPr>
                          </m:eqArrPr>
                          <m:e>
                            <m:r>
                              <a:rPr lang="en-IN" sz="3050" i="1" smtClean="0">
                                <a:latin typeface="Cambria Math" panose="02040503050406030204" pitchFamily="18" charset="0"/>
                                <a:cs typeface="Times New Roman"/>
                              </a:rPr>
                              <m:t>−&amp;</m:t>
                            </m:r>
                            <m:r>
                              <a:rPr lang="en-IN" sz="3050" b="0" i="1" smtClean="0">
                                <a:latin typeface="Cambria Math" panose="02040503050406030204" pitchFamily="18" charset="0"/>
                                <a:cs typeface="Times New Roman"/>
                              </a:rPr>
                              <m:t>1</m:t>
                            </m:r>
                            <m:r>
                              <a:rPr lang="en-IN" sz="3050" i="1" smtClean="0">
                                <a:latin typeface="Cambria Math" panose="02040503050406030204" pitchFamily="18" charset="0"/>
                                <a:cs typeface="Times New Roman"/>
                              </a:rPr>
                              <m:t>,  </m:t>
                            </m:r>
                            <m:r>
                              <a:rPr lang="en-IN" sz="3050" b="0" i="1" smtClean="0">
                                <a:latin typeface="Cambria Math" panose="02040503050406030204" pitchFamily="18" charset="0"/>
                                <a:cs typeface="Times New Roman"/>
                              </a:rPr>
                              <m:t>𝑏</m:t>
                            </m:r>
                            <m:r>
                              <a:rPr lang="en-IN" sz="3050" b="0" i="1" smtClean="0">
                                <a:latin typeface="Cambria Math" panose="02040503050406030204" pitchFamily="18" charset="0"/>
                                <a:cs typeface="Times New Roman"/>
                              </a:rPr>
                              <m:t>=1</m:t>
                            </m:r>
                          </m:e>
                          <m:e>
                            <m:r>
                              <a:rPr lang="en-IN" sz="3050" i="1" smtClean="0">
                                <a:latin typeface="Cambria Math" panose="02040503050406030204" pitchFamily="18" charset="0"/>
                                <a:cs typeface="Times New Roman"/>
                              </a:rPr>
                              <m:t>&amp;</m:t>
                            </m:r>
                            <m:r>
                              <a:rPr lang="en-IN" sz="3050" b="0" i="1" smtClean="0">
                                <a:latin typeface="Cambria Math" panose="02040503050406030204" pitchFamily="18" charset="0"/>
                                <a:cs typeface="Times New Roman"/>
                              </a:rPr>
                              <m:t>1</m:t>
                            </m:r>
                            <m:r>
                              <a:rPr lang="en-IN" sz="3050" i="1" smtClean="0">
                                <a:latin typeface="Cambria Math" panose="02040503050406030204" pitchFamily="18" charset="0"/>
                                <a:cs typeface="Times New Roman"/>
                              </a:rPr>
                              <m:t>,  </m:t>
                            </m:r>
                            <m:r>
                              <a:rPr lang="en-IN" sz="3050" b="0" i="1" smtClean="0">
                                <a:latin typeface="Cambria Math" panose="02040503050406030204" pitchFamily="18" charset="0"/>
                                <a:cs typeface="Times New Roman"/>
                              </a:rPr>
                              <m:t>𝑏</m:t>
                            </m:r>
                            <m:r>
                              <a:rPr lang="en-IN" sz="3050" b="0" i="1" smtClean="0">
                                <a:latin typeface="Cambria Math" panose="02040503050406030204" pitchFamily="18" charset="0"/>
                                <a:cs typeface="Times New Roman"/>
                              </a:rPr>
                              <m:t>=0</m:t>
                            </m:r>
                          </m:e>
                        </m:eqArr>
                      </m:e>
                    </m:d>
                  </m:oMath>
                </a14:m>
                <a:endParaRPr lang="en-IN" sz="3050" dirty="0">
                  <a:latin typeface="Times New Roman"/>
                  <a:cs typeface="Times New Roman"/>
                </a:endParaRPr>
              </a:p>
              <a:p>
                <a:pPr marL="469900" indent="-457200" algn="l">
                  <a:lnSpc>
                    <a:spcPct val="100000"/>
                  </a:lnSpc>
                  <a:spcBef>
                    <a:spcPts val="710"/>
                  </a:spcBef>
                  <a:buFont typeface="Arial" panose="020B0604020202020204" pitchFamily="34" charset="0"/>
                  <a:buChar char="•"/>
                </a:pPr>
                <a:r>
                  <a:rPr lang="en-IN" sz="3050" dirty="0">
                    <a:latin typeface="Times New Roman"/>
                    <a:cs typeface="Times New Roman"/>
                  </a:rPr>
                  <a:t>After the modulation, the information is passed through the AWGN (Additive White Gaussian Noise) channel to the receiver side.</a:t>
                </a:r>
              </a:p>
              <a:p>
                <a:pPr marL="469900" indent="-457200" algn="l">
                  <a:lnSpc>
                    <a:spcPct val="100000"/>
                  </a:lnSpc>
                  <a:spcBef>
                    <a:spcPts val="710"/>
                  </a:spcBef>
                  <a:buFont typeface="Arial" panose="020B0604020202020204" pitchFamily="34" charset="0"/>
                  <a:buChar char="•"/>
                </a:pPr>
                <a:r>
                  <a:rPr lang="en-IN" sz="3050" dirty="0">
                    <a:latin typeface="Times New Roman"/>
                    <a:cs typeface="Times New Roman"/>
                  </a:rPr>
                  <a:t>The channel introduces the noise to the information. </a:t>
                </a:r>
              </a:p>
              <a:p>
                <a:pPr marL="469900" indent="-457200" algn="l">
                  <a:lnSpc>
                    <a:spcPct val="100000"/>
                  </a:lnSpc>
                  <a:spcBef>
                    <a:spcPts val="710"/>
                  </a:spcBef>
                  <a:buFont typeface="Arial" panose="020B0604020202020204" pitchFamily="34" charset="0"/>
                  <a:buChar char="•"/>
                </a:pPr>
                <a:r>
                  <a:rPr lang="en-IN" sz="3050" dirty="0">
                    <a:latin typeface="Times New Roman"/>
                    <a:cs typeface="Times New Roman"/>
                  </a:rPr>
                  <a:t>Here, for simulation purpose let the AWGN introduce a per-symbol SNR </a:t>
                </a:r>
                <a14:m>
                  <m:oMath xmlns:m="http://schemas.openxmlformats.org/officeDocument/2006/math">
                    <m:r>
                      <a:rPr lang="en-IN" sz="3050" i="1" smtClean="0">
                        <a:latin typeface="Cambria Math" panose="02040503050406030204" pitchFamily="18" charset="0"/>
                        <a:ea typeface="Cambria Math" panose="02040503050406030204" pitchFamily="18" charset="0"/>
                        <a:cs typeface="Times New Roman"/>
                      </a:rPr>
                      <m:t>𝛾</m:t>
                    </m:r>
                    <m:r>
                      <a:rPr lang="en-IN" sz="3050" b="0" i="1" smtClean="0">
                        <a:latin typeface="Cambria Math" panose="02040503050406030204" pitchFamily="18" charset="0"/>
                        <a:ea typeface="Cambria Math" panose="02040503050406030204" pitchFamily="18" charset="0"/>
                        <a:cs typeface="Times New Roman"/>
                      </a:rPr>
                      <m:t>=</m:t>
                    </m:r>
                    <m:f>
                      <m:fPr>
                        <m:ctrlPr>
                          <a:rPr lang="en-IN" sz="3050" b="0" i="1" smtClean="0">
                            <a:latin typeface="Cambria Math" panose="02040503050406030204" pitchFamily="18" charset="0"/>
                            <a:cs typeface="Times New Roman"/>
                          </a:rPr>
                        </m:ctrlPr>
                      </m:fPr>
                      <m:num>
                        <m:sSub>
                          <m:sSubPr>
                            <m:ctrlPr>
                              <a:rPr lang="pt-BR" sz="3050" i="1" smtClean="0">
                                <a:latin typeface="Cambria Math" panose="02040503050406030204" pitchFamily="18" charset="0"/>
                                <a:cs typeface="Times New Roman"/>
                              </a:rPr>
                            </m:ctrlPr>
                          </m:sSubPr>
                          <m:e>
                            <m:r>
                              <a:rPr lang="en-IN" sz="3050" b="0" i="1" smtClean="0">
                                <a:latin typeface="Cambria Math" panose="02040503050406030204" pitchFamily="18" charset="0"/>
                                <a:cs typeface="Times New Roman"/>
                              </a:rPr>
                              <m:t>𝐸</m:t>
                            </m:r>
                          </m:e>
                          <m:sub>
                            <m:r>
                              <a:rPr lang="en-IN" sz="3050" b="0" i="1" smtClean="0">
                                <a:latin typeface="Cambria Math" panose="02040503050406030204" pitchFamily="18" charset="0"/>
                                <a:cs typeface="Times New Roman"/>
                              </a:rPr>
                              <m:t>𝑠</m:t>
                            </m:r>
                          </m:sub>
                        </m:sSub>
                      </m:num>
                      <m:den>
                        <m:sSub>
                          <m:sSubPr>
                            <m:ctrlPr>
                              <a:rPr lang="pt-BR" sz="3050" i="1" smtClean="0">
                                <a:latin typeface="Cambria Math" panose="02040503050406030204" pitchFamily="18" charset="0"/>
                                <a:cs typeface="Times New Roman"/>
                              </a:rPr>
                            </m:ctrlPr>
                          </m:sSubPr>
                          <m:e>
                            <m:r>
                              <a:rPr lang="en-IN" sz="3050" b="0" i="1" smtClean="0">
                                <a:latin typeface="Cambria Math" panose="02040503050406030204" pitchFamily="18" charset="0"/>
                                <a:cs typeface="Times New Roman"/>
                              </a:rPr>
                              <m:t>𝑁</m:t>
                            </m:r>
                          </m:e>
                          <m:sub>
                            <m:r>
                              <a:rPr lang="en-IN" sz="3050" b="0" i="1" smtClean="0">
                                <a:latin typeface="Cambria Math" panose="02040503050406030204" pitchFamily="18" charset="0"/>
                                <a:cs typeface="Times New Roman"/>
                              </a:rPr>
                              <m:t>0</m:t>
                            </m:r>
                          </m:sub>
                        </m:sSub>
                      </m:den>
                    </m:f>
                    <m:r>
                      <a:rPr lang="en-IN" sz="3050" b="0" i="1" smtClean="0">
                        <a:latin typeface="Cambria Math" panose="02040503050406030204" pitchFamily="18" charset="0"/>
                        <a:cs typeface="Times New Roman"/>
                      </a:rPr>
                      <m:t> </m:t>
                    </m:r>
                  </m:oMath>
                </a14:m>
                <a:r>
                  <a:rPr lang="en-IN" sz="3050" dirty="0">
                    <a:latin typeface="Times New Roman"/>
                    <a:cs typeface="Times New Roman"/>
                  </a:rPr>
                  <a:t> in linear scale. The noise power is taken as </a:t>
                </a:r>
                <a14:m>
                  <m:oMath xmlns:m="http://schemas.openxmlformats.org/officeDocument/2006/math">
                    <m:sSub>
                      <m:sSubPr>
                        <m:ctrlPr>
                          <a:rPr lang="en-IN" sz="3050" i="1" smtClean="0">
                            <a:latin typeface="Cambria Math" panose="02040503050406030204" pitchFamily="18" charset="0"/>
                            <a:cs typeface="Times New Roman"/>
                          </a:rPr>
                        </m:ctrlPr>
                      </m:sSubPr>
                      <m:e>
                        <m:r>
                          <a:rPr lang="en-IN" sz="3050" i="1" smtClean="0">
                            <a:latin typeface="Cambria Math" panose="02040503050406030204" pitchFamily="18" charset="0"/>
                            <a:ea typeface="Cambria Math" panose="02040503050406030204" pitchFamily="18" charset="0"/>
                            <a:cs typeface="Times New Roman"/>
                          </a:rPr>
                          <m:t>𝜎</m:t>
                        </m:r>
                      </m:e>
                      <m:sub>
                        <m:r>
                          <a:rPr lang="en-IN" sz="3050" b="0" i="1" smtClean="0">
                            <a:latin typeface="Cambria Math" panose="02040503050406030204" pitchFamily="18" charset="0"/>
                            <a:cs typeface="Times New Roman"/>
                          </a:rPr>
                          <m:t>𝑛</m:t>
                        </m:r>
                      </m:sub>
                    </m:sSub>
                    <m:r>
                      <a:rPr lang="en-IN" sz="3050" b="0" i="0" smtClean="0">
                        <a:latin typeface="Cambria Math" panose="02040503050406030204" pitchFamily="18" charset="0"/>
                        <a:cs typeface="Times New Roman"/>
                      </a:rPr>
                      <m:t>=1/</m:t>
                    </m:r>
                    <m:rad>
                      <m:radPr>
                        <m:degHide m:val="on"/>
                        <m:ctrlPr>
                          <a:rPr lang="en-IN" sz="3050" b="0" i="1" smtClean="0">
                            <a:latin typeface="Cambria Math" panose="02040503050406030204" pitchFamily="18" charset="0"/>
                            <a:cs typeface="Times New Roman"/>
                          </a:rPr>
                        </m:ctrlPr>
                      </m:radPr>
                      <m:deg/>
                      <m:e>
                        <m:r>
                          <a:rPr lang="en-IN" sz="3050" b="0" i="1" smtClean="0">
                            <a:latin typeface="Cambria Math" panose="02040503050406030204" pitchFamily="18" charset="0"/>
                            <a:ea typeface="Cambria Math" panose="02040503050406030204" pitchFamily="18" charset="0"/>
                            <a:cs typeface="Times New Roman"/>
                          </a:rPr>
                          <m:t>𝛾</m:t>
                        </m:r>
                      </m:e>
                    </m:rad>
                  </m:oMath>
                </a14:m>
                <a:r>
                  <a:rPr lang="en-IN" sz="3050" dirty="0">
                    <a:latin typeface="Times New Roman"/>
                    <a:cs typeface="Times New Roman"/>
                  </a:rPr>
                  <a:t>. Both of them will be used to create noise which will be added to the information.</a:t>
                </a:r>
              </a:p>
            </p:txBody>
          </p:sp>
        </mc:Choice>
        <mc:Fallback xmlns="">
          <p:sp>
            <p:nvSpPr>
              <p:cNvPr id="5" name="object 5"/>
              <p:cNvSpPr txBox="1">
                <a:spLocks noRot="1" noChangeAspect="1" noMove="1" noResize="1" noEditPoints="1" noAdjustHandles="1" noChangeArrowheads="1" noChangeShapeType="1" noTextEdit="1"/>
              </p:cNvSpPr>
              <p:nvPr/>
            </p:nvSpPr>
            <p:spPr>
              <a:xfrm>
                <a:off x="386764" y="1257300"/>
                <a:ext cx="17564735" cy="8134343"/>
              </a:xfrm>
              <a:prstGeom prst="rect">
                <a:avLst/>
              </a:prstGeom>
              <a:blipFill>
                <a:blip r:embed="rId2"/>
                <a:stretch>
                  <a:fillRect l="-1180" t="-449" r="-1700" b="-1948"/>
                </a:stretch>
              </a:blipFill>
            </p:spPr>
            <p:txBody>
              <a:bodyPr/>
              <a:lstStyle/>
              <a:p>
                <a:r>
                  <a:rPr lang="en-IN">
                    <a:noFill/>
                  </a:rPr>
                  <a:t> </a:t>
                </a:r>
              </a:p>
            </p:txBody>
          </p:sp>
        </mc:Fallback>
      </mc:AlternateContent>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D52FFAF2-261F-4838-A99B-230884BDD783}" type="datetime4">
              <a:rPr lang="en-US" spc="-25" smtClean="0"/>
              <a:t>April 17, 2024</a:t>
            </a:fld>
            <a:endParaRPr lang="en-IN" spc="-25" dirty="0"/>
          </a:p>
        </p:txBody>
      </p:sp>
      <p:pic>
        <p:nvPicPr>
          <p:cNvPr id="4" name="Picture 3">
            <a:extLst>
              <a:ext uri="{FF2B5EF4-FFF2-40B4-BE49-F238E27FC236}">
                <a16:creationId xmlns:a16="http://schemas.microsoft.com/office/drawing/2014/main" id="{97CF48AF-9744-460F-C14D-A79271F47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9635" y="3674201"/>
            <a:ext cx="6524687" cy="2133600"/>
          </a:xfrm>
          <a:prstGeom prst="rect">
            <a:avLst/>
          </a:prstGeom>
        </p:spPr>
      </p:pic>
      <p:sp>
        <p:nvSpPr>
          <p:cNvPr id="3" name="Slide Number Placeholder 2">
            <a:extLst>
              <a:ext uri="{FF2B5EF4-FFF2-40B4-BE49-F238E27FC236}">
                <a16:creationId xmlns:a16="http://schemas.microsoft.com/office/drawing/2014/main" id="{7C83340E-13DB-9582-F430-F8B64D04A1C3}"/>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13</a:t>
            </a:fld>
            <a:r>
              <a:rPr lang="en-IN" spc="-10" dirty="0"/>
              <a:t>/46</a:t>
            </a:r>
          </a:p>
        </p:txBody>
      </p:sp>
    </p:spTree>
    <p:extLst>
      <p:ext uri="{BB962C8B-B14F-4D97-AF65-F5344CB8AC3E}">
        <p14:creationId xmlns:p14="http://schemas.microsoft.com/office/powerpoint/2010/main" val="1371682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1801134"/>
          </a:xfrm>
          <a:prstGeom prst="rect">
            <a:avLst/>
          </a:prstGeom>
        </p:spPr>
        <p:txBody>
          <a:bodyPr vert="horz" wrap="square" lIns="0" tIns="15875" rIns="0" bIns="0" rtlCol="0">
            <a:spAutoFit/>
          </a:bodyPr>
          <a:lstStyle/>
          <a:p>
            <a:pPr marL="270510" algn="l" rtl="0">
              <a:spcBef>
                <a:spcPts val="125"/>
              </a:spcBef>
            </a:pPr>
            <a:r>
              <a:rPr lang="en-IN" sz="6000" kern="1200" dirty="0">
                <a:solidFill>
                  <a:srgbClr val="E3E3E3"/>
                </a:solidFill>
                <a:latin typeface="Cambria Math" panose="02040503050406030204" pitchFamily="18" charset="0"/>
                <a:ea typeface="Cambria Math" panose="02040503050406030204" pitchFamily="18" charset="0"/>
                <a:cs typeface="+mn-cs"/>
              </a:rPr>
              <a:t>BPSK and AWGN Simulation</a:t>
            </a:r>
            <a:br>
              <a:rPr kumimoji="0" lang="en-IN" sz="600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5" name="object 5"/>
          <p:cNvSpPr txBox="1"/>
          <p:nvPr/>
        </p:nvSpPr>
        <p:spPr>
          <a:xfrm>
            <a:off x="386764" y="1409700"/>
            <a:ext cx="7795463" cy="3825406"/>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r>
              <a:rPr lang="en-IN" sz="3050" u="sng" dirty="0">
                <a:solidFill>
                  <a:schemeClr val="tx1"/>
                </a:solidFill>
                <a:latin typeface="Times New Roman"/>
                <a:cs typeface="Times New Roman"/>
              </a:rPr>
              <a:t>BPSK Simulation</a:t>
            </a:r>
          </a:p>
          <a:p>
            <a:pPr marL="12700">
              <a:lnSpc>
                <a:spcPct val="100000"/>
              </a:lnSpc>
              <a:spcBef>
                <a:spcPts val="710"/>
              </a:spcBef>
            </a:pPr>
            <a:endParaRPr lang="en-IN" sz="3050" dirty="0">
              <a:solidFill>
                <a:schemeClr val="tx1"/>
              </a:solidFill>
              <a:latin typeface="Times New Roman"/>
              <a:cs typeface="Times New Roman"/>
            </a:endParaRPr>
          </a:p>
          <a:p>
            <a:pPr marL="12700">
              <a:lnSpc>
                <a:spcPct val="100000"/>
              </a:lnSpc>
              <a:spcBef>
                <a:spcPts val="710"/>
              </a:spcBef>
            </a:pPr>
            <a:r>
              <a:rPr lang="en-IN" sz="3050" b="1" dirty="0">
                <a:solidFill>
                  <a:schemeClr val="tx1"/>
                </a:solidFill>
                <a:latin typeface="Courier New" panose="02070309020205020404" pitchFamily="49" charset="0"/>
                <a:cs typeface="Courier New" panose="02070309020205020404" pitchFamily="49" charset="0"/>
              </a:rPr>
              <a:t>function s=</a:t>
            </a:r>
            <a:r>
              <a:rPr lang="en-IN" sz="3050" b="1" dirty="0" err="1">
                <a:solidFill>
                  <a:schemeClr val="tx1"/>
                </a:solidFill>
                <a:latin typeface="Courier New" panose="02070309020205020404" pitchFamily="49" charset="0"/>
                <a:cs typeface="Courier New" panose="02070309020205020404" pitchFamily="49" charset="0"/>
              </a:rPr>
              <a:t>create_symbols</a:t>
            </a:r>
            <a:r>
              <a:rPr lang="en-IN" sz="3050" b="1" dirty="0">
                <a:solidFill>
                  <a:schemeClr val="tx1"/>
                </a:solidFill>
                <a:latin typeface="Courier New" panose="02070309020205020404" pitchFamily="49" charset="0"/>
                <a:cs typeface="Courier New" panose="02070309020205020404" pitchFamily="49" charset="0"/>
              </a:rPr>
              <a:t>(</a:t>
            </a:r>
            <a:r>
              <a:rPr lang="en-IN" sz="3050" b="1" dirty="0" err="1">
                <a:solidFill>
                  <a:schemeClr val="tx1"/>
                </a:solidFill>
                <a:latin typeface="Courier New" panose="02070309020205020404" pitchFamily="49" charset="0"/>
                <a:cs typeface="Courier New" panose="02070309020205020404" pitchFamily="49" charset="0"/>
              </a:rPr>
              <a:t>encoded_msg</a:t>
            </a:r>
            <a:r>
              <a:rPr lang="en-IN" sz="3050" b="1" dirty="0">
                <a:solidFill>
                  <a:schemeClr val="tx1"/>
                </a:solidFill>
                <a:latin typeface="Courier New" panose="02070309020205020404" pitchFamily="49" charset="0"/>
                <a:cs typeface="Courier New" panose="02070309020205020404" pitchFamily="49" charset="0"/>
              </a:rPr>
              <a:t>)</a:t>
            </a:r>
          </a:p>
          <a:p>
            <a:pPr marL="12700">
              <a:lnSpc>
                <a:spcPct val="100000"/>
              </a:lnSpc>
              <a:spcBef>
                <a:spcPts val="710"/>
              </a:spcBef>
            </a:pPr>
            <a:r>
              <a:rPr lang="en-IN" sz="3050" b="1" dirty="0">
                <a:solidFill>
                  <a:schemeClr val="tx1"/>
                </a:solidFill>
                <a:latin typeface="Courier New" panose="02070309020205020404" pitchFamily="49" charset="0"/>
                <a:cs typeface="Courier New" panose="02070309020205020404" pitchFamily="49" charset="0"/>
              </a:rPr>
              <a:t>    s=1-2*</a:t>
            </a:r>
            <a:r>
              <a:rPr lang="en-IN" sz="3050" b="1" dirty="0" err="1">
                <a:solidFill>
                  <a:schemeClr val="tx1"/>
                </a:solidFill>
                <a:latin typeface="Courier New" panose="02070309020205020404" pitchFamily="49" charset="0"/>
                <a:cs typeface="Courier New" panose="02070309020205020404" pitchFamily="49" charset="0"/>
              </a:rPr>
              <a:t>encoded_msg</a:t>
            </a:r>
            <a:r>
              <a:rPr lang="en-IN" sz="3050" b="1" dirty="0">
                <a:solidFill>
                  <a:schemeClr val="tx1"/>
                </a:solidFill>
                <a:latin typeface="Courier New" panose="02070309020205020404" pitchFamily="49" charset="0"/>
                <a:cs typeface="Courier New" panose="02070309020205020404" pitchFamily="49" charset="0"/>
              </a:rPr>
              <a:t>;</a:t>
            </a:r>
          </a:p>
          <a:p>
            <a:pPr marL="12700">
              <a:lnSpc>
                <a:spcPct val="100000"/>
              </a:lnSpc>
              <a:spcBef>
                <a:spcPts val="710"/>
              </a:spcBef>
            </a:pPr>
            <a:r>
              <a:rPr lang="en-IN" sz="3050" b="1" dirty="0">
                <a:solidFill>
                  <a:schemeClr val="tx1"/>
                </a:solidFill>
                <a:latin typeface="Courier New" panose="02070309020205020404" pitchFamily="49" charset="0"/>
                <a:cs typeface="Courier New" panose="02070309020205020404" pitchFamily="49" charset="0"/>
              </a:rPr>
              <a:t> end</a:t>
            </a:r>
          </a:p>
          <a:p>
            <a:pPr marL="12700">
              <a:lnSpc>
                <a:spcPct val="100000"/>
              </a:lnSpc>
              <a:spcBef>
                <a:spcPts val="710"/>
              </a:spcBef>
            </a:pPr>
            <a:endParaRPr lang="en-IN" sz="3050" dirty="0">
              <a:solidFill>
                <a:schemeClr val="tx1"/>
              </a:solidFill>
              <a:latin typeface="Times New Roman"/>
              <a:cs typeface="Times New Roman"/>
            </a:endParaRPr>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C41F8264-2474-4AFB-B6A1-530F2F427004}" type="datetime4">
              <a:rPr lang="en-US" spc="-25" smtClean="0"/>
              <a:t>April 17, 2024</a:t>
            </a:fld>
            <a:endParaRPr lang="en-IN" spc="-25" dirty="0"/>
          </a:p>
        </p:txBody>
      </p:sp>
      <p:sp>
        <p:nvSpPr>
          <p:cNvPr id="3" name="TextBox 2">
            <a:extLst>
              <a:ext uri="{FF2B5EF4-FFF2-40B4-BE49-F238E27FC236}">
                <a16:creationId xmlns:a16="http://schemas.microsoft.com/office/drawing/2014/main" id="{1BA168BF-5A61-F62A-629D-C4DF0B2FBA4D}"/>
              </a:ext>
            </a:extLst>
          </p:cNvPr>
          <p:cNvSpPr txBox="1"/>
          <p:nvPr/>
        </p:nvSpPr>
        <p:spPr>
          <a:xfrm>
            <a:off x="9296400" y="1364815"/>
            <a:ext cx="9188734" cy="7740581"/>
          </a:xfrm>
          <a:prstGeom prst="rect">
            <a:avLst/>
          </a:prstGeom>
          <a:noFill/>
        </p:spPr>
        <p:txBody>
          <a:bodyPr wrap="none" rtlCol="0">
            <a:spAutoFit/>
          </a:bodyPr>
          <a:lstStyle/>
          <a:p>
            <a:pPr marL="469900" indent="-457200">
              <a:lnSpc>
                <a:spcPct val="100000"/>
              </a:lnSpc>
              <a:spcBef>
                <a:spcPts val="710"/>
              </a:spcBef>
              <a:buFont typeface="Arial" panose="020B0604020202020204" pitchFamily="34" charset="0"/>
              <a:buChar char="•"/>
            </a:pPr>
            <a:r>
              <a:rPr lang="en-IN" sz="3050" u="sng" dirty="0">
                <a:latin typeface="Times New Roman"/>
                <a:cs typeface="Times New Roman"/>
              </a:rPr>
              <a:t>AWGN Simulation</a:t>
            </a:r>
          </a:p>
          <a:p>
            <a:pPr marL="12700">
              <a:lnSpc>
                <a:spcPct val="100000"/>
              </a:lnSpc>
              <a:spcBef>
                <a:spcPts val="710"/>
              </a:spcBef>
            </a:pPr>
            <a:endParaRPr lang="en-IN" sz="3050" dirty="0">
              <a:latin typeface="Times New Roman"/>
              <a:cs typeface="Times New Roman"/>
            </a:endParaRPr>
          </a:p>
          <a:p>
            <a:pPr marL="12700">
              <a:lnSpc>
                <a:spcPct val="100000"/>
              </a:lnSpc>
              <a:spcBef>
                <a:spcPts val="710"/>
              </a:spcBef>
            </a:pPr>
            <a:r>
              <a:rPr lang="en-IN" sz="3050" dirty="0">
                <a:latin typeface="Times New Roman"/>
                <a:cs typeface="Times New Roman"/>
              </a:rPr>
              <a:t> </a:t>
            </a:r>
            <a:r>
              <a:rPr lang="en-IN" sz="3050" b="1" dirty="0">
                <a:latin typeface="Courier New" panose="02070309020205020404" pitchFamily="49" charset="0"/>
                <a:cs typeface="Courier New" panose="02070309020205020404" pitchFamily="49" charset="0"/>
              </a:rPr>
              <a:t>function </a:t>
            </a:r>
            <a:r>
              <a:rPr lang="en-IN" sz="3050" b="1" dirty="0" err="1">
                <a:latin typeface="Courier New" panose="02070309020205020404" pitchFamily="49" charset="0"/>
                <a:cs typeface="Courier New" panose="02070309020205020404" pitchFamily="49" charset="0"/>
              </a:rPr>
              <a:t>noisy_msg</a:t>
            </a:r>
            <a:r>
              <a:rPr lang="en-IN" sz="3050" b="1" dirty="0">
                <a:latin typeface="Courier New" panose="02070309020205020404" pitchFamily="49" charset="0"/>
                <a:cs typeface="Courier New" panose="02070309020205020404" pitchFamily="49" charset="0"/>
              </a:rPr>
              <a:t>=</a:t>
            </a:r>
            <a:r>
              <a:rPr lang="en-IN" sz="3050" b="1" dirty="0" err="1">
                <a:latin typeface="Courier New" panose="02070309020205020404" pitchFamily="49" charset="0"/>
                <a:cs typeface="Courier New" panose="02070309020205020404" pitchFamily="49" charset="0"/>
              </a:rPr>
              <a:t>pass_msg</a:t>
            </a:r>
            <a:r>
              <a:rPr lang="en-IN" sz="3050" b="1" dirty="0">
                <a:latin typeface="Courier New" panose="02070309020205020404" pitchFamily="49" charset="0"/>
                <a:cs typeface="Courier New" panose="02070309020205020404" pitchFamily="49" charset="0"/>
              </a:rPr>
              <a:t>(</a:t>
            </a:r>
            <a:r>
              <a:rPr lang="en-IN" sz="3050" b="1" dirty="0" err="1">
                <a:latin typeface="Courier New" panose="02070309020205020404" pitchFamily="49" charset="0"/>
                <a:cs typeface="Courier New" panose="02070309020205020404" pitchFamily="49" charset="0"/>
              </a:rPr>
              <a:t>s,sigma_n</a:t>
            </a:r>
            <a:r>
              <a:rPr lang="en-IN" sz="3050" b="1" dirty="0">
                <a:latin typeface="Courier New" panose="02070309020205020404" pitchFamily="49" charset="0"/>
                <a:cs typeface="Courier New" panose="02070309020205020404" pitchFamily="49" charset="0"/>
              </a:rPr>
              <a:t>)</a:t>
            </a:r>
          </a:p>
          <a:p>
            <a:pPr marL="12700">
              <a:lnSpc>
                <a:spcPct val="100000"/>
              </a:lnSpc>
              <a:spcBef>
                <a:spcPts val="710"/>
              </a:spcBef>
            </a:pPr>
            <a:r>
              <a:rPr lang="en-IN" sz="3050" b="1" dirty="0">
                <a:latin typeface="Courier New" panose="02070309020205020404" pitchFamily="49" charset="0"/>
                <a:cs typeface="Courier New" panose="02070309020205020404" pitchFamily="49" charset="0"/>
              </a:rPr>
              <a:t>    [~,</a:t>
            </a:r>
            <a:r>
              <a:rPr lang="en-IN" sz="3050" b="1" dirty="0" err="1">
                <a:latin typeface="Courier New" panose="02070309020205020404" pitchFamily="49" charset="0"/>
                <a:cs typeface="Courier New" panose="02070309020205020404" pitchFamily="49" charset="0"/>
              </a:rPr>
              <a:t>col_s</a:t>
            </a:r>
            <a:r>
              <a:rPr lang="en-IN" sz="3050" b="1" dirty="0">
                <a:latin typeface="Courier New" panose="02070309020205020404" pitchFamily="49" charset="0"/>
                <a:cs typeface="Courier New" panose="02070309020205020404" pitchFamily="49" charset="0"/>
              </a:rPr>
              <a:t>]=size(s);</a:t>
            </a:r>
          </a:p>
          <a:p>
            <a:pPr marL="12700">
              <a:lnSpc>
                <a:spcPct val="100000"/>
              </a:lnSpc>
              <a:spcBef>
                <a:spcPts val="710"/>
              </a:spcBef>
            </a:pPr>
            <a:endParaRPr lang="en-IN" sz="3050" b="1" dirty="0">
              <a:latin typeface="Courier New" panose="02070309020205020404" pitchFamily="49" charset="0"/>
              <a:cs typeface="Courier New" panose="02070309020205020404" pitchFamily="49" charset="0"/>
            </a:endParaRPr>
          </a:p>
          <a:p>
            <a:pPr marL="12700">
              <a:lnSpc>
                <a:spcPct val="100000"/>
              </a:lnSpc>
              <a:spcBef>
                <a:spcPts val="710"/>
              </a:spcBef>
            </a:pPr>
            <a:r>
              <a:rPr lang="en-IN" sz="3050" b="1" dirty="0">
                <a:latin typeface="Courier New" panose="02070309020205020404" pitchFamily="49" charset="0"/>
                <a:cs typeface="Courier New" panose="02070309020205020404" pitchFamily="49" charset="0"/>
              </a:rPr>
              <a:t>    % Noise Creation</a:t>
            </a:r>
          </a:p>
          <a:p>
            <a:pPr marL="12700">
              <a:lnSpc>
                <a:spcPct val="100000"/>
              </a:lnSpc>
              <a:spcBef>
                <a:spcPts val="710"/>
              </a:spcBef>
            </a:pPr>
            <a:r>
              <a:rPr lang="en-IN" sz="3050" b="1" dirty="0">
                <a:latin typeface="Courier New" panose="02070309020205020404" pitchFamily="49" charset="0"/>
                <a:cs typeface="Courier New" panose="02070309020205020404" pitchFamily="49" charset="0"/>
              </a:rPr>
              <a:t>    us= </a:t>
            </a:r>
            <a:r>
              <a:rPr lang="en-IN" sz="3050" b="1" dirty="0" err="1">
                <a:latin typeface="Courier New" panose="02070309020205020404" pitchFamily="49" charset="0"/>
                <a:cs typeface="Courier New" panose="02070309020205020404" pitchFamily="49" charset="0"/>
              </a:rPr>
              <a:t>randn</a:t>
            </a:r>
            <a:r>
              <a:rPr lang="en-IN" sz="3050" b="1" dirty="0">
                <a:latin typeface="Courier New" panose="02070309020205020404" pitchFamily="49" charset="0"/>
                <a:cs typeface="Courier New" panose="02070309020205020404" pitchFamily="49" charset="0"/>
              </a:rPr>
              <a:t>([1,col_s]);</a:t>
            </a:r>
          </a:p>
          <a:p>
            <a:pPr marL="12700">
              <a:lnSpc>
                <a:spcPct val="100000"/>
              </a:lnSpc>
              <a:spcBef>
                <a:spcPts val="710"/>
              </a:spcBef>
            </a:pPr>
            <a:r>
              <a:rPr lang="en-IN" sz="3050" b="1" dirty="0">
                <a:latin typeface="Courier New" panose="02070309020205020404" pitchFamily="49" charset="0"/>
                <a:cs typeface="Courier New" panose="02070309020205020404" pitchFamily="49" charset="0"/>
              </a:rPr>
              <a:t>    noise=</a:t>
            </a:r>
            <a:r>
              <a:rPr lang="en-IN" sz="3050" b="1" dirty="0" err="1">
                <a:latin typeface="Courier New" panose="02070309020205020404" pitchFamily="49" charset="0"/>
                <a:cs typeface="Courier New" panose="02070309020205020404" pitchFamily="49" charset="0"/>
              </a:rPr>
              <a:t>sigma_n</a:t>
            </a:r>
            <a:r>
              <a:rPr lang="en-IN" sz="3050" b="1" dirty="0">
                <a:latin typeface="Courier New" panose="02070309020205020404" pitchFamily="49" charset="0"/>
                <a:cs typeface="Courier New" panose="02070309020205020404" pitchFamily="49" charset="0"/>
              </a:rPr>
              <a:t> * us; </a:t>
            </a:r>
          </a:p>
          <a:p>
            <a:pPr marL="12700">
              <a:lnSpc>
                <a:spcPct val="100000"/>
              </a:lnSpc>
              <a:spcBef>
                <a:spcPts val="710"/>
              </a:spcBef>
            </a:pPr>
            <a:r>
              <a:rPr lang="en-IN" sz="3050" b="1" dirty="0">
                <a:latin typeface="Courier New" panose="02070309020205020404" pitchFamily="49" charset="0"/>
                <a:cs typeface="Courier New" panose="02070309020205020404" pitchFamily="49" charset="0"/>
              </a:rPr>
              <a:t>    % </a:t>
            </a:r>
            <a:r>
              <a:rPr lang="en-IN" sz="3050" b="1" dirty="0" err="1">
                <a:latin typeface="Courier New" panose="02070309020205020404" pitchFamily="49" charset="0"/>
                <a:cs typeface="Courier New" panose="02070309020205020404" pitchFamily="49" charset="0"/>
              </a:rPr>
              <a:t>sigma_n</a:t>
            </a:r>
            <a:r>
              <a:rPr lang="en-IN" sz="3050" b="1" dirty="0">
                <a:latin typeface="Courier New" panose="02070309020205020404" pitchFamily="49" charset="0"/>
                <a:cs typeface="Courier New" panose="02070309020205020404" pitchFamily="49" charset="0"/>
              </a:rPr>
              <a:t>=1/sqrt(rate*k*</a:t>
            </a:r>
            <a:r>
              <a:rPr lang="en-IN" sz="3050" b="1" dirty="0" err="1">
                <a:latin typeface="Courier New" panose="02070309020205020404" pitchFamily="49" charset="0"/>
                <a:cs typeface="Courier New" panose="02070309020205020404" pitchFamily="49" charset="0"/>
              </a:rPr>
              <a:t>EbNo</a:t>
            </a:r>
            <a:r>
              <a:rPr lang="en-IN" sz="3050" b="1" dirty="0">
                <a:latin typeface="Courier New" panose="02070309020205020404" pitchFamily="49" charset="0"/>
                <a:cs typeface="Courier New" panose="02070309020205020404" pitchFamily="49" charset="0"/>
              </a:rPr>
              <a:t>)</a:t>
            </a:r>
          </a:p>
          <a:p>
            <a:pPr marL="12700">
              <a:lnSpc>
                <a:spcPct val="100000"/>
              </a:lnSpc>
              <a:spcBef>
                <a:spcPts val="710"/>
              </a:spcBef>
            </a:pPr>
            <a:endParaRPr lang="en-IN" sz="3050" b="1" dirty="0">
              <a:latin typeface="Courier New" panose="02070309020205020404" pitchFamily="49" charset="0"/>
              <a:cs typeface="Courier New" panose="02070309020205020404" pitchFamily="49" charset="0"/>
            </a:endParaRPr>
          </a:p>
          <a:p>
            <a:pPr marL="12700">
              <a:lnSpc>
                <a:spcPct val="100000"/>
              </a:lnSpc>
              <a:spcBef>
                <a:spcPts val="710"/>
              </a:spcBef>
            </a:pPr>
            <a:r>
              <a:rPr lang="en-IN" sz="3050" b="1" dirty="0">
                <a:latin typeface="Courier New" panose="02070309020205020404" pitchFamily="49" charset="0"/>
                <a:cs typeface="Courier New" panose="02070309020205020404" pitchFamily="49" charset="0"/>
              </a:rPr>
              <a:t>    % Noise Addition</a:t>
            </a:r>
          </a:p>
          <a:p>
            <a:pPr marL="12700">
              <a:lnSpc>
                <a:spcPct val="100000"/>
              </a:lnSpc>
              <a:spcBef>
                <a:spcPts val="710"/>
              </a:spcBef>
            </a:pPr>
            <a:r>
              <a:rPr lang="en-IN" sz="3050" b="1" dirty="0">
                <a:latin typeface="Courier New" panose="02070309020205020404" pitchFamily="49" charset="0"/>
                <a:cs typeface="Courier New" panose="02070309020205020404" pitchFamily="49" charset="0"/>
              </a:rPr>
              <a:t>    </a:t>
            </a:r>
            <a:r>
              <a:rPr lang="en-IN" sz="3050" b="1" dirty="0" err="1">
                <a:latin typeface="Courier New" panose="02070309020205020404" pitchFamily="49" charset="0"/>
                <a:cs typeface="Courier New" panose="02070309020205020404" pitchFamily="49" charset="0"/>
              </a:rPr>
              <a:t>noisy_msg</a:t>
            </a:r>
            <a:r>
              <a:rPr lang="en-IN" sz="3050" b="1" dirty="0">
                <a:latin typeface="Courier New" panose="02070309020205020404" pitchFamily="49" charset="0"/>
                <a:cs typeface="Courier New" panose="02070309020205020404" pitchFamily="49" charset="0"/>
              </a:rPr>
              <a:t>=</a:t>
            </a:r>
            <a:r>
              <a:rPr lang="en-IN" sz="3050" b="1" dirty="0" err="1">
                <a:latin typeface="Courier New" panose="02070309020205020404" pitchFamily="49" charset="0"/>
                <a:cs typeface="Courier New" panose="02070309020205020404" pitchFamily="49" charset="0"/>
              </a:rPr>
              <a:t>s+noise</a:t>
            </a:r>
            <a:r>
              <a:rPr lang="en-IN" sz="3050" b="1" dirty="0">
                <a:latin typeface="Courier New" panose="02070309020205020404" pitchFamily="49" charset="0"/>
                <a:cs typeface="Courier New" panose="02070309020205020404" pitchFamily="49" charset="0"/>
              </a:rPr>
              <a:t>;</a:t>
            </a:r>
          </a:p>
          <a:p>
            <a:pPr marL="12700">
              <a:lnSpc>
                <a:spcPct val="100000"/>
              </a:lnSpc>
              <a:spcBef>
                <a:spcPts val="710"/>
              </a:spcBef>
            </a:pPr>
            <a:r>
              <a:rPr lang="en-IN" sz="3050" b="1" dirty="0">
                <a:latin typeface="Courier New" panose="02070309020205020404" pitchFamily="49" charset="0"/>
                <a:cs typeface="Courier New" panose="02070309020205020404" pitchFamily="49" charset="0"/>
              </a:rPr>
              <a:t> end</a:t>
            </a:r>
          </a:p>
          <a:p>
            <a:endParaRPr lang="en-IN" sz="3050" dirty="0"/>
          </a:p>
        </p:txBody>
      </p:sp>
      <p:sp>
        <p:nvSpPr>
          <p:cNvPr id="4" name="Slide Number Placeholder 3">
            <a:extLst>
              <a:ext uri="{FF2B5EF4-FFF2-40B4-BE49-F238E27FC236}">
                <a16:creationId xmlns:a16="http://schemas.microsoft.com/office/drawing/2014/main" id="{E456E9DE-1532-FB50-0023-F9FEF6EB2875}"/>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14</a:t>
            </a:fld>
            <a:r>
              <a:rPr lang="en-IN" spc="-10" dirty="0"/>
              <a:t>/46</a:t>
            </a:r>
          </a:p>
        </p:txBody>
      </p:sp>
    </p:spTree>
    <p:extLst>
      <p:ext uri="{BB962C8B-B14F-4D97-AF65-F5344CB8AC3E}">
        <p14:creationId xmlns:p14="http://schemas.microsoft.com/office/powerpoint/2010/main" val="3493795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1801134"/>
          </a:xfrm>
          <a:prstGeom prst="rect">
            <a:avLst/>
          </a:prstGeom>
        </p:spPr>
        <p:txBody>
          <a:bodyPr vert="horz" wrap="square" lIns="0" tIns="15875" rIns="0" bIns="0" rtlCol="0">
            <a:spAutoFit/>
          </a:bodyPr>
          <a:lstStyle/>
          <a:p>
            <a:pPr marL="270510" algn="l" rtl="0">
              <a:spcBef>
                <a:spcPts val="125"/>
              </a:spcBef>
            </a:pPr>
            <a: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Demodulation </a:t>
            </a: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mc:AlternateContent xmlns:mc="http://schemas.openxmlformats.org/markup-compatibility/2006" xmlns:a14="http://schemas.microsoft.com/office/drawing/2010/main">
        <mc:Choice Requires="a14">
          <p:sp>
            <p:nvSpPr>
              <p:cNvPr id="5" name="object 5"/>
              <p:cNvSpPr txBox="1"/>
              <p:nvPr/>
            </p:nvSpPr>
            <p:spPr>
              <a:xfrm>
                <a:off x="478790" y="1642637"/>
                <a:ext cx="17564735" cy="7155100"/>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r>
                  <a:rPr lang="en-US" sz="3200" b="0" i="0" dirty="0">
                    <a:solidFill>
                      <a:schemeClr val="tx1"/>
                    </a:solidFill>
                    <a:effectLst/>
                    <a:latin typeface="Times New Roman" panose="02020603050405020304" pitchFamily="18" charset="0"/>
                    <a:cs typeface="Times New Roman" panose="02020603050405020304" pitchFamily="18" charset="0"/>
                  </a:rPr>
                  <a:t>Demodulation is the reverse process of modulation i.e</a:t>
                </a:r>
                <a:r>
                  <a:rPr lang="en-US" sz="3200" b="0" i="0" dirty="0">
                    <a:solidFill>
                      <a:schemeClr val="tx1"/>
                    </a:solidFill>
                    <a:effectLst/>
                    <a:latin typeface="Poppins" panose="00000500000000000000" pitchFamily="2" charset="0"/>
                    <a:cs typeface="Times New Roman" panose="02020603050405020304" pitchFamily="18" charset="0"/>
                  </a:rPr>
                  <a:t>. </a:t>
                </a:r>
                <a:r>
                  <a:rPr lang="en-US" sz="3200" dirty="0">
                    <a:solidFill>
                      <a:schemeClr val="tx1"/>
                    </a:solidFill>
                    <a:latin typeface="Times New Roman" panose="02020603050405020304" pitchFamily="18" charset="0"/>
                    <a:cs typeface="Times New Roman" panose="02020603050405020304" pitchFamily="18" charset="0"/>
                  </a:rPr>
                  <a:t>extracting the information from the modulated signal. </a:t>
                </a:r>
                <a:endParaRPr lang="en-IN" sz="3050" dirty="0">
                  <a:solidFill>
                    <a:schemeClr val="tx1"/>
                  </a:solidFill>
                  <a:latin typeface="Times New Roman"/>
                  <a:cs typeface="Times New Roman"/>
                </a:endParaRPr>
              </a:p>
              <a:p>
                <a:pPr marL="469900" indent="-457200">
                  <a:lnSpc>
                    <a:spcPct val="100000"/>
                  </a:lnSpc>
                  <a:spcBef>
                    <a:spcPts val="710"/>
                  </a:spcBef>
                  <a:buFont typeface="Arial" panose="020B0604020202020204" pitchFamily="34" charset="0"/>
                  <a:buChar char="•"/>
                </a:pPr>
                <a:r>
                  <a:rPr lang="en-IN" sz="3050" dirty="0">
                    <a:solidFill>
                      <a:schemeClr val="tx1"/>
                    </a:solidFill>
                    <a:latin typeface="Times New Roman"/>
                    <a:cs typeface="Times New Roman"/>
                  </a:rPr>
                  <a:t>The received information is demodulated / digitized i.e. reverse mapping, symbols (voltage), </a:t>
                </a:r>
                <a14:m>
                  <m:oMath xmlns:m="http://schemas.openxmlformats.org/officeDocument/2006/math">
                    <m:r>
                      <a:rPr lang="en-IN" sz="3050" b="0" i="1" smtClean="0">
                        <a:solidFill>
                          <a:schemeClr val="tx1"/>
                        </a:solidFill>
                        <a:latin typeface="Cambria Math" panose="02040503050406030204" pitchFamily="18" charset="0"/>
                        <a:cs typeface="Times New Roman"/>
                      </a:rPr>
                      <m:t>𝑠</m:t>
                    </m:r>
                  </m:oMath>
                </a14:m>
                <a:r>
                  <a:rPr lang="en-IN" sz="3050" dirty="0">
                    <a:solidFill>
                      <a:schemeClr val="tx1"/>
                    </a:solidFill>
                    <a:latin typeface="Times New Roman"/>
                    <a:cs typeface="Times New Roman"/>
                  </a:rPr>
                  <a:t> are converted to binary bits, </a:t>
                </a:r>
                <a14:m>
                  <m:oMath xmlns:m="http://schemas.openxmlformats.org/officeDocument/2006/math">
                    <m:r>
                      <a:rPr lang="en-IN" sz="3050" b="0" i="1" smtClean="0">
                        <a:solidFill>
                          <a:schemeClr val="tx1"/>
                        </a:solidFill>
                        <a:latin typeface="Cambria Math" panose="02040503050406030204" pitchFamily="18" charset="0"/>
                        <a:cs typeface="Times New Roman"/>
                      </a:rPr>
                      <m:t>𝑏</m:t>
                    </m:r>
                  </m:oMath>
                </a14:m>
                <a:r>
                  <a:rPr lang="en-IN" sz="3050" dirty="0">
                    <a:solidFill>
                      <a:schemeClr val="tx1"/>
                    </a:solidFill>
                    <a:latin typeface="Times New Roman"/>
                    <a:cs typeface="Times New Roman"/>
                  </a:rPr>
                  <a:t>. Here, we have used BPSK modulator hence,</a:t>
                </a:r>
              </a:p>
              <a:p>
                <a:pPr marL="12700" algn="ctr">
                  <a:lnSpc>
                    <a:spcPct val="100000"/>
                  </a:lnSpc>
                  <a:spcBef>
                    <a:spcPts val="710"/>
                  </a:spcBef>
                </a:pPr>
                <a:r>
                  <a:rPr lang="en-IN" sz="3050" dirty="0">
                    <a:solidFill>
                      <a:schemeClr val="tx1"/>
                    </a:solidFill>
                    <a:cs typeface="Times New Roman"/>
                  </a:rPr>
                  <a:t>b </a:t>
                </a:r>
                <a14:m>
                  <m:oMath xmlns:m="http://schemas.openxmlformats.org/officeDocument/2006/math">
                    <m:r>
                      <a:rPr lang="en-IN" sz="3050" i="1" smtClean="0">
                        <a:solidFill>
                          <a:schemeClr val="tx1"/>
                        </a:solidFill>
                        <a:latin typeface="Cambria Math" panose="02040503050406030204" pitchFamily="18" charset="0"/>
                        <a:cs typeface="Times New Roman"/>
                      </a:rPr>
                      <m:t>=</m:t>
                    </m:r>
                    <m:d>
                      <m:dPr>
                        <m:begChr m:val="{"/>
                        <m:endChr m:val=""/>
                        <m:ctrlPr>
                          <a:rPr lang="en-IN" sz="3050" i="1" smtClean="0">
                            <a:solidFill>
                              <a:schemeClr val="tx1"/>
                            </a:solidFill>
                            <a:latin typeface="Cambria Math" panose="02040503050406030204" pitchFamily="18" charset="0"/>
                            <a:cs typeface="Times New Roman"/>
                          </a:rPr>
                        </m:ctrlPr>
                      </m:dPr>
                      <m:e>
                        <m:r>
                          <a:rPr lang="en-IN" sz="3050" b="0" i="1" smtClean="0">
                            <a:solidFill>
                              <a:schemeClr val="tx1"/>
                            </a:solidFill>
                            <a:latin typeface="Cambria Math" panose="02040503050406030204" pitchFamily="18" charset="0"/>
                            <a:cs typeface="Times New Roman"/>
                          </a:rPr>
                          <m:t> </m:t>
                        </m:r>
                        <m:eqArr>
                          <m:eqArrPr>
                            <m:ctrlPr>
                              <a:rPr lang="en-IN" sz="3050" i="1" smtClean="0">
                                <a:solidFill>
                                  <a:schemeClr val="tx1"/>
                                </a:solidFill>
                                <a:latin typeface="Cambria Math" panose="02040503050406030204" pitchFamily="18" charset="0"/>
                                <a:cs typeface="Times New Roman"/>
                              </a:rPr>
                            </m:ctrlPr>
                          </m:eqArrPr>
                          <m:e>
                            <m:r>
                              <a:rPr lang="en-IN" sz="3050" b="0" i="1" smtClean="0">
                                <a:solidFill>
                                  <a:schemeClr val="tx1"/>
                                </a:solidFill>
                                <a:latin typeface="Cambria Math" panose="02040503050406030204" pitchFamily="18" charset="0"/>
                                <a:cs typeface="Times New Roman"/>
                              </a:rPr>
                              <m:t>1</m:t>
                            </m:r>
                            <m:r>
                              <a:rPr lang="en-IN" sz="3050" i="1" smtClean="0">
                                <a:solidFill>
                                  <a:schemeClr val="tx1"/>
                                </a:solidFill>
                                <a:latin typeface="Cambria Math" panose="02040503050406030204" pitchFamily="18" charset="0"/>
                                <a:cs typeface="Times New Roman"/>
                              </a:rPr>
                              <m:t>,  </m:t>
                            </m:r>
                            <m:r>
                              <a:rPr lang="en-IN" sz="3050" b="0" i="1" smtClean="0">
                                <a:solidFill>
                                  <a:schemeClr val="tx1"/>
                                </a:solidFill>
                                <a:latin typeface="Cambria Math" panose="02040503050406030204" pitchFamily="18" charset="0"/>
                                <a:cs typeface="Times New Roman"/>
                              </a:rPr>
                              <m:t>𝑠</m:t>
                            </m:r>
                            <m:r>
                              <a:rPr lang="en-IN" sz="3050" b="0" i="1" smtClean="0">
                                <a:solidFill>
                                  <a:schemeClr val="tx1"/>
                                </a:solidFill>
                                <a:latin typeface="Cambria Math" panose="02040503050406030204" pitchFamily="18" charset="0"/>
                                <a:cs typeface="Times New Roman"/>
                              </a:rPr>
                              <m:t>&lt;0</m:t>
                            </m:r>
                          </m:e>
                          <m:e>
                            <m:r>
                              <a:rPr lang="en-IN" sz="3050" i="1" smtClean="0">
                                <a:solidFill>
                                  <a:schemeClr val="tx1"/>
                                </a:solidFill>
                                <a:latin typeface="Cambria Math" panose="02040503050406030204" pitchFamily="18" charset="0"/>
                                <a:cs typeface="Times New Roman"/>
                              </a:rPr>
                              <m:t>&amp;</m:t>
                            </m:r>
                            <m:r>
                              <a:rPr lang="en-IN" sz="3050" b="0" i="1" smtClean="0">
                                <a:solidFill>
                                  <a:schemeClr val="tx1"/>
                                </a:solidFill>
                                <a:latin typeface="Cambria Math" panose="02040503050406030204" pitchFamily="18" charset="0"/>
                                <a:cs typeface="Times New Roman"/>
                              </a:rPr>
                              <m:t>0,    </m:t>
                            </m:r>
                            <m:r>
                              <a:rPr lang="en-IN" sz="3050" b="0" i="1" smtClean="0">
                                <a:solidFill>
                                  <a:schemeClr val="tx1"/>
                                </a:solidFill>
                                <a:latin typeface="Cambria Math" panose="02040503050406030204" pitchFamily="18" charset="0"/>
                                <a:cs typeface="Times New Roman"/>
                              </a:rPr>
                              <m:t>𝑒𝑙𝑠𝑒</m:t>
                            </m:r>
                            <m:r>
                              <a:rPr lang="en-IN" sz="3050" b="0" i="1" smtClean="0">
                                <a:solidFill>
                                  <a:schemeClr val="tx1"/>
                                </a:solidFill>
                                <a:latin typeface="Cambria Math" panose="02040503050406030204" pitchFamily="18" charset="0"/>
                                <a:cs typeface="Times New Roman"/>
                              </a:rPr>
                              <m:t> </m:t>
                            </m:r>
                          </m:e>
                        </m:eqArr>
                      </m:e>
                    </m:d>
                  </m:oMath>
                </a14:m>
                <a:endParaRPr lang="en-IN" sz="3050" dirty="0">
                  <a:solidFill>
                    <a:schemeClr val="tx1"/>
                  </a:solidFill>
                  <a:latin typeface="Times New Roman"/>
                  <a:cs typeface="Times New Roman"/>
                </a:endParaRPr>
              </a:p>
              <a:p>
                <a:pPr marL="12700" algn="l">
                  <a:lnSpc>
                    <a:spcPct val="100000"/>
                  </a:lnSpc>
                  <a:spcBef>
                    <a:spcPts val="710"/>
                  </a:spcBef>
                </a:pPr>
                <a:endParaRPr lang="en-IN" sz="3050" dirty="0">
                  <a:solidFill>
                    <a:schemeClr val="tx1"/>
                  </a:solidFill>
                  <a:latin typeface="Times New Roman"/>
                  <a:cs typeface="Times New Roman"/>
                </a:endParaRPr>
              </a:p>
              <a:p>
                <a:pPr marL="469900" indent="-457200" algn="l">
                  <a:lnSpc>
                    <a:spcPct val="100000"/>
                  </a:lnSpc>
                  <a:spcBef>
                    <a:spcPts val="710"/>
                  </a:spcBef>
                  <a:buFont typeface="Arial" panose="020B0604020202020204" pitchFamily="34" charset="0"/>
                  <a:buChar char="•"/>
                </a:pPr>
                <a:r>
                  <a:rPr lang="en-US" sz="3050" u="sng" dirty="0">
                    <a:latin typeface="Times New Roman" panose="02020603050405020304" pitchFamily="18" charset="0"/>
                    <a:cs typeface="Times New Roman" panose="02020603050405020304" pitchFamily="18" charset="0"/>
                  </a:rPr>
                  <a:t>Function for digitizing the received message </a:t>
                </a:r>
              </a:p>
              <a:p>
                <a:pPr marL="12700" algn="l">
                  <a:lnSpc>
                    <a:spcPct val="100000"/>
                  </a:lnSpc>
                  <a:spcBef>
                    <a:spcPts val="710"/>
                  </a:spcBef>
                </a:pPr>
                <a:endParaRPr lang="en-US" sz="3050" dirty="0"/>
              </a:p>
              <a:p>
                <a:pPr marL="12700" algn="l">
                  <a:lnSpc>
                    <a:spcPct val="100000"/>
                  </a:lnSpc>
                  <a:spcBef>
                    <a:spcPts val="710"/>
                  </a:spcBef>
                </a:pPr>
                <a:r>
                  <a:rPr lang="en-US" sz="3050" b="1" dirty="0">
                    <a:latin typeface="Courier New" panose="02070309020205020404" pitchFamily="49" charset="0"/>
                    <a:cs typeface="Courier New" panose="02070309020205020404" pitchFamily="49" charset="0"/>
                  </a:rPr>
                  <a:t>    function </a:t>
                </a:r>
                <a:r>
                  <a:rPr lang="en-US" sz="3050" b="1" dirty="0" err="1">
                    <a:latin typeface="Courier New" panose="02070309020205020404" pitchFamily="49" charset="0"/>
                    <a:cs typeface="Courier New" panose="02070309020205020404" pitchFamily="49" charset="0"/>
                  </a:rPr>
                  <a:t>digitized_bits</a:t>
                </a:r>
                <a:r>
                  <a:rPr lang="en-US" sz="3050" b="1" dirty="0">
                    <a:latin typeface="Courier New" panose="02070309020205020404" pitchFamily="49" charset="0"/>
                    <a:cs typeface="Courier New" panose="02070309020205020404" pitchFamily="49" charset="0"/>
                  </a:rPr>
                  <a:t> = digitize(</a:t>
                </a:r>
                <a:r>
                  <a:rPr lang="en-US" sz="3050" b="1" dirty="0" err="1">
                    <a:latin typeface="Courier New" panose="02070309020205020404" pitchFamily="49" charset="0"/>
                    <a:cs typeface="Courier New" panose="02070309020205020404" pitchFamily="49" charset="0"/>
                  </a:rPr>
                  <a:t>received_bits</a:t>
                </a:r>
                <a:r>
                  <a:rPr lang="en-US" sz="3050" b="1" dirty="0">
                    <a:latin typeface="Courier New" panose="02070309020205020404" pitchFamily="49" charset="0"/>
                    <a:cs typeface="Courier New" panose="02070309020205020404" pitchFamily="49" charset="0"/>
                  </a:rPr>
                  <a:t>) </a:t>
                </a:r>
              </a:p>
              <a:p>
                <a:pPr marL="12700" algn="l">
                  <a:lnSpc>
                    <a:spcPct val="100000"/>
                  </a:lnSpc>
                  <a:spcBef>
                    <a:spcPts val="710"/>
                  </a:spcBef>
                </a:pPr>
                <a:r>
                  <a:rPr lang="en-US" sz="3050" b="1" dirty="0">
                    <a:latin typeface="Courier New" panose="02070309020205020404" pitchFamily="49" charset="0"/>
                    <a:cs typeface="Courier New" panose="02070309020205020404" pitchFamily="49" charset="0"/>
                  </a:rPr>
                  <a:t>       </a:t>
                </a:r>
                <a:r>
                  <a:rPr lang="en-US" sz="3050" b="1" dirty="0" err="1">
                    <a:latin typeface="Courier New" panose="02070309020205020404" pitchFamily="49" charset="0"/>
                    <a:cs typeface="Courier New" panose="02070309020205020404" pitchFamily="49" charset="0"/>
                  </a:rPr>
                  <a:t>digitized_bits</a:t>
                </a:r>
                <a:r>
                  <a:rPr lang="en-US" sz="3050" b="1" dirty="0">
                    <a:latin typeface="Courier New" panose="02070309020205020404" pitchFamily="49" charset="0"/>
                    <a:cs typeface="Courier New" panose="02070309020205020404" pitchFamily="49" charset="0"/>
                  </a:rPr>
                  <a:t> = (</a:t>
                </a:r>
                <a:r>
                  <a:rPr lang="en-US" sz="3050" b="1" dirty="0" err="1">
                    <a:latin typeface="Courier New" panose="02070309020205020404" pitchFamily="49" charset="0"/>
                    <a:cs typeface="Courier New" panose="02070309020205020404" pitchFamily="49" charset="0"/>
                  </a:rPr>
                  <a:t>received_bits</a:t>
                </a:r>
                <a:r>
                  <a:rPr lang="en-US" sz="3050" b="1" dirty="0">
                    <a:latin typeface="Courier New" panose="02070309020205020404" pitchFamily="49" charset="0"/>
                    <a:cs typeface="Courier New" panose="02070309020205020404" pitchFamily="49" charset="0"/>
                  </a:rPr>
                  <a:t>&lt;0)</a:t>
                </a:r>
              </a:p>
              <a:p>
                <a:pPr marL="12700" algn="l">
                  <a:lnSpc>
                    <a:spcPct val="100000"/>
                  </a:lnSpc>
                  <a:spcBef>
                    <a:spcPts val="710"/>
                  </a:spcBef>
                </a:pPr>
                <a:r>
                  <a:rPr lang="en-US" sz="3050" b="1" dirty="0">
                    <a:solidFill>
                      <a:schemeClr val="tx1"/>
                    </a:solidFill>
                    <a:latin typeface="Courier New" panose="02070309020205020404" pitchFamily="49" charset="0"/>
                    <a:cs typeface="Courier New" panose="02070309020205020404" pitchFamily="49" charset="0"/>
                  </a:rPr>
                  <a:t>     end</a:t>
                </a:r>
                <a:endParaRPr lang="en-IN" sz="3050" b="1" dirty="0">
                  <a:solidFill>
                    <a:schemeClr val="tx1"/>
                  </a:solidFill>
                  <a:latin typeface="Courier New" panose="02070309020205020404" pitchFamily="49" charset="0"/>
                  <a:cs typeface="Courier New" panose="02070309020205020404" pitchFamily="49" charset="0"/>
                </a:endParaRPr>
              </a:p>
              <a:p>
                <a:pPr marL="12700">
                  <a:lnSpc>
                    <a:spcPct val="100000"/>
                  </a:lnSpc>
                  <a:spcBef>
                    <a:spcPts val="710"/>
                  </a:spcBef>
                </a:pPr>
                <a:endParaRPr lang="en-IN" sz="3050" dirty="0">
                  <a:solidFill>
                    <a:schemeClr val="tx1"/>
                  </a:solidFill>
                  <a:latin typeface="Times New Roman"/>
                  <a:cs typeface="Times New Roman"/>
                </a:endParaRPr>
              </a:p>
            </p:txBody>
          </p:sp>
        </mc:Choice>
        <mc:Fallback xmlns="">
          <p:sp>
            <p:nvSpPr>
              <p:cNvPr id="5" name="object 5"/>
              <p:cNvSpPr txBox="1">
                <a:spLocks noRot="1" noChangeAspect="1" noMove="1" noResize="1" noEditPoints="1" noAdjustHandles="1" noChangeArrowheads="1" noChangeShapeType="1" noTextEdit="1"/>
              </p:cNvSpPr>
              <p:nvPr/>
            </p:nvSpPr>
            <p:spPr>
              <a:xfrm>
                <a:off x="478790" y="1642637"/>
                <a:ext cx="17564735" cy="7155100"/>
              </a:xfrm>
              <a:prstGeom prst="rect">
                <a:avLst/>
              </a:prstGeom>
              <a:blipFill>
                <a:blip r:embed="rId2"/>
                <a:stretch>
                  <a:fillRect l="-1250" t="-852" r="-451"/>
                </a:stretch>
              </a:blipFill>
            </p:spPr>
            <p:txBody>
              <a:bodyPr/>
              <a:lstStyle/>
              <a:p>
                <a:r>
                  <a:rPr lang="en-IN">
                    <a:noFill/>
                  </a:rPr>
                  <a:t> </a:t>
                </a:r>
              </a:p>
            </p:txBody>
          </p:sp>
        </mc:Fallback>
      </mc:AlternateContent>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69798C21-4CA9-4BF3-95AE-DE4B4399E13A}" type="datetime4">
              <a:rPr lang="en-US" spc="-25" smtClean="0"/>
              <a:t>April 17, 2024</a:t>
            </a:fld>
            <a:endParaRPr lang="en-IN" spc="-25" dirty="0"/>
          </a:p>
        </p:txBody>
      </p:sp>
      <p:sp>
        <p:nvSpPr>
          <p:cNvPr id="3" name="Slide Number Placeholder 2">
            <a:extLst>
              <a:ext uri="{FF2B5EF4-FFF2-40B4-BE49-F238E27FC236}">
                <a16:creationId xmlns:a16="http://schemas.microsoft.com/office/drawing/2014/main" id="{9F47D258-90AD-8423-BD2E-19F29197CD45}"/>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15</a:t>
            </a:fld>
            <a:r>
              <a:rPr lang="en-IN" spc="-10" dirty="0"/>
              <a:t>/46</a:t>
            </a:r>
          </a:p>
        </p:txBody>
      </p:sp>
    </p:spTree>
    <p:extLst>
      <p:ext uri="{BB962C8B-B14F-4D97-AF65-F5344CB8AC3E}">
        <p14:creationId xmlns:p14="http://schemas.microsoft.com/office/powerpoint/2010/main" val="3615049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114" y="22860"/>
            <a:ext cx="17509847" cy="1801134"/>
          </a:xfrm>
          <a:prstGeom prst="rect">
            <a:avLst/>
          </a:prstGeom>
        </p:spPr>
        <p:txBody>
          <a:bodyPr vert="horz" wrap="square" lIns="0" tIns="15875" rIns="0" bIns="0" rtlCol="0">
            <a:spAutoFit/>
          </a:bodyPr>
          <a:lstStyle/>
          <a:p>
            <a:pPr marL="270510" algn="l" rtl="0">
              <a:spcBef>
                <a:spcPts val="125"/>
              </a:spcBef>
            </a:pPr>
            <a: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Concept of decoding</a:t>
            </a: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5" name="object 5"/>
          <p:cNvSpPr txBox="1"/>
          <p:nvPr/>
        </p:nvSpPr>
        <p:spPr>
          <a:xfrm>
            <a:off x="440429" y="1644937"/>
            <a:ext cx="17564735" cy="1119537"/>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p:txBody>
      </p:sp>
      <p:sp>
        <p:nvSpPr>
          <p:cNvPr id="6" name="object 6"/>
          <p:cNvSpPr/>
          <p:nvPr/>
        </p:nvSpPr>
        <p:spPr>
          <a:xfrm>
            <a:off x="-38361" y="97962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48403" y="98935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14277" y="9876192"/>
            <a:ext cx="2182724" cy="333425"/>
          </a:xfrm>
          <a:prstGeom prst="rect">
            <a:avLst/>
          </a:prstGeom>
        </p:spPr>
        <p:txBody>
          <a:bodyPr vert="horz" wrap="square" lIns="0" tIns="0" rIns="0" bIns="0" rtlCol="0">
            <a:spAutoFit/>
          </a:bodyPr>
          <a:lstStyle/>
          <a:p>
            <a:pPr marL="12700">
              <a:lnSpc>
                <a:spcPts val="2575"/>
              </a:lnSpc>
            </a:pPr>
            <a:fld id="{44C45D6E-96C5-4501-BD09-664645E12B06}" type="datetime4">
              <a:rPr lang="en-US" spc="-25" smtClean="0"/>
              <a:t>April 17, 2024</a:t>
            </a:fld>
            <a:endParaRPr lang="en-IN" spc="-25" dirty="0"/>
          </a:p>
        </p:txBody>
      </p:sp>
      <p:sp>
        <p:nvSpPr>
          <p:cNvPr id="3" name="TextBox 2"/>
          <p:cNvSpPr txBox="1"/>
          <p:nvPr/>
        </p:nvSpPr>
        <p:spPr>
          <a:xfrm>
            <a:off x="440429" y="1644937"/>
            <a:ext cx="16060807" cy="2462213"/>
          </a:xfrm>
          <a:prstGeom prst="rect">
            <a:avLst/>
          </a:prstGeom>
          <a:noFill/>
        </p:spPr>
        <p:txBody>
          <a:bodyPr wrap="none" rtlCol="0">
            <a:spAutoFit/>
          </a:bodyPr>
          <a:lstStyle/>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Decoding is the process of converting the received </a:t>
            </a:r>
            <a:r>
              <a:rPr lang="en-IN" sz="3050" dirty="0" err="1">
                <a:latin typeface="Times New Roman" panose="02020603050405020304" pitchFamily="18" charset="0"/>
                <a:cs typeface="Times New Roman" panose="02020603050405020304" pitchFamily="18" charset="0"/>
              </a:rPr>
              <a:t>codeword</a:t>
            </a:r>
            <a:r>
              <a:rPr lang="en-IN" sz="3050" dirty="0">
                <a:latin typeface="Times New Roman" panose="02020603050405020304" pitchFamily="18" charset="0"/>
                <a:cs typeface="Times New Roman" panose="02020603050405020304" pitchFamily="18" charset="0"/>
              </a:rPr>
              <a:t> into an expected transmitted message.</a:t>
            </a:r>
          </a:p>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There are two commonly used decoding algorithms for convolution codes.</a:t>
            </a:r>
          </a:p>
          <a:p>
            <a:pPr marL="285750" indent="-285750">
              <a:buFont typeface="Arial" panose="020B0604020202020204" pitchFamily="34" charset="0"/>
              <a:buChar char="•"/>
            </a:pPr>
            <a:endParaRPr lang="en-IN" sz="305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3050" dirty="0" err="1">
                <a:latin typeface="Times New Roman" panose="02020603050405020304" pitchFamily="18" charset="0"/>
                <a:cs typeface="Times New Roman" panose="02020603050405020304" pitchFamily="18" charset="0"/>
              </a:rPr>
              <a:t>Fano</a:t>
            </a:r>
            <a:r>
              <a:rPr lang="en-IN" sz="3050" dirty="0">
                <a:latin typeface="Times New Roman" panose="02020603050405020304" pitchFamily="18" charset="0"/>
                <a:cs typeface="Times New Roman" panose="02020603050405020304" pitchFamily="18" charset="0"/>
              </a:rPr>
              <a:t> algorithm</a:t>
            </a:r>
          </a:p>
          <a:p>
            <a:pPr marL="514350" indent="-514350">
              <a:buFont typeface="+mj-lt"/>
              <a:buAutoNum type="arabicPeriod"/>
            </a:pPr>
            <a:r>
              <a:rPr lang="en-IN" sz="3200" dirty="0">
                <a:latin typeface="Times New Roman" panose="02020603050405020304" pitchFamily="18" charset="0"/>
                <a:cs typeface="Times New Roman" panose="02020603050405020304" pitchFamily="18" charset="0"/>
              </a:rPr>
              <a:t>Viterbi algorithm</a:t>
            </a:r>
            <a:endParaRPr lang="en-IN" sz="305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71239" y="4437735"/>
            <a:ext cx="16353556" cy="3000821"/>
          </a:xfrm>
          <a:prstGeom prst="rect">
            <a:avLst/>
          </a:prstGeom>
          <a:noFill/>
        </p:spPr>
        <p:txBody>
          <a:bodyPr wrap="square" rtlCol="0">
            <a:spAutoFit/>
          </a:bodyPr>
          <a:lstStyle/>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For this project, we mainly focus on the Viterbi algorithm.</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a:t>
            </a:r>
            <a:r>
              <a:rPr lang="en-US" sz="3200" b="1" dirty="0">
                <a:latin typeface="Times New Roman" panose="02020603050405020304" pitchFamily="18" charset="0"/>
                <a:cs typeface="Times New Roman" panose="02020603050405020304" pitchFamily="18" charset="0"/>
              </a:rPr>
              <a:t>Viterbi algorithm</a:t>
            </a:r>
            <a:r>
              <a:rPr lang="en-US" sz="3200" dirty="0">
                <a:latin typeface="Times New Roman" panose="02020603050405020304" pitchFamily="18" charset="0"/>
                <a:cs typeface="Times New Roman" panose="02020603050405020304" pitchFamily="18" charset="0"/>
              </a:rPr>
              <a:t> is a Dynamic Programming Algorithm which was proposed by Andrew Viterbi in 1967 as </a:t>
            </a:r>
            <a:r>
              <a:rPr lang="en-IN" sz="3200" dirty="0">
                <a:latin typeface="Times New Roman" panose="02020603050405020304" pitchFamily="18" charset="0"/>
                <a:cs typeface="Times New Roman" panose="02020603050405020304" pitchFamily="18" charset="0"/>
              </a:rPr>
              <a:t>a decoding algorithm for convolution code over noisy digital communication links</a:t>
            </a:r>
            <a:r>
              <a:rPr lang="en-US" sz="32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We are using two types of decoding techniques </a:t>
            </a:r>
            <a:r>
              <a:rPr lang="en-US" sz="3200" dirty="0" err="1">
                <a:latin typeface="Times New Roman" panose="02020603050405020304" pitchFamily="18" charset="0"/>
                <a:cs typeface="Times New Roman" panose="02020603050405020304" pitchFamily="18" charset="0"/>
              </a:rPr>
              <a:t>viz</a:t>
            </a:r>
            <a:r>
              <a:rPr lang="en-US" sz="3200" dirty="0">
                <a:latin typeface="Times New Roman" panose="02020603050405020304" pitchFamily="18" charset="0"/>
                <a:cs typeface="Times New Roman" panose="02020603050405020304" pitchFamily="18" charset="0"/>
              </a:rPr>
              <a:t>, hard decision and soft decision decoding </a:t>
            </a:r>
          </a:p>
          <a:p>
            <a:pPr marL="285750" indent="-285750">
              <a:buFont typeface="Arial" panose="020B0604020202020204" pitchFamily="34" charset="0"/>
              <a:buChar char="•"/>
            </a:pPr>
            <a:endParaRPr lang="en-IN" sz="305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3145030" y="9378190"/>
            <a:ext cx="5160387" cy="369332"/>
          </a:xfrm>
          <a:prstGeom prst="rect">
            <a:avLst/>
          </a:prstGeom>
          <a:noFill/>
        </p:spPr>
        <p:txBody>
          <a:bodyPr wrap="none" rtlCol="0">
            <a:spAutoFit/>
          </a:bodyPr>
          <a:lstStyle/>
          <a:p>
            <a:r>
              <a:rPr lang="en-IN" dirty="0"/>
              <a:t>*</a:t>
            </a:r>
            <a:r>
              <a:rPr lang="en-IN" i="1" dirty="0"/>
              <a:t>history of Viterbi algorithm taken from Wikipedia</a:t>
            </a:r>
          </a:p>
        </p:txBody>
      </p:sp>
      <p:sp>
        <p:nvSpPr>
          <p:cNvPr id="11" name="Rectangle 10"/>
          <p:cNvSpPr/>
          <p:nvPr/>
        </p:nvSpPr>
        <p:spPr>
          <a:xfrm>
            <a:off x="571239" y="6974236"/>
            <a:ext cx="17541982" cy="561692"/>
          </a:xfrm>
          <a:prstGeom prst="rect">
            <a:avLst/>
          </a:prstGeom>
        </p:spPr>
        <p:txBody>
          <a:bodyPr wrap="none">
            <a:spAutoFit/>
          </a:bodyPr>
          <a:lstStyle/>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For both hard and soft decision Viterbi decoding, we use two types of metrics: branch metric and path metric.</a:t>
            </a:r>
          </a:p>
        </p:txBody>
      </p:sp>
      <p:sp>
        <p:nvSpPr>
          <p:cNvPr id="12" name="Slide Number Placeholder 11">
            <a:extLst>
              <a:ext uri="{FF2B5EF4-FFF2-40B4-BE49-F238E27FC236}">
                <a16:creationId xmlns:a16="http://schemas.microsoft.com/office/drawing/2014/main" id="{18CB7718-F1B5-0D4F-CC6F-FFC6DF9368AB}"/>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16</a:t>
            </a:fld>
            <a:r>
              <a:rPr lang="en-IN" spc="-10" dirty="0"/>
              <a:t>/46</a:t>
            </a:r>
          </a:p>
        </p:txBody>
      </p:sp>
    </p:spTree>
    <p:extLst>
      <p:ext uri="{BB962C8B-B14F-4D97-AF65-F5344CB8AC3E}">
        <p14:creationId xmlns:p14="http://schemas.microsoft.com/office/powerpoint/2010/main" val="3442847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205325" cy="1801134"/>
          </a:xfrm>
          <a:prstGeom prst="rect">
            <a:avLst/>
          </a:prstGeom>
        </p:spPr>
        <p:txBody>
          <a:bodyPr vert="horz" wrap="square" lIns="0" tIns="15875" rIns="0" bIns="0" rtlCol="0">
            <a:spAutoFit/>
          </a:bodyPr>
          <a:lstStyle/>
          <a:p>
            <a:pPr marL="270510" algn="l" rtl="0">
              <a:spcBef>
                <a:spcPts val="125"/>
              </a:spcBef>
            </a:pPr>
            <a: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Hard</a:t>
            </a:r>
            <a:r>
              <a:rPr kumimoji="0" lang="en-IN" sz="6000" b="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Decision Decoding </a:t>
            </a: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5" name="object 5"/>
          <p:cNvSpPr txBox="1"/>
          <p:nvPr/>
        </p:nvSpPr>
        <p:spPr>
          <a:xfrm>
            <a:off x="478790" y="1642637"/>
            <a:ext cx="17564735" cy="1119537"/>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5874619D-D108-4D48-8376-509B4CFDD91A}" type="datetime4">
              <a:rPr lang="en-US" spc="-25" smtClean="0"/>
              <a:t>April 17, 2024</a:t>
            </a:fld>
            <a:endParaRPr lang="en-IN" spc="-25" dirty="0"/>
          </a:p>
        </p:txBody>
      </p:sp>
      <p:sp>
        <p:nvSpPr>
          <p:cNvPr id="3" name="TextBox 2"/>
          <p:cNvSpPr txBox="1"/>
          <p:nvPr/>
        </p:nvSpPr>
        <p:spPr>
          <a:xfrm>
            <a:off x="485258" y="1276969"/>
            <a:ext cx="17317484" cy="1969770"/>
          </a:xfrm>
          <a:prstGeom prst="rect">
            <a:avLst/>
          </a:prstGeom>
          <a:noFill/>
        </p:spPr>
        <p:txBody>
          <a:bodyPr wrap="square" rtlCol="0">
            <a:spAutoFit/>
          </a:bodyPr>
          <a:lstStyle/>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For decoding purposes in convolution codes, the trellis provides a convenient way to understand the time evolution of the state machine.</a:t>
            </a:r>
          </a:p>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Let us define two metrics which we discussed about in previous slide for hard decision decoding.</a:t>
            </a:r>
          </a:p>
          <a:p>
            <a:r>
              <a:rPr lang="en-IN" sz="3050" dirty="0">
                <a:latin typeface="Times New Roman" panose="02020603050405020304" pitchFamily="18" charset="0"/>
                <a:cs typeface="Times New Roman" panose="02020603050405020304" pitchFamily="18" charset="0"/>
              </a:rPr>
              <a:t>  </a:t>
            </a:r>
          </a:p>
        </p:txBody>
      </p:sp>
      <p:sp>
        <p:nvSpPr>
          <p:cNvPr id="4" name="TextBox 3"/>
          <p:cNvSpPr txBox="1"/>
          <p:nvPr/>
        </p:nvSpPr>
        <p:spPr>
          <a:xfrm>
            <a:off x="822620" y="2888612"/>
            <a:ext cx="16855780" cy="3847207"/>
          </a:xfrm>
          <a:prstGeom prst="rect">
            <a:avLst/>
          </a:prstGeom>
          <a:noFill/>
        </p:spPr>
        <p:txBody>
          <a:bodyPr wrap="square" rtlCol="0">
            <a:spAutoFit/>
          </a:bodyPr>
          <a:lstStyle/>
          <a:p>
            <a:pPr marL="514350" indent="-514350">
              <a:buFont typeface="+mj-lt"/>
              <a:buAutoNum type="arabicPeriod"/>
            </a:pPr>
            <a:r>
              <a:rPr lang="en-IN" sz="3050" b="1" dirty="0">
                <a:latin typeface="Times New Roman" panose="02020603050405020304" pitchFamily="18" charset="0"/>
                <a:cs typeface="Times New Roman" panose="02020603050405020304" pitchFamily="18" charset="0"/>
              </a:rPr>
              <a:t>Branch Metric (BM): </a:t>
            </a:r>
            <a:r>
              <a:rPr lang="en-IN" sz="3050" dirty="0">
                <a:latin typeface="Times New Roman" panose="02020603050405020304" pitchFamily="18" charset="0"/>
                <a:cs typeface="Times New Roman" panose="02020603050405020304" pitchFamily="18" charset="0"/>
              </a:rPr>
              <a:t>BM is the measure of the hamming distance between the received </a:t>
            </a:r>
            <a:r>
              <a:rPr lang="en-IN" sz="3050" dirty="0" err="1">
                <a:latin typeface="Times New Roman" panose="02020603050405020304" pitchFamily="18" charset="0"/>
                <a:cs typeface="Times New Roman" panose="02020603050405020304" pitchFamily="18" charset="0"/>
              </a:rPr>
              <a:t>codeword</a:t>
            </a:r>
            <a:r>
              <a:rPr lang="en-IN" sz="3050" dirty="0">
                <a:latin typeface="Times New Roman" panose="02020603050405020304" pitchFamily="18" charset="0"/>
                <a:cs typeface="Times New Roman" panose="02020603050405020304" pitchFamily="18" charset="0"/>
              </a:rPr>
              <a:t> and the expected parity bits (Hamming distance: No of places where corresponding bits are different)</a:t>
            </a:r>
          </a:p>
          <a:p>
            <a:pPr marL="514350" indent="-514350">
              <a:buFont typeface="+mj-lt"/>
              <a:buAutoNum type="arabicPeriod"/>
            </a:pPr>
            <a:r>
              <a:rPr lang="en-IN" sz="3050" b="1" dirty="0">
                <a:latin typeface="Times New Roman" panose="02020603050405020304" pitchFamily="18" charset="0"/>
                <a:cs typeface="Times New Roman" panose="02020603050405020304" pitchFamily="18" charset="0"/>
              </a:rPr>
              <a:t>Path Metric (PM): </a:t>
            </a:r>
            <a:r>
              <a:rPr lang="en-IN" sz="3050" dirty="0">
                <a:latin typeface="Times New Roman" panose="02020603050405020304" pitchFamily="18" charset="0"/>
                <a:cs typeface="Times New Roman" panose="02020603050405020304" pitchFamily="18" charset="0"/>
              </a:rPr>
              <a:t>PM is the sum of the branch metric of the branches it traversed in the path.</a:t>
            </a:r>
          </a:p>
          <a:p>
            <a:pPr marL="514350" indent="-514350">
              <a:buFont typeface="+mj-lt"/>
              <a:buAutoNum type="arabicPeriod"/>
            </a:pPr>
            <a:endParaRPr lang="en-IN" sz="3050" dirty="0">
              <a:latin typeface="Times New Roman" panose="02020603050405020304" pitchFamily="18" charset="0"/>
              <a:cs typeface="Times New Roman" panose="02020603050405020304" pitchFamily="18" charset="0"/>
            </a:endParaRPr>
          </a:p>
          <a:p>
            <a:r>
              <a:rPr lang="en-IN" sz="3050" dirty="0">
                <a:latin typeface="Times New Roman" panose="02020603050405020304" pitchFamily="18" charset="0"/>
                <a:cs typeface="Times New Roman" panose="02020603050405020304" pitchFamily="18" charset="0"/>
              </a:rPr>
              <a:t>                                     </a:t>
            </a:r>
            <a:r>
              <a:rPr lang="pl-PL" sz="3050" dirty="0">
                <a:latin typeface="Times New Roman" panose="02020603050405020304" pitchFamily="18" charset="0"/>
                <a:cs typeface="Times New Roman" panose="02020603050405020304" pitchFamily="18" charset="0"/>
              </a:rPr>
              <a:t>PM[s, i + 1] = min(PM[α, i] + BM[α → s],PM[β, i] + BM[β → s])</a:t>
            </a:r>
            <a:endParaRPr lang="en-IN" sz="305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3050" dirty="0">
              <a:latin typeface="Times New Roman" panose="02020603050405020304" pitchFamily="18" charset="0"/>
              <a:cs typeface="Times New Roman" panose="02020603050405020304" pitchFamily="18" charset="0"/>
            </a:endParaRPr>
          </a:p>
          <a:p>
            <a:r>
              <a:rPr lang="en-IN" sz="3050" dirty="0">
                <a:latin typeface="Times New Roman" panose="02020603050405020304" pitchFamily="18" charset="0"/>
                <a:cs typeface="Times New Roman" panose="02020603050405020304" pitchFamily="18" charset="0"/>
              </a:rPr>
              <a:t>       </a:t>
            </a:r>
          </a:p>
          <a:p>
            <a:r>
              <a:rPr lang="en-IN" sz="3050" dirty="0">
                <a:latin typeface="Times New Roman" panose="02020603050405020304" pitchFamily="18" charset="0"/>
                <a:cs typeface="Times New Roman" panose="02020603050405020304" pitchFamily="18" charset="0"/>
              </a:rPr>
              <a:t>     </a:t>
            </a:r>
          </a:p>
        </p:txBody>
      </p:sp>
      <p:sp>
        <p:nvSpPr>
          <p:cNvPr id="30" name="TextBox 29"/>
          <p:cNvSpPr txBox="1"/>
          <p:nvPr/>
        </p:nvSpPr>
        <p:spPr>
          <a:xfrm>
            <a:off x="2480626" y="5332280"/>
            <a:ext cx="13037543" cy="523220"/>
          </a:xfrm>
          <a:prstGeom prst="rect">
            <a:avLst/>
          </a:prstGeom>
          <a:noFill/>
        </p:spPr>
        <p:txBody>
          <a:bodyPr wrap="none" rtlCol="0">
            <a:spAutoFit/>
          </a:bodyPr>
          <a:lstStyle/>
          <a:p>
            <a:r>
              <a:rPr lang="en-IN" sz="2800" dirty="0"/>
              <a:t>(Where </a:t>
            </a:r>
            <a:r>
              <a:rPr lang="pl-PL" sz="2800" dirty="0">
                <a:latin typeface="Times New Roman" panose="02020603050405020304" pitchFamily="18" charset="0"/>
                <a:cs typeface="Times New Roman" panose="02020603050405020304" pitchFamily="18" charset="0"/>
              </a:rPr>
              <a:t>α</a:t>
            </a:r>
            <a:r>
              <a:rPr lang="en-IN" sz="2800" dirty="0">
                <a:latin typeface="Times New Roman" panose="02020603050405020304" pitchFamily="18" charset="0"/>
                <a:cs typeface="Times New Roman" panose="02020603050405020304" pitchFamily="18" charset="0"/>
              </a:rPr>
              <a:t> ,</a:t>
            </a:r>
            <a:r>
              <a:rPr lang="pl-PL" sz="2800" dirty="0">
                <a:latin typeface="Times New Roman" panose="02020603050405020304" pitchFamily="18" charset="0"/>
                <a:cs typeface="Times New Roman" panose="02020603050405020304" pitchFamily="18" charset="0"/>
              </a:rPr>
              <a:t> β</a:t>
            </a:r>
            <a:r>
              <a:rPr lang="en-IN" sz="2800" dirty="0">
                <a:latin typeface="Times New Roman" panose="02020603050405020304" pitchFamily="18" charset="0"/>
                <a:cs typeface="Times New Roman" panose="02020603050405020304" pitchFamily="18" charset="0"/>
              </a:rPr>
              <a:t> are the states at time I and </a:t>
            </a:r>
            <a:r>
              <a:rPr lang="pl-PL" sz="2800" dirty="0">
                <a:latin typeface="Times New Roman" panose="02020603050405020304" pitchFamily="18" charset="0"/>
                <a:cs typeface="Times New Roman" panose="02020603050405020304" pitchFamily="18" charset="0"/>
              </a:rPr>
              <a:t>s</a:t>
            </a:r>
            <a:r>
              <a:rPr lang="en-IN" sz="2800" dirty="0">
                <a:latin typeface="Times New Roman" panose="02020603050405020304" pitchFamily="18" charset="0"/>
                <a:cs typeface="Times New Roman" panose="02020603050405020304" pitchFamily="18" charset="0"/>
              </a:rPr>
              <a:t> is the state reachable from </a:t>
            </a:r>
            <a:r>
              <a:rPr lang="pl-PL" sz="2800" dirty="0">
                <a:latin typeface="Times New Roman" panose="02020603050405020304" pitchFamily="18" charset="0"/>
                <a:cs typeface="Times New Roman" panose="02020603050405020304" pitchFamily="18" charset="0"/>
              </a:rPr>
              <a:t>α</a:t>
            </a:r>
            <a:r>
              <a:rPr lang="en-IN" sz="2800" dirty="0">
                <a:latin typeface="Times New Roman" panose="02020603050405020304" pitchFamily="18" charset="0"/>
                <a:cs typeface="Times New Roman" panose="02020603050405020304" pitchFamily="18" charset="0"/>
              </a:rPr>
              <a:t> and </a:t>
            </a:r>
            <a:r>
              <a:rPr lang="pl-PL" sz="2800" dirty="0">
                <a:latin typeface="Times New Roman" panose="02020603050405020304" pitchFamily="18" charset="0"/>
                <a:cs typeface="Times New Roman" panose="02020603050405020304" pitchFamily="18" charset="0"/>
              </a:rPr>
              <a:t>β</a:t>
            </a:r>
            <a:r>
              <a:rPr lang="en-IN" sz="2800" dirty="0">
                <a:latin typeface="Times New Roman" panose="02020603050405020304" pitchFamily="18" charset="0"/>
                <a:cs typeface="Times New Roman" panose="02020603050405020304" pitchFamily="18" charset="0"/>
              </a:rPr>
              <a:t> at time i+1)</a:t>
            </a:r>
            <a:r>
              <a:rPr lang="en-IN" sz="2800" dirty="0"/>
              <a:t> </a:t>
            </a:r>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8825" y="5820263"/>
            <a:ext cx="2430349" cy="3835395"/>
          </a:xfrm>
          <a:prstGeom prst="rect">
            <a:avLst/>
          </a:prstGeom>
        </p:spPr>
      </p:pic>
      <p:sp>
        <p:nvSpPr>
          <p:cNvPr id="35" name="Rectangle 34"/>
          <p:cNvSpPr/>
          <p:nvPr/>
        </p:nvSpPr>
        <p:spPr>
          <a:xfrm>
            <a:off x="7209448" y="5820307"/>
            <a:ext cx="3187091" cy="369332"/>
          </a:xfrm>
          <a:prstGeom prst="rect">
            <a:avLst/>
          </a:prstGeom>
        </p:spPr>
        <p:txBody>
          <a:bodyPr wrap="none">
            <a:spAutoFit/>
          </a:bodyPr>
          <a:lstStyle/>
          <a:p>
            <a:r>
              <a:rPr lang="en-IN" sz="1800" dirty="0">
                <a:latin typeface="Times New Roman" panose="02020603050405020304" pitchFamily="18" charset="0"/>
                <a:cs typeface="Times New Roman" panose="02020603050405020304" pitchFamily="18" charset="0"/>
              </a:rPr>
              <a:t>Time: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                             i+1</a:t>
            </a:r>
            <a:endParaRPr lang="en-IN" dirty="0"/>
          </a:p>
        </p:txBody>
      </p:sp>
      <p:sp>
        <p:nvSpPr>
          <p:cNvPr id="36" name="TextBox 35"/>
          <p:cNvSpPr txBox="1"/>
          <p:nvPr/>
        </p:nvSpPr>
        <p:spPr>
          <a:xfrm rot="16200000">
            <a:off x="6091568" y="7540931"/>
            <a:ext cx="1023037" cy="800219"/>
          </a:xfrm>
          <a:prstGeom prst="rect">
            <a:avLst/>
          </a:prstGeom>
          <a:noFill/>
        </p:spPr>
        <p:txBody>
          <a:bodyPr wrap="none" rtlCol="0">
            <a:spAutoFit/>
          </a:bodyPr>
          <a:lstStyle/>
          <a:p>
            <a:r>
              <a:rPr lang="en-IN" sz="2800" dirty="0"/>
              <a:t>State</a:t>
            </a:r>
            <a:endParaRPr lang="en-IN" dirty="0"/>
          </a:p>
          <a:p>
            <a:endParaRPr lang="en-IN" dirty="0"/>
          </a:p>
        </p:txBody>
      </p:sp>
      <p:sp>
        <p:nvSpPr>
          <p:cNvPr id="37" name="TextBox 36"/>
          <p:cNvSpPr txBox="1"/>
          <p:nvPr/>
        </p:nvSpPr>
        <p:spPr>
          <a:xfrm>
            <a:off x="7063869" y="6447888"/>
            <a:ext cx="684803" cy="3108543"/>
          </a:xfrm>
          <a:prstGeom prst="rect">
            <a:avLst/>
          </a:prstGeom>
          <a:noFill/>
        </p:spPr>
        <p:txBody>
          <a:bodyPr wrap="none" rtlCol="0">
            <a:spAutoFit/>
          </a:bodyPr>
          <a:lstStyle/>
          <a:p>
            <a:r>
              <a:rPr lang="en-IN" sz="2800" dirty="0"/>
              <a:t>0 0</a:t>
            </a:r>
          </a:p>
          <a:p>
            <a:endParaRPr lang="en-IN" sz="2800" dirty="0"/>
          </a:p>
          <a:p>
            <a:r>
              <a:rPr lang="en-IN" sz="2800" dirty="0"/>
              <a:t>0 1</a:t>
            </a:r>
          </a:p>
          <a:p>
            <a:endParaRPr lang="en-IN" sz="2800" dirty="0"/>
          </a:p>
          <a:p>
            <a:r>
              <a:rPr lang="en-IN" sz="2800" dirty="0"/>
              <a:t>1 0</a:t>
            </a:r>
          </a:p>
          <a:p>
            <a:endParaRPr lang="en-IN" sz="2800" dirty="0"/>
          </a:p>
          <a:p>
            <a:r>
              <a:rPr lang="en-IN" sz="2800" dirty="0"/>
              <a:t>1 1</a:t>
            </a:r>
          </a:p>
        </p:txBody>
      </p:sp>
      <p:sp>
        <p:nvSpPr>
          <p:cNvPr id="10" name="Slide Number Placeholder 9">
            <a:extLst>
              <a:ext uri="{FF2B5EF4-FFF2-40B4-BE49-F238E27FC236}">
                <a16:creationId xmlns:a16="http://schemas.microsoft.com/office/drawing/2014/main" id="{687B8A7B-449D-84AD-8B0E-07DDC0912602}"/>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17</a:t>
            </a:fld>
            <a:r>
              <a:rPr lang="en-IN" spc="-10" dirty="0"/>
              <a:t>/46</a:t>
            </a:r>
          </a:p>
        </p:txBody>
      </p:sp>
    </p:spTree>
    <p:extLst>
      <p:ext uri="{BB962C8B-B14F-4D97-AF65-F5344CB8AC3E}">
        <p14:creationId xmlns:p14="http://schemas.microsoft.com/office/powerpoint/2010/main" val="3498678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1801134"/>
          </a:xfrm>
          <a:prstGeom prst="rect">
            <a:avLst/>
          </a:prstGeom>
        </p:spPr>
        <p:txBody>
          <a:bodyPr vert="horz" wrap="square" lIns="0" tIns="15875" rIns="0" bIns="0" rtlCol="0">
            <a:spAutoFit/>
          </a:bodyPr>
          <a:lstStyle/>
          <a:p>
            <a:pPr marL="270510" algn="l" rtl="0">
              <a:spcBef>
                <a:spcPts val="125"/>
              </a:spcBef>
            </a:pPr>
            <a: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Hard</a:t>
            </a:r>
            <a:r>
              <a:rPr kumimoji="0" lang="en-IN" sz="6000" b="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Decision Decoding </a:t>
            </a: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5" name="object 5"/>
          <p:cNvSpPr txBox="1"/>
          <p:nvPr/>
        </p:nvSpPr>
        <p:spPr>
          <a:xfrm>
            <a:off x="478790" y="1642637"/>
            <a:ext cx="17564735" cy="1119537"/>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EDDC9529-6921-40AE-ABB5-C65158AF3B36}" type="datetime4">
              <a:rPr lang="en-US" spc="-25" smtClean="0"/>
              <a:t>April 17, 2024</a:t>
            </a:fld>
            <a:endParaRPr lang="en-IN" spc="-25" dirty="0"/>
          </a:p>
        </p:txBody>
      </p:sp>
      <mc:AlternateContent xmlns:mc="http://schemas.openxmlformats.org/markup-compatibility/2006" xmlns:a14="http://schemas.microsoft.com/office/drawing/2010/main">
        <mc:Choice Requires="a14">
          <p:sp>
            <p:nvSpPr>
              <p:cNvPr id="3" name="TextBox 2"/>
              <p:cNvSpPr txBox="1"/>
              <p:nvPr/>
            </p:nvSpPr>
            <p:spPr>
              <a:xfrm>
                <a:off x="470263" y="1276969"/>
                <a:ext cx="17332479" cy="4817409"/>
              </a:xfrm>
              <a:prstGeom prst="rect">
                <a:avLst/>
              </a:prstGeom>
              <a:noFill/>
            </p:spPr>
            <p:txBody>
              <a:bodyPr wrap="square" rtlCol="0">
                <a:spAutoFit/>
              </a:bodyPr>
              <a:lstStyle/>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Now we are describing how the decoder finds the most likely path.</a:t>
                </a: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Initially, the cost of state 00 will be 0 and the cost of the rest </a:t>
                </a:r>
                <a14:m>
                  <m:oMath xmlns:m="http://schemas.openxmlformats.org/officeDocument/2006/math">
                    <m:sSup>
                      <m:sSupPr>
                        <m:ctrlPr>
                          <a:rPr lang="en-IN" sz="3050" b="0" i="1" smtClean="0">
                            <a:latin typeface="Cambria Math" panose="02040503050406030204" pitchFamily="18" charset="0"/>
                            <a:cs typeface="Times New Roman" panose="02020603050405020304" pitchFamily="18" charset="0"/>
                          </a:rPr>
                        </m:ctrlPr>
                      </m:sSupPr>
                      <m:e>
                        <m:r>
                          <a:rPr lang="en-IN" sz="3050" b="0" i="1" smtClean="0">
                            <a:latin typeface="Cambria Math" panose="02040503050406030204" pitchFamily="18" charset="0"/>
                            <a:cs typeface="Times New Roman" panose="02020603050405020304" pitchFamily="18" charset="0"/>
                          </a:rPr>
                          <m:t>2</m:t>
                        </m:r>
                      </m:e>
                      <m:sup>
                        <m:r>
                          <a:rPr lang="en-IN" sz="3050" b="0" i="1" smtClean="0">
                            <a:latin typeface="Cambria Math" panose="02040503050406030204" pitchFamily="18" charset="0"/>
                            <a:cs typeface="Times New Roman" panose="02020603050405020304" pitchFamily="18" charset="0"/>
                          </a:rPr>
                          <m:t>𝑘</m:t>
                        </m:r>
                        <m:r>
                          <a:rPr lang="en-IN" sz="3050" b="0" i="1" smtClean="0">
                            <a:latin typeface="Cambria Math" panose="02040503050406030204" pitchFamily="18" charset="0"/>
                            <a:cs typeface="Times New Roman" panose="02020603050405020304" pitchFamily="18" charset="0"/>
                          </a:rPr>
                          <m:t>−1</m:t>
                        </m:r>
                      </m:sup>
                    </m:sSup>
                    <m:r>
                      <a:rPr lang="en-IN" sz="3050" b="0" i="1" smtClean="0">
                        <a:latin typeface="Cambria Math" panose="02040503050406030204" pitchFamily="18" charset="0"/>
                        <a:cs typeface="Times New Roman" panose="02020603050405020304" pitchFamily="18" charset="0"/>
                      </a:rPr>
                      <m:t>−1</m:t>
                    </m:r>
                  </m:oMath>
                </a14:m>
                <a:r>
                  <a:rPr lang="en-IN" sz="3050" dirty="0">
                    <a:latin typeface="Times New Roman" panose="02020603050405020304" pitchFamily="18" charset="0"/>
                    <a:cs typeface="Times New Roman" panose="02020603050405020304" pitchFamily="18" charset="0"/>
                  </a:rPr>
                  <a:t> states will be infinity.</a:t>
                </a: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Further, the main loop consists of the computation of the branch metric for the next set of parity bits and the path metric for the next time step. Path metric  computation consists of two steps:  </a:t>
                </a:r>
              </a:p>
              <a:p>
                <a:pPr marL="457200" indent="-457200">
                  <a:buFont typeface="Arial" panose="020B0604020202020204" pitchFamily="34" charset="0"/>
                  <a:buChar char="•"/>
                </a:pPr>
                <a:endParaRPr lang="en-IN" sz="3050" dirty="0">
                  <a:latin typeface="Times New Roman" panose="02020603050405020304" pitchFamily="18" charset="0"/>
                  <a:cs typeface="Times New Roman" panose="02020603050405020304" pitchFamily="18" charset="0"/>
                </a:endParaRPr>
              </a:p>
              <a:p>
                <a:r>
                  <a:rPr lang="en-IN" sz="3050" dirty="0">
                    <a:latin typeface="Times New Roman" panose="02020603050405020304" pitchFamily="18" charset="0"/>
                    <a:cs typeface="Times New Roman" panose="02020603050405020304" pitchFamily="18" charset="0"/>
                  </a:rPr>
                  <a:t>  	1. Take the sum of the branch metric and the path metric of the current state  </a:t>
                </a:r>
              </a:p>
              <a:p>
                <a:r>
                  <a:rPr lang="en-IN" sz="3050" dirty="0">
                    <a:latin typeface="Times New Roman" panose="02020603050405020304" pitchFamily="18" charset="0"/>
                    <a:cs typeface="Times New Roman" panose="02020603050405020304" pitchFamily="18" charset="0"/>
                  </a:rPr>
                  <a:t>	2. Compare the sum that we got from two previous states </a:t>
                </a:r>
                <a:r>
                  <a:rPr lang="pl-PL" sz="3200" dirty="0">
                    <a:latin typeface="Times New Roman" panose="02020603050405020304" pitchFamily="18" charset="0"/>
                    <a:cs typeface="Times New Roman" panose="02020603050405020304" pitchFamily="18" charset="0"/>
                  </a:rPr>
                  <a:t>α</a:t>
                </a:r>
                <a:r>
                  <a:rPr lang="en-IN" sz="3200" dirty="0">
                    <a:latin typeface="Times New Roman" panose="02020603050405020304" pitchFamily="18" charset="0"/>
                    <a:cs typeface="Times New Roman" panose="02020603050405020304" pitchFamily="18" charset="0"/>
                  </a:rPr>
                  <a:t> </a:t>
                </a:r>
                <a:r>
                  <a:rPr lang="en-IN" sz="3050" dirty="0">
                    <a:latin typeface="Times New Roman" panose="02020603050405020304" pitchFamily="18" charset="0"/>
                    <a:cs typeface="Times New Roman" panose="02020603050405020304" pitchFamily="18" charset="0"/>
                  </a:rPr>
                  <a:t>and </a:t>
                </a:r>
                <a:r>
                  <a:rPr lang="pl-PL" sz="2800" dirty="0">
                    <a:latin typeface="Times New Roman" panose="02020603050405020304" pitchFamily="18" charset="0"/>
                    <a:cs typeface="Times New Roman" panose="02020603050405020304" pitchFamily="18" charset="0"/>
                  </a:rPr>
                  <a:t>β</a:t>
                </a:r>
                <a:r>
                  <a:rPr lang="en-IN" sz="3050" dirty="0">
                    <a:latin typeface="Times New Roman" panose="02020603050405020304" pitchFamily="18" charset="0"/>
                    <a:cs typeface="Times New Roman" panose="02020603050405020304" pitchFamily="18" charset="0"/>
                  </a:rPr>
                  <a:t> and assign minimum from them.</a:t>
                </a:r>
              </a:p>
              <a:p>
                <a:endParaRPr lang="en-IN" sz="305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Further, to retrieve the transmitted message we will perform backtracking. We will consider the path which has the smallest value and the decoded message that we will get at the end will have the fewest errors.</a:t>
                </a:r>
              </a:p>
            </p:txBody>
          </p:sp>
        </mc:Choice>
        <mc:Fallback xmlns="">
          <p:sp>
            <p:nvSpPr>
              <p:cNvPr id="3" name="TextBox 2"/>
              <p:cNvSpPr txBox="1">
                <a:spLocks noRot="1" noChangeAspect="1" noMove="1" noResize="1" noEditPoints="1" noAdjustHandles="1" noChangeArrowheads="1" noChangeShapeType="1" noTextEdit="1"/>
              </p:cNvSpPr>
              <p:nvPr/>
            </p:nvSpPr>
            <p:spPr>
              <a:xfrm>
                <a:off x="470263" y="1276969"/>
                <a:ext cx="17332479" cy="4817409"/>
              </a:xfrm>
              <a:prstGeom prst="rect">
                <a:avLst/>
              </a:prstGeom>
              <a:blipFill>
                <a:blip r:embed="rId2"/>
                <a:stretch>
                  <a:fillRect l="-739" t="-1643" r="-1055" b="-3034"/>
                </a:stretch>
              </a:blipFill>
            </p:spPr>
            <p:txBody>
              <a:bodyPr/>
              <a:lstStyle/>
              <a:p>
                <a:r>
                  <a:rPr lang="en-IN">
                    <a:noFill/>
                  </a:rPr>
                  <a:t> </a:t>
                </a:r>
              </a:p>
            </p:txBody>
          </p:sp>
        </mc:Fallback>
      </mc:AlternateContent>
      <p:pic>
        <p:nvPicPr>
          <p:cNvPr id="11" name="Picture 10"/>
          <p:cNvPicPr>
            <a:picLocks noChangeAspect="1"/>
          </p:cNvPicPr>
          <p:nvPr/>
        </p:nvPicPr>
        <p:blipFill>
          <a:blip r:embed="rId3"/>
          <a:stretch>
            <a:fillRect/>
          </a:stretch>
        </p:blipFill>
        <p:spPr>
          <a:xfrm>
            <a:off x="6248400" y="6460046"/>
            <a:ext cx="5791200" cy="2798254"/>
          </a:xfrm>
          <a:prstGeom prst="rect">
            <a:avLst/>
          </a:prstGeom>
        </p:spPr>
      </p:pic>
      <p:sp>
        <p:nvSpPr>
          <p:cNvPr id="16" name="Rectangle 15"/>
          <p:cNvSpPr/>
          <p:nvPr/>
        </p:nvSpPr>
        <p:spPr>
          <a:xfrm>
            <a:off x="6934200" y="8953216"/>
            <a:ext cx="4648200" cy="34100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Arrow Connector 17"/>
          <p:cNvCxnSpPr/>
          <p:nvPr/>
        </p:nvCxnSpPr>
        <p:spPr>
          <a:xfrm flipV="1">
            <a:off x="11582400" y="9117874"/>
            <a:ext cx="17417" cy="5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2255246" y="7443935"/>
            <a:ext cx="5077342"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These bits represent the input(for the highlighted branches) </a:t>
            </a:r>
          </a:p>
          <a:p>
            <a:r>
              <a:rPr lang="en-IN" sz="2000" dirty="0">
                <a:latin typeface="Times New Roman" panose="02020603050405020304" pitchFamily="18" charset="0"/>
                <a:cs typeface="Times New Roman" panose="02020603050405020304" pitchFamily="18" charset="0"/>
              </a:rPr>
              <a:t>which we give to the current state to reach the next state. This is the decoded message.</a:t>
            </a:r>
          </a:p>
        </p:txBody>
      </p:sp>
      <p:sp>
        <p:nvSpPr>
          <p:cNvPr id="23" name="Rectangle 22"/>
          <p:cNvSpPr/>
          <p:nvPr/>
        </p:nvSpPr>
        <p:spPr>
          <a:xfrm>
            <a:off x="14793917" y="9438810"/>
            <a:ext cx="3249608" cy="369332"/>
          </a:xfrm>
          <a:prstGeom prst="rect">
            <a:avLst/>
          </a:prstGeom>
        </p:spPr>
        <p:txBody>
          <a:bodyPr wrap="none">
            <a:spAutoFit/>
          </a:bodyPr>
          <a:lstStyle/>
          <a:p>
            <a:r>
              <a:rPr lang="en-IN" i="1" dirty="0"/>
              <a:t>* Figure taken from Lec-9 MIT</a:t>
            </a:r>
          </a:p>
        </p:txBody>
      </p:sp>
      <p:cxnSp>
        <p:nvCxnSpPr>
          <p:cNvPr id="36" name="Curved Connector 35"/>
          <p:cNvCxnSpPr>
            <a:stCxn id="16" idx="3"/>
            <a:endCxn id="22" idx="2"/>
          </p:cNvCxnSpPr>
          <p:nvPr/>
        </p:nvCxnSpPr>
        <p:spPr>
          <a:xfrm flipV="1">
            <a:off x="11582400" y="8767374"/>
            <a:ext cx="3211517" cy="356346"/>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75132B08-736A-EEBB-ECE6-2D71E75BDDBD}"/>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18</a:t>
            </a:fld>
            <a:r>
              <a:rPr lang="en-IN" spc="-10" dirty="0"/>
              <a:t>/46</a:t>
            </a:r>
          </a:p>
        </p:txBody>
      </p:sp>
    </p:spTree>
    <p:extLst>
      <p:ext uri="{BB962C8B-B14F-4D97-AF65-F5344CB8AC3E}">
        <p14:creationId xmlns:p14="http://schemas.microsoft.com/office/powerpoint/2010/main" val="3094729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2724464"/>
          </a:xfrm>
          <a:prstGeom prst="rect">
            <a:avLst/>
          </a:prstGeom>
        </p:spPr>
        <p:txBody>
          <a:bodyPr vert="horz" wrap="square" lIns="0" tIns="15875" rIns="0" bIns="0" rtlCol="0">
            <a:spAutoFit/>
          </a:bodyPr>
          <a:lstStyle/>
          <a:p>
            <a:pPr marL="270510" algn="l" rtl="0">
              <a:spcBef>
                <a:spcPts val="125"/>
              </a:spcBef>
            </a:pPr>
            <a:r>
              <a:rPr lang="en-IN" sz="6000" kern="1200" dirty="0">
                <a:solidFill>
                  <a:srgbClr val="E3E3E3"/>
                </a:solidFill>
                <a:latin typeface="Cambria Math" panose="02040503050406030204" pitchFamily="18" charset="0"/>
                <a:ea typeface="Cambria Math" panose="02040503050406030204" pitchFamily="18" charset="0"/>
                <a:cs typeface="+mn-cs"/>
              </a:rPr>
              <a:t>Pseudocode</a:t>
            </a:r>
            <a:r>
              <a:rPr kumimoji="0" lang="en-IN" sz="6000" b="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for </a:t>
            </a:r>
            <a:r>
              <a:rPr kumimoji="0" lang="en-IN" sz="600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Backtracking</a:t>
            </a:r>
            <a:r>
              <a:rPr kumimoji="0" lang="en-IN" sz="6000" b="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(hard)</a:t>
            </a:r>
            <a:br>
              <a:rPr lang="en-IN" dirty="0"/>
            </a:b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B8333C26-5D97-4039-8840-92C2CDE6A69B}" type="datetime4">
              <a:rPr lang="en-US" spc="-25" smtClean="0"/>
              <a:t>April 17, 2024</a:t>
            </a:fld>
            <a:endParaRPr lang="en-IN" spc="-25" dirty="0"/>
          </a:p>
        </p:txBody>
      </p:sp>
      <p:sp>
        <p:nvSpPr>
          <p:cNvPr id="10" name="TextBox 9"/>
          <p:cNvSpPr txBox="1"/>
          <p:nvPr/>
        </p:nvSpPr>
        <p:spPr>
          <a:xfrm>
            <a:off x="533400" y="1104900"/>
            <a:ext cx="13487400" cy="8586966"/>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function </a:t>
            </a:r>
            <a:r>
              <a:rPr lang="en-US" sz="2400" b="1" dirty="0" err="1">
                <a:latin typeface="Courier New" panose="02070309020205020404" pitchFamily="49" charset="0"/>
                <a:cs typeface="Courier New" panose="02070309020205020404" pitchFamily="49" charset="0"/>
              </a:rPr>
              <a:t>viterbi_decode</a:t>
            </a:r>
            <a:r>
              <a:rPr lang="en-US" sz="2400" b="1" dirty="0">
                <a:latin typeface="Courier New" panose="02070309020205020404" pitchFamily="49" charset="0"/>
                <a:cs typeface="Courier New" panose="02070309020205020404" pitchFamily="49" charset="0"/>
              </a:rPr>
              <a:t>(g, </a:t>
            </a:r>
            <a:r>
              <a:rPr lang="en-US" sz="2400" b="1" dirty="0" err="1">
                <a:latin typeface="Courier New" panose="02070309020205020404" pitchFamily="49" charset="0"/>
                <a:cs typeface="Courier New" panose="02070309020205020404" pitchFamily="49" charset="0"/>
              </a:rPr>
              <a:t>received_bit</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Set </a:t>
            </a:r>
            <a:r>
              <a:rPr lang="en-US" sz="2400" b="1" dirty="0" err="1">
                <a:latin typeface="Courier New" panose="02070309020205020404" pitchFamily="49" charset="0"/>
                <a:cs typeface="Courier New" panose="02070309020205020404" pitchFamily="49" charset="0"/>
              </a:rPr>
              <a:t>dp</a:t>
            </a:r>
            <a:r>
              <a:rPr lang="en-US" sz="2400" b="1" dirty="0">
                <a:latin typeface="Courier New" panose="02070309020205020404" pitchFamily="49" charset="0"/>
                <a:cs typeface="Courier New" panose="02070309020205020404" pitchFamily="49" charset="0"/>
              </a:rPr>
              <a:t>(1,1) = 0</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Iterate over received bits:</a:t>
            </a:r>
          </a:p>
          <a:p>
            <a:r>
              <a:rPr lang="en-US" sz="2400" b="1" dirty="0">
                <a:latin typeface="Courier New" panose="02070309020205020404" pitchFamily="49" charset="0"/>
                <a:cs typeface="Courier New" panose="02070309020205020404" pitchFamily="49" charset="0"/>
              </a:rPr>
              <a:t>        for each time step i:</a:t>
            </a:r>
          </a:p>
          <a:p>
            <a:r>
              <a:rPr lang="en-US" sz="2400" b="1" dirty="0">
                <a:latin typeface="Courier New" panose="02070309020205020404" pitchFamily="49" charset="0"/>
                <a:cs typeface="Courier New" panose="02070309020205020404" pitchFamily="49" charset="0"/>
              </a:rPr>
              <a:t>            Extract a group of bits from </a:t>
            </a:r>
            <a:r>
              <a:rPr lang="en-US" sz="2400" b="1" dirty="0" err="1">
                <a:latin typeface="Courier New" panose="02070309020205020404" pitchFamily="49" charset="0"/>
                <a:cs typeface="Courier New" panose="02070309020205020404" pitchFamily="49" charset="0"/>
              </a:rPr>
              <a:t>received_bit</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for each state </a:t>
            </a:r>
            <a:r>
              <a:rPr lang="en-US" sz="2400" b="1" dirty="0" err="1">
                <a:latin typeface="Courier New" panose="02070309020205020404" pitchFamily="49" charset="0"/>
                <a:cs typeface="Courier New" panose="02070309020205020404" pitchFamily="49" charset="0"/>
              </a:rPr>
              <a:t>st</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Compute Hamming distances for possible transitions</a:t>
            </a:r>
          </a:p>
          <a:p>
            <a:r>
              <a:rPr lang="en-US" sz="2400" b="1" dirty="0">
                <a:latin typeface="Courier New" panose="02070309020205020404" pitchFamily="49" charset="0"/>
                <a:cs typeface="Courier New" panose="02070309020205020404" pitchFamily="49" charset="0"/>
              </a:rPr>
              <a:t>                Update </a:t>
            </a:r>
            <a:r>
              <a:rPr lang="en-US" sz="2400" b="1" dirty="0" err="1">
                <a:latin typeface="Courier New" panose="02070309020205020404" pitchFamily="49" charset="0"/>
                <a:cs typeface="Courier New" panose="02070309020205020404" pitchFamily="49" charset="0"/>
              </a:rPr>
              <a:t>dp</a:t>
            </a:r>
            <a:r>
              <a:rPr lang="en-US" sz="2400" b="1" dirty="0">
                <a:latin typeface="Courier New" panose="02070309020205020404" pitchFamily="49" charset="0"/>
                <a:cs typeface="Courier New" panose="02070309020205020404" pitchFamily="49" charset="0"/>
              </a:rPr>
              <a:t> matrix with minimum path metric for each state</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Backtrack to find decoded message:</a:t>
            </a:r>
          </a:p>
          <a:p>
            <a:r>
              <a:rPr lang="en-US" sz="2400" b="1" dirty="0">
                <a:latin typeface="Courier New" panose="02070309020205020404" pitchFamily="49" charset="0"/>
                <a:cs typeface="Courier New" panose="02070309020205020404" pitchFamily="49" charset="0"/>
              </a:rPr>
              <a:t>        Initialize </a:t>
            </a:r>
            <a:r>
              <a:rPr lang="en-US" sz="2400" b="1" dirty="0" err="1">
                <a:latin typeface="Courier New" panose="02070309020205020404" pitchFamily="49" charset="0"/>
                <a:cs typeface="Courier New" panose="02070309020205020404" pitchFamily="49" charset="0"/>
              </a:rPr>
              <a:t>next_st</a:t>
            </a:r>
            <a:r>
              <a:rPr lang="en-US" sz="2400" b="1" dirty="0">
                <a:latin typeface="Courier New" panose="02070309020205020404" pitchFamily="49" charset="0"/>
                <a:cs typeface="Courier New" panose="02070309020205020404" pitchFamily="49" charset="0"/>
              </a:rPr>
              <a:t> = 0</a:t>
            </a:r>
          </a:p>
          <a:p>
            <a:r>
              <a:rPr lang="en-US" sz="2400" b="1" dirty="0">
                <a:latin typeface="Courier New" panose="02070309020205020404" pitchFamily="49" charset="0"/>
                <a:cs typeface="Courier New" panose="02070309020205020404" pitchFamily="49" charset="0"/>
              </a:rPr>
              <a:t>        Iterate over time steps in reverse:</a:t>
            </a:r>
          </a:p>
          <a:p>
            <a:r>
              <a:rPr lang="en-US" sz="2400" b="1" dirty="0">
                <a:latin typeface="Courier New" panose="02070309020205020404" pitchFamily="49" charset="0"/>
                <a:cs typeface="Courier New" panose="02070309020205020404" pitchFamily="49" charset="0"/>
              </a:rPr>
              <a:t>            Determine previous states with minimum path metric</a:t>
            </a:r>
          </a:p>
          <a:p>
            <a:r>
              <a:rPr lang="en-US" sz="2400" b="1" dirty="0">
                <a:latin typeface="Courier New" panose="02070309020205020404" pitchFamily="49" charset="0"/>
                <a:cs typeface="Courier New" panose="02070309020205020404" pitchFamily="49" charset="0"/>
              </a:rPr>
              <a:t>            Compute Hamming distances for transitions</a:t>
            </a:r>
          </a:p>
          <a:p>
            <a:r>
              <a:rPr lang="en-US" sz="2400" b="1" dirty="0">
                <a:latin typeface="Courier New" panose="02070309020205020404" pitchFamily="49" charset="0"/>
                <a:cs typeface="Courier New" panose="02070309020205020404" pitchFamily="49" charset="0"/>
              </a:rPr>
              <a:t>            Choose the previous state with the minimum path metric</a:t>
            </a:r>
          </a:p>
          <a:p>
            <a:r>
              <a:rPr lang="en-US" sz="2400" b="1" dirty="0">
                <a:latin typeface="Courier New" panose="02070309020205020404" pitchFamily="49" charset="0"/>
                <a:cs typeface="Courier New" panose="02070309020205020404" pitchFamily="49" charset="0"/>
              </a:rPr>
              <a:t>            Update decoded message and next state</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Return decoded message</a:t>
            </a:r>
          </a:p>
          <a:p>
            <a:r>
              <a:rPr lang="en-US" sz="2400" b="1" dirty="0">
                <a:latin typeface="Courier New" panose="02070309020205020404" pitchFamily="49" charset="0"/>
                <a:cs typeface="Courier New" panose="02070309020205020404" pitchFamily="49" charset="0"/>
              </a:rPr>
              <a:t>end</a:t>
            </a:r>
          </a:p>
          <a:p>
            <a:endParaRPr lang="en-IN" sz="2400" b="1" dirty="0">
              <a:latin typeface="Courier New" panose="02070309020205020404" pitchFamily="49" charset="0"/>
              <a:cs typeface="Courier New" panose="02070309020205020404" pitchFamily="49" charset="0"/>
            </a:endParaRPr>
          </a:p>
          <a:p>
            <a:r>
              <a:rPr lang="en-IN" sz="2400" b="1" dirty="0">
                <a:latin typeface="Courier New" panose="02070309020205020404" pitchFamily="49" charset="0"/>
                <a:cs typeface="Courier New" panose="02070309020205020404" pitchFamily="49" charset="0"/>
              </a:rPr>
              <a:t>(actual </a:t>
            </a:r>
            <a:r>
              <a:rPr lang="en-IN" sz="2400" b="1" dirty="0" err="1">
                <a:latin typeface="Courier New" panose="02070309020205020404" pitchFamily="49" charset="0"/>
                <a:cs typeface="Courier New" panose="02070309020205020404" pitchFamily="49" charset="0"/>
              </a:rPr>
              <a:t>Matlab</a:t>
            </a:r>
            <a:r>
              <a:rPr lang="en-IN" sz="2400" b="1" dirty="0">
                <a:latin typeface="Courier New" panose="02070309020205020404" pitchFamily="49" charset="0"/>
                <a:cs typeface="Courier New" panose="02070309020205020404" pitchFamily="49" charset="0"/>
              </a:rPr>
              <a:t> function for this we have uploaded in pdf file) </a:t>
            </a:r>
          </a:p>
        </p:txBody>
      </p:sp>
      <p:sp>
        <p:nvSpPr>
          <p:cNvPr id="3" name="Slide Number Placeholder 2">
            <a:extLst>
              <a:ext uri="{FF2B5EF4-FFF2-40B4-BE49-F238E27FC236}">
                <a16:creationId xmlns:a16="http://schemas.microsoft.com/office/drawing/2014/main" id="{513E0731-AFA4-5C2C-30FF-79309C192DCE}"/>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19</a:t>
            </a:fld>
            <a:r>
              <a:rPr lang="en-IN" spc="-10" dirty="0"/>
              <a:t>/46</a:t>
            </a:r>
          </a:p>
        </p:txBody>
      </p:sp>
    </p:spTree>
    <p:extLst>
      <p:ext uri="{BB962C8B-B14F-4D97-AF65-F5344CB8AC3E}">
        <p14:creationId xmlns:p14="http://schemas.microsoft.com/office/powerpoint/2010/main" val="32520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47027"/>
          </a:xfrm>
          <a:prstGeom prst="rect">
            <a:avLst/>
          </a:prstGeom>
        </p:spPr>
        <p:txBody>
          <a:bodyPr vert="horz" wrap="square" lIns="0" tIns="15875" rIns="0" bIns="0" rtlCol="0">
            <a:spAutoFit/>
          </a:bodyPr>
          <a:lstStyle/>
          <a:p>
            <a:pPr marL="102235">
              <a:lnSpc>
                <a:spcPct val="100000"/>
              </a:lnSpc>
              <a:spcBef>
                <a:spcPts val="125"/>
              </a:spcBef>
            </a:pPr>
            <a:r>
              <a:rPr kumimoji="0" lang="en-US" sz="540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rPr>
              <a:t>Honor Code</a:t>
            </a:r>
            <a:endParaRPr spc="180" dirty="0"/>
          </a:p>
        </p:txBody>
      </p:sp>
      <p:sp>
        <p:nvSpPr>
          <p:cNvPr id="4" name="object 4"/>
          <p:cNvSpPr/>
          <p:nvPr/>
        </p:nvSpPr>
        <p:spPr>
          <a:xfrm>
            <a:off x="0" y="9784384"/>
            <a:ext cx="18288000" cy="502920"/>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dirty="0"/>
          </a:p>
        </p:txBody>
      </p:sp>
      <p:sp>
        <p:nvSpPr>
          <p:cNvPr id="5" name="object 5"/>
          <p:cNvSpPr txBox="1">
            <a:spLocks noGrp="1"/>
          </p:cNvSpPr>
          <p:nvPr>
            <p:ph type="ftr" sz="quarter" idx="5"/>
          </p:nvPr>
        </p:nvSpPr>
        <p:spPr>
          <a:xfrm>
            <a:off x="244475" y="9891280"/>
            <a:ext cx="3287698"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6" name="object 6"/>
          <p:cNvSpPr txBox="1">
            <a:spLocks noGrp="1"/>
          </p:cNvSpPr>
          <p:nvPr>
            <p:ph type="dt" sz="half" idx="6"/>
          </p:nvPr>
        </p:nvSpPr>
        <p:spPr>
          <a:xfrm>
            <a:off x="7792972" y="9865706"/>
            <a:ext cx="2716124" cy="333425"/>
          </a:xfrm>
          <a:prstGeom prst="rect">
            <a:avLst/>
          </a:prstGeom>
        </p:spPr>
        <p:txBody>
          <a:bodyPr vert="horz" wrap="square" lIns="0" tIns="0" rIns="0" bIns="0" rtlCol="0">
            <a:spAutoFit/>
          </a:bodyPr>
          <a:lstStyle/>
          <a:p>
            <a:pPr marL="12700">
              <a:lnSpc>
                <a:spcPts val="2575"/>
              </a:lnSpc>
            </a:pPr>
            <a:fld id="{4A2313B9-298F-4369-B788-93B1DC6177BE}" type="datetime4">
              <a:rPr lang="en-US" spc="-25" smtClean="0"/>
              <a:t>April 17, 2024</a:t>
            </a:fld>
            <a:endParaRPr spc="-25" dirty="0"/>
          </a:p>
        </p:txBody>
      </p:sp>
      <p:sp>
        <p:nvSpPr>
          <p:cNvPr id="3" name="TextBox 2">
            <a:extLst>
              <a:ext uri="{FF2B5EF4-FFF2-40B4-BE49-F238E27FC236}">
                <a16:creationId xmlns:a16="http://schemas.microsoft.com/office/drawing/2014/main" id="{0F49A233-42DF-A61C-F29C-87B2A3D7368F}"/>
              </a:ext>
            </a:extLst>
          </p:cNvPr>
          <p:cNvSpPr txBox="1"/>
          <p:nvPr/>
        </p:nvSpPr>
        <p:spPr>
          <a:xfrm>
            <a:off x="480794" y="1022051"/>
            <a:ext cx="17782625" cy="1177245"/>
          </a:xfrm>
          <a:prstGeom prst="rect">
            <a:avLst/>
          </a:prstGeom>
          <a:noFill/>
        </p:spPr>
        <p:txBody>
          <a:bodyPr wrap="square" rtlCol="0">
            <a:spAutoFit/>
          </a:bodyPr>
          <a:lstStyle/>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We declare that</a:t>
            </a:r>
          </a:p>
          <a:p>
            <a:endParaRPr lang="en-IN" sz="4000" dirty="0"/>
          </a:p>
        </p:txBody>
      </p:sp>
      <p:sp>
        <p:nvSpPr>
          <p:cNvPr id="8" name="TextBox 7">
            <a:extLst>
              <a:ext uri="{FF2B5EF4-FFF2-40B4-BE49-F238E27FC236}">
                <a16:creationId xmlns:a16="http://schemas.microsoft.com/office/drawing/2014/main" id="{D66E20DC-0DB4-F8A3-5BE3-06A5C8364ED9}"/>
              </a:ext>
            </a:extLst>
          </p:cNvPr>
          <p:cNvSpPr txBox="1"/>
          <p:nvPr/>
        </p:nvSpPr>
        <p:spPr>
          <a:xfrm>
            <a:off x="842992" y="1584672"/>
            <a:ext cx="13899959" cy="2716128"/>
          </a:xfrm>
          <a:prstGeom prst="rect">
            <a:avLst/>
          </a:prstGeom>
          <a:noFill/>
        </p:spPr>
        <p:txBody>
          <a:bodyPr wrap="none" rtlCol="0">
            <a:spAutoFit/>
          </a:bodyPr>
          <a:lstStyle/>
          <a:p>
            <a:pPr marL="457200" lvl="8" indent="-457200">
              <a:buFont typeface="Courier New" panose="02070309020205020404" pitchFamily="49" charset="0"/>
              <a:buChar char="o"/>
            </a:pPr>
            <a:r>
              <a:rPr lang="en-US" sz="3050" dirty="0">
                <a:latin typeface="Times New Roman" panose="02020603050405020304" pitchFamily="18" charset="0"/>
                <a:cs typeface="Times New Roman" panose="02020603050405020304" pitchFamily="18" charset="0"/>
              </a:rPr>
              <a:t>The work that we are presenting is our own work.</a:t>
            </a:r>
          </a:p>
          <a:p>
            <a:pPr marL="457200" lvl="8" indent="-457200">
              <a:buFont typeface="Courier New" panose="02070309020205020404" pitchFamily="49" charset="0"/>
              <a:buChar char="o"/>
            </a:pPr>
            <a:r>
              <a:rPr lang="en-US" sz="3050" dirty="0">
                <a:latin typeface="Times New Roman" panose="02020603050405020304" pitchFamily="18" charset="0"/>
                <a:cs typeface="Times New Roman" panose="02020603050405020304" pitchFamily="18" charset="0"/>
              </a:rPr>
              <a:t>We have not copied the work (the code, the results, etc.) that someone else has done.</a:t>
            </a:r>
          </a:p>
          <a:p>
            <a:pPr marL="457200" lvl="8" indent="-457200">
              <a:buFont typeface="Courier New" panose="02070309020205020404" pitchFamily="49" charset="0"/>
              <a:buChar char="o"/>
            </a:pPr>
            <a:r>
              <a:rPr lang="en-US" sz="3050" dirty="0">
                <a:latin typeface="Times New Roman" panose="02020603050405020304" pitchFamily="18" charset="0"/>
                <a:cs typeface="Times New Roman" panose="02020603050405020304" pitchFamily="18" charset="0"/>
              </a:rPr>
              <a:t> Concepts, understanding and insights we will be describing are our own.</a:t>
            </a:r>
          </a:p>
          <a:p>
            <a:pPr marL="457200" lvl="8" indent="-457200">
              <a:buFont typeface="Courier New" panose="02070309020205020404" pitchFamily="49" charset="0"/>
              <a:buChar char="o"/>
            </a:pPr>
            <a:r>
              <a:rPr lang="en-US" sz="3050" dirty="0">
                <a:latin typeface="Times New Roman" panose="02020603050405020304" pitchFamily="18" charset="0"/>
                <a:cs typeface="Times New Roman" panose="02020603050405020304" pitchFamily="18" charset="0"/>
              </a:rPr>
              <a:t>We make this pledge truthfully. We know that violation of this solemn pledge can </a:t>
            </a:r>
          </a:p>
          <a:p>
            <a:pPr lvl="6"/>
            <a:r>
              <a:rPr lang="en-US" sz="3050" dirty="0">
                <a:latin typeface="Times New Roman" panose="02020603050405020304" pitchFamily="18" charset="0"/>
                <a:cs typeface="Times New Roman" panose="02020603050405020304" pitchFamily="18" charset="0"/>
              </a:rPr>
              <a:t>     carry grave consequences.</a:t>
            </a:r>
            <a:endParaRPr lang="en-IN" sz="3050" dirty="0">
              <a:latin typeface="Times New Roman" panose="02020603050405020304" pitchFamily="18" charset="0"/>
              <a:cs typeface="Times New Roman" panose="02020603050405020304" pitchFamily="18" charset="0"/>
            </a:endParaRPr>
          </a:p>
          <a:p>
            <a:endParaRPr lang="en-IN" dirty="0"/>
          </a:p>
        </p:txBody>
      </p:sp>
      <p:sp>
        <p:nvSpPr>
          <p:cNvPr id="9" name="Slide Number Placeholder 8">
            <a:extLst>
              <a:ext uri="{FF2B5EF4-FFF2-40B4-BE49-F238E27FC236}">
                <a16:creationId xmlns:a16="http://schemas.microsoft.com/office/drawing/2014/main" id="{999B6859-0610-F831-7425-CEADF2C5E434}"/>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2</a:t>
            </a:fld>
            <a:r>
              <a:rPr lang="en-IN" spc="-10" dirty="0"/>
              <a:t>/46</a:t>
            </a:r>
          </a:p>
        </p:txBody>
      </p:sp>
      <p:pic>
        <p:nvPicPr>
          <p:cNvPr id="13" name="Picture 12">
            <a:extLst>
              <a:ext uri="{FF2B5EF4-FFF2-40B4-BE49-F238E27FC236}">
                <a16:creationId xmlns:a16="http://schemas.microsoft.com/office/drawing/2014/main" id="{4D5D8849-4215-0983-A3EE-9DD193FCF20B}"/>
              </a:ext>
            </a:extLst>
          </p:cNvPr>
          <p:cNvPicPr>
            <a:picLocks noChangeAspect="1"/>
          </p:cNvPicPr>
          <p:nvPr/>
        </p:nvPicPr>
        <p:blipFill>
          <a:blip r:embed="rId2"/>
          <a:stretch>
            <a:fillRect/>
          </a:stretch>
        </p:blipFill>
        <p:spPr>
          <a:xfrm>
            <a:off x="5105400" y="4288916"/>
            <a:ext cx="7318434" cy="5374188"/>
          </a:xfrm>
          <a:prstGeom prst="rect">
            <a:avLst/>
          </a:prstGeom>
        </p:spPr>
      </p:pic>
    </p:spTree>
    <p:extLst>
      <p:ext uri="{BB962C8B-B14F-4D97-AF65-F5344CB8AC3E}">
        <p14:creationId xmlns:p14="http://schemas.microsoft.com/office/powerpoint/2010/main" val="1614515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11" y="60184"/>
            <a:ext cx="17509847" cy="1801134"/>
          </a:xfrm>
          <a:prstGeom prst="rect">
            <a:avLst/>
          </a:prstGeom>
        </p:spPr>
        <p:txBody>
          <a:bodyPr vert="horz" wrap="square" lIns="0" tIns="15875" rIns="0" bIns="0" rtlCol="0">
            <a:spAutoFit/>
          </a:bodyPr>
          <a:lstStyle/>
          <a:p>
            <a:pPr marL="270510" algn="l" rtl="0">
              <a:spcBef>
                <a:spcPts val="125"/>
              </a:spcBef>
            </a:pPr>
            <a: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Soft</a:t>
            </a:r>
            <a:r>
              <a:rPr kumimoji="0" lang="en-IN" sz="6000" b="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Decision Decoding </a:t>
            </a: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5" name="object 5"/>
          <p:cNvSpPr txBox="1"/>
          <p:nvPr/>
        </p:nvSpPr>
        <p:spPr>
          <a:xfrm>
            <a:off x="478790" y="1642637"/>
            <a:ext cx="17564735" cy="1119537"/>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7A5E816E-F79D-4D5B-A6A2-DB458BD5B723}" type="datetime4">
              <a:rPr lang="en-US" spc="-25" smtClean="0"/>
              <a:t>April 17, 2024</a:t>
            </a:fld>
            <a:endParaRPr lang="en-IN" spc="-25" dirty="0"/>
          </a:p>
        </p:txBody>
      </p:sp>
      <p:sp>
        <p:nvSpPr>
          <p:cNvPr id="3" name="TextBox 2"/>
          <p:cNvSpPr txBox="1"/>
          <p:nvPr/>
        </p:nvSpPr>
        <p:spPr>
          <a:xfrm>
            <a:off x="244475" y="1185754"/>
            <a:ext cx="17912467" cy="3377848"/>
          </a:xfrm>
          <a:prstGeom prst="rect">
            <a:avLst/>
          </a:prstGeom>
          <a:noFill/>
        </p:spPr>
        <p:txBody>
          <a:bodyPr wrap="square" rtlCol="0">
            <a:spAutoFit/>
          </a:bodyPr>
          <a:lstStyle/>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In Soft decision decoding we do not demodulate received signal instead we take Euclidean distance with 1/-1.</a:t>
            </a:r>
          </a:p>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For soft decision decoding in convolution codes the computation of the path matric and the Viterbi decoding algorithm will remain the same as hard decision decoding.</a:t>
            </a:r>
          </a:p>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The only difference in soft and hard decision decoding is the computation of the branch metric.</a:t>
            </a:r>
          </a:p>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Let us define the branch metric for soft decision decoding.</a:t>
            </a:r>
          </a:p>
          <a:p>
            <a:endParaRPr lang="en-IN" sz="3050" dirty="0">
              <a:latin typeface="Times New Roman" panose="02020603050405020304" pitchFamily="18" charset="0"/>
              <a:cs typeface="Times New Roman" panose="02020603050405020304" pitchFamily="18" charset="0"/>
            </a:endParaRPr>
          </a:p>
          <a:p>
            <a:r>
              <a:rPr lang="en-IN" sz="3050" dirty="0">
                <a:latin typeface="Times New Roman" panose="02020603050405020304" pitchFamily="18" charset="0"/>
                <a:cs typeface="Times New Roman" panose="02020603050405020304" pitchFamily="18" charset="0"/>
              </a:rPr>
              <a:t>  </a:t>
            </a:r>
          </a:p>
        </p:txBody>
      </p:sp>
      <p:sp>
        <p:nvSpPr>
          <p:cNvPr id="4" name="TextBox 3"/>
          <p:cNvSpPr txBox="1"/>
          <p:nvPr/>
        </p:nvSpPr>
        <p:spPr>
          <a:xfrm>
            <a:off x="772818" y="3778179"/>
            <a:ext cx="16855780" cy="2439129"/>
          </a:xfrm>
          <a:prstGeom prst="rect">
            <a:avLst/>
          </a:prstGeom>
          <a:noFill/>
        </p:spPr>
        <p:txBody>
          <a:bodyPr wrap="square" rtlCol="0">
            <a:spAutoFit/>
          </a:bodyPr>
          <a:lstStyle/>
          <a:p>
            <a:r>
              <a:rPr lang="en-IN" sz="3050" b="1" dirty="0">
                <a:latin typeface="Times New Roman" panose="02020603050405020304" pitchFamily="18" charset="0"/>
                <a:cs typeface="Times New Roman" panose="02020603050405020304" pitchFamily="18" charset="0"/>
              </a:rPr>
              <a:t>Branch Metric (BM): </a:t>
            </a:r>
            <a:r>
              <a:rPr lang="en-IN" sz="3050" dirty="0">
                <a:latin typeface="Times New Roman" panose="02020603050405020304" pitchFamily="18" charset="0"/>
                <a:cs typeface="Times New Roman" panose="02020603050405020304" pitchFamily="18" charset="0"/>
              </a:rPr>
              <a:t>The</a:t>
            </a:r>
            <a:r>
              <a:rPr lang="en-IN" sz="3050" b="1" dirty="0">
                <a:latin typeface="Times New Roman" panose="02020603050405020304" pitchFamily="18" charset="0"/>
                <a:cs typeface="Times New Roman" panose="02020603050405020304" pitchFamily="18" charset="0"/>
              </a:rPr>
              <a:t> </a:t>
            </a:r>
            <a:r>
              <a:rPr lang="en-IN" sz="3050" dirty="0">
                <a:latin typeface="Times New Roman" panose="02020603050405020304" pitchFamily="18" charset="0"/>
                <a:cs typeface="Times New Roman" panose="02020603050405020304" pitchFamily="18" charset="0"/>
              </a:rPr>
              <a:t>branch metric for soft decision decoding is the Euclidean distance between the</a:t>
            </a:r>
          </a:p>
          <a:p>
            <a:r>
              <a:rPr lang="en-IN" sz="3050" dirty="0">
                <a:latin typeface="Times New Roman" panose="02020603050405020304" pitchFamily="18" charset="0"/>
                <a:cs typeface="Times New Roman" panose="02020603050405020304" pitchFamily="18" charset="0"/>
              </a:rPr>
              <a:t>received message and the expected message</a:t>
            </a:r>
            <a:r>
              <a:rPr lang="en-IN" sz="3050" b="1" dirty="0">
                <a:latin typeface="Times New Roman" panose="02020603050405020304" pitchFamily="18" charset="0"/>
                <a:cs typeface="Times New Roman" panose="02020603050405020304" pitchFamily="18" charset="0"/>
              </a:rPr>
              <a:t>. </a:t>
            </a:r>
            <a:endParaRPr lang="en-IN" sz="305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sz="3050" dirty="0">
              <a:latin typeface="Times New Roman" panose="02020603050405020304" pitchFamily="18" charset="0"/>
              <a:cs typeface="Times New Roman" panose="02020603050405020304" pitchFamily="18" charset="0"/>
            </a:endParaRPr>
          </a:p>
          <a:p>
            <a:r>
              <a:rPr lang="en-IN" sz="3050" dirty="0">
                <a:latin typeface="Times New Roman" panose="02020603050405020304" pitchFamily="18" charset="0"/>
                <a:cs typeface="Times New Roman" panose="02020603050405020304" pitchFamily="18" charset="0"/>
              </a:rPr>
              <a:t>       </a:t>
            </a:r>
          </a:p>
          <a:p>
            <a:r>
              <a:rPr lang="en-IN" sz="3050" dirty="0">
                <a:latin typeface="Times New Roman" panose="02020603050405020304" pitchFamily="18" charset="0"/>
                <a:cs typeface="Times New Roman" panose="02020603050405020304" pitchFamily="18" charset="0"/>
              </a:rPr>
              <a:t>     </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4747" y="5143500"/>
            <a:ext cx="2720615" cy="3525464"/>
          </a:xfrm>
          <a:prstGeom prst="rect">
            <a:avLst/>
          </a:prstGeom>
        </p:spPr>
      </p:pic>
      <p:sp>
        <p:nvSpPr>
          <p:cNvPr id="13" name="Rectangle 12"/>
          <p:cNvSpPr/>
          <p:nvPr/>
        </p:nvSpPr>
        <p:spPr>
          <a:xfrm>
            <a:off x="6705600" y="5664723"/>
            <a:ext cx="693721" cy="3108543"/>
          </a:xfrm>
          <a:prstGeom prst="rect">
            <a:avLst/>
          </a:prstGeom>
        </p:spPr>
        <p:txBody>
          <a:bodyPr wrap="square">
            <a:spAutoFit/>
          </a:bodyPr>
          <a:lstStyle/>
          <a:p>
            <a:r>
              <a:rPr lang="en-IN" sz="2800" dirty="0"/>
              <a:t>0 0</a:t>
            </a:r>
          </a:p>
          <a:p>
            <a:endParaRPr lang="en-IN" sz="2800" dirty="0"/>
          </a:p>
          <a:p>
            <a:r>
              <a:rPr lang="en-IN" sz="2800" dirty="0"/>
              <a:t>0 1</a:t>
            </a:r>
          </a:p>
          <a:p>
            <a:endParaRPr lang="en-IN" sz="2800" dirty="0"/>
          </a:p>
          <a:p>
            <a:r>
              <a:rPr lang="en-IN" sz="2800" dirty="0"/>
              <a:t>1 0</a:t>
            </a:r>
          </a:p>
          <a:p>
            <a:endParaRPr lang="en-IN" sz="2800" dirty="0"/>
          </a:p>
          <a:p>
            <a:r>
              <a:rPr lang="en-IN" sz="2800" dirty="0"/>
              <a:t>1 1</a:t>
            </a:r>
          </a:p>
        </p:txBody>
      </p:sp>
      <p:sp>
        <p:nvSpPr>
          <p:cNvPr id="14" name="Rectangle 13"/>
          <p:cNvSpPr/>
          <p:nvPr/>
        </p:nvSpPr>
        <p:spPr>
          <a:xfrm>
            <a:off x="6781800" y="5115336"/>
            <a:ext cx="3475631" cy="369332"/>
          </a:xfrm>
          <a:prstGeom prst="rect">
            <a:avLst/>
          </a:prstGeom>
        </p:spPr>
        <p:txBody>
          <a:bodyPr wrap="none">
            <a:spAutoFit/>
          </a:bodyPr>
          <a:lstStyle/>
          <a:p>
            <a:r>
              <a:rPr lang="en-IN" sz="1800" dirty="0">
                <a:latin typeface="Times New Roman" panose="02020603050405020304" pitchFamily="18" charset="0"/>
                <a:cs typeface="Times New Roman" panose="02020603050405020304" pitchFamily="18" charset="0"/>
              </a:rPr>
              <a:t>Time:      </a:t>
            </a:r>
            <a:r>
              <a:rPr lang="en-IN" sz="1800" dirty="0" err="1">
                <a:latin typeface="Times New Roman" panose="02020603050405020304" pitchFamily="18" charset="0"/>
                <a:cs typeface="Times New Roman" panose="02020603050405020304" pitchFamily="18" charset="0"/>
              </a:rPr>
              <a:t>i</a:t>
            </a:r>
            <a:r>
              <a:rPr lang="en-IN" sz="1800" dirty="0">
                <a:latin typeface="Times New Roman" panose="02020603050405020304" pitchFamily="18" charset="0"/>
                <a:cs typeface="Times New Roman" panose="02020603050405020304" pitchFamily="18" charset="0"/>
              </a:rPr>
              <a:t>                                   i+1</a:t>
            </a:r>
            <a:endParaRPr lang="en-IN" dirty="0"/>
          </a:p>
        </p:txBody>
      </p:sp>
      <p:sp>
        <p:nvSpPr>
          <p:cNvPr id="15" name="Rectangle 14"/>
          <p:cNvSpPr/>
          <p:nvPr/>
        </p:nvSpPr>
        <p:spPr>
          <a:xfrm rot="16200000">
            <a:off x="5720016" y="6836679"/>
            <a:ext cx="1023037" cy="523220"/>
          </a:xfrm>
          <a:prstGeom prst="rect">
            <a:avLst/>
          </a:prstGeom>
        </p:spPr>
        <p:txBody>
          <a:bodyPr wrap="none">
            <a:spAutoFit/>
          </a:bodyPr>
          <a:lstStyle/>
          <a:p>
            <a:r>
              <a:rPr lang="en-IN" sz="2800" dirty="0"/>
              <a:t>State</a:t>
            </a:r>
            <a:endParaRPr lang="en-IN" dirty="0"/>
          </a:p>
        </p:txBody>
      </p:sp>
      <p:sp>
        <p:nvSpPr>
          <p:cNvPr id="10" name="Slide Number Placeholder 9">
            <a:extLst>
              <a:ext uri="{FF2B5EF4-FFF2-40B4-BE49-F238E27FC236}">
                <a16:creationId xmlns:a16="http://schemas.microsoft.com/office/drawing/2014/main" id="{B0D7F1E4-B526-B57B-F54F-4A35AF65E1D2}"/>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20</a:t>
            </a:fld>
            <a:r>
              <a:rPr lang="en-IN" spc="-10" dirty="0"/>
              <a:t>/46</a:t>
            </a:r>
          </a:p>
        </p:txBody>
      </p:sp>
      <p:sp>
        <p:nvSpPr>
          <p:cNvPr id="16" name="TextBox 15">
            <a:extLst>
              <a:ext uri="{FF2B5EF4-FFF2-40B4-BE49-F238E27FC236}">
                <a16:creationId xmlns:a16="http://schemas.microsoft.com/office/drawing/2014/main" id="{81453D0C-C124-3C2B-973F-85E5B872AED1}"/>
              </a:ext>
            </a:extLst>
          </p:cNvPr>
          <p:cNvSpPr txBox="1"/>
          <p:nvPr/>
        </p:nvSpPr>
        <p:spPr>
          <a:xfrm>
            <a:off x="485258" y="9263514"/>
            <a:ext cx="14100335" cy="561692"/>
          </a:xfrm>
          <a:prstGeom prst="rect">
            <a:avLst/>
          </a:prstGeom>
          <a:noFill/>
        </p:spPr>
        <p:txBody>
          <a:bodyPr wrap="none" rtlCol="0">
            <a:spAutoFit/>
          </a:bodyPr>
          <a:lstStyle/>
          <a:p>
            <a:pPr marL="285750" indent="-28575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Let’s see visualization of computing trellis and backtracking for soft decision decoding.</a:t>
            </a:r>
          </a:p>
        </p:txBody>
      </p:sp>
    </p:spTree>
    <p:extLst>
      <p:ext uri="{BB962C8B-B14F-4D97-AF65-F5344CB8AC3E}">
        <p14:creationId xmlns:p14="http://schemas.microsoft.com/office/powerpoint/2010/main" val="3829458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71276"/>
            <a:ext cx="17509847" cy="1801134"/>
          </a:xfrm>
          <a:prstGeom prst="rect">
            <a:avLst/>
          </a:prstGeom>
        </p:spPr>
        <p:txBody>
          <a:bodyPr vert="horz" wrap="square" lIns="0" tIns="15875" rIns="0" bIns="0" rtlCol="0">
            <a:spAutoFit/>
          </a:bodyPr>
          <a:lstStyle/>
          <a:p>
            <a:pPr marL="270510" algn="l" rtl="0">
              <a:spcBef>
                <a:spcPts val="125"/>
              </a:spcBef>
            </a:pPr>
            <a: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Soft</a:t>
            </a:r>
            <a:r>
              <a:rPr kumimoji="0" lang="en-IN" sz="6000" b="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Decision Decoding </a:t>
            </a: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5" name="object 5"/>
          <p:cNvSpPr txBox="1"/>
          <p:nvPr/>
        </p:nvSpPr>
        <p:spPr>
          <a:xfrm>
            <a:off x="478790" y="1642637"/>
            <a:ext cx="17564735" cy="1119537"/>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a:p>
            <a:pPr marL="12700">
              <a:lnSpc>
                <a:spcPct val="100000"/>
              </a:lnSpc>
              <a:spcBef>
                <a:spcPts val="710"/>
              </a:spcBef>
            </a:pPr>
            <a:endParaRPr lang="en-IN" sz="3050" dirty="0">
              <a:solidFill>
                <a:schemeClr val="tx1"/>
              </a:solidFill>
              <a:latin typeface="Times New Roman"/>
              <a:cs typeface="Times New Roman"/>
            </a:endParaRPr>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79EF105B-209D-477A-A8EB-19FCDF0CFC54}" type="datetime4">
              <a:rPr lang="en-US" spc="-25" smtClean="0"/>
              <a:t>April 17, 2024</a:t>
            </a:fld>
            <a:endParaRPr lang="en-IN" spc="-25" dirty="0"/>
          </a:p>
        </p:txBody>
      </p:sp>
      <p:sp>
        <p:nvSpPr>
          <p:cNvPr id="25" name="TextBox 24">
            <a:extLst>
              <a:ext uri="{FF2B5EF4-FFF2-40B4-BE49-F238E27FC236}">
                <a16:creationId xmlns:a16="http://schemas.microsoft.com/office/drawing/2014/main" id="{24654376-0C26-8DB6-1B2E-CC9AA97BB483}"/>
              </a:ext>
            </a:extLst>
          </p:cNvPr>
          <p:cNvSpPr txBox="1"/>
          <p:nvPr/>
        </p:nvSpPr>
        <p:spPr>
          <a:xfrm>
            <a:off x="1298942" y="3272339"/>
            <a:ext cx="753732" cy="584775"/>
          </a:xfrm>
          <a:prstGeom prst="rect">
            <a:avLst/>
          </a:prstGeom>
          <a:noFill/>
        </p:spPr>
        <p:txBody>
          <a:bodyPr wrap="none" rtlCol="0">
            <a:spAutoFit/>
          </a:bodyPr>
          <a:lstStyle/>
          <a:p>
            <a:r>
              <a:rPr lang="en-US" sz="3200" dirty="0"/>
              <a:t>0 0</a:t>
            </a:r>
            <a:endParaRPr lang="en-IN" sz="3200" dirty="0"/>
          </a:p>
        </p:txBody>
      </p:sp>
      <p:sp>
        <p:nvSpPr>
          <p:cNvPr id="30" name="TextBox 29">
            <a:extLst>
              <a:ext uri="{FF2B5EF4-FFF2-40B4-BE49-F238E27FC236}">
                <a16:creationId xmlns:a16="http://schemas.microsoft.com/office/drawing/2014/main" id="{43631CD8-57F7-79C4-0F17-27D60A1B17D6}"/>
              </a:ext>
            </a:extLst>
          </p:cNvPr>
          <p:cNvSpPr txBox="1"/>
          <p:nvPr/>
        </p:nvSpPr>
        <p:spPr>
          <a:xfrm>
            <a:off x="1302074" y="4557918"/>
            <a:ext cx="799578" cy="584775"/>
          </a:xfrm>
          <a:prstGeom prst="rect">
            <a:avLst/>
          </a:prstGeom>
          <a:noFill/>
        </p:spPr>
        <p:txBody>
          <a:bodyPr wrap="square">
            <a:spAutoFit/>
          </a:bodyPr>
          <a:lstStyle/>
          <a:p>
            <a:r>
              <a:rPr lang="en-US" sz="3200" dirty="0"/>
              <a:t>0 1</a:t>
            </a:r>
            <a:endParaRPr lang="en-IN" sz="3200" dirty="0"/>
          </a:p>
        </p:txBody>
      </p:sp>
      <p:sp>
        <p:nvSpPr>
          <p:cNvPr id="31" name="TextBox 30">
            <a:extLst>
              <a:ext uri="{FF2B5EF4-FFF2-40B4-BE49-F238E27FC236}">
                <a16:creationId xmlns:a16="http://schemas.microsoft.com/office/drawing/2014/main" id="{270B2797-ED6C-2747-D326-8670BE371279}"/>
              </a:ext>
            </a:extLst>
          </p:cNvPr>
          <p:cNvSpPr txBox="1"/>
          <p:nvPr/>
        </p:nvSpPr>
        <p:spPr>
          <a:xfrm>
            <a:off x="1253096" y="5845752"/>
            <a:ext cx="799578" cy="584775"/>
          </a:xfrm>
          <a:prstGeom prst="rect">
            <a:avLst/>
          </a:prstGeom>
          <a:noFill/>
        </p:spPr>
        <p:txBody>
          <a:bodyPr wrap="square">
            <a:spAutoFit/>
          </a:bodyPr>
          <a:lstStyle/>
          <a:p>
            <a:r>
              <a:rPr lang="en-US" sz="3200" dirty="0"/>
              <a:t>1 0</a:t>
            </a:r>
            <a:endParaRPr lang="en-IN" sz="3200" dirty="0"/>
          </a:p>
        </p:txBody>
      </p:sp>
      <p:sp>
        <p:nvSpPr>
          <p:cNvPr id="32" name="TextBox 31">
            <a:extLst>
              <a:ext uri="{FF2B5EF4-FFF2-40B4-BE49-F238E27FC236}">
                <a16:creationId xmlns:a16="http://schemas.microsoft.com/office/drawing/2014/main" id="{8DCCE6A4-583E-DC48-DCAB-85CC650C85B4}"/>
              </a:ext>
            </a:extLst>
          </p:cNvPr>
          <p:cNvSpPr txBox="1"/>
          <p:nvPr/>
        </p:nvSpPr>
        <p:spPr>
          <a:xfrm>
            <a:off x="1293559" y="7131331"/>
            <a:ext cx="799578" cy="584775"/>
          </a:xfrm>
          <a:prstGeom prst="rect">
            <a:avLst/>
          </a:prstGeom>
          <a:noFill/>
        </p:spPr>
        <p:txBody>
          <a:bodyPr wrap="square">
            <a:spAutoFit/>
          </a:bodyPr>
          <a:lstStyle/>
          <a:p>
            <a:r>
              <a:rPr lang="en-US" sz="3200" dirty="0"/>
              <a:t>1 1</a:t>
            </a:r>
            <a:endParaRPr lang="en-IN" sz="3200" dirty="0"/>
          </a:p>
        </p:txBody>
      </p:sp>
      <p:sp>
        <p:nvSpPr>
          <p:cNvPr id="33" name="TextBox 32">
            <a:extLst>
              <a:ext uri="{FF2B5EF4-FFF2-40B4-BE49-F238E27FC236}">
                <a16:creationId xmlns:a16="http://schemas.microsoft.com/office/drawing/2014/main" id="{F3B61D36-F5F7-0377-B9A8-31DEDDD4EC76}"/>
              </a:ext>
            </a:extLst>
          </p:cNvPr>
          <p:cNvSpPr txBox="1"/>
          <p:nvPr/>
        </p:nvSpPr>
        <p:spPr>
          <a:xfrm>
            <a:off x="1214871" y="2424522"/>
            <a:ext cx="918841"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Rcvd</a:t>
            </a:r>
            <a:r>
              <a:rPr lang="en-US" sz="24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E251B795-15CB-4A96-BE37-B835A1E0B755}"/>
              </a:ext>
            </a:extLst>
          </p:cNvPr>
          <p:cNvSpPr txBox="1"/>
          <p:nvPr/>
        </p:nvSpPr>
        <p:spPr>
          <a:xfrm>
            <a:off x="3280141" y="2329654"/>
            <a:ext cx="1066801" cy="584775"/>
          </a:xfrm>
          <a:prstGeom prst="rect">
            <a:avLst/>
          </a:prstGeom>
          <a:noFill/>
        </p:spPr>
        <p:txBody>
          <a:bodyPr wrap="square">
            <a:spAutoFit/>
          </a:bodyPr>
          <a:lstStyle/>
          <a:p>
            <a:r>
              <a:rPr lang="en-US" sz="3200" dirty="0"/>
              <a:t>-1 -1</a:t>
            </a:r>
            <a:endParaRPr lang="en-IN" sz="3200" dirty="0"/>
          </a:p>
        </p:txBody>
      </p:sp>
      <p:sp>
        <p:nvSpPr>
          <p:cNvPr id="44" name="TextBox 43">
            <a:extLst>
              <a:ext uri="{FF2B5EF4-FFF2-40B4-BE49-F238E27FC236}">
                <a16:creationId xmlns:a16="http://schemas.microsoft.com/office/drawing/2014/main" id="{645E9B01-3E41-41FD-5A23-C02CCDC9C15D}"/>
              </a:ext>
            </a:extLst>
          </p:cNvPr>
          <p:cNvSpPr txBox="1"/>
          <p:nvPr/>
        </p:nvSpPr>
        <p:spPr>
          <a:xfrm>
            <a:off x="5392150" y="2329654"/>
            <a:ext cx="1066801" cy="584775"/>
          </a:xfrm>
          <a:prstGeom prst="rect">
            <a:avLst/>
          </a:prstGeom>
          <a:noFill/>
        </p:spPr>
        <p:txBody>
          <a:bodyPr wrap="square">
            <a:spAutoFit/>
          </a:bodyPr>
          <a:lstStyle/>
          <a:p>
            <a:r>
              <a:rPr lang="en-US" sz="3200" dirty="0"/>
              <a:t>-1 1</a:t>
            </a:r>
            <a:endParaRPr lang="en-IN" sz="3200" dirty="0"/>
          </a:p>
        </p:txBody>
      </p:sp>
      <p:sp>
        <p:nvSpPr>
          <p:cNvPr id="45" name="TextBox 44">
            <a:extLst>
              <a:ext uri="{FF2B5EF4-FFF2-40B4-BE49-F238E27FC236}">
                <a16:creationId xmlns:a16="http://schemas.microsoft.com/office/drawing/2014/main" id="{9F010208-3F25-BB72-89C6-BC892B60FEC2}"/>
              </a:ext>
            </a:extLst>
          </p:cNvPr>
          <p:cNvSpPr txBox="1"/>
          <p:nvPr/>
        </p:nvSpPr>
        <p:spPr>
          <a:xfrm>
            <a:off x="7749930" y="2362966"/>
            <a:ext cx="1066801" cy="584775"/>
          </a:xfrm>
          <a:prstGeom prst="rect">
            <a:avLst/>
          </a:prstGeom>
          <a:noFill/>
        </p:spPr>
        <p:txBody>
          <a:bodyPr wrap="square">
            <a:spAutoFit/>
          </a:bodyPr>
          <a:lstStyle/>
          <a:p>
            <a:r>
              <a:rPr lang="en-US" sz="3200" dirty="0"/>
              <a:t>-1 -1</a:t>
            </a:r>
            <a:endParaRPr lang="en-IN" sz="3200" dirty="0"/>
          </a:p>
        </p:txBody>
      </p:sp>
      <p:sp>
        <p:nvSpPr>
          <p:cNvPr id="46" name="TextBox 45">
            <a:extLst>
              <a:ext uri="{FF2B5EF4-FFF2-40B4-BE49-F238E27FC236}">
                <a16:creationId xmlns:a16="http://schemas.microsoft.com/office/drawing/2014/main" id="{DA2727AD-AB6B-58AA-C083-4B1542654659}"/>
              </a:ext>
            </a:extLst>
          </p:cNvPr>
          <p:cNvSpPr txBox="1"/>
          <p:nvPr/>
        </p:nvSpPr>
        <p:spPr>
          <a:xfrm>
            <a:off x="10084594" y="2273478"/>
            <a:ext cx="1066801" cy="584775"/>
          </a:xfrm>
          <a:prstGeom prst="rect">
            <a:avLst/>
          </a:prstGeom>
          <a:noFill/>
        </p:spPr>
        <p:txBody>
          <a:bodyPr wrap="square">
            <a:spAutoFit/>
          </a:bodyPr>
          <a:lstStyle/>
          <a:p>
            <a:r>
              <a:rPr lang="en-US" sz="3200" dirty="0"/>
              <a:t>1 1</a:t>
            </a:r>
            <a:endParaRPr lang="en-IN" sz="3200" dirty="0"/>
          </a:p>
        </p:txBody>
      </p:sp>
      <p:sp>
        <p:nvSpPr>
          <p:cNvPr id="47" name="TextBox 46">
            <a:extLst>
              <a:ext uri="{FF2B5EF4-FFF2-40B4-BE49-F238E27FC236}">
                <a16:creationId xmlns:a16="http://schemas.microsoft.com/office/drawing/2014/main" id="{F6FE8DC2-76B4-9680-0611-AFB2D5DF7B56}"/>
              </a:ext>
            </a:extLst>
          </p:cNvPr>
          <p:cNvSpPr txBox="1"/>
          <p:nvPr/>
        </p:nvSpPr>
        <p:spPr>
          <a:xfrm>
            <a:off x="12196603" y="2310858"/>
            <a:ext cx="1066801" cy="584775"/>
          </a:xfrm>
          <a:prstGeom prst="rect">
            <a:avLst/>
          </a:prstGeom>
          <a:noFill/>
        </p:spPr>
        <p:txBody>
          <a:bodyPr wrap="square">
            <a:spAutoFit/>
          </a:bodyPr>
          <a:lstStyle/>
          <a:p>
            <a:r>
              <a:rPr lang="en-US" sz="3200" dirty="0"/>
              <a:t>1 -1</a:t>
            </a:r>
            <a:endParaRPr lang="en-IN" sz="3200" dirty="0"/>
          </a:p>
        </p:txBody>
      </p:sp>
      <p:sp>
        <p:nvSpPr>
          <p:cNvPr id="48" name="TextBox 47">
            <a:extLst>
              <a:ext uri="{FF2B5EF4-FFF2-40B4-BE49-F238E27FC236}">
                <a16:creationId xmlns:a16="http://schemas.microsoft.com/office/drawing/2014/main" id="{DC2A8573-F26F-680D-73E0-4E6970FACD86}"/>
              </a:ext>
            </a:extLst>
          </p:cNvPr>
          <p:cNvSpPr txBox="1"/>
          <p:nvPr/>
        </p:nvSpPr>
        <p:spPr>
          <a:xfrm>
            <a:off x="14531875" y="2267030"/>
            <a:ext cx="1066801" cy="584775"/>
          </a:xfrm>
          <a:prstGeom prst="rect">
            <a:avLst/>
          </a:prstGeom>
          <a:noFill/>
        </p:spPr>
        <p:txBody>
          <a:bodyPr wrap="square">
            <a:spAutoFit/>
          </a:bodyPr>
          <a:lstStyle/>
          <a:p>
            <a:r>
              <a:rPr lang="en-US" sz="3200" dirty="0"/>
              <a:t>-1 1</a:t>
            </a:r>
            <a:endParaRPr lang="en-IN" sz="3200" dirty="0"/>
          </a:p>
        </p:txBody>
      </p:sp>
      <p:pic>
        <p:nvPicPr>
          <p:cNvPr id="54" name="Picture 53">
            <a:extLst>
              <a:ext uri="{FF2B5EF4-FFF2-40B4-BE49-F238E27FC236}">
                <a16:creationId xmlns:a16="http://schemas.microsoft.com/office/drawing/2014/main" id="{2D807023-6183-47FD-E068-94AEF779C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272339"/>
            <a:ext cx="14097000" cy="4516515"/>
          </a:xfrm>
          <a:prstGeom prst="rect">
            <a:avLst/>
          </a:prstGeom>
        </p:spPr>
      </p:pic>
      <p:sp>
        <p:nvSpPr>
          <p:cNvPr id="3" name="Slide Number Placeholder 2">
            <a:extLst>
              <a:ext uri="{FF2B5EF4-FFF2-40B4-BE49-F238E27FC236}">
                <a16:creationId xmlns:a16="http://schemas.microsoft.com/office/drawing/2014/main" id="{983C6B34-6BC8-C98A-D7A1-07FC316C3691}"/>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21</a:t>
            </a:fld>
            <a:r>
              <a:rPr lang="en-IN" spc="-10" dirty="0"/>
              <a:t>/46</a:t>
            </a:r>
          </a:p>
        </p:txBody>
      </p:sp>
    </p:spTree>
    <p:extLst>
      <p:ext uri="{BB962C8B-B14F-4D97-AF65-F5344CB8AC3E}">
        <p14:creationId xmlns:p14="http://schemas.microsoft.com/office/powerpoint/2010/main" val="1249038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71276"/>
            <a:ext cx="17509847" cy="1801134"/>
          </a:xfrm>
          <a:prstGeom prst="rect">
            <a:avLst/>
          </a:prstGeom>
        </p:spPr>
        <p:txBody>
          <a:bodyPr vert="horz" wrap="square" lIns="0" tIns="15875" rIns="0" bIns="0" rtlCol="0">
            <a:spAutoFit/>
          </a:bodyPr>
          <a:lstStyle/>
          <a:p>
            <a:pPr marL="270510" algn="l" rtl="0">
              <a:spcBef>
                <a:spcPts val="125"/>
              </a:spcBef>
            </a:pPr>
            <a: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Soft</a:t>
            </a:r>
            <a:r>
              <a:rPr kumimoji="0" lang="en-IN" sz="6000" b="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Decision Decoding </a:t>
            </a: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5" name="object 5"/>
          <p:cNvSpPr txBox="1"/>
          <p:nvPr/>
        </p:nvSpPr>
        <p:spPr>
          <a:xfrm>
            <a:off x="478790" y="1642637"/>
            <a:ext cx="17564735" cy="1119537"/>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a:p>
            <a:pPr marL="12700">
              <a:lnSpc>
                <a:spcPct val="100000"/>
              </a:lnSpc>
              <a:spcBef>
                <a:spcPts val="710"/>
              </a:spcBef>
            </a:pPr>
            <a:endParaRPr lang="en-IN" sz="3050" dirty="0">
              <a:solidFill>
                <a:schemeClr val="tx1"/>
              </a:solidFill>
              <a:latin typeface="Times New Roman"/>
              <a:cs typeface="Times New Roman"/>
            </a:endParaRPr>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592CBB66-9A70-4F89-9157-DE02A4571D59}" type="datetime4">
              <a:rPr lang="en-US" spc="-25" smtClean="0"/>
              <a:t>April 17, 2024</a:t>
            </a:fld>
            <a:endParaRPr lang="en-IN" spc="-25" dirty="0"/>
          </a:p>
        </p:txBody>
      </p:sp>
      <p:sp>
        <p:nvSpPr>
          <p:cNvPr id="25" name="TextBox 24">
            <a:extLst>
              <a:ext uri="{FF2B5EF4-FFF2-40B4-BE49-F238E27FC236}">
                <a16:creationId xmlns:a16="http://schemas.microsoft.com/office/drawing/2014/main" id="{24654376-0C26-8DB6-1B2E-CC9AA97BB483}"/>
              </a:ext>
            </a:extLst>
          </p:cNvPr>
          <p:cNvSpPr txBox="1"/>
          <p:nvPr/>
        </p:nvSpPr>
        <p:spPr>
          <a:xfrm>
            <a:off x="1298942" y="3272339"/>
            <a:ext cx="753732" cy="584775"/>
          </a:xfrm>
          <a:prstGeom prst="rect">
            <a:avLst/>
          </a:prstGeom>
          <a:noFill/>
        </p:spPr>
        <p:txBody>
          <a:bodyPr wrap="none" rtlCol="0">
            <a:spAutoFit/>
          </a:bodyPr>
          <a:lstStyle/>
          <a:p>
            <a:r>
              <a:rPr lang="en-US" sz="3200" dirty="0"/>
              <a:t>0 0</a:t>
            </a:r>
            <a:endParaRPr lang="en-IN" sz="3200" dirty="0"/>
          </a:p>
        </p:txBody>
      </p:sp>
      <p:sp>
        <p:nvSpPr>
          <p:cNvPr id="30" name="TextBox 29">
            <a:extLst>
              <a:ext uri="{FF2B5EF4-FFF2-40B4-BE49-F238E27FC236}">
                <a16:creationId xmlns:a16="http://schemas.microsoft.com/office/drawing/2014/main" id="{43631CD8-57F7-79C4-0F17-27D60A1B17D6}"/>
              </a:ext>
            </a:extLst>
          </p:cNvPr>
          <p:cNvSpPr txBox="1"/>
          <p:nvPr/>
        </p:nvSpPr>
        <p:spPr>
          <a:xfrm>
            <a:off x="1302074" y="4557918"/>
            <a:ext cx="799578" cy="584775"/>
          </a:xfrm>
          <a:prstGeom prst="rect">
            <a:avLst/>
          </a:prstGeom>
          <a:noFill/>
        </p:spPr>
        <p:txBody>
          <a:bodyPr wrap="square">
            <a:spAutoFit/>
          </a:bodyPr>
          <a:lstStyle/>
          <a:p>
            <a:r>
              <a:rPr lang="en-US" sz="3200" dirty="0"/>
              <a:t>0 1</a:t>
            </a:r>
            <a:endParaRPr lang="en-IN" sz="3200" dirty="0"/>
          </a:p>
        </p:txBody>
      </p:sp>
      <p:sp>
        <p:nvSpPr>
          <p:cNvPr id="31" name="TextBox 30">
            <a:extLst>
              <a:ext uri="{FF2B5EF4-FFF2-40B4-BE49-F238E27FC236}">
                <a16:creationId xmlns:a16="http://schemas.microsoft.com/office/drawing/2014/main" id="{270B2797-ED6C-2747-D326-8670BE371279}"/>
              </a:ext>
            </a:extLst>
          </p:cNvPr>
          <p:cNvSpPr txBox="1"/>
          <p:nvPr/>
        </p:nvSpPr>
        <p:spPr>
          <a:xfrm>
            <a:off x="1253096" y="5845752"/>
            <a:ext cx="799578" cy="584775"/>
          </a:xfrm>
          <a:prstGeom prst="rect">
            <a:avLst/>
          </a:prstGeom>
          <a:noFill/>
        </p:spPr>
        <p:txBody>
          <a:bodyPr wrap="square">
            <a:spAutoFit/>
          </a:bodyPr>
          <a:lstStyle/>
          <a:p>
            <a:r>
              <a:rPr lang="en-US" sz="3200" dirty="0"/>
              <a:t>1 0</a:t>
            </a:r>
            <a:endParaRPr lang="en-IN" sz="3200" dirty="0"/>
          </a:p>
        </p:txBody>
      </p:sp>
      <p:sp>
        <p:nvSpPr>
          <p:cNvPr id="32" name="TextBox 31">
            <a:extLst>
              <a:ext uri="{FF2B5EF4-FFF2-40B4-BE49-F238E27FC236}">
                <a16:creationId xmlns:a16="http://schemas.microsoft.com/office/drawing/2014/main" id="{8DCCE6A4-583E-DC48-DCAB-85CC650C85B4}"/>
              </a:ext>
            </a:extLst>
          </p:cNvPr>
          <p:cNvSpPr txBox="1"/>
          <p:nvPr/>
        </p:nvSpPr>
        <p:spPr>
          <a:xfrm>
            <a:off x="1293559" y="7131331"/>
            <a:ext cx="799578" cy="584775"/>
          </a:xfrm>
          <a:prstGeom prst="rect">
            <a:avLst/>
          </a:prstGeom>
          <a:noFill/>
        </p:spPr>
        <p:txBody>
          <a:bodyPr wrap="square">
            <a:spAutoFit/>
          </a:bodyPr>
          <a:lstStyle/>
          <a:p>
            <a:r>
              <a:rPr lang="en-US" sz="3200" dirty="0"/>
              <a:t>1 1</a:t>
            </a:r>
            <a:endParaRPr lang="en-IN" sz="3200" dirty="0"/>
          </a:p>
        </p:txBody>
      </p:sp>
      <p:sp>
        <p:nvSpPr>
          <p:cNvPr id="33" name="TextBox 32">
            <a:extLst>
              <a:ext uri="{FF2B5EF4-FFF2-40B4-BE49-F238E27FC236}">
                <a16:creationId xmlns:a16="http://schemas.microsoft.com/office/drawing/2014/main" id="{F3B61D36-F5F7-0377-B9A8-31DEDDD4EC76}"/>
              </a:ext>
            </a:extLst>
          </p:cNvPr>
          <p:cNvSpPr txBox="1"/>
          <p:nvPr/>
        </p:nvSpPr>
        <p:spPr>
          <a:xfrm>
            <a:off x="1214871" y="2424522"/>
            <a:ext cx="918841"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Rcvd</a:t>
            </a:r>
            <a:r>
              <a:rPr lang="en-US" sz="24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E251B795-15CB-4A96-BE37-B835A1E0B755}"/>
              </a:ext>
            </a:extLst>
          </p:cNvPr>
          <p:cNvSpPr txBox="1"/>
          <p:nvPr/>
        </p:nvSpPr>
        <p:spPr>
          <a:xfrm>
            <a:off x="3280141" y="2329654"/>
            <a:ext cx="1066801" cy="584775"/>
          </a:xfrm>
          <a:prstGeom prst="rect">
            <a:avLst/>
          </a:prstGeom>
          <a:noFill/>
        </p:spPr>
        <p:txBody>
          <a:bodyPr wrap="square">
            <a:spAutoFit/>
          </a:bodyPr>
          <a:lstStyle/>
          <a:p>
            <a:r>
              <a:rPr lang="en-US" sz="3200" dirty="0"/>
              <a:t>-1 -1</a:t>
            </a:r>
            <a:endParaRPr lang="en-IN" sz="3200" dirty="0"/>
          </a:p>
        </p:txBody>
      </p:sp>
      <p:sp>
        <p:nvSpPr>
          <p:cNvPr id="44" name="TextBox 43">
            <a:extLst>
              <a:ext uri="{FF2B5EF4-FFF2-40B4-BE49-F238E27FC236}">
                <a16:creationId xmlns:a16="http://schemas.microsoft.com/office/drawing/2014/main" id="{645E9B01-3E41-41FD-5A23-C02CCDC9C15D}"/>
              </a:ext>
            </a:extLst>
          </p:cNvPr>
          <p:cNvSpPr txBox="1"/>
          <p:nvPr/>
        </p:nvSpPr>
        <p:spPr>
          <a:xfrm>
            <a:off x="5392150" y="2329654"/>
            <a:ext cx="1066801" cy="584775"/>
          </a:xfrm>
          <a:prstGeom prst="rect">
            <a:avLst/>
          </a:prstGeom>
          <a:noFill/>
        </p:spPr>
        <p:txBody>
          <a:bodyPr wrap="square">
            <a:spAutoFit/>
          </a:bodyPr>
          <a:lstStyle/>
          <a:p>
            <a:r>
              <a:rPr lang="en-US" sz="3200" dirty="0"/>
              <a:t>-1 1</a:t>
            </a:r>
            <a:endParaRPr lang="en-IN" sz="3200" dirty="0"/>
          </a:p>
        </p:txBody>
      </p:sp>
      <p:sp>
        <p:nvSpPr>
          <p:cNvPr id="45" name="TextBox 44">
            <a:extLst>
              <a:ext uri="{FF2B5EF4-FFF2-40B4-BE49-F238E27FC236}">
                <a16:creationId xmlns:a16="http://schemas.microsoft.com/office/drawing/2014/main" id="{9F010208-3F25-BB72-89C6-BC892B60FEC2}"/>
              </a:ext>
            </a:extLst>
          </p:cNvPr>
          <p:cNvSpPr txBox="1"/>
          <p:nvPr/>
        </p:nvSpPr>
        <p:spPr>
          <a:xfrm>
            <a:off x="7749930" y="2362966"/>
            <a:ext cx="1066801" cy="584775"/>
          </a:xfrm>
          <a:prstGeom prst="rect">
            <a:avLst/>
          </a:prstGeom>
          <a:noFill/>
        </p:spPr>
        <p:txBody>
          <a:bodyPr wrap="square">
            <a:spAutoFit/>
          </a:bodyPr>
          <a:lstStyle/>
          <a:p>
            <a:r>
              <a:rPr lang="en-US" sz="3200" dirty="0"/>
              <a:t>-1 -1</a:t>
            </a:r>
            <a:endParaRPr lang="en-IN" sz="3200" dirty="0"/>
          </a:p>
        </p:txBody>
      </p:sp>
      <p:sp>
        <p:nvSpPr>
          <p:cNvPr id="46" name="TextBox 45">
            <a:extLst>
              <a:ext uri="{FF2B5EF4-FFF2-40B4-BE49-F238E27FC236}">
                <a16:creationId xmlns:a16="http://schemas.microsoft.com/office/drawing/2014/main" id="{DA2727AD-AB6B-58AA-C083-4B1542654659}"/>
              </a:ext>
            </a:extLst>
          </p:cNvPr>
          <p:cNvSpPr txBox="1"/>
          <p:nvPr/>
        </p:nvSpPr>
        <p:spPr>
          <a:xfrm>
            <a:off x="10084594" y="2273478"/>
            <a:ext cx="1066801" cy="584775"/>
          </a:xfrm>
          <a:prstGeom prst="rect">
            <a:avLst/>
          </a:prstGeom>
          <a:noFill/>
        </p:spPr>
        <p:txBody>
          <a:bodyPr wrap="square">
            <a:spAutoFit/>
          </a:bodyPr>
          <a:lstStyle/>
          <a:p>
            <a:r>
              <a:rPr lang="en-US" sz="3200" dirty="0"/>
              <a:t>1 1</a:t>
            </a:r>
            <a:endParaRPr lang="en-IN" sz="3200" dirty="0"/>
          </a:p>
        </p:txBody>
      </p:sp>
      <p:sp>
        <p:nvSpPr>
          <p:cNvPr id="47" name="TextBox 46">
            <a:extLst>
              <a:ext uri="{FF2B5EF4-FFF2-40B4-BE49-F238E27FC236}">
                <a16:creationId xmlns:a16="http://schemas.microsoft.com/office/drawing/2014/main" id="{F6FE8DC2-76B4-9680-0611-AFB2D5DF7B56}"/>
              </a:ext>
            </a:extLst>
          </p:cNvPr>
          <p:cNvSpPr txBox="1"/>
          <p:nvPr/>
        </p:nvSpPr>
        <p:spPr>
          <a:xfrm>
            <a:off x="12196603" y="2310858"/>
            <a:ext cx="1066801" cy="584775"/>
          </a:xfrm>
          <a:prstGeom prst="rect">
            <a:avLst/>
          </a:prstGeom>
          <a:noFill/>
        </p:spPr>
        <p:txBody>
          <a:bodyPr wrap="square">
            <a:spAutoFit/>
          </a:bodyPr>
          <a:lstStyle/>
          <a:p>
            <a:r>
              <a:rPr lang="en-US" sz="3200" dirty="0"/>
              <a:t>1 -1</a:t>
            </a:r>
            <a:endParaRPr lang="en-IN" sz="3200" dirty="0"/>
          </a:p>
        </p:txBody>
      </p:sp>
      <p:sp>
        <p:nvSpPr>
          <p:cNvPr id="48" name="TextBox 47">
            <a:extLst>
              <a:ext uri="{FF2B5EF4-FFF2-40B4-BE49-F238E27FC236}">
                <a16:creationId xmlns:a16="http://schemas.microsoft.com/office/drawing/2014/main" id="{DC2A8573-F26F-680D-73E0-4E6970FACD86}"/>
              </a:ext>
            </a:extLst>
          </p:cNvPr>
          <p:cNvSpPr txBox="1"/>
          <p:nvPr/>
        </p:nvSpPr>
        <p:spPr>
          <a:xfrm>
            <a:off x="14531875" y="2267030"/>
            <a:ext cx="1066801" cy="584775"/>
          </a:xfrm>
          <a:prstGeom prst="rect">
            <a:avLst/>
          </a:prstGeom>
          <a:noFill/>
        </p:spPr>
        <p:txBody>
          <a:bodyPr wrap="square">
            <a:spAutoFit/>
          </a:bodyPr>
          <a:lstStyle/>
          <a:p>
            <a:r>
              <a:rPr lang="en-US" sz="3200" dirty="0"/>
              <a:t>-1 1</a:t>
            </a:r>
            <a:endParaRPr lang="en-IN" sz="3200" dirty="0"/>
          </a:p>
        </p:txBody>
      </p:sp>
      <p:pic>
        <p:nvPicPr>
          <p:cNvPr id="54" name="Picture 53">
            <a:extLst>
              <a:ext uri="{FF2B5EF4-FFF2-40B4-BE49-F238E27FC236}">
                <a16:creationId xmlns:a16="http://schemas.microsoft.com/office/drawing/2014/main" id="{2D807023-6183-47FD-E068-94AEF779C8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6000" y="3272339"/>
            <a:ext cx="14096999" cy="4516515"/>
          </a:xfrm>
          <a:prstGeom prst="rect">
            <a:avLst/>
          </a:prstGeom>
        </p:spPr>
      </p:pic>
      <p:sp>
        <p:nvSpPr>
          <p:cNvPr id="3" name="Slide Number Placeholder 2">
            <a:extLst>
              <a:ext uri="{FF2B5EF4-FFF2-40B4-BE49-F238E27FC236}">
                <a16:creationId xmlns:a16="http://schemas.microsoft.com/office/drawing/2014/main" id="{D75A4355-7866-C4A0-775B-832B1131745B}"/>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22</a:t>
            </a:fld>
            <a:r>
              <a:rPr lang="en-IN" spc="-10" dirty="0"/>
              <a:t>/46</a:t>
            </a:r>
          </a:p>
        </p:txBody>
      </p:sp>
    </p:spTree>
    <p:extLst>
      <p:ext uri="{BB962C8B-B14F-4D97-AF65-F5344CB8AC3E}">
        <p14:creationId xmlns:p14="http://schemas.microsoft.com/office/powerpoint/2010/main" val="1573560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71276"/>
            <a:ext cx="17509847" cy="1801134"/>
          </a:xfrm>
          <a:prstGeom prst="rect">
            <a:avLst/>
          </a:prstGeom>
        </p:spPr>
        <p:txBody>
          <a:bodyPr vert="horz" wrap="square" lIns="0" tIns="15875" rIns="0" bIns="0" rtlCol="0">
            <a:spAutoFit/>
          </a:bodyPr>
          <a:lstStyle/>
          <a:p>
            <a:pPr marL="270510" algn="l" rtl="0">
              <a:spcBef>
                <a:spcPts val="125"/>
              </a:spcBef>
            </a:pPr>
            <a: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Soft</a:t>
            </a:r>
            <a:r>
              <a:rPr kumimoji="0" lang="en-IN" sz="6000" b="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Decision Decoding </a:t>
            </a: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5" name="object 5"/>
          <p:cNvSpPr txBox="1"/>
          <p:nvPr/>
        </p:nvSpPr>
        <p:spPr>
          <a:xfrm>
            <a:off x="478790" y="1642637"/>
            <a:ext cx="17564735" cy="1119537"/>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a:p>
            <a:pPr marL="12700">
              <a:lnSpc>
                <a:spcPct val="100000"/>
              </a:lnSpc>
              <a:spcBef>
                <a:spcPts val="710"/>
              </a:spcBef>
            </a:pPr>
            <a:endParaRPr lang="en-IN" sz="3050" dirty="0">
              <a:solidFill>
                <a:schemeClr val="tx1"/>
              </a:solidFill>
              <a:latin typeface="Times New Roman"/>
              <a:cs typeface="Times New Roman"/>
            </a:endParaRPr>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EA535592-B8F1-4680-B519-ED1B95809B25}" type="datetime4">
              <a:rPr lang="en-US" spc="-25" smtClean="0"/>
              <a:t>April 17, 2024</a:t>
            </a:fld>
            <a:endParaRPr lang="en-IN" spc="-25" dirty="0"/>
          </a:p>
        </p:txBody>
      </p:sp>
      <p:sp>
        <p:nvSpPr>
          <p:cNvPr id="25" name="TextBox 24">
            <a:extLst>
              <a:ext uri="{FF2B5EF4-FFF2-40B4-BE49-F238E27FC236}">
                <a16:creationId xmlns:a16="http://schemas.microsoft.com/office/drawing/2014/main" id="{24654376-0C26-8DB6-1B2E-CC9AA97BB483}"/>
              </a:ext>
            </a:extLst>
          </p:cNvPr>
          <p:cNvSpPr txBox="1"/>
          <p:nvPr/>
        </p:nvSpPr>
        <p:spPr>
          <a:xfrm>
            <a:off x="1298942" y="3272339"/>
            <a:ext cx="753732" cy="584775"/>
          </a:xfrm>
          <a:prstGeom prst="rect">
            <a:avLst/>
          </a:prstGeom>
          <a:noFill/>
        </p:spPr>
        <p:txBody>
          <a:bodyPr wrap="none" rtlCol="0">
            <a:spAutoFit/>
          </a:bodyPr>
          <a:lstStyle/>
          <a:p>
            <a:r>
              <a:rPr lang="en-US" sz="3200" dirty="0"/>
              <a:t>0 0</a:t>
            </a:r>
            <a:endParaRPr lang="en-IN" sz="3200" dirty="0"/>
          </a:p>
        </p:txBody>
      </p:sp>
      <p:sp>
        <p:nvSpPr>
          <p:cNvPr id="30" name="TextBox 29">
            <a:extLst>
              <a:ext uri="{FF2B5EF4-FFF2-40B4-BE49-F238E27FC236}">
                <a16:creationId xmlns:a16="http://schemas.microsoft.com/office/drawing/2014/main" id="{43631CD8-57F7-79C4-0F17-27D60A1B17D6}"/>
              </a:ext>
            </a:extLst>
          </p:cNvPr>
          <p:cNvSpPr txBox="1"/>
          <p:nvPr/>
        </p:nvSpPr>
        <p:spPr>
          <a:xfrm>
            <a:off x="1302074" y="4557918"/>
            <a:ext cx="799578" cy="584775"/>
          </a:xfrm>
          <a:prstGeom prst="rect">
            <a:avLst/>
          </a:prstGeom>
          <a:noFill/>
        </p:spPr>
        <p:txBody>
          <a:bodyPr wrap="square">
            <a:spAutoFit/>
          </a:bodyPr>
          <a:lstStyle/>
          <a:p>
            <a:r>
              <a:rPr lang="en-US" sz="3200" dirty="0"/>
              <a:t>0 1</a:t>
            </a:r>
            <a:endParaRPr lang="en-IN" sz="3200" dirty="0"/>
          </a:p>
        </p:txBody>
      </p:sp>
      <p:sp>
        <p:nvSpPr>
          <p:cNvPr id="31" name="TextBox 30">
            <a:extLst>
              <a:ext uri="{FF2B5EF4-FFF2-40B4-BE49-F238E27FC236}">
                <a16:creationId xmlns:a16="http://schemas.microsoft.com/office/drawing/2014/main" id="{270B2797-ED6C-2747-D326-8670BE371279}"/>
              </a:ext>
            </a:extLst>
          </p:cNvPr>
          <p:cNvSpPr txBox="1"/>
          <p:nvPr/>
        </p:nvSpPr>
        <p:spPr>
          <a:xfrm>
            <a:off x="1253096" y="5845752"/>
            <a:ext cx="799578" cy="584775"/>
          </a:xfrm>
          <a:prstGeom prst="rect">
            <a:avLst/>
          </a:prstGeom>
          <a:noFill/>
        </p:spPr>
        <p:txBody>
          <a:bodyPr wrap="square">
            <a:spAutoFit/>
          </a:bodyPr>
          <a:lstStyle/>
          <a:p>
            <a:r>
              <a:rPr lang="en-US" sz="3200" dirty="0"/>
              <a:t>1 0</a:t>
            </a:r>
            <a:endParaRPr lang="en-IN" sz="3200" dirty="0"/>
          </a:p>
        </p:txBody>
      </p:sp>
      <p:sp>
        <p:nvSpPr>
          <p:cNvPr id="32" name="TextBox 31">
            <a:extLst>
              <a:ext uri="{FF2B5EF4-FFF2-40B4-BE49-F238E27FC236}">
                <a16:creationId xmlns:a16="http://schemas.microsoft.com/office/drawing/2014/main" id="{8DCCE6A4-583E-DC48-DCAB-85CC650C85B4}"/>
              </a:ext>
            </a:extLst>
          </p:cNvPr>
          <p:cNvSpPr txBox="1"/>
          <p:nvPr/>
        </p:nvSpPr>
        <p:spPr>
          <a:xfrm>
            <a:off x="1293559" y="7131331"/>
            <a:ext cx="799578" cy="584775"/>
          </a:xfrm>
          <a:prstGeom prst="rect">
            <a:avLst/>
          </a:prstGeom>
          <a:noFill/>
        </p:spPr>
        <p:txBody>
          <a:bodyPr wrap="square">
            <a:spAutoFit/>
          </a:bodyPr>
          <a:lstStyle/>
          <a:p>
            <a:r>
              <a:rPr lang="en-US" sz="3200" dirty="0"/>
              <a:t>1 1</a:t>
            </a:r>
            <a:endParaRPr lang="en-IN" sz="3200" dirty="0"/>
          </a:p>
        </p:txBody>
      </p:sp>
      <p:sp>
        <p:nvSpPr>
          <p:cNvPr id="33" name="TextBox 32">
            <a:extLst>
              <a:ext uri="{FF2B5EF4-FFF2-40B4-BE49-F238E27FC236}">
                <a16:creationId xmlns:a16="http://schemas.microsoft.com/office/drawing/2014/main" id="{F3B61D36-F5F7-0377-B9A8-31DEDDD4EC76}"/>
              </a:ext>
            </a:extLst>
          </p:cNvPr>
          <p:cNvSpPr txBox="1"/>
          <p:nvPr/>
        </p:nvSpPr>
        <p:spPr>
          <a:xfrm>
            <a:off x="1214871" y="2424522"/>
            <a:ext cx="918841"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Rcvd</a:t>
            </a:r>
            <a:r>
              <a:rPr lang="en-US" sz="24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E251B795-15CB-4A96-BE37-B835A1E0B755}"/>
              </a:ext>
            </a:extLst>
          </p:cNvPr>
          <p:cNvSpPr txBox="1"/>
          <p:nvPr/>
        </p:nvSpPr>
        <p:spPr>
          <a:xfrm>
            <a:off x="3280141" y="2329654"/>
            <a:ext cx="1066801" cy="584775"/>
          </a:xfrm>
          <a:prstGeom prst="rect">
            <a:avLst/>
          </a:prstGeom>
          <a:noFill/>
        </p:spPr>
        <p:txBody>
          <a:bodyPr wrap="square">
            <a:spAutoFit/>
          </a:bodyPr>
          <a:lstStyle/>
          <a:p>
            <a:r>
              <a:rPr lang="en-US" sz="3200" dirty="0"/>
              <a:t>-1 -1</a:t>
            </a:r>
            <a:endParaRPr lang="en-IN" sz="3200" dirty="0"/>
          </a:p>
        </p:txBody>
      </p:sp>
      <p:sp>
        <p:nvSpPr>
          <p:cNvPr id="44" name="TextBox 43">
            <a:extLst>
              <a:ext uri="{FF2B5EF4-FFF2-40B4-BE49-F238E27FC236}">
                <a16:creationId xmlns:a16="http://schemas.microsoft.com/office/drawing/2014/main" id="{645E9B01-3E41-41FD-5A23-C02CCDC9C15D}"/>
              </a:ext>
            </a:extLst>
          </p:cNvPr>
          <p:cNvSpPr txBox="1"/>
          <p:nvPr/>
        </p:nvSpPr>
        <p:spPr>
          <a:xfrm>
            <a:off x="5392150" y="2329654"/>
            <a:ext cx="1066801" cy="584775"/>
          </a:xfrm>
          <a:prstGeom prst="rect">
            <a:avLst/>
          </a:prstGeom>
          <a:noFill/>
        </p:spPr>
        <p:txBody>
          <a:bodyPr wrap="square">
            <a:spAutoFit/>
          </a:bodyPr>
          <a:lstStyle/>
          <a:p>
            <a:r>
              <a:rPr lang="en-US" sz="3200" dirty="0"/>
              <a:t>-1 1</a:t>
            </a:r>
            <a:endParaRPr lang="en-IN" sz="3200" dirty="0"/>
          </a:p>
        </p:txBody>
      </p:sp>
      <p:sp>
        <p:nvSpPr>
          <p:cNvPr id="45" name="TextBox 44">
            <a:extLst>
              <a:ext uri="{FF2B5EF4-FFF2-40B4-BE49-F238E27FC236}">
                <a16:creationId xmlns:a16="http://schemas.microsoft.com/office/drawing/2014/main" id="{9F010208-3F25-BB72-89C6-BC892B60FEC2}"/>
              </a:ext>
            </a:extLst>
          </p:cNvPr>
          <p:cNvSpPr txBox="1"/>
          <p:nvPr/>
        </p:nvSpPr>
        <p:spPr>
          <a:xfrm>
            <a:off x="7749930" y="2362966"/>
            <a:ext cx="1066801" cy="584775"/>
          </a:xfrm>
          <a:prstGeom prst="rect">
            <a:avLst/>
          </a:prstGeom>
          <a:noFill/>
        </p:spPr>
        <p:txBody>
          <a:bodyPr wrap="square">
            <a:spAutoFit/>
          </a:bodyPr>
          <a:lstStyle/>
          <a:p>
            <a:r>
              <a:rPr lang="en-US" sz="3200" dirty="0"/>
              <a:t>-1 -1</a:t>
            </a:r>
            <a:endParaRPr lang="en-IN" sz="3200" dirty="0"/>
          </a:p>
        </p:txBody>
      </p:sp>
      <p:sp>
        <p:nvSpPr>
          <p:cNvPr id="46" name="TextBox 45">
            <a:extLst>
              <a:ext uri="{FF2B5EF4-FFF2-40B4-BE49-F238E27FC236}">
                <a16:creationId xmlns:a16="http://schemas.microsoft.com/office/drawing/2014/main" id="{DA2727AD-AB6B-58AA-C083-4B1542654659}"/>
              </a:ext>
            </a:extLst>
          </p:cNvPr>
          <p:cNvSpPr txBox="1"/>
          <p:nvPr/>
        </p:nvSpPr>
        <p:spPr>
          <a:xfrm>
            <a:off x="10084594" y="2273478"/>
            <a:ext cx="1066801" cy="584775"/>
          </a:xfrm>
          <a:prstGeom prst="rect">
            <a:avLst/>
          </a:prstGeom>
          <a:noFill/>
        </p:spPr>
        <p:txBody>
          <a:bodyPr wrap="square">
            <a:spAutoFit/>
          </a:bodyPr>
          <a:lstStyle/>
          <a:p>
            <a:r>
              <a:rPr lang="en-US" sz="3200" dirty="0"/>
              <a:t>1 1</a:t>
            </a:r>
            <a:endParaRPr lang="en-IN" sz="3200" dirty="0"/>
          </a:p>
        </p:txBody>
      </p:sp>
      <p:sp>
        <p:nvSpPr>
          <p:cNvPr id="47" name="TextBox 46">
            <a:extLst>
              <a:ext uri="{FF2B5EF4-FFF2-40B4-BE49-F238E27FC236}">
                <a16:creationId xmlns:a16="http://schemas.microsoft.com/office/drawing/2014/main" id="{F6FE8DC2-76B4-9680-0611-AFB2D5DF7B56}"/>
              </a:ext>
            </a:extLst>
          </p:cNvPr>
          <p:cNvSpPr txBox="1"/>
          <p:nvPr/>
        </p:nvSpPr>
        <p:spPr>
          <a:xfrm>
            <a:off x="12196603" y="2310858"/>
            <a:ext cx="1066801" cy="584775"/>
          </a:xfrm>
          <a:prstGeom prst="rect">
            <a:avLst/>
          </a:prstGeom>
          <a:noFill/>
        </p:spPr>
        <p:txBody>
          <a:bodyPr wrap="square">
            <a:spAutoFit/>
          </a:bodyPr>
          <a:lstStyle/>
          <a:p>
            <a:r>
              <a:rPr lang="en-US" sz="3200" dirty="0"/>
              <a:t>1 -1</a:t>
            </a:r>
            <a:endParaRPr lang="en-IN" sz="3200" dirty="0"/>
          </a:p>
        </p:txBody>
      </p:sp>
      <p:sp>
        <p:nvSpPr>
          <p:cNvPr id="48" name="TextBox 47">
            <a:extLst>
              <a:ext uri="{FF2B5EF4-FFF2-40B4-BE49-F238E27FC236}">
                <a16:creationId xmlns:a16="http://schemas.microsoft.com/office/drawing/2014/main" id="{DC2A8573-F26F-680D-73E0-4E6970FACD86}"/>
              </a:ext>
            </a:extLst>
          </p:cNvPr>
          <p:cNvSpPr txBox="1"/>
          <p:nvPr/>
        </p:nvSpPr>
        <p:spPr>
          <a:xfrm>
            <a:off x="14531875" y="2267030"/>
            <a:ext cx="1066801" cy="584775"/>
          </a:xfrm>
          <a:prstGeom prst="rect">
            <a:avLst/>
          </a:prstGeom>
          <a:noFill/>
        </p:spPr>
        <p:txBody>
          <a:bodyPr wrap="square">
            <a:spAutoFit/>
          </a:bodyPr>
          <a:lstStyle/>
          <a:p>
            <a:r>
              <a:rPr lang="en-US" sz="3200" dirty="0"/>
              <a:t>-1 1</a:t>
            </a:r>
            <a:endParaRPr lang="en-IN" sz="3200" dirty="0"/>
          </a:p>
        </p:txBody>
      </p:sp>
      <p:pic>
        <p:nvPicPr>
          <p:cNvPr id="54" name="Picture 53">
            <a:extLst>
              <a:ext uri="{FF2B5EF4-FFF2-40B4-BE49-F238E27FC236}">
                <a16:creationId xmlns:a16="http://schemas.microsoft.com/office/drawing/2014/main" id="{2D807023-6183-47FD-E068-94AEF779C8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6000" y="3272339"/>
            <a:ext cx="14096999" cy="4516514"/>
          </a:xfrm>
          <a:prstGeom prst="rect">
            <a:avLst/>
          </a:prstGeom>
        </p:spPr>
      </p:pic>
      <p:sp>
        <p:nvSpPr>
          <p:cNvPr id="3" name="Slide Number Placeholder 2">
            <a:extLst>
              <a:ext uri="{FF2B5EF4-FFF2-40B4-BE49-F238E27FC236}">
                <a16:creationId xmlns:a16="http://schemas.microsoft.com/office/drawing/2014/main" id="{279DC4B8-3E27-B6D0-49BA-E0D7042879C8}"/>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23</a:t>
            </a:fld>
            <a:r>
              <a:rPr lang="en-IN" spc="-10" dirty="0"/>
              <a:t>/46</a:t>
            </a:r>
          </a:p>
        </p:txBody>
      </p:sp>
    </p:spTree>
    <p:extLst>
      <p:ext uri="{BB962C8B-B14F-4D97-AF65-F5344CB8AC3E}">
        <p14:creationId xmlns:p14="http://schemas.microsoft.com/office/powerpoint/2010/main" val="2152009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71276"/>
            <a:ext cx="17509847" cy="1801134"/>
          </a:xfrm>
          <a:prstGeom prst="rect">
            <a:avLst/>
          </a:prstGeom>
        </p:spPr>
        <p:txBody>
          <a:bodyPr vert="horz" wrap="square" lIns="0" tIns="15875" rIns="0" bIns="0" rtlCol="0">
            <a:spAutoFit/>
          </a:bodyPr>
          <a:lstStyle/>
          <a:p>
            <a:pPr marL="270510" algn="l" rtl="0">
              <a:spcBef>
                <a:spcPts val="125"/>
              </a:spcBef>
            </a:pPr>
            <a: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Soft</a:t>
            </a:r>
            <a:r>
              <a:rPr kumimoji="0" lang="en-IN" sz="6000" b="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Decision Decoding </a:t>
            </a: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5" name="object 5"/>
          <p:cNvSpPr txBox="1"/>
          <p:nvPr/>
        </p:nvSpPr>
        <p:spPr>
          <a:xfrm>
            <a:off x="478790" y="1642637"/>
            <a:ext cx="17564735" cy="1119537"/>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a:p>
            <a:pPr marL="12700">
              <a:lnSpc>
                <a:spcPct val="100000"/>
              </a:lnSpc>
              <a:spcBef>
                <a:spcPts val="710"/>
              </a:spcBef>
            </a:pPr>
            <a:endParaRPr lang="en-IN" sz="3050" dirty="0">
              <a:solidFill>
                <a:schemeClr val="tx1"/>
              </a:solidFill>
              <a:latin typeface="Times New Roman"/>
              <a:cs typeface="Times New Roman"/>
            </a:endParaRPr>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C3244727-7A8F-42DD-BE4F-2F9B9DAEAC26}" type="datetime4">
              <a:rPr lang="en-US" spc="-25" smtClean="0"/>
              <a:t>April 17, 2024</a:t>
            </a:fld>
            <a:endParaRPr lang="en-IN" spc="-25" dirty="0"/>
          </a:p>
        </p:txBody>
      </p:sp>
      <p:sp>
        <p:nvSpPr>
          <p:cNvPr id="25" name="TextBox 24">
            <a:extLst>
              <a:ext uri="{FF2B5EF4-FFF2-40B4-BE49-F238E27FC236}">
                <a16:creationId xmlns:a16="http://schemas.microsoft.com/office/drawing/2014/main" id="{24654376-0C26-8DB6-1B2E-CC9AA97BB483}"/>
              </a:ext>
            </a:extLst>
          </p:cNvPr>
          <p:cNvSpPr txBox="1"/>
          <p:nvPr/>
        </p:nvSpPr>
        <p:spPr>
          <a:xfrm>
            <a:off x="1298942" y="3272339"/>
            <a:ext cx="753732" cy="584775"/>
          </a:xfrm>
          <a:prstGeom prst="rect">
            <a:avLst/>
          </a:prstGeom>
          <a:noFill/>
        </p:spPr>
        <p:txBody>
          <a:bodyPr wrap="none" rtlCol="0">
            <a:spAutoFit/>
          </a:bodyPr>
          <a:lstStyle/>
          <a:p>
            <a:r>
              <a:rPr lang="en-US" sz="3200" dirty="0"/>
              <a:t>0 0</a:t>
            </a:r>
            <a:endParaRPr lang="en-IN" sz="3200" dirty="0"/>
          </a:p>
        </p:txBody>
      </p:sp>
      <p:sp>
        <p:nvSpPr>
          <p:cNvPr id="30" name="TextBox 29">
            <a:extLst>
              <a:ext uri="{FF2B5EF4-FFF2-40B4-BE49-F238E27FC236}">
                <a16:creationId xmlns:a16="http://schemas.microsoft.com/office/drawing/2014/main" id="{43631CD8-57F7-79C4-0F17-27D60A1B17D6}"/>
              </a:ext>
            </a:extLst>
          </p:cNvPr>
          <p:cNvSpPr txBox="1"/>
          <p:nvPr/>
        </p:nvSpPr>
        <p:spPr>
          <a:xfrm>
            <a:off x="1302074" y="4557918"/>
            <a:ext cx="799578" cy="584775"/>
          </a:xfrm>
          <a:prstGeom prst="rect">
            <a:avLst/>
          </a:prstGeom>
          <a:noFill/>
        </p:spPr>
        <p:txBody>
          <a:bodyPr wrap="square">
            <a:spAutoFit/>
          </a:bodyPr>
          <a:lstStyle/>
          <a:p>
            <a:r>
              <a:rPr lang="en-US" sz="3200" dirty="0"/>
              <a:t>0 1</a:t>
            </a:r>
            <a:endParaRPr lang="en-IN" sz="3200" dirty="0"/>
          </a:p>
        </p:txBody>
      </p:sp>
      <p:sp>
        <p:nvSpPr>
          <p:cNvPr id="31" name="TextBox 30">
            <a:extLst>
              <a:ext uri="{FF2B5EF4-FFF2-40B4-BE49-F238E27FC236}">
                <a16:creationId xmlns:a16="http://schemas.microsoft.com/office/drawing/2014/main" id="{270B2797-ED6C-2747-D326-8670BE371279}"/>
              </a:ext>
            </a:extLst>
          </p:cNvPr>
          <p:cNvSpPr txBox="1"/>
          <p:nvPr/>
        </p:nvSpPr>
        <p:spPr>
          <a:xfrm>
            <a:off x="1253096" y="5845752"/>
            <a:ext cx="799578" cy="584775"/>
          </a:xfrm>
          <a:prstGeom prst="rect">
            <a:avLst/>
          </a:prstGeom>
          <a:noFill/>
        </p:spPr>
        <p:txBody>
          <a:bodyPr wrap="square">
            <a:spAutoFit/>
          </a:bodyPr>
          <a:lstStyle/>
          <a:p>
            <a:r>
              <a:rPr lang="en-US" sz="3200" dirty="0"/>
              <a:t>1 0</a:t>
            </a:r>
            <a:endParaRPr lang="en-IN" sz="3200" dirty="0"/>
          </a:p>
        </p:txBody>
      </p:sp>
      <p:sp>
        <p:nvSpPr>
          <p:cNvPr id="32" name="TextBox 31">
            <a:extLst>
              <a:ext uri="{FF2B5EF4-FFF2-40B4-BE49-F238E27FC236}">
                <a16:creationId xmlns:a16="http://schemas.microsoft.com/office/drawing/2014/main" id="{8DCCE6A4-583E-DC48-DCAB-85CC650C85B4}"/>
              </a:ext>
            </a:extLst>
          </p:cNvPr>
          <p:cNvSpPr txBox="1"/>
          <p:nvPr/>
        </p:nvSpPr>
        <p:spPr>
          <a:xfrm>
            <a:off x="1293559" y="7131331"/>
            <a:ext cx="799578" cy="584775"/>
          </a:xfrm>
          <a:prstGeom prst="rect">
            <a:avLst/>
          </a:prstGeom>
          <a:noFill/>
        </p:spPr>
        <p:txBody>
          <a:bodyPr wrap="square">
            <a:spAutoFit/>
          </a:bodyPr>
          <a:lstStyle/>
          <a:p>
            <a:r>
              <a:rPr lang="en-US" sz="3200" dirty="0"/>
              <a:t>1 1</a:t>
            </a:r>
            <a:endParaRPr lang="en-IN" sz="3200" dirty="0"/>
          </a:p>
        </p:txBody>
      </p:sp>
      <p:sp>
        <p:nvSpPr>
          <p:cNvPr id="33" name="TextBox 32">
            <a:extLst>
              <a:ext uri="{FF2B5EF4-FFF2-40B4-BE49-F238E27FC236}">
                <a16:creationId xmlns:a16="http://schemas.microsoft.com/office/drawing/2014/main" id="{F3B61D36-F5F7-0377-B9A8-31DEDDD4EC76}"/>
              </a:ext>
            </a:extLst>
          </p:cNvPr>
          <p:cNvSpPr txBox="1"/>
          <p:nvPr/>
        </p:nvSpPr>
        <p:spPr>
          <a:xfrm>
            <a:off x="1214871" y="2424522"/>
            <a:ext cx="918841"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Rcvd</a:t>
            </a:r>
            <a:r>
              <a:rPr lang="en-US" sz="24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E251B795-15CB-4A96-BE37-B835A1E0B755}"/>
              </a:ext>
            </a:extLst>
          </p:cNvPr>
          <p:cNvSpPr txBox="1"/>
          <p:nvPr/>
        </p:nvSpPr>
        <p:spPr>
          <a:xfrm>
            <a:off x="3280141" y="2329654"/>
            <a:ext cx="1066801" cy="584775"/>
          </a:xfrm>
          <a:prstGeom prst="rect">
            <a:avLst/>
          </a:prstGeom>
          <a:noFill/>
        </p:spPr>
        <p:txBody>
          <a:bodyPr wrap="square">
            <a:spAutoFit/>
          </a:bodyPr>
          <a:lstStyle/>
          <a:p>
            <a:r>
              <a:rPr lang="en-US" sz="3200" dirty="0"/>
              <a:t>-1 -1</a:t>
            </a:r>
            <a:endParaRPr lang="en-IN" sz="3200" dirty="0"/>
          </a:p>
        </p:txBody>
      </p:sp>
      <p:sp>
        <p:nvSpPr>
          <p:cNvPr id="44" name="TextBox 43">
            <a:extLst>
              <a:ext uri="{FF2B5EF4-FFF2-40B4-BE49-F238E27FC236}">
                <a16:creationId xmlns:a16="http://schemas.microsoft.com/office/drawing/2014/main" id="{645E9B01-3E41-41FD-5A23-C02CCDC9C15D}"/>
              </a:ext>
            </a:extLst>
          </p:cNvPr>
          <p:cNvSpPr txBox="1"/>
          <p:nvPr/>
        </p:nvSpPr>
        <p:spPr>
          <a:xfrm>
            <a:off x="5392150" y="2329654"/>
            <a:ext cx="1066801" cy="584775"/>
          </a:xfrm>
          <a:prstGeom prst="rect">
            <a:avLst/>
          </a:prstGeom>
          <a:noFill/>
        </p:spPr>
        <p:txBody>
          <a:bodyPr wrap="square">
            <a:spAutoFit/>
          </a:bodyPr>
          <a:lstStyle/>
          <a:p>
            <a:r>
              <a:rPr lang="en-US" sz="3200" dirty="0"/>
              <a:t>-1 1</a:t>
            </a:r>
            <a:endParaRPr lang="en-IN" sz="3200" dirty="0"/>
          </a:p>
        </p:txBody>
      </p:sp>
      <p:sp>
        <p:nvSpPr>
          <p:cNvPr id="45" name="TextBox 44">
            <a:extLst>
              <a:ext uri="{FF2B5EF4-FFF2-40B4-BE49-F238E27FC236}">
                <a16:creationId xmlns:a16="http://schemas.microsoft.com/office/drawing/2014/main" id="{9F010208-3F25-BB72-89C6-BC892B60FEC2}"/>
              </a:ext>
            </a:extLst>
          </p:cNvPr>
          <p:cNvSpPr txBox="1"/>
          <p:nvPr/>
        </p:nvSpPr>
        <p:spPr>
          <a:xfrm>
            <a:off x="7749930" y="2362966"/>
            <a:ext cx="1066801" cy="584775"/>
          </a:xfrm>
          <a:prstGeom prst="rect">
            <a:avLst/>
          </a:prstGeom>
          <a:noFill/>
        </p:spPr>
        <p:txBody>
          <a:bodyPr wrap="square">
            <a:spAutoFit/>
          </a:bodyPr>
          <a:lstStyle/>
          <a:p>
            <a:r>
              <a:rPr lang="en-US" sz="3200" dirty="0"/>
              <a:t>-1 -1</a:t>
            </a:r>
            <a:endParaRPr lang="en-IN" sz="3200" dirty="0"/>
          </a:p>
        </p:txBody>
      </p:sp>
      <p:sp>
        <p:nvSpPr>
          <p:cNvPr id="46" name="TextBox 45">
            <a:extLst>
              <a:ext uri="{FF2B5EF4-FFF2-40B4-BE49-F238E27FC236}">
                <a16:creationId xmlns:a16="http://schemas.microsoft.com/office/drawing/2014/main" id="{DA2727AD-AB6B-58AA-C083-4B1542654659}"/>
              </a:ext>
            </a:extLst>
          </p:cNvPr>
          <p:cNvSpPr txBox="1"/>
          <p:nvPr/>
        </p:nvSpPr>
        <p:spPr>
          <a:xfrm>
            <a:off x="10084594" y="2273478"/>
            <a:ext cx="1066801" cy="584775"/>
          </a:xfrm>
          <a:prstGeom prst="rect">
            <a:avLst/>
          </a:prstGeom>
          <a:noFill/>
        </p:spPr>
        <p:txBody>
          <a:bodyPr wrap="square">
            <a:spAutoFit/>
          </a:bodyPr>
          <a:lstStyle/>
          <a:p>
            <a:r>
              <a:rPr lang="en-US" sz="3200" dirty="0"/>
              <a:t>1 1</a:t>
            </a:r>
            <a:endParaRPr lang="en-IN" sz="3200" dirty="0"/>
          </a:p>
        </p:txBody>
      </p:sp>
      <p:sp>
        <p:nvSpPr>
          <p:cNvPr id="47" name="TextBox 46">
            <a:extLst>
              <a:ext uri="{FF2B5EF4-FFF2-40B4-BE49-F238E27FC236}">
                <a16:creationId xmlns:a16="http://schemas.microsoft.com/office/drawing/2014/main" id="{F6FE8DC2-76B4-9680-0611-AFB2D5DF7B56}"/>
              </a:ext>
            </a:extLst>
          </p:cNvPr>
          <p:cNvSpPr txBox="1"/>
          <p:nvPr/>
        </p:nvSpPr>
        <p:spPr>
          <a:xfrm>
            <a:off x="12196603" y="2310858"/>
            <a:ext cx="1066801" cy="584775"/>
          </a:xfrm>
          <a:prstGeom prst="rect">
            <a:avLst/>
          </a:prstGeom>
          <a:noFill/>
        </p:spPr>
        <p:txBody>
          <a:bodyPr wrap="square">
            <a:spAutoFit/>
          </a:bodyPr>
          <a:lstStyle/>
          <a:p>
            <a:r>
              <a:rPr lang="en-US" sz="3200" dirty="0"/>
              <a:t>1 -1</a:t>
            </a:r>
            <a:endParaRPr lang="en-IN" sz="3200" dirty="0"/>
          </a:p>
        </p:txBody>
      </p:sp>
      <p:sp>
        <p:nvSpPr>
          <p:cNvPr id="48" name="TextBox 47">
            <a:extLst>
              <a:ext uri="{FF2B5EF4-FFF2-40B4-BE49-F238E27FC236}">
                <a16:creationId xmlns:a16="http://schemas.microsoft.com/office/drawing/2014/main" id="{DC2A8573-F26F-680D-73E0-4E6970FACD86}"/>
              </a:ext>
            </a:extLst>
          </p:cNvPr>
          <p:cNvSpPr txBox="1"/>
          <p:nvPr/>
        </p:nvSpPr>
        <p:spPr>
          <a:xfrm>
            <a:off x="14531875" y="2267030"/>
            <a:ext cx="1066801" cy="584775"/>
          </a:xfrm>
          <a:prstGeom prst="rect">
            <a:avLst/>
          </a:prstGeom>
          <a:noFill/>
        </p:spPr>
        <p:txBody>
          <a:bodyPr wrap="square">
            <a:spAutoFit/>
          </a:bodyPr>
          <a:lstStyle/>
          <a:p>
            <a:r>
              <a:rPr lang="en-US" sz="3200" dirty="0"/>
              <a:t>-1 1</a:t>
            </a:r>
            <a:endParaRPr lang="en-IN" sz="3200" dirty="0"/>
          </a:p>
        </p:txBody>
      </p:sp>
      <p:pic>
        <p:nvPicPr>
          <p:cNvPr id="54" name="Picture 53">
            <a:extLst>
              <a:ext uri="{FF2B5EF4-FFF2-40B4-BE49-F238E27FC236}">
                <a16:creationId xmlns:a16="http://schemas.microsoft.com/office/drawing/2014/main" id="{2D807023-6183-47FD-E068-94AEF779C8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6001" y="3272339"/>
            <a:ext cx="14096996" cy="4516514"/>
          </a:xfrm>
          <a:prstGeom prst="rect">
            <a:avLst/>
          </a:prstGeom>
        </p:spPr>
      </p:pic>
      <p:sp>
        <p:nvSpPr>
          <p:cNvPr id="3" name="Slide Number Placeholder 2">
            <a:extLst>
              <a:ext uri="{FF2B5EF4-FFF2-40B4-BE49-F238E27FC236}">
                <a16:creationId xmlns:a16="http://schemas.microsoft.com/office/drawing/2014/main" id="{6E87C555-A438-93B6-C9BB-197C59F4A002}"/>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24</a:t>
            </a:fld>
            <a:r>
              <a:rPr lang="en-IN" spc="-10" dirty="0"/>
              <a:t>/46</a:t>
            </a:r>
          </a:p>
        </p:txBody>
      </p:sp>
    </p:spTree>
    <p:extLst>
      <p:ext uri="{BB962C8B-B14F-4D97-AF65-F5344CB8AC3E}">
        <p14:creationId xmlns:p14="http://schemas.microsoft.com/office/powerpoint/2010/main" val="3771219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71276"/>
            <a:ext cx="17509847" cy="1801134"/>
          </a:xfrm>
          <a:prstGeom prst="rect">
            <a:avLst/>
          </a:prstGeom>
        </p:spPr>
        <p:txBody>
          <a:bodyPr vert="horz" wrap="square" lIns="0" tIns="15875" rIns="0" bIns="0" rtlCol="0">
            <a:spAutoFit/>
          </a:bodyPr>
          <a:lstStyle/>
          <a:p>
            <a:pPr marL="270510" algn="l" rtl="0">
              <a:spcBef>
                <a:spcPts val="125"/>
              </a:spcBef>
            </a:pPr>
            <a: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Soft</a:t>
            </a:r>
            <a:r>
              <a:rPr kumimoji="0" lang="en-IN" sz="6000" b="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Decision Decoding </a:t>
            </a: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5" name="object 5"/>
          <p:cNvSpPr txBox="1"/>
          <p:nvPr/>
        </p:nvSpPr>
        <p:spPr>
          <a:xfrm>
            <a:off x="478790" y="1642637"/>
            <a:ext cx="17564735" cy="1119537"/>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a:p>
            <a:pPr marL="12700">
              <a:lnSpc>
                <a:spcPct val="100000"/>
              </a:lnSpc>
              <a:spcBef>
                <a:spcPts val="710"/>
              </a:spcBef>
            </a:pPr>
            <a:endParaRPr lang="en-IN" sz="3050" dirty="0">
              <a:solidFill>
                <a:schemeClr val="tx1"/>
              </a:solidFill>
              <a:latin typeface="Times New Roman"/>
              <a:cs typeface="Times New Roman"/>
            </a:endParaRPr>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7B0232AB-C051-4E79-8F07-BA6F0FFD7EB3}" type="datetime4">
              <a:rPr lang="en-US" spc="-25" smtClean="0"/>
              <a:t>April 17, 2024</a:t>
            </a:fld>
            <a:endParaRPr lang="en-IN" spc="-25" dirty="0"/>
          </a:p>
        </p:txBody>
      </p:sp>
      <p:sp>
        <p:nvSpPr>
          <p:cNvPr id="25" name="TextBox 24">
            <a:extLst>
              <a:ext uri="{FF2B5EF4-FFF2-40B4-BE49-F238E27FC236}">
                <a16:creationId xmlns:a16="http://schemas.microsoft.com/office/drawing/2014/main" id="{24654376-0C26-8DB6-1B2E-CC9AA97BB483}"/>
              </a:ext>
            </a:extLst>
          </p:cNvPr>
          <p:cNvSpPr txBox="1"/>
          <p:nvPr/>
        </p:nvSpPr>
        <p:spPr>
          <a:xfrm>
            <a:off x="1298942" y="3272339"/>
            <a:ext cx="753732" cy="584775"/>
          </a:xfrm>
          <a:prstGeom prst="rect">
            <a:avLst/>
          </a:prstGeom>
          <a:noFill/>
        </p:spPr>
        <p:txBody>
          <a:bodyPr wrap="none" rtlCol="0">
            <a:spAutoFit/>
          </a:bodyPr>
          <a:lstStyle/>
          <a:p>
            <a:r>
              <a:rPr lang="en-US" sz="3200" dirty="0"/>
              <a:t>0 0</a:t>
            </a:r>
            <a:endParaRPr lang="en-IN" sz="3200" dirty="0"/>
          </a:p>
        </p:txBody>
      </p:sp>
      <p:sp>
        <p:nvSpPr>
          <p:cNvPr id="30" name="TextBox 29">
            <a:extLst>
              <a:ext uri="{FF2B5EF4-FFF2-40B4-BE49-F238E27FC236}">
                <a16:creationId xmlns:a16="http://schemas.microsoft.com/office/drawing/2014/main" id="{43631CD8-57F7-79C4-0F17-27D60A1B17D6}"/>
              </a:ext>
            </a:extLst>
          </p:cNvPr>
          <p:cNvSpPr txBox="1"/>
          <p:nvPr/>
        </p:nvSpPr>
        <p:spPr>
          <a:xfrm>
            <a:off x="1302074" y="4557918"/>
            <a:ext cx="799578" cy="584775"/>
          </a:xfrm>
          <a:prstGeom prst="rect">
            <a:avLst/>
          </a:prstGeom>
          <a:noFill/>
        </p:spPr>
        <p:txBody>
          <a:bodyPr wrap="square">
            <a:spAutoFit/>
          </a:bodyPr>
          <a:lstStyle/>
          <a:p>
            <a:r>
              <a:rPr lang="en-US" sz="3200" dirty="0"/>
              <a:t>0 1</a:t>
            </a:r>
            <a:endParaRPr lang="en-IN" sz="3200" dirty="0"/>
          </a:p>
        </p:txBody>
      </p:sp>
      <p:sp>
        <p:nvSpPr>
          <p:cNvPr id="31" name="TextBox 30">
            <a:extLst>
              <a:ext uri="{FF2B5EF4-FFF2-40B4-BE49-F238E27FC236}">
                <a16:creationId xmlns:a16="http://schemas.microsoft.com/office/drawing/2014/main" id="{270B2797-ED6C-2747-D326-8670BE371279}"/>
              </a:ext>
            </a:extLst>
          </p:cNvPr>
          <p:cNvSpPr txBox="1"/>
          <p:nvPr/>
        </p:nvSpPr>
        <p:spPr>
          <a:xfrm>
            <a:off x="1253096" y="5845752"/>
            <a:ext cx="799578" cy="584775"/>
          </a:xfrm>
          <a:prstGeom prst="rect">
            <a:avLst/>
          </a:prstGeom>
          <a:noFill/>
        </p:spPr>
        <p:txBody>
          <a:bodyPr wrap="square">
            <a:spAutoFit/>
          </a:bodyPr>
          <a:lstStyle/>
          <a:p>
            <a:r>
              <a:rPr lang="en-US" sz="3200" dirty="0"/>
              <a:t>1 0</a:t>
            </a:r>
            <a:endParaRPr lang="en-IN" sz="3200" dirty="0"/>
          </a:p>
        </p:txBody>
      </p:sp>
      <p:sp>
        <p:nvSpPr>
          <p:cNvPr id="32" name="TextBox 31">
            <a:extLst>
              <a:ext uri="{FF2B5EF4-FFF2-40B4-BE49-F238E27FC236}">
                <a16:creationId xmlns:a16="http://schemas.microsoft.com/office/drawing/2014/main" id="{8DCCE6A4-583E-DC48-DCAB-85CC650C85B4}"/>
              </a:ext>
            </a:extLst>
          </p:cNvPr>
          <p:cNvSpPr txBox="1"/>
          <p:nvPr/>
        </p:nvSpPr>
        <p:spPr>
          <a:xfrm>
            <a:off x="1293559" y="7131331"/>
            <a:ext cx="799578" cy="584775"/>
          </a:xfrm>
          <a:prstGeom prst="rect">
            <a:avLst/>
          </a:prstGeom>
          <a:noFill/>
        </p:spPr>
        <p:txBody>
          <a:bodyPr wrap="square">
            <a:spAutoFit/>
          </a:bodyPr>
          <a:lstStyle/>
          <a:p>
            <a:r>
              <a:rPr lang="en-US" sz="3200" dirty="0"/>
              <a:t>1 1</a:t>
            </a:r>
            <a:endParaRPr lang="en-IN" sz="3200" dirty="0"/>
          </a:p>
        </p:txBody>
      </p:sp>
      <p:sp>
        <p:nvSpPr>
          <p:cNvPr id="33" name="TextBox 32">
            <a:extLst>
              <a:ext uri="{FF2B5EF4-FFF2-40B4-BE49-F238E27FC236}">
                <a16:creationId xmlns:a16="http://schemas.microsoft.com/office/drawing/2014/main" id="{F3B61D36-F5F7-0377-B9A8-31DEDDD4EC76}"/>
              </a:ext>
            </a:extLst>
          </p:cNvPr>
          <p:cNvSpPr txBox="1"/>
          <p:nvPr/>
        </p:nvSpPr>
        <p:spPr>
          <a:xfrm>
            <a:off x="1214871" y="2424522"/>
            <a:ext cx="918841"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Rcvd</a:t>
            </a:r>
            <a:r>
              <a:rPr lang="en-US" sz="24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E251B795-15CB-4A96-BE37-B835A1E0B755}"/>
              </a:ext>
            </a:extLst>
          </p:cNvPr>
          <p:cNvSpPr txBox="1"/>
          <p:nvPr/>
        </p:nvSpPr>
        <p:spPr>
          <a:xfrm>
            <a:off x="3280141" y="2329654"/>
            <a:ext cx="1066801" cy="584775"/>
          </a:xfrm>
          <a:prstGeom prst="rect">
            <a:avLst/>
          </a:prstGeom>
          <a:noFill/>
        </p:spPr>
        <p:txBody>
          <a:bodyPr wrap="square">
            <a:spAutoFit/>
          </a:bodyPr>
          <a:lstStyle/>
          <a:p>
            <a:r>
              <a:rPr lang="en-US" sz="3200" dirty="0"/>
              <a:t>-1 -1</a:t>
            </a:r>
            <a:endParaRPr lang="en-IN" sz="3200" dirty="0"/>
          </a:p>
        </p:txBody>
      </p:sp>
      <p:sp>
        <p:nvSpPr>
          <p:cNvPr id="44" name="TextBox 43">
            <a:extLst>
              <a:ext uri="{FF2B5EF4-FFF2-40B4-BE49-F238E27FC236}">
                <a16:creationId xmlns:a16="http://schemas.microsoft.com/office/drawing/2014/main" id="{645E9B01-3E41-41FD-5A23-C02CCDC9C15D}"/>
              </a:ext>
            </a:extLst>
          </p:cNvPr>
          <p:cNvSpPr txBox="1"/>
          <p:nvPr/>
        </p:nvSpPr>
        <p:spPr>
          <a:xfrm>
            <a:off x="5392150" y="2329654"/>
            <a:ext cx="1066801" cy="584775"/>
          </a:xfrm>
          <a:prstGeom prst="rect">
            <a:avLst/>
          </a:prstGeom>
          <a:noFill/>
        </p:spPr>
        <p:txBody>
          <a:bodyPr wrap="square">
            <a:spAutoFit/>
          </a:bodyPr>
          <a:lstStyle/>
          <a:p>
            <a:r>
              <a:rPr lang="en-US" sz="3200" dirty="0"/>
              <a:t>-1 1</a:t>
            </a:r>
            <a:endParaRPr lang="en-IN" sz="3200" dirty="0"/>
          </a:p>
        </p:txBody>
      </p:sp>
      <p:sp>
        <p:nvSpPr>
          <p:cNvPr id="45" name="TextBox 44">
            <a:extLst>
              <a:ext uri="{FF2B5EF4-FFF2-40B4-BE49-F238E27FC236}">
                <a16:creationId xmlns:a16="http://schemas.microsoft.com/office/drawing/2014/main" id="{9F010208-3F25-BB72-89C6-BC892B60FEC2}"/>
              </a:ext>
            </a:extLst>
          </p:cNvPr>
          <p:cNvSpPr txBox="1"/>
          <p:nvPr/>
        </p:nvSpPr>
        <p:spPr>
          <a:xfrm>
            <a:off x="7749930" y="2362966"/>
            <a:ext cx="1066801" cy="584775"/>
          </a:xfrm>
          <a:prstGeom prst="rect">
            <a:avLst/>
          </a:prstGeom>
          <a:noFill/>
        </p:spPr>
        <p:txBody>
          <a:bodyPr wrap="square">
            <a:spAutoFit/>
          </a:bodyPr>
          <a:lstStyle/>
          <a:p>
            <a:r>
              <a:rPr lang="en-US" sz="3200" dirty="0"/>
              <a:t>-1 -1</a:t>
            </a:r>
            <a:endParaRPr lang="en-IN" sz="3200" dirty="0"/>
          </a:p>
        </p:txBody>
      </p:sp>
      <p:sp>
        <p:nvSpPr>
          <p:cNvPr id="46" name="TextBox 45">
            <a:extLst>
              <a:ext uri="{FF2B5EF4-FFF2-40B4-BE49-F238E27FC236}">
                <a16:creationId xmlns:a16="http://schemas.microsoft.com/office/drawing/2014/main" id="{DA2727AD-AB6B-58AA-C083-4B1542654659}"/>
              </a:ext>
            </a:extLst>
          </p:cNvPr>
          <p:cNvSpPr txBox="1"/>
          <p:nvPr/>
        </p:nvSpPr>
        <p:spPr>
          <a:xfrm>
            <a:off x="10084594" y="2273478"/>
            <a:ext cx="1066801" cy="584775"/>
          </a:xfrm>
          <a:prstGeom prst="rect">
            <a:avLst/>
          </a:prstGeom>
          <a:noFill/>
        </p:spPr>
        <p:txBody>
          <a:bodyPr wrap="square">
            <a:spAutoFit/>
          </a:bodyPr>
          <a:lstStyle/>
          <a:p>
            <a:r>
              <a:rPr lang="en-US" sz="3200" dirty="0"/>
              <a:t>1 1</a:t>
            </a:r>
            <a:endParaRPr lang="en-IN" sz="3200" dirty="0"/>
          </a:p>
        </p:txBody>
      </p:sp>
      <p:sp>
        <p:nvSpPr>
          <p:cNvPr id="47" name="TextBox 46">
            <a:extLst>
              <a:ext uri="{FF2B5EF4-FFF2-40B4-BE49-F238E27FC236}">
                <a16:creationId xmlns:a16="http://schemas.microsoft.com/office/drawing/2014/main" id="{F6FE8DC2-76B4-9680-0611-AFB2D5DF7B56}"/>
              </a:ext>
            </a:extLst>
          </p:cNvPr>
          <p:cNvSpPr txBox="1"/>
          <p:nvPr/>
        </p:nvSpPr>
        <p:spPr>
          <a:xfrm>
            <a:off x="12196603" y="2310858"/>
            <a:ext cx="1066801" cy="584775"/>
          </a:xfrm>
          <a:prstGeom prst="rect">
            <a:avLst/>
          </a:prstGeom>
          <a:noFill/>
        </p:spPr>
        <p:txBody>
          <a:bodyPr wrap="square">
            <a:spAutoFit/>
          </a:bodyPr>
          <a:lstStyle/>
          <a:p>
            <a:r>
              <a:rPr lang="en-US" sz="3200" dirty="0"/>
              <a:t>1 -1</a:t>
            </a:r>
            <a:endParaRPr lang="en-IN" sz="3200" dirty="0"/>
          </a:p>
        </p:txBody>
      </p:sp>
      <p:sp>
        <p:nvSpPr>
          <p:cNvPr id="48" name="TextBox 47">
            <a:extLst>
              <a:ext uri="{FF2B5EF4-FFF2-40B4-BE49-F238E27FC236}">
                <a16:creationId xmlns:a16="http://schemas.microsoft.com/office/drawing/2014/main" id="{DC2A8573-F26F-680D-73E0-4E6970FACD86}"/>
              </a:ext>
            </a:extLst>
          </p:cNvPr>
          <p:cNvSpPr txBox="1"/>
          <p:nvPr/>
        </p:nvSpPr>
        <p:spPr>
          <a:xfrm>
            <a:off x="14531875" y="2267030"/>
            <a:ext cx="1066801" cy="584775"/>
          </a:xfrm>
          <a:prstGeom prst="rect">
            <a:avLst/>
          </a:prstGeom>
          <a:noFill/>
        </p:spPr>
        <p:txBody>
          <a:bodyPr wrap="square">
            <a:spAutoFit/>
          </a:bodyPr>
          <a:lstStyle/>
          <a:p>
            <a:r>
              <a:rPr lang="en-US" sz="3200" dirty="0"/>
              <a:t>-1 1</a:t>
            </a:r>
            <a:endParaRPr lang="en-IN" sz="3200" dirty="0"/>
          </a:p>
        </p:txBody>
      </p:sp>
      <p:pic>
        <p:nvPicPr>
          <p:cNvPr id="54" name="Picture 53">
            <a:extLst>
              <a:ext uri="{FF2B5EF4-FFF2-40B4-BE49-F238E27FC236}">
                <a16:creationId xmlns:a16="http://schemas.microsoft.com/office/drawing/2014/main" id="{2D807023-6183-47FD-E068-94AEF779C8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6001" y="3272339"/>
            <a:ext cx="14096996" cy="4516513"/>
          </a:xfrm>
          <a:prstGeom prst="rect">
            <a:avLst/>
          </a:prstGeom>
        </p:spPr>
      </p:pic>
      <p:sp>
        <p:nvSpPr>
          <p:cNvPr id="3" name="Slide Number Placeholder 2">
            <a:extLst>
              <a:ext uri="{FF2B5EF4-FFF2-40B4-BE49-F238E27FC236}">
                <a16:creationId xmlns:a16="http://schemas.microsoft.com/office/drawing/2014/main" id="{FE0011D5-5A0F-5BF7-4F67-DC868D3244B8}"/>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25</a:t>
            </a:fld>
            <a:r>
              <a:rPr lang="en-IN" spc="-10" dirty="0"/>
              <a:t>/46</a:t>
            </a:r>
          </a:p>
        </p:txBody>
      </p:sp>
    </p:spTree>
    <p:extLst>
      <p:ext uri="{BB962C8B-B14F-4D97-AF65-F5344CB8AC3E}">
        <p14:creationId xmlns:p14="http://schemas.microsoft.com/office/powerpoint/2010/main" val="3339738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71276"/>
            <a:ext cx="17509847" cy="1801134"/>
          </a:xfrm>
          <a:prstGeom prst="rect">
            <a:avLst/>
          </a:prstGeom>
        </p:spPr>
        <p:txBody>
          <a:bodyPr vert="horz" wrap="square" lIns="0" tIns="15875" rIns="0" bIns="0" rtlCol="0">
            <a:spAutoFit/>
          </a:bodyPr>
          <a:lstStyle/>
          <a:p>
            <a:pPr marL="270510" algn="l" rtl="0">
              <a:spcBef>
                <a:spcPts val="125"/>
              </a:spcBef>
            </a:pPr>
            <a: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Soft</a:t>
            </a:r>
            <a:r>
              <a:rPr kumimoji="0" lang="en-IN" sz="6000" b="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Decision Decoding </a:t>
            </a: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5" name="object 5"/>
          <p:cNvSpPr txBox="1"/>
          <p:nvPr/>
        </p:nvSpPr>
        <p:spPr>
          <a:xfrm>
            <a:off x="478790" y="1642637"/>
            <a:ext cx="17564735" cy="1119537"/>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endParaRPr lang="en-IN" sz="3050" dirty="0">
              <a:solidFill>
                <a:schemeClr val="tx1"/>
              </a:solidFill>
              <a:latin typeface="Times New Roman"/>
              <a:cs typeface="Times New Roman"/>
            </a:endParaRPr>
          </a:p>
          <a:p>
            <a:pPr marL="12700">
              <a:lnSpc>
                <a:spcPct val="100000"/>
              </a:lnSpc>
              <a:spcBef>
                <a:spcPts val="710"/>
              </a:spcBef>
            </a:pPr>
            <a:endParaRPr lang="en-IN" sz="3050" dirty="0">
              <a:solidFill>
                <a:schemeClr val="tx1"/>
              </a:solidFill>
              <a:latin typeface="Times New Roman"/>
              <a:cs typeface="Times New Roman"/>
            </a:endParaRPr>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5EEA22B1-1BDF-4F7B-B48F-26F767D6B482}" type="datetime4">
              <a:rPr lang="en-US" spc="-25" smtClean="0"/>
              <a:t>April 17, 2024</a:t>
            </a:fld>
            <a:endParaRPr lang="en-IN" spc="-25" dirty="0"/>
          </a:p>
        </p:txBody>
      </p:sp>
      <p:sp>
        <p:nvSpPr>
          <p:cNvPr id="25" name="TextBox 24">
            <a:extLst>
              <a:ext uri="{FF2B5EF4-FFF2-40B4-BE49-F238E27FC236}">
                <a16:creationId xmlns:a16="http://schemas.microsoft.com/office/drawing/2014/main" id="{24654376-0C26-8DB6-1B2E-CC9AA97BB483}"/>
              </a:ext>
            </a:extLst>
          </p:cNvPr>
          <p:cNvSpPr txBox="1"/>
          <p:nvPr/>
        </p:nvSpPr>
        <p:spPr>
          <a:xfrm>
            <a:off x="1298942" y="3272339"/>
            <a:ext cx="753732" cy="584775"/>
          </a:xfrm>
          <a:prstGeom prst="rect">
            <a:avLst/>
          </a:prstGeom>
          <a:noFill/>
        </p:spPr>
        <p:txBody>
          <a:bodyPr wrap="none" rtlCol="0">
            <a:spAutoFit/>
          </a:bodyPr>
          <a:lstStyle/>
          <a:p>
            <a:r>
              <a:rPr lang="en-US" sz="3200" dirty="0"/>
              <a:t>0 0</a:t>
            </a:r>
            <a:endParaRPr lang="en-IN" sz="3200" dirty="0"/>
          </a:p>
        </p:txBody>
      </p:sp>
      <p:sp>
        <p:nvSpPr>
          <p:cNvPr id="30" name="TextBox 29">
            <a:extLst>
              <a:ext uri="{FF2B5EF4-FFF2-40B4-BE49-F238E27FC236}">
                <a16:creationId xmlns:a16="http://schemas.microsoft.com/office/drawing/2014/main" id="{43631CD8-57F7-79C4-0F17-27D60A1B17D6}"/>
              </a:ext>
            </a:extLst>
          </p:cNvPr>
          <p:cNvSpPr txBox="1"/>
          <p:nvPr/>
        </p:nvSpPr>
        <p:spPr>
          <a:xfrm>
            <a:off x="1302074" y="4557918"/>
            <a:ext cx="799578" cy="584775"/>
          </a:xfrm>
          <a:prstGeom prst="rect">
            <a:avLst/>
          </a:prstGeom>
          <a:noFill/>
        </p:spPr>
        <p:txBody>
          <a:bodyPr wrap="square">
            <a:spAutoFit/>
          </a:bodyPr>
          <a:lstStyle/>
          <a:p>
            <a:r>
              <a:rPr lang="en-US" sz="3200" dirty="0"/>
              <a:t>0 1</a:t>
            </a:r>
            <a:endParaRPr lang="en-IN" sz="3200" dirty="0"/>
          </a:p>
        </p:txBody>
      </p:sp>
      <p:sp>
        <p:nvSpPr>
          <p:cNvPr id="31" name="TextBox 30">
            <a:extLst>
              <a:ext uri="{FF2B5EF4-FFF2-40B4-BE49-F238E27FC236}">
                <a16:creationId xmlns:a16="http://schemas.microsoft.com/office/drawing/2014/main" id="{270B2797-ED6C-2747-D326-8670BE371279}"/>
              </a:ext>
            </a:extLst>
          </p:cNvPr>
          <p:cNvSpPr txBox="1"/>
          <p:nvPr/>
        </p:nvSpPr>
        <p:spPr>
          <a:xfrm>
            <a:off x="1253096" y="5845752"/>
            <a:ext cx="799578" cy="584775"/>
          </a:xfrm>
          <a:prstGeom prst="rect">
            <a:avLst/>
          </a:prstGeom>
          <a:noFill/>
        </p:spPr>
        <p:txBody>
          <a:bodyPr wrap="square">
            <a:spAutoFit/>
          </a:bodyPr>
          <a:lstStyle/>
          <a:p>
            <a:r>
              <a:rPr lang="en-US" sz="3200" dirty="0"/>
              <a:t>1 0</a:t>
            </a:r>
            <a:endParaRPr lang="en-IN" sz="3200" dirty="0"/>
          </a:p>
        </p:txBody>
      </p:sp>
      <p:sp>
        <p:nvSpPr>
          <p:cNvPr id="32" name="TextBox 31">
            <a:extLst>
              <a:ext uri="{FF2B5EF4-FFF2-40B4-BE49-F238E27FC236}">
                <a16:creationId xmlns:a16="http://schemas.microsoft.com/office/drawing/2014/main" id="{8DCCE6A4-583E-DC48-DCAB-85CC650C85B4}"/>
              </a:ext>
            </a:extLst>
          </p:cNvPr>
          <p:cNvSpPr txBox="1"/>
          <p:nvPr/>
        </p:nvSpPr>
        <p:spPr>
          <a:xfrm>
            <a:off x="1293559" y="7131331"/>
            <a:ext cx="799578" cy="584775"/>
          </a:xfrm>
          <a:prstGeom prst="rect">
            <a:avLst/>
          </a:prstGeom>
          <a:noFill/>
        </p:spPr>
        <p:txBody>
          <a:bodyPr wrap="square">
            <a:spAutoFit/>
          </a:bodyPr>
          <a:lstStyle/>
          <a:p>
            <a:r>
              <a:rPr lang="en-US" sz="3200" dirty="0"/>
              <a:t>1 1</a:t>
            </a:r>
            <a:endParaRPr lang="en-IN" sz="3200" dirty="0"/>
          </a:p>
        </p:txBody>
      </p:sp>
      <p:sp>
        <p:nvSpPr>
          <p:cNvPr id="33" name="TextBox 32">
            <a:extLst>
              <a:ext uri="{FF2B5EF4-FFF2-40B4-BE49-F238E27FC236}">
                <a16:creationId xmlns:a16="http://schemas.microsoft.com/office/drawing/2014/main" id="{F3B61D36-F5F7-0377-B9A8-31DEDDD4EC76}"/>
              </a:ext>
            </a:extLst>
          </p:cNvPr>
          <p:cNvSpPr txBox="1"/>
          <p:nvPr/>
        </p:nvSpPr>
        <p:spPr>
          <a:xfrm>
            <a:off x="1214871" y="2424522"/>
            <a:ext cx="918841" cy="461665"/>
          </a:xfrm>
          <a:prstGeom prst="rect">
            <a:avLst/>
          </a:prstGeom>
          <a:noFill/>
        </p:spPr>
        <p:txBody>
          <a:bodyPr wrap="none" rtlCol="0">
            <a:spAutoFit/>
          </a:bodyPr>
          <a:lstStyle/>
          <a:p>
            <a:r>
              <a:rPr lang="en-US" sz="2400" dirty="0" err="1">
                <a:latin typeface="Times New Roman" panose="02020603050405020304" pitchFamily="18" charset="0"/>
                <a:cs typeface="Times New Roman" panose="02020603050405020304" pitchFamily="18" charset="0"/>
              </a:rPr>
              <a:t>Rcvd</a:t>
            </a:r>
            <a:r>
              <a:rPr lang="en-US" sz="240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E251B795-15CB-4A96-BE37-B835A1E0B755}"/>
              </a:ext>
            </a:extLst>
          </p:cNvPr>
          <p:cNvSpPr txBox="1"/>
          <p:nvPr/>
        </p:nvSpPr>
        <p:spPr>
          <a:xfrm>
            <a:off x="3280141" y="2329654"/>
            <a:ext cx="1066801" cy="584775"/>
          </a:xfrm>
          <a:prstGeom prst="rect">
            <a:avLst/>
          </a:prstGeom>
          <a:noFill/>
        </p:spPr>
        <p:txBody>
          <a:bodyPr wrap="square">
            <a:spAutoFit/>
          </a:bodyPr>
          <a:lstStyle/>
          <a:p>
            <a:r>
              <a:rPr lang="en-US" sz="3200" dirty="0"/>
              <a:t>-1 -1</a:t>
            </a:r>
            <a:endParaRPr lang="en-IN" sz="3200" dirty="0"/>
          </a:p>
        </p:txBody>
      </p:sp>
      <p:sp>
        <p:nvSpPr>
          <p:cNvPr id="44" name="TextBox 43">
            <a:extLst>
              <a:ext uri="{FF2B5EF4-FFF2-40B4-BE49-F238E27FC236}">
                <a16:creationId xmlns:a16="http://schemas.microsoft.com/office/drawing/2014/main" id="{645E9B01-3E41-41FD-5A23-C02CCDC9C15D}"/>
              </a:ext>
            </a:extLst>
          </p:cNvPr>
          <p:cNvSpPr txBox="1"/>
          <p:nvPr/>
        </p:nvSpPr>
        <p:spPr>
          <a:xfrm>
            <a:off x="5392150" y="2329654"/>
            <a:ext cx="1066801" cy="584775"/>
          </a:xfrm>
          <a:prstGeom prst="rect">
            <a:avLst/>
          </a:prstGeom>
          <a:noFill/>
        </p:spPr>
        <p:txBody>
          <a:bodyPr wrap="square">
            <a:spAutoFit/>
          </a:bodyPr>
          <a:lstStyle/>
          <a:p>
            <a:r>
              <a:rPr lang="en-US" sz="3200" dirty="0"/>
              <a:t>-1 1</a:t>
            </a:r>
            <a:endParaRPr lang="en-IN" sz="3200" dirty="0"/>
          </a:p>
        </p:txBody>
      </p:sp>
      <p:sp>
        <p:nvSpPr>
          <p:cNvPr id="45" name="TextBox 44">
            <a:extLst>
              <a:ext uri="{FF2B5EF4-FFF2-40B4-BE49-F238E27FC236}">
                <a16:creationId xmlns:a16="http://schemas.microsoft.com/office/drawing/2014/main" id="{9F010208-3F25-BB72-89C6-BC892B60FEC2}"/>
              </a:ext>
            </a:extLst>
          </p:cNvPr>
          <p:cNvSpPr txBox="1"/>
          <p:nvPr/>
        </p:nvSpPr>
        <p:spPr>
          <a:xfrm>
            <a:off x="7749930" y="2362966"/>
            <a:ext cx="1066801" cy="584775"/>
          </a:xfrm>
          <a:prstGeom prst="rect">
            <a:avLst/>
          </a:prstGeom>
          <a:noFill/>
        </p:spPr>
        <p:txBody>
          <a:bodyPr wrap="square">
            <a:spAutoFit/>
          </a:bodyPr>
          <a:lstStyle/>
          <a:p>
            <a:r>
              <a:rPr lang="en-US" sz="3200" dirty="0"/>
              <a:t>-1 -1</a:t>
            </a:r>
            <a:endParaRPr lang="en-IN" sz="3200" dirty="0"/>
          </a:p>
        </p:txBody>
      </p:sp>
      <p:sp>
        <p:nvSpPr>
          <p:cNvPr id="46" name="TextBox 45">
            <a:extLst>
              <a:ext uri="{FF2B5EF4-FFF2-40B4-BE49-F238E27FC236}">
                <a16:creationId xmlns:a16="http://schemas.microsoft.com/office/drawing/2014/main" id="{DA2727AD-AB6B-58AA-C083-4B1542654659}"/>
              </a:ext>
            </a:extLst>
          </p:cNvPr>
          <p:cNvSpPr txBox="1"/>
          <p:nvPr/>
        </p:nvSpPr>
        <p:spPr>
          <a:xfrm>
            <a:off x="10084594" y="2273478"/>
            <a:ext cx="1066801" cy="584775"/>
          </a:xfrm>
          <a:prstGeom prst="rect">
            <a:avLst/>
          </a:prstGeom>
          <a:noFill/>
        </p:spPr>
        <p:txBody>
          <a:bodyPr wrap="square">
            <a:spAutoFit/>
          </a:bodyPr>
          <a:lstStyle/>
          <a:p>
            <a:r>
              <a:rPr lang="en-US" sz="3200" dirty="0"/>
              <a:t>1 1</a:t>
            </a:r>
            <a:endParaRPr lang="en-IN" sz="3200" dirty="0"/>
          </a:p>
        </p:txBody>
      </p:sp>
      <p:sp>
        <p:nvSpPr>
          <p:cNvPr id="47" name="TextBox 46">
            <a:extLst>
              <a:ext uri="{FF2B5EF4-FFF2-40B4-BE49-F238E27FC236}">
                <a16:creationId xmlns:a16="http://schemas.microsoft.com/office/drawing/2014/main" id="{F6FE8DC2-76B4-9680-0611-AFB2D5DF7B56}"/>
              </a:ext>
            </a:extLst>
          </p:cNvPr>
          <p:cNvSpPr txBox="1"/>
          <p:nvPr/>
        </p:nvSpPr>
        <p:spPr>
          <a:xfrm>
            <a:off x="12196603" y="2310858"/>
            <a:ext cx="1066801" cy="584775"/>
          </a:xfrm>
          <a:prstGeom prst="rect">
            <a:avLst/>
          </a:prstGeom>
          <a:noFill/>
        </p:spPr>
        <p:txBody>
          <a:bodyPr wrap="square">
            <a:spAutoFit/>
          </a:bodyPr>
          <a:lstStyle/>
          <a:p>
            <a:r>
              <a:rPr lang="en-US" sz="3200" dirty="0"/>
              <a:t>1 -1</a:t>
            </a:r>
            <a:endParaRPr lang="en-IN" sz="3200" dirty="0"/>
          </a:p>
        </p:txBody>
      </p:sp>
      <p:sp>
        <p:nvSpPr>
          <p:cNvPr id="48" name="TextBox 47">
            <a:extLst>
              <a:ext uri="{FF2B5EF4-FFF2-40B4-BE49-F238E27FC236}">
                <a16:creationId xmlns:a16="http://schemas.microsoft.com/office/drawing/2014/main" id="{DC2A8573-F26F-680D-73E0-4E6970FACD86}"/>
              </a:ext>
            </a:extLst>
          </p:cNvPr>
          <p:cNvSpPr txBox="1"/>
          <p:nvPr/>
        </p:nvSpPr>
        <p:spPr>
          <a:xfrm>
            <a:off x="14531875" y="2267030"/>
            <a:ext cx="1066801" cy="584775"/>
          </a:xfrm>
          <a:prstGeom prst="rect">
            <a:avLst/>
          </a:prstGeom>
          <a:noFill/>
        </p:spPr>
        <p:txBody>
          <a:bodyPr wrap="square">
            <a:spAutoFit/>
          </a:bodyPr>
          <a:lstStyle/>
          <a:p>
            <a:r>
              <a:rPr lang="en-US" sz="3200" dirty="0"/>
              <a:t>-1 1</a:t>
            </a:r>
            <a:endParaRPr lang="en-IN" sz="3200" dirty="0"/>
          </a:p>
        </p:txBody>
      </p:sp>
      <p:pic>
        <p:nvPicPr>
          <p:cNvPr id="54" name="Picture 53">
            <a:extLst>
              <a:ext uri="{FF2B5EF4-FFF2-40B4-BE49-F238E27FC236}">
                <a16:creationId xmlns:a16="http://schemas.microsoft.com/office/drawing/2014/main" id="{2D807023-6183-47FD-E068-94AEF779C8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6002" y="3272339"/>
            <a:ext cx="14096993" cy="4516513"/>
          </a:xfrm>
          <a:prstGeom prst="rect">
            <a:avLst/>
          </a:prstGeom>
        </p:spPr>
      </p:pic>
      <p:sp>
        <p:nvSpPr>
          <p:cNvPr id="10" name="TextBox 9">
            <a:extLst>
              <a:ext uri="{FF2B5EF4-FFF2-40B4-BE49-F238E27FC236}">
                <a16:creationId xmlns:a16="http://schemas.microsoft.com/office/drawing/2014/main" id="{D16BC941-D202-8843-14BD-73485C06AF37}"/>
              </a:ext>
            </a:extLst>
          </p:cNvPr>
          <p:cNvSpPr txBox="1"/>
          <p:nvPr/>
        </p:nvSpPr>
        <p:spPr>
          <a:xfrm>
            <a:off x="3505200" y="8206604"/>
            <a:ext cx="1066801" cy="584775"/>
          </a:xfrm>
          <a:prstGeom prst="rect">
            <a:avLst/>
          </a:prstGeom>
          <a:noFill/>
        </p:spPr>
        <p:txBody>
          <a:bodyPr wrap="square">
            <a:spAutoFit/>
          </a:bodyPr>
          <a:lstStyle/>
          <a:p>
            <a:r>
              <a:rPr lang="en-US" sz="3200" dirty="0"/>
              <a:t>  1</a:t>
            </a:r>
            <a:endParaRPr lang="en-IN" sz="3200" dirty="0"/>
          </a:p>
        </p:txBody>
      </p:sp>
      <p:sp>
        <p:nvSpPr>
          <p:cNvPr id="11" name="TextBox 10">
            <a:extLst>
              <a:ext uri="{FF2B5EF4-FFF2-40B4-BE49-F238E27FC236}">
                <a16:creationId xmlns:a16="http://schemas.microsoft.com/office/drawing/2014/main" id="{5DD5B464-FAA6-0D6F-05C6-37E09A54754E}"/>
              </a:ext>
            </a:extLst>
          </p:cNvPr>
          <p:cNvSpPr txBox="1"/>
          <p:nvPr/>
        </p:nvSpPr>
        <p:spPr>
          <a:xfrm>
            <a:off x="1302074" y="8256970"/>
            <a:ext cx="817853"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Msg:</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2D8E2DD-6801-900D-D4E9-328D7A71EAE3}"/>
              </a:ext>
            </a:extLst>
          </p:cNvPr>
          <p:cNvSpPr txBox="1"/>
          <p:nvPr/>
        </p:nvSpPr>
        <p:spPr>
          <a:xfrm>
            <a:off x="5423873" y="8209386"/>
            <a:ext cx="1066801" cy="584775"/>
          </a:xfrm>
          <a:prstGeom prst="rect">
            <a:avLst/>
          </a:prstGeom>
          <a:noFill/>
        </p:spPr>
        <p:txBody>
          <a:bodyPr wrap="square">
            <a:spAutoFit/>
          </a:bodyPr>
          <a:lstStyle/>
          <a:p>
            <a:r>
              <a:rPr lang="en-US" sz="3200" dirty="0"/>
              <a:t>  0</a:t>
            </a:r>
            <a:endParaRPr lang="en-IN" sz="3200" dirty="0"/>
          </a:p>
        </p:txBody>
      </p:sp>
      <p:sp>
        <p:nvSpPr>
          <p:cNvPr id="13" name="TextBox 12">
            <a:extLst>
              <a:ext uri="{FF2B5EF4-FFF2-40B4-BE49-F238E27FC236}">
                <a16:creationId xmlns:a16="http://schemas.microsoft.com/office/drawing/2014/main" id="{98E719CC-BAA1-B71A-8025-0F2D3803A973}"/>
              </a:ext>
            </a:extLst>
          </p:cNvPr>
          <p:cNvSpPr txBox="1"/>
          <p:nvPr/>
        </p:nvSpPr>
        <p:spPr>
          <a:xfrm>
            <a:off x="7848600" y="8195414"/>
            <a:ext cx="1066801" cy="584775"/>
          </a:xfrm>
          <a:prstGeom prst="rect">
            <a:avLst/>
          </a:prstGeom>
          <a:noFill/>
        </p:spPr>
        <p:txBody>
          <a:bodyPr wrap="square">
            <a:spAutoFit/>
          </a:bodyPr>
          <a:lstStyle/>
          <a:p>
            <a:r>
              <a:rPr lang="en-US" sz="3200" dirty="0"/>
              <a:t>  1</a:t>
            </a:r>
            <a:endParaRPr lang="en-IN" sz="3200" dirty="0"/>
          </a:p>
        </p:txBody>
      </p:sp>
      <p:sp>
        <p:nvSpPr>
          <p:cNvPr id="14" name="TextBox 13">
            <a:extLst>
              <a:ext uri="{FF2B5EF4-FFF2-40B4-BE49-F238E27FC236}">
                <a16:creationId xmlns:a16="http://schemas.microsoft.com/office/drawing/2014/main" id="{56B3624B-1F66-1C6F-3E77-F8C8B716EDAF}"/>
              </a:ext>
            </a:extLst>
          </p:cNvPr>
          <p:cNvSpPr txBox="1"/>
          <p:nvPr/>
        </p:nvSpPr>
        <p:spPr>
          <a:xfrm>
            <a:off x="10084593" y="8195414"/>
            <a:ext cx="1066801" cy="584775"/>
          </a:xfrm>
          <a:prstGeom prst="rect">
            <a:avLst/>
          </a:prstGeom>
          <a:noFill/>
        </p:spPr>
        <p:txBody>
          <a:bodyPr wrap="square">
            <a:spAutoFit/>
          </a:bodyPr>
          <a:lstStyle/>
          <a:p>
            <a:r>
              <a:rPr lang="en-US" sz="3200" dirty="0"/>
              <a:t>  1</a:t>
            </a:r>
            <a:endParaRPr lang="en-IN" sz="3200" dirty="0"/>
          </a:p>
        </p:txBody>
      </p:sp>
      <p:sp>
        <p:nvSpPr>
          <p:cNvPr id="15" name="TextBox 14">
            <a:extLst>
              <a:ext uri="{FF2B5EF4-FFF2-40B4-BE49-F238E27FC236}">
                <a16:creationId xmlns:a16="http://schemas.microsoft.com/office/drawing/2014/main" id="{FCCD1AF8-0DA0-9E62-335E-5A3A97F06CFF}"/>
              </a:ext>
            </a:extLst>
          </p:cNvPr>
          <p:cNvSpPr txBox="1"/>
          <p:nvPr/>
        </p:nvSpPr>
        <p:spPr>
          <a:xfrm>
            <a:off x="12320586" y="8209386"/>
            <a:ext cx="1066801" cy="584775"/>
          </a:xfrm>
          <a:prstGeom prst="rect">
            <a:avLst/>
          </a:prstGeom>
          <a:noFill/>
        </p:spPr>
        <p:txBody>
          <a:bodyPr wrap="square">
            <a:spAutoFit/>
          </a:bodyPr>
          <a:lstStyle/>
          <a:p>
            <a:r>
              <a:rPr lang="en-US" sz="3200" dirty="0"/>
              <a:t>  0</a:t>
            </a:r>
            <a:endParaRPr lang="en-IN" sz="3200" dirty="0"/>
          </a:p>
        </p:txBody>
      </p:sp>
      <p:sp>
        <p:nvSpPr>
          <p:cNvPr id="16" name="TextBox 15">
            <a:extLst>
              <a:ext uri="{FF2B5EF4-FFF2-40B4-BE49-F238E27FC236}">
                <a16:creationId xmlns:a16="http://schemas.microsoft.com/office/drawing/2014/main" id="{CA58A9A6-5AB6-8073-BB45-5DBD5C7CC324}"/>
              </a:ext>
            </a:extLst>
          </p:cNvPr>
          <p:cNvSpPr txBox="1"/>
          <p:nvPr/>
        </p:nvSpPr>
        <p:spPr>
          <a:xfrm>
            <a:off x="14536513" y="8113450"/>
            <a:ext cx="1066801" cy="584775"/>
          </a:xfrm>
          <a:prstGeom prst="rect">
            <a:avLst/>
          </a:prstGeom>
          <a:noFill/>
        </p:spPr>
        <p:txBody>
          <a:bodyPr wrap="square">
            <a:spAutoFit/>
          </a:bodyPr>
          <a:lstStyle/>
          <a:p>
            <a:r>
              <a:rPr lang="en-US" sz="3200" dirty="0"/>
              <a:t>  0</a:t>
            </a:r>
            <a:endParaRPr lang="en-IN" sz="3200" dirty="0"/>
          </a:p>
        </p:txBody>
      </p:sp>
      <p:sp>
        <p:nvSpPr>
          <p:cNvPr id="3" name="Slide Number Placeholder 2">
            <a:extLst>
              <a:ext uri="{FF2B5EF4-FFF2-40B4-BE49-F238E27FC236}">
                <a16:creationId xmlns:a16="http://schemas.microsoft.com/office/drawing/2014/main" id="{DF9FFB66-B014-3C73-19F9-0D2F16C2E756}"/>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26</a:t>
            </a:fld>
            <a:r>
              <a:rPr lang="en-IN" spc="-10" dirty="0"/>
              <a:t>/46</a:t>
            </a:r>
          </a:p>
        </p:txBody>
      </p:sp>
    </p:spTree>
    <p:extLst>
      <p:ext uri="{BB962C8B-B14F-4D97-AF65-F5344CB8AC3E}">
        <p14:creationId xmlns:p14="http://schemas.microsoft.com/office/powerpoint/2010/main" val="1658034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2724464"/>
          </a:xfrm>
          <a:prstGeom prst="rect">
            <a:avLst/>
          </a:prstGeom>
        </p:spPr>
        <p:txBody>
          <a:bodyPr vert="horz" wrap="square" lIns="0" tIns="15875" rIns="0" bIns="0" rtlCol="0">
            <a:spAutoFit/>
          </a:bodyPr>
          <a:lstStyle/>
          <a:p>
            <a:pPr marL="270510" algn="l" rtl="0">
              <a:spcBef>
                <a:spcPts val="125"/>
              </a:spcBef>
            </a:pPr>
            <a:r>
              <a:rPr lang="en-IN" sz="6000" kern="1200" dirty="0">
                <a:solidFill>
                  <a:srgbClr val="E3E3E3"/>
                </a:solidFill>
                <a:latin typeface="Cambria Math" panose="02040503050406030204" pitchFamily="18" charset="0"/>
                <a:ea typeface="Cambria Math" panose="02040503050406030204" pitchFamily="18" charset="0"/>
                <a:cs typeface="+mn-cs"/>
              </a:rPr>
              <a:t>Pseudocode</a:t>
            </a:r>
            <a:r>
              <a:rPr kumimoji="0" lang="en-IN" sz="6000" b="0" i="0" u="none" strike="noStrike" kern="1200" cap="none" spc="0" normalizeH="0" noProof="0" dirty="0">
                <a:ln>
                  <a:noFill/>
                </a:ln>
                <a:solidFill>
                  <a:srgbClr val="E3E3E3"/>
                </a:solidFill>
                <a:effectLst/>
                <a:uLnTx/>
                <a:uFillTx/>
                <a:latin typeface="Cambria Math" panose="02040503050406030204" pitchFamily="18" charset="0"/>
                <a:ea typeface="Cambria Math" panose="02040503050406030204" pitchFamily="18" charset="0"/>
                <a:cs typeface="+mn-cs"/>
              </a:rPr>
              <a:t> for Backtracking(soft)</a:t>
            </a:r>
            <a:br>
              <a:rPr lang="en-IN" dirty="0"/>
            </a:br>
            <a:br>
              <a:rPr kumimoji="0" lang="en-IN" sz="6000" b="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B10BFB29-57D5-40E8-9393-3F1D1B33AD0E}" type="datetime4">
              <a:rPr lang="en-US" spc="-25" smtClean="0"/>
              <a:t>April 17, 2024</a:t>
            </a:fld>
            <a:endParaRPr lang="en-IN" spc="-25" dirty="0"/>
          </a:p>
        </p:txBody>
      </p:sp>
      <p:sp>
        <p:nvSpPr>
          <p:cNvPr id="10" name="TextBox 9"/>
          <p:cNvSpPr txBox="1"/>
          <p:nvPr/>
        </p:nvSpPr>
        <p:spPr>
          <a:xfrm>
            <a:off x="533400" y="1104900"/>
            <a:ext cx="13487400" cy="8217634"/>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function </a:t>
            </a:r>
            <a:r>
              <a:rPr lang="en-US" sz="2400" b="1" dirty="0" err="1">
                <a:latin typeface="Courier New" panose="02070309020205020404" pitchFamily="49" charset="0"/>
                <a:cs typeface="Courier New" panose="02070309020205020404" pitchFamily="49" charset="0"/>
              </a:rPr>
              <a:t>viterbi_decode</a:t>
            </a:r>
            <a:r>
              <a:rPr lang="en-US" sz="2400" b="1" dirty="0">
                <a:latin typeface="Courier New" panose="02070309020205020404" pitchFamily="49" charset="0"/>
                <a:cs typeface="Courier New" panose="02070309020205020404" pitchFamily="49" charset="0"/>
              </a:rPr>
              <a:t>(g, </a:t>
            </a:r>
            <a:r>
              <a:rPr lang="en-US" sz="2400" b="1" dirty="0" err="1">
                <a:latin typeface="Courier New" panose="02070309020205020404" pitchFamily="49" charset="0"/>
                <a:cs typeface="Courier New" panose="02070309020205020404" pitchFamily="49" charset="0"/>
              </a:rPr>
              <a:t>received_bit</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Set </a:t>
            </a:r>
            <a:r>
              <a:rPr lang="en-US" sz="2400" b="1" dirty="0" err="1">
                <a:latin typeface="Courier New" panose="02070309020205020404" pitchFamily="49" charset="0"/>
                <a:cs typeface="Courier New" panose="02070309020205020404" pitchFamily="49" charset="0"/>
              </a:rPr>
              <a:t>dp</a:t>
            </a:r>
            <a:r>
              <a:rPr lang="en-US" sz="2400" b="1" dirty="0">
                <a:latin typeface="Courier New" panose="02070309020205020404" pitchFamily="49" charset="0"/>
                <a:cs typeface="Courier New" panose="02070309020205020404" pitchFamily="49" charset="0"/>
              </a:rPr>
              <a:t>(1,1) = 0</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Iterate over received bits:</a:t>
            </a:r>
          </a:p>
          <a:p>
            <a:r>
              <a:rPr lang="en-US" sz="2400" b="1" dirty="0">
                <a:latin typeface="Courier New" panose="02070309020205020404" pitchFamily="49" charset="0"/>
                <a:cs typeface="Courier New" panose="02070309020205020404" pitchFamily="49" charset="0"/>
              </a:rPr>
              <a:t>        for each time step i:</a:t>
            </a:r>
          </a:p>
          <a:p>
            <a:r>
              <a:rPr lang="en-US" sz="2400" b="1" dirty="0">
                <a:latin typeface="Courier New" panose="02070309020205020404" pitchFamily="49" charset="0"/>
                <a:cs typeface="Courier New" panose="02070309020205020404" pitchFamily="49" charset="0"/>
              </a:rPr>
              <a:t>            Extract a group of bits from </a:t>
            </a:r>
            <a:r>
              <a:rPr lang="en-US" sz="2400" b="1" dirty="0" err="1">
                <a:latin typeface="Courier New" panose="02070309020205020404" pitchFamily="49" charset="0"/>
                <a:cs typeface="Courier New" panose="02070309020205020404" pitchFamily="49" charset="0"/>
              </a:rPr>
              <a:t>received_bit</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for each state </a:t>
            </a:r>
            <a:r>
              <a:rPr lang="en-US" sz="2400" b="1" dirty="0" err="1">
                <a:latin typeface="Courier New" panose="02070309020205020404" pitchFamily="49" charset="0"/>
                <a:cs typeface="Courier New" panose="02070309020205020404" pitchFamily="49" charset="0"/>
              </a:rPr>
              <a:t>st</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Compute Euclidean distances for possible transitions</a:t>
            </a:r>
          </a:p>
          <a:p>
            <a:r>
              <a:rPr lang="en-US" sz="2400" b="1" dirty="0">
                <a:latin typeface="Courier New" panose="02070309020205020404" pitchFamily="49" charset="0"/>
                <a:cs typeface="Courier New" panose="02070309020205020404" pitchFamily="49" charset="0"/>
              </a:rPr>
              <a:t>                Update </a:t>
            </a:r>
            <a:r>
              <a:rPr lang="en-US" sz="2400" b="1" dirty="0" err="1">
                <a:latin typeface="Courier New" panose="02070309020205020404" pitchFamily="49" charset="0"/>
                <a:cs typeface="Courier New" panose="02070309020205020404" pitchFamily="49" charset="0"/>
              </a:rPr>
              <a:t>dp</a:t>
            </a:r>
            <a:r>
              <a:rPr lang="en-US" sz="2400" b="1" dirty="0">
                <a:latin typeface="Courier New" panose="02070309020205020404" pitchFamily="49" charset="0"/>
                <a:cs typeface="Courier New" panose="02070309020205020404" pitchFamily="49" charset="0"/>
              </a:rPr>
              <a:t> matrix with minimum path metric for each state</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Backtrack to find decoded message:</a:t>
            </a:r>
          </a:p>
          <a:p>
            <a:r>
              <a:rPr lang="en-US" sz="2400" b="1" dirty="0">
                <a:latin typeface="Courier New" panose="02070309020205020404" pitchFamily="49" charset="0"/>
                <a:cs typeface="Courier New" panose="02070309020205020404" pitchFamily="49" charset="0"/>
              </a:rPr>
              <a:t>        Initialize </a:t>
            </a:r>
            <a:r>
              <a:rPr lang="en-US" sz="2400" b="1" dirty="0" err="1">
                <a:latin typeface="Courier New" panose="02070309020205020404" pitchFamily="49" charset="0"/>
                <a:cs typeface="Courier New" panose="02070309020205020404" pitchFamily="49" charset="0"/>
              </a:rPr>
              <a:t>next_st</a:t>
            </a:r>
            <a:r>
              <a:rPr lang="en-US" sz="2400" b="1" dirty="0">
                <a:latin typeface="Courier New" panose="02070309020205020404" pitchFamily="49" charset="0"/>
                <a:cs typeface="Courier New" panose="02070309020205020404" pitchFamily="49" charset="0"/>
              </a:rPr>
              <a:t> = 0</a:t>
            </a:r>
          </a:p>
          <a:p>
            <a:r>
              <a:rPr lang="en-US" sz="2400" b="1" dirty="0">
                <a:latin typeface="Courier New" panose="02070309020205020404" pitchFamily="49" charset="0"/>
                <a:cs typeface="Courier New" panose="02070309020205020404" pitchFamily="49" charset="0"/>
              </a:rPr>
              <a:t>        Iterate over time steps in reverse:</a:t>
            </a:r>
          </a:p>
          <a:p>
            <a:r>
              <a:rPr lang="en-US" sz="2400" b="1" dirty="0">
                <a:latin typeface="Courier New" panose="02070309020205020404" pitchFamily="49" charset="0"/>
                <a:cs typeface="Courier New" panose="02070309020205020404" pitchFamily="49" charset="0"/>
              </a:rPr>
              <a:t>            Determine previous states with minimum path metric</a:t>
            </a:r>
          </a:p>
          <a:p>
            <a:r>
              <a:rPr lang="en-US" sz="2400" b="1" dirty="0">
                <a:latin typeface="Courier New" panose="02070309020205020404" pitchFamily="49" charset="0"/>
                <a:cs typeface="Courier New" panose="02070309020205020404" pitchFamily="49" charset="0"/>
              </a:rPr>
              <a:t>            Compute Euclidean distances for transitions</a:t>
            </a:r>
          </a:p>
          <a:p>
            <a:r>
              <a:rPr lang="en-US" sz="2400" b="1" dirty="0">
                <a:latin typeface="Courier New" panose="02070309020205020404" pitchFamily="49" charset="0"/>
                <a:cs typeface="Courier New" panose="02070309020205020404" pitchFamily="49" charset="0"/>
              </a:rPr>
              <a:t>            Choose the previous state with the minimum path metric</a:t>
            </a:r>
          </a:p>
          <a:p>
            <a:r>
              <a:rPr lang="en-US" sz="2400" b="1" dirty="0">
                <a:latin typeface="Courier New" panose="02070309020205020404" pitchFamily="49" charset="0"/>
                <a:cs typeface="Courier New" panose="02070309020205020404" pitchFamily="49" charset="0"/>
              </a:rPr>
              <a:t>            Update decoded message and next state</a:t>
            </a:r>
          </a:p>
          <a:p>
            <a:r>
              <a:rPr lang="en-US"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Return decoded message</a:t>
            </a:r>
          </a:p>
          <a:p>
            <a:r>
              <a:rPr lang="en-US" sz="2400" b="1" dirty="0">
                <a:latin typeface="Courier New" panose="02070309020205020404" pitchFamily="49" charset="0"/>
                <a:cs typeface="Courier New" panose="02070309020205020404" pitchFamily="49" charset="0"/>
              </a:rPr>
              <a:t>end</a:t>
            </a:r>
          </a:p>
          <a:p>
            <a:endParaRPr lang="en-IN" sz="2400" b="1" dirty="0">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24D2E0F4-1C2C-1D6C-2F65-1F99D9A06351}"/>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27</a:t>
            </a:fld>
            <a:r>
              <a:rPr lang="en-IN" spc="-10" dirty="0"/>
              <a:t>/46</a:t>
            </a:r>
          </a:p>
        </p:txBody>
      </p:sp>
    </p:spTree>
    <p:extLst>
      <p:ext uri="{BB962C8B-B14F-4D97-AF65-F5344CB8AC3E}">
        <p14:creationId xmlns:p14="http://schemas.microsoft.com/office/powerpoint/2010/main" val="724728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Simulation results</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B10BFB29-57D5-40E8-9393-3F1D1B33AD0E}" type="datetime4">
              <a:rPr lang="en-US" spc="-25" smtClean="0"/>
              <a:t>April 17, 2024</a:t>
            </a:fld>
            <a:endParaRPr lang="en-IN" spc="-25" dirty="0"/>
          </a:p>
        </p:txBody>
      </p:sp>
      <p:sp>
        <p:nvSpPr>
          <p:cNvPr id="10" name="TextBox 9"/>
          <p:cNvSpPr txBox="1"/>
          <p:nvPr/>
        </p:nvSpPr>
        <p:spPr>
          <a:xfrm>
            <a:off x="533400" y="1104900"/>
            <a:ext cx="17373600" cy="1500411"/>
          </a:xfrm>
          <a:prstGeom prst="rect">
            <a:avLst/>
          </a:prstGeom>
          <a:noFill/>
        </p:spPr>
        <p:txBody>
          <a:bodyPr wrap="square" rtlCol="0">
            <a:spAutoFit/>
          </a:bodyPr>
          <a:lstStyle/>
          <a:p>
            <a:pPr marL="342900" indent="-3429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The plots depict the performance of the Viterbi hard and soft decoders for different rates and constraint lengths.</a:t>
            </a:r>
          </a:p>
          <a:p>
            <a:pPr marL="342900" indent="-342900">
              <a:buFont typeface="Arial" panose="020B0604020202020204" pitchFamily="34" charset="0"/>
              <a:buChar char="•"/>
            </a:pPr>
            <a:endParaRPr lang="en-IN" sz="305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4D2E0F4-1C2C-1D6C-2F65-1F99D9A06351}"/>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28</a:t>
            </a:fld>
            <a:r>
              <a:rPr lang="en-IN" spc="-10" dirty="0"/>
              <a:t>/46</a:t>
            </a:r>
          </a:p>
        </p:txBody>
      </p:sp>
      <p:pic>
        <p:nvPicPr>
          <p:cNvPr id="5" name="Picture 4">
            <a:extLst>
              <a:ext uri="{FF2B5EF4-FFF2-40B4-BE49-F238E27FC236}">
                <a16:creationId xmlns:a16="http://schemas.microsoft.com/office/drawing/2014/main" id="{0B05E5B1-3CA3-B56C-CB96-BE86DB0FBAC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8254" y="3138828"/>
            <a:ext cx="5996691" cy="4786516"/>
          </a:xfrm>
          <a:prstGeom prst="rect">
            <a:avLst/>
          </a:prstGeom>
        </p:spPr>
      </p:pic>
      <p:pic>
        <p:nvPicPr>
          <p:cNvPr id="11" name="Picture 10">
            <a:extLst>
              <a:ext uri="{FF2B5EF4-FFF2-40B4-BE49-F238E27FC236}">
                <a16:creationId xmlns:a16="http://schemas.microsoft.com/office/drawing/2014/main" id="{44102D03-AA10-3D16-B0B4-12CC1AC4C5F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74559" y="3241673"/>
            <a:ext cx="6063048" cy="4723749"/>
          </a:xfrm>
          <a:prstGeom prst="rect">
            <a:avLst/>
          </a:prstGeom>
        </p:spPr>
      </p:pic>
      <p:pic>
        <p:nvPicPr>
          <p:cNvPr id="13" name="Picture 12">
            <a:extLst>
              <a:ext uri="{FF2B5EF4-FFF2-40B4-BE49-F238E27FC236}">
                <a16:creationId xmlns:a16="http://schemas.microsoft.com/office/drawing/2014/main" id="{EAAB1375-C470-8B2D-2F5C-3ED247C19D5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151002" y="3016599"/>
            <a:ext cx="5996691" cy="4875138"/>
          </a:xfrm>
          <a:prstGeom prst="rect">
            <a:avLst/>
          </a:prstGeom>
        </p:spPr>
      </p:pic>
    </p:spTree>
    <p:extLst>
      <p:ext uri="{BB962C8B-B14F-4D97-AF65-F5344CB8AC3E}">
        <p14:creationId xmlns:p14="http://schemas.microsoft.com/office/powerpoint/2010/main" val="1019383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Observations from Plots</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B10BFB29-57D5-40E8-9393-3F1D1B33AD0E}" type="datetime4">
              <a:rPr lang="en-US" spc="-25" smtClean="0"/>
              <a:t>April 17, 2024</a:t>
            </a:fld>
            <a:endParaRPr lang="en-IN" spc="-25" dirty="0"/>
          </a:p>
        </p:txBody>
      </p:sp>
      <p:sp>
        <p:nvSpPr>
          <p:cNvPr id="3" name="Slide Number Placeholder 2">
            <a:extLst>
              <a:ext uri="{FF2B5EF4-FFF2-40B4-BE49-F238E27FC236}">
                <a16:creationId xmlns:a16="http://schemas.microsoft.com/office/drawing/2014/main" id="{24D2E0F4-1C2C-1D6C-2F65-1F99D9A06351}"/>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29</a:t>
            </a:fld>
            <a:r>
              <a:rPr lang="en-IN" spc="-10" dirty="0"/>
              <a:t>/46</a:t>
            </a:r>
          </a:p>
        </p:txBody>
      </p:sp>
      <p:pic>
        <p:nvPicPr>
          <p:cNvPr id="9" name="Picture 8">
            <a:extLst>
              <a:ext uri="{FF2B5EF4-FFF2-40B4-BE49-F238E27FC236}">
                <a16:creationId xmlns:a16="http://schemas.microsoft.com/office/drawing/2014/main" id="{550BB280-2FB5-7297-35E9-0260A01385A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414183" y="1054578"/>
            <a:ext cx="5492638" cy="4328528"/>
          </a:xfrm>
          <a:prstGeom prst="rect">
            <a:avLst/>
          </a:prstGeom>
        </p:spPr>
      </p:pic>
      <p:pic>
        <p:nvPicPr>
          <p:cNvPr id="14" name="Picture 13">
            <a:extLst>
              <a:ext uri="{FF2B5EF4-FFF2-40B4-BE49-F238E27FC236}">
                <a16:creationId xmlns:a16="http://schemas.microsoft.com/office/drawing/2014/main" id="{99C4E32F-34BD-3D91-4216-68FF60826DBF}"/>
              </a:ext>
            </a:extLst>
          </p:cNvPr>
          <p:cNvPicPr>
            <a:picLocks noChangeAspect="1"/>
          </p:cNvPicPr>
          <p:nvPr/>
        </p:nvPicPr>
        <p:blipFill>
          <a:blip r:embed="rId3">
            <a:extLst>
              <a:ext uri="{28A0092B-C50C-407E-A947-70E740481C1C}">
                <a14:useLocalDpi xmlns:a14="http://schemas.microsoft.com/office/drawing/2010/main" val="0"/>
              </a:ext>
            </a:extLst>
          </a:blip>
          <a:srcRect t="3224" b="3224"/>
          <a:stretch/>
        </p:blipFill>
        <p:spPr>
          <a:xfrm>
            <a:off x="12414183" y="5487848"/>
            <a:ext cx="5520111" cy="4228102"/>
          </a:xfrm>
          <a:prstGeom prst="rect">
            <a:avLst/>
          </a:prstGeom>
        </p:spPr>
      </p:pic>
      <p:sp>
        <p:nvSpPr>
          <p:cNvPr id="15" name="TextBox 14">
            <a:extLst>
              <a:ext uri="{FF2B5EF4-FFF2-40B4-BE49-F238E27FC236}">
                <a16:creationId xmlns:a16="http://schemas.microsoft.com/office/drawing/2014/main" id="{46F7ECEA-8E1F-E3CE-CAE0-9AB3CEE205C5}"/>
              </a:ext>
            </a:extLst>
          </p:cNvPr>
          <p:cNvSpPr txBox="1"/>
          <p:nvPr/>
        </p:nvSpPr>
        <p:spPr>
          <a:xfrm>
            <a:off x="187560" y="1018936"/>
            <a:ext cx="12385440" cy="6194003"/>
          </a:xfrm>
          <a:prstGeom prst="rect">
            <a:avLst/>
          </a:prstGeom>
          <a:noFill/>
        </p:spPr>
        <p:txBody>
          <a:bodyPr wrap="square" rtlCol="0">
            <a:spAutoFit/>
          </a:bodyPr>
          <a:lstStyle/>
          <a:p>
            <a:pPr marL="285750" indent="-28575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 Performance of both Viterbi hard and soft for each case increases with the increase in SNR.</a:t>
            </a:r>
          </a:p>
          <a:p>
            <a:pPr marL="285750" indent="-28575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The BER and PDE is higher for lower SNR which suggests that Viterbi hard performs better for minimal noise. </a:t>
            </a:r>
          </a:p>
          <a:p>
            <a:pPr marL="285750" indent="-28575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The same goes for Viterbi-soft decision decoding but it performs better than Viterbi-hard.</a:t>
            </a:r>
          </a:p>
          <a:p>
            <a:pPr marL="285750" indent="-28575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 Lower code rates enhance the performance of the decoders but it also introduces overhead.</a:t>
            </a:r>
          </a:p>
          <a:p>
            <a:pPr marL="285750" indent="-28575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Larger constraint length enhances error correction significantly but the cost is significant increase in time due to increase in computation complexity.</a:t>
            </a:r>
          </a:p>
          <a:p>
            <a:pPr marL="285750" indent="-28575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The overall performance of soft decision decoding is much better than the hard decision. The reasons can be:</a:t>
            </a:r>
          </a:p>
          <a:p>
            <a:r>
              <a:rPr lang="en-US" sz="3050" dirty="0">
                <a:latin typeface="Times New Roman" panose="02020603050405020304" pitchFamily="18" charset="0"/>
                <a:cs typeface="Times New Roman" panose="02020603050405020304" pitchFamily="18" charset="0"/>
              </a:rPr>
              <a:t>      	</a:t>
            </a:r>
            <a:endParaRPr lang="en-IN" sz="305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0E0865-53E1-BAA0-639D-CFAD6ED25D32}"/>
              </a:ext>
            </a:extLst>
          </p:cNvPr>
          <p:cNvSpPr txBox="1"/>
          <p:nvPr/>
        </p:nvSpPr>
        <p:spPr>
          <a:xfrm>
            <a:off x="542324" y="6680144"/>
            <a:ext cx="11675911" cy="2908489"/>
          </a:xfrm>
          <a:prstGeom prst="rect">
            <a:avLst/>
          </a:prstGeom>
          <a:noFill/>
        </p:spPr>
        <p:txBody>
          <a:bodyPr wrap="square" rtlCol="0">
            <a:spAutoFit/>
          </a:bodyPr>
          <a:lstStyle/>
          <a:p>
            <a:pPr marL="457200" indent="-457200">
              <a:buFont typeface="Courier New" panose="02070309020205020404" pitchFamily="49" charset="0"/>
              <a:buChar char="o"/>
            </a:pPr>
            <a:r>
              <a:rPr lang="en-US" sz="3050" dirty="0">
                <a:latin typeface="Times New Roman" panose="02020603050405020304" pitchFamily="18" charset="0"/>
                <a:cs typeface="Times New Roman" panose="02020603050405020304" pitchFamily="18" charset="0"/>
              </a:rPr>
              <a:t>In hard decision decoding, each of the received symbol is demodulated to bits considering a specific threshold. This leads to ambiguity because decoder may choose incorrect bits due to uncertainty.</a:t>
            </a:r>
          </a:p>
          <a:p>
            <a:pPr marL="457200" indent="-457200">
              <a:buFont typeface="Courier New" panose="02070309020205020404" pitchFamily="49" charset="0"/>
              <a:buChar char="o"/>
            </a:pPr>
            <a:r>
              <a:rPr lang="en-US" sz="3050" dirty="0">
                <a:latin typeface="Times New Roman" panose="02020603050405020304" pitchFamily="18" charset="0"/>
                <a:cs typeface="Times New Roman" panose="02020603050405020304" pitchFamily="18" charset="0"/>
              </a:rPr>
              <a:t>Soft decision decodes using the received symbols rather than demodulating them to bits. Unlike Viterbi hard, there is no room for ambiguity </a:t>
            </a:r>
            <a:r>
              <a:rPr lang="en-US" sz="3050">
                <a:latin typeface="Times New Roman" panose="02020603050405020304" pitchFamily="18" charset="0"/>
                <a:cs typeface="Times New Roman" panose="02020603050405020304" pitchFamily="18" charset="0"/>
              </a:rPr>
              <a:t>here.</a:t>
            </a:r>
            <a:endParaRPr lang="en-IN" sz="3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703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102235">
              <a:lnSpc>
                <a:spcPct val="100000"/>
              </a:lnSpc>
              <a:spcBef>
                <a:spcPts val="125"/>
              </a:spcBef>
            </a:pPr>
            <a:r>
              <a:rPr lang="en-IN" spc="180" dirty="0"/>
              <a:t>Outline</a:t>
            </a:r>
            <a:endParaRPr spc="180" dirty="0"/>
          </a:p>
        </p:txBody>
      </p:sp>
      <p:sp>
        <p:nvSpPr>
          <p:cNvPr id="4" name="object 4"/>
          <p:cNvSpPr/>
          <p:nvPr/>
        </p:nvSpPr>
        <p:spPr>
          <a:xfrm>
            <a:off x="0" y="9784384"/>
            <a:ext cx="18288000" cy="502920"/>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dirty="0"/>
          </a:p>
        </p:txBody>
      </p:sp>
      <p:sp>
        <p:nvSpPr>
          <p:cNvPr id="5" name="object 5"/>
          <p:cNvSpPr txBox="1">
            <a:spLocks noGrp="1"/>
          </p:cNvSpPr>
          <p:nvPr>
            <p:ph type="ftr" sz="quarter" idx="5"/>
          </p:nvPr>
        </p:nvSpPr>
        <p:spPr>
          <a:xfrm>
            <a:off x="244475" y="9891280"/>
            <a:ext cx="3287698"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6" name="object 6"/>
          <p:cNvSpPr txBox="1">
            <a:spLocks noGrp="1"/>
          </p:cNvSpPr>
          <p:nvPr>
            <p:ph type="dt" sz="half" idx="6"/>
          </p:nvPr>
        </p:nvSpPr>
        <p:spPr>
          <a:xfrm>
            <a:off x="7792972" y="9865706"/>
            <a:ext cx="2716124" cy="333425"/>
          </a:xfrm>
          <a:prstGeom prst="rect">
            <a:avLst/>
          </a:prstGeom>
        </p:spPr>
        <p:txBody>
          <a:bodyPr vert="horz" wrap="square" lIns="0" tIns="0" rIns="0" bIns="0" rtlCol="0">
            <a:spAutoFit/>
          </a:bodyPr>
          <a:lstStyle/>
          <a:p>
            <a:pPr marL="12700">
              <a:lnSpc>
                <a:spcPts val="2575"/>
              </a:lnSpc>
            </a:pPr>
            <a:fld id="{443C084B-035B-47A2-8692-244210D99FD3}" type="datetime4">
              <a:rPr lang="en-US" spc="-25" smtClean="0"/>
              <a:t>April 17, 2024</a:t>
            </a:fld>
            <a:endParaRPr spc="-25" dirty="0"/>
          </a:p>
        </p:txBody>
      </p:sp>
      <p:sp>
        <p:nvSpPr>
          <p:cNvPr id="3" name="TextBox 2">
            <a:extLst>
              <a:ext uri="{FF2B5EF4-FFF2-40B4-BE49-F238E27FC236}">
                <a16:creationId xmlns:a16="http://schemas.microsoft.com/office/drawing/2014/main" id="{0F49A233-42DF-A61C-F29C-87B2A3D7368F}"/>
              </a:ext>
            </a:extLst>
          </p:cNvPr>
          <p:cNvSpPr txBox="1"/>
          <p:nvPr/>
        </p:nvSpPr>
        <p:spPr>
          <a:xfrm>
            <a:off x="381000" y="1412803"/>
            <a:ext cx="17782625" cy="8071440"/>
          </a:xfrm>
          <a:prstGeom prst="rect">
            <a:avLst/>
          </a:prstGeom>
          <a:noFill/>
        </p:spPr>
        <p:txBody>
          <a:bodyPr wrap="square" rtlCol="0">
            <a:spAutoFit/>
          </a:bodyPr>
          <a:lstStyle/>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Problem Statement</a:t>
            </a: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Objective</a:t>
            </a: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Introduction to convolution</a:t>
            </a: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Concept of encoding </a:t>
            </a: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Modulation and AWGN simulation</a:t>
            </a: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Demodulation </a:t>
            </a: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Concept of decoding</a:t>
            </a: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Simulation results</a:t>
            </a: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Observation from plots</a:t>
            </a: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Summary</a:t>
            </a:r>
          </a:p>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References</a:t>
            </a:r>
          </a:p>
          <a:p>
            <a:endParaRPr lang="en-IN" sz="305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305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305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305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305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305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66E20DC-0DB4-F8A3-5BE3-06A5C8364ED9}"/>
              </a:ext>
            </a:extLst>
          </p:cNvPr>
          <p:cNvSpPr txBox="1"/>
          <p:nvPr/>
        </p:nvSpPr>
        <p:spPr>
          <a:xfrm>
            <a:off x="842992" y="2074522"/>
            <a:ext cx="184731" cy="369332"/>
          </a:xfrm>
          <a:prstGeom prst="rect">
            <a:avLst/>
          </a:prstGeom>
          <a:noFill/>
        </p:spPr>
        <p:txBody>
          <a:bodyPr wrap="none" rtlCol="0">
            <a:spAutoFit/>
          </a:bodyPr>
          <a:lstStyle/>
          <a:p>
            <a:endParaRPr lang="en-IN" dirty="0"/>
          </a:p>
        </p:txBody>
      </p:sp>
      <p:sp>
        <p:nvSpPr>
          <p:cNvPr id="9" name="Slide Number Placeholder 8">
            <a:extLst>
              <a:ext uri="{FF2B5EF4-FFF2-40B4-BE49-F238E27FC236}">
                <a16:creationId xmlns:a16="http://schemas.microsoft.com/office/drawing/2014/main" id="{6406A122-5AED-F6B2-8682-04066F4BACEA}"/>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3</a:t>
            </a:fld>
            <a:r>
              <a:rPr lang="en-IN" spc="-10" dirty="0"/>
              <a:t>/46</a:t>
            </a:r>
          </a:p>
        </p:txBody>
      </p:sp>
    </p:spTree>
    <p:extLst>
      <p:ext uri="{BB962C8B-B14F-4D97-AF65-F5344CB8AC3E}">
        <p14:creationId xmlns:p14="http://schemas.microsoft.com/office/powerpoint/2010/main" val="4242594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Summary</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B10BFB29-57D5-40E8-9393-3F1D1B33AD0E}" type="datetime4">
              <a:rPr lang="en-US" spc="-25" smtClean="0"/>
              <a:t>April 17, 2024</a:t>
            </a:fld>
            <a:endParaRPr lang="en-IN" spc="-25" dirty="0"/>
          </a:p>
        </p:txBody>
      </p:sp>
      <p:sp>
        <p:nvSpPr>
          <p:cNvPr id="3" name="Slide Number Placeholder 2">
            <a:extLst>
              <a:ext uri="{FF2B5EF4-FFF2-40B4-BE49-F238E27FC236}">
                <a16:creationId xmlns:a16="http://schemas.microsoft.com/office/drawing/2014/main" id="{24D2E0F4-1C2C-1D6C-2F65-1F99D9A06351}"/>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30</a:t>
            </a:fld>
            <a:r>
              <a:rPr lang="en-IN" spc="-10" dirty="0"/>
              <a:t>/46</a:t>
            </a:r>
          </a:p>
        </p:txBody>
      </p:sp>
      <p:sp>
        <p:nvSpPr>
          <p:cNvPr id="4" name="TextBox 3">
            <a:extLst>
              <a:ext uri="{FF2B5EF4-FFF2-40B4-BE49-F238E27FC236}">
                <a16:creationId xmlns:a16="http://schemas.microsoft.com/office/drawing/2014/main" id="{8E32885F-7038-C3DF-3B52-D6589E353B84}"/>
              </a:ext>
            </a:extLst>
          </p:cNvPr>
          <p:cNvSpPr txBox="1"/>
          <p:nvPr/>
        </p:nvSpPr>
        <p:spPr>
          <a:xfrm>
            <a:off x="244475" y="1409700"/>
            <a:ext cx="16535400" cy="5724644"/>
          </a:xfrm>
          <a:prstGeom prst="rect">
            <a:avLst/>
          </a:prstGeom>
          <a:noFill/>
        </p:spPr>
        <p:txBody>
          <a:bodyPr wrap="square" rtlCol="0">
            <a:spAutoFit/>
          </a:bodyPr>
          <a:lstStyle/>
          <a:p>
            <a:pPr marL="285750" indent="-285750" algn="l">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Convolution code is a channel coding technique which transmits parity bits rather than message bits followed by parity bits.</a:t>
            </a:r>
          </a:p>
          <a:p>
            <a:pPr marL="285750" indent="-285750" algn="l">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Viterbi hard decision can be </a:t>
            </a:r>
            <a:r>
              <a:rPr lang="en-US" sz="3050" dirty="0" err="1">
                <a:latin typeface="Times New Roman" panose="02020603050405020304" pitchFamily="18" charset="0"/>
                <a:cs typeface="Times New Roman" panose="02020603050405020304" pitchFamily="18" charset="0"/>
              </a:rPr>
              <a:t>generalised</a:t>
            </a:r>
            <a:r>
              <a:rPr lang="en-US" sz="3050" dirty="0">
                <a:latin typeface="Times New Roman" panose="02020603050405020304" pitchFamily="18" charset="0"/>
                <a:cs typeface="Times New Roman" panose="02020603050405020304" pitchFamily="18" charset="0"/>
              </a:rPr>
              <a:t> to Viterbi soft decision just by changing the Branch Metric computation.</a:t>
            </a:r>
          </a:p>
          <a:p>
            <a:pPr marL="285750" indent="-285750" algn="l">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The overall performance of the Viterbi Soft Decoder is better than Viterbi Hard Decoder. </a:t>
            </a:r>
          </a:p>
          <a:p>
            <a:pPr marL="285750" indent="-285750" algn="l">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The trade off involved in convolution codes is that the errors in the decoded message decreases with the increase in constraint length but the decoding time increases significantly.</a:t>
            </a:r>
          </a:p>
          <a:p>
            <a:pPr marL="285750" indent="-285750" algn="l">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The performance of decoder improves as the rate decreases but it also leads to increase in the parity bits generated for message which increases the computation complexity or more appropriately the decoding time.</a:t>
            </a:r>
          </a:p>
          <a:p>
            <a:pPr marL="285750" indent="-285750" algn="l">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Convolutional codes can be used in wireless communication, satellite links, deep space communication, and digital television broadcasting.</a:t>
            </a:r>
            <a:endParaRPr lang="en-IN" sz="3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035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5DA479B6-2AAD-4568-95EA-282973C519B9}" type="datetime4">
              <a:rPr lang="en-US" spc="-25" smtClean="0"/>
              <a:t>April 17, 2024</a:t>
            </a:fld>
            <a:endParaRPr lang="en-IN" spc="-25" dirty="0"/>
          </a:p>
        </p:txBody>
      </p:sp>
      <p:sp>
        <p:nvSpPr>
          <p:cNvPr id="10" name="TextBox 9"/>
          <p:cNvSpPr txBox="1"/>
          <p:nvPr/>
        </p:nvSpPr>
        <p:spPr>
          <a:xfrm>
            <a:off x="4305300" y="3989338"/>
            <a:ext cx="11010900" cy="2554545"/>
          </a:xfrm>
          <a:prstGeom prst="rect">
            <a:avLst/>
          </a:prstGeom>
          <a:noFill/>
        </p:spPr>
        <p:txBody>
          <a:bodyPr wrap="square" rtlCol="0">
            <a:spAutoFit/>
          </a:bodyPr>
          <a:lstStyle/>
          <a:p>
            <a:r>
              <a:rPr lang="en-IN" sz="8800" dirty="0">
                <a:latin typeface="Times New Roman" panose="02020603050405020304" pitchFamily="18" charset="0"/>
                <a:cs typeface="Times New Roman" panose="02020603050405020304" pitchFamily="18" charset="0"/>
              </a:rPr>
              <a:t>Soft Decision Decoding</a:t>
            </a:r>
          </a:p>
          <a:p>
            <a:r>
              <a:rPr lang="en-IN" sz="7200" b="1" dirty="0">
                <a:latin typeface="Courier New" panose="02070309020205020404" pitchFamily="49" charset="0"/>
                <a:cs typeface="Courier New" panose="02070309020205020404" pitchFamily="49" charset="0"/>
              </a:rPr>
              <a:t>       </a:t>
            </a:r>
            <a:r>
              <a:rPr lang="en-IN" sz="6600" b="1" dirty="0">
                <a:latin typeface="Times New Roman" panose="02020603050405020304" pitchFamily="18" charset="0"/>
                <a:cs typeface="Times New Roman" panose="02020603050405020304" pitchFamily="18" charset="0"/>
              </a:rPr>
              <a:t>A</a:t>
            </a:r>
            <a:r>
              <a:rPr lang="en-IN" sz="6600" dirty="0">
                <a:latin typeface="Times New Roman" panose="02020603050405020304" pitchFamily="18" charset="0"/>
                <a:cs typeface="Times New Roman" panose="02020603050405020304" pitchFamily="18" charset="0"/>
              </a:rPr>
              <a:t>nalysis</a:t>
            </a:r>
            <a:r>
              <a:rPr lang="en-IN" sz="2400" b="1" dirty="0">
                <a:latin typeface="Courier New" panose="02070309020205020404" pitchFamily="49" charset="0"/>
                <a:cs typeface="Courier New" panose="02070309020205020404" pitchFamily="49" charset="0"/>
              </a:rPr>
              <a:t> </a:t>
            </a:r>
          </a:p>
        </p:txBody>
      </p:sp>
      <p:sp>
        <p:nvSpPr>
          <p:cNvPr id="3" name="Slide Number Placeholder 2">
            <a:extLst>
              <a:ext uri="{FF2B5EF4-FFF2-40B4-BE49-F238E27FC236}">
                <a16:creationId xmlns:a16="http://schemas.microsoft.com/office/drawing/2014/main" id="{3579A312-E438-2B63-1D18-FB6B1B9E36E9}"/>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31</a:t>
            </a:fld>
            <a:r>
              <a:rPr lang="en-IN" spc="-10" dirty="0"/>
              <a:t>/46</a:t>
            </a:r>
          </a:p>
        </p:txBody>
      </p:sp>
    </p:spTree>
    <p:extLst>
      <p:ext uri="{BB962C8B-B14F-4D97-AF65-F5344CB8AC3E}">
        <p14:creationId xmlns:p14="http://schemas.microsoft.com/office/powerpoint/2010/main" val="3598616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9837FAB7-74DC-405E-AC21-992EB75E1830}" type="datetime4">
              <a:rPr lang="en-US" spc="-25" smtClean="0"/>
              <a:t>April 17, 2024</a:t>
            </a:fld>
            <a:endParaRPr lang="en-IN" spc="-25"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2D0FA7-BC3F-3F0B-6121-A0CD32761DBC}"/>
                  </a:ext>
                </a:extLst>
              </p:cNvPr>
              <p:cNvSpPr txBox="1"/>
              <p:nvPr/>
            </p:nvSpPr>
            <p:spPr>
              <a:xfrm>
                <a:off x="244475" y="1104900"/>
                <a:ext cx="17509847" cy="8572860"/>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Convolution Encoder is a finite state machine, And the optimum decoder is a maximum likelihood sequence estimator (MLSE), which helps us to find the most likely transmitted sequence for the received sequence.</a:t>
                </a:r>
              </a:p>
              <a:p>
                <a:pPr marL="285750" indent="-285750">
                  <a:spcAft>
                    <a:spcPts val="600"/>
                  </a:spcAf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If the Soft-Decision Decoding is employed and the code sequence is transmitted by BPSK modulation then the input to the decoder is:</a:t>
                </a:r>
              </a:p>
              <a:p>
                <a:pPr algn="ctr">
                  <a:spcAft>
                    <a:spcPts val="600"/>
                  </a:spcAft>
                </a:pPr>
                <a14:m>
                  <m:oMathPara xmlns:m="http://schemas.openxmlformats.org/officeDocument/2006/math">
                    <m:oMathParaPr>
                      <m:jc m:val="centerGroup"/>
                    </m:oMathParaPr>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𝑟</m:t>
                          </m:r>
                        </m:e>
                        <m:sub>
                          <m:r>
                            <a:rPr lang="en-IN" sz="2800" b="0" i="1" smtClean="0">
                              <a:latin typeface="Cambria Math" panose="02040503050406030204" pitchFamily="18" charset="0"/>
                            </a:rPr>
                            <m:t>𝑗𝑚</m:t>
                          </m:r>
                        </m:sub>
                      </m:sSub>
                      <m:r>
                        <a:rPr lang="en-IN" sz="2800" b="0" i="1" smtClean="0">
                          <a:latin typeface="Cambria Math" panose="02040503050406030204" pitchFamily="18" charset="0"/>
                        </a:rPr>
                        <m:t>= </m:t>
                      </m:r>
                      <m:rad>
                        <m:radPr>
                          <m:degHide m:val="on"/>
                          <m:ctrlPr>
                            <a:rPr lang="en-IN" sz="2800" i="1" dirty="0" smtClean="0">
                              <a:solidFill>
                                <a:srgbClr val="836967"/>
                              </a:solidFill>
                              <a:latin typeface="Cambria Math" panose="02040503050406030204" pitchFamily="18" charset="0"/>
                            </a:rPr>
                          </m:ctrlPr>
                        </m:radPr>
                        <m:deg/>
                        <m:e>
                          <m:sSub>
                            <m:sSubPr>
                              <m:ctrlPr>
                                <a:rPr lang="en-IN" sz="2800" i="1" dirty="0">
                                  <a:solidFill>
                                    <a:srgbClr val="836967"/>
                                  </a:solidFill>
                                  <a:latin typeface="Cambria Math" panose="02040503050406030204" pitchFamily="18" charset="0"/>
                                </a:rPr>
                              </m:ctrlPr>
                            </m:sSubPr>
                            <m:e>
                              <m:r>
                                <a:rPr lang="en-IN" sz="2800" i="1" dirty="0">
                                  <a:latin typeface="Cambria Math" panose="02040503050406030204" pitchFamily="18" charset="0"/>
                                </a:rPr>
                                <m:t>𝜀</m:t>
                              </m:r>
                            </m:e>
                            <m:sub>
                              <m:r>
                                <a:rPr lang="en-IN" sz="2800" i="1" dirty="0">
                                  <a:latin typeface="Cambria Math" panose="02040503050406030204" pitchFamily="18" charset="0"/>
                                </a:rPr>
                                <m:t>𝑐</m:t>
                              </m:r>
                            </m:sub>
                          </m:sSub>
                        </m:e>
                      </m:rad>
                      <m:r>
                        <a:rPr lang="en-IN" sz="2800" b="0" i="1" dirty="0" smtClean="0">
                          <a:latin typeface="Cambria Math" panose="02040503050406030204" pitchFamily="18" charset="0"/>
                        </a:rPr>
                        <m:t> </m:t>
                      </m:r>
                      <m:d>
                        <m:dPr>
                          <m:ctrlPr>
                            <a:rPr lang="en-IN" sz="2800" b="0" i="1" dirty="0" smtClean="0">
                              <a:latin typeface="Cambria Math" panose="02040503050406030204" pitchFamily="18" charset="0"/>
                            </a:rPr>
                          </m:ctrlPr>
                        </m:dPr>
                        <m:e>
                          <m:r>
                            <a:rPr lang="en-IN" sz="2800" b="0" i="1" dirty="0" smtClean="0">
                              <a:latin typeface="Cambria Math" panose="02040503050406030204" pitchFamily="18" charset="0"/>
                            </a:rPr>
                            <m:t>2</m:t>
                          </m:r>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𝑐</m:t>
                              </m:r>
                            </m:e>
                            <m:sub>
                              <m:r>
                                <a:rPr lang="en-IN" sz="2800" b="0" i="1" dirty="0" smtClean="0">
                                  <a:latin typeface="Cambria Math" panose="02040503050406030204" pitchFamily="18" charset="0"/>
                                </a:rPr>
                                <m:t>𝑗𝑚</m:t>
                              </m:r>
                            </m:sub>
                          </m:sSub>
                          <m:r>
                            <a:rPr lang="en-IN" sz="2800" b="0" i="1" dirty="0" smtClean="0">
                              <a:latin typeface="Cambria Math" panose="02040503050406030204" pitchFamily="18" charset="0"/>
                            </a:rPr>
                            <m:t> −1</m:t>
                          </m:r>
                        </m:e>
                      </m:d>
                      <m:r>
                        <a:rPr lang="en-IN" sz="2800" b="0" i="1" dirty="0" smtClean="0">
                          <a:latin typeface="Cambria Math" panose="02040503050406030204" pitchFamily="18" charset="0"/>
                        </a:rPr>
                        <m:t>+</m:t>
                      </m:r>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𝑛</m:t>
                          </m:r>
                        </m:e>
                        <m:sub>
                          <m:r>
                            <a:rPr lang="en-IN" sz="2800" b="0" i="1" dirty="0" smtClean="0">
                              <a:latin typeface="Cambria Math" panose="02040503050406030204" pitchFamily="18" charset="0"/>
                            </a:rPr>
                            <m:t>𝑗𝑚</m:t>
                          </m:r>
                        </m:sub>
                      </m:sSub>
                    </m:oMath>
                  </m:oMathPara>
                </a14:m>
                <a:endParaRPr lang="en-IN" sz="2800" dirty="0">
                  <a:latin typeface="Times New Roman" panose="02020603050405020304" pitchFamily="18" charset="0"/>
                  <a:cs typeface="Times New Roman" panose="02020603050405020304" pitchFamily="18" charset="0"/>
                </a:endParaRPr>
              </a:p>
              <a:p>
                <a:pPr>
                  <a:spcAft>
                    <a:spcPts val="600"/>
                  </a:spcAft>
                </a:pPr>
                <a:r>
                  <a:rPr lang="en-IN" sz="2800" dirty="0">
                    <a:latin typeface="Times New Roman" panose="02020603050405020304" pitchFamily="18" charset="0"/>
                    <a:cs typeface="Times New Roman" panose="02020603050405020304" pitchFamily="18" charset="0"/>
                  </a:rPr>
                  <a:t> </a:t>
                </a:r>
              </a:p>
              <a:p>
                <a:pPr marL="285750" indent="-285750">
                  <a:spcAft>
                    <a:spcPts val="600"/>
                  </a:spcAf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Here ,  </a:t>
                </a:r>
              </a:p>
              <a:p>
                <a:pPr>
                  <a:spcAft>
                    <a:spcPts val="600"/>
                  </a:spcAft>
                </a:pPr>
                <a:r>
                  <a:rPr lang="en-IN" sz="2800" b="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r>
                      <a:rPr lang="en-IN" sz="2800" b="0" i="1" smtClean="0">
                        <a:latin typeface="Cambria Math" panose="02040503050406030204" pitchFamily="18" charset="0"/>
                      </a:rPr>
                      <m:t> :</m:t>
                    </m:r>
                  </m:oMath>
                </a14:m>
                <a:r>
                  <a:rPr lang="en-IN" sz="2800" dirty="0">
                    <a:latin typeface="Times New Roman" panose="02020603050405020304" pitchFamily="18" charset="0"/>
                    <a:cs typeface="Times New Roman" panose="02020603050405020304" pitchFamily="18" charset="0"/>
                  </a:rPr>
                  <a:t> coded symbol related to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𝑚</m:t>
                        </m:r>
                      </m:e>
                      <m:sup>
                        <m:r>
                          <a:rPr lang="en-US" sz="2800" b="0" i="1" smtClean="0">
                            <a:latin typeface="Cambria Math" panose="02040503050406030204" pitchFamily="18" charset="0"/>
                            <a:cs typeface="Times New Roman" panose="02020603050405020304" pitchFamily="18" charset="0"/>
                          </a:rPr>
                          <m:t>𝑡h</m:t>
                        </m:r>
                      </m:sup>
                    </m:sSup>
                  </m:oMath>
                </a14:m>
                <a:r>
                  <a:rPr lang="en-IN" sz="2800" dirty="0">
                    <a:latin typeface="Times New Roman" panose="02020603050405020304" pitchFamily="18" charset="0"/>
                    <a:cs typeface="Times New Roman" panose="02020603050405020304" pitchFamily="18" charset="0"/>
                  </a:rPr>
                  <a:t> symbol of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𝑗</m:t>
                        </m:r>
                      </m:e>
                      <m:sup>
                        <m:r>
                          <a:rPr lang="en-US" sz="2800" b="0" i="1" smtClean="0">
                            <a:latin typeface="Cambria Math" panose="02040503050406030204" pitchFamily="18" charset="0"/>
                            <a:cs typeface="Times New Roman" panose="02020603050405020304" pitchFamily="18" charset="0"/>
                          </a:rPr>
                          <m:t>𝑡h</m:t>
                        </m:r>
                      </m:sup>
                    </m:sSup>
                  </m:oMath>
                </a14:m>
                <a:r>
                  <a:rPr lang="en-IN" sz="2800" dirty="0">
                    <a:latin typeface="Times New Roman" panose="02020603050405020304" pitchFamily="18" charset="0"/>
                    <a:cs typeface="Times New Roman" panose="02020603050405020304" pitchFamily="18" charset="0"/>
                  </a:rPr>
                  <a:t>branch and it’s components are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r>
                          <a:rPr lang="en-IN" sz="2800" b="0" i="1" smtClean="0">
                            <a:latin typeface="Cambria Math" panose="02040503050406030204" pitchFamily="18" charset="0"/>
                          </a:rPr>
                          <m:t>1</m:t>
                        </m:r>
                      </m:sub>
                    </m:sSub>
                    <m:r>
                      <a:rPr lang="en-IN" sz="2800" b="0" i="1"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r>
                          <a:rPr lang="en-IN" sz="2800" b="0" i="1" smtClean="0">
                            <a:latin typeface="Cambria Math" panose="02040503050406030204" pitchFamily="18" charset="0"/>
                          </a:rPr>
                          <m:t>2</m:t>
                        </m:r>
                      </m:sub>
                    </m:sSub>
                  </m:oMath>
                </a14:m>
                <a:r>
                  <a:rPr lang="en-IN" sz="2800" dirty="0">
                    <a:latin typeface="Times New Roman" panose="02020603050405020304" pitchFamily="18" charset="0"/>
                    <a:cs typeface="Times New Roman" panose="02020603050405020304" pitchFamily="18" charset="0"/>
                  </a:rPr>
                  <a:t> etc.</a:t>
                </a:r>
              </a:p>
              <a:p>
                <a:pPr>
                  <a:spcAft>
                    <a:spcPts val="600"/>
                  </a:spcAft>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𝑟</m:t>
                        </m:r>
                      </m:e>
                      <m:sub>
                        <m:r>
                          <a:rPr lang="en-IN" sz="2800" b="0" i="1" smtClean="0">
                            <a:latin typeface="Cambria Math" panose="02040503050406030204" pitchFamily="18" charset="0"/>
                          </a:rPr>
                          <m:t>𝑗𝑚</m:t>
                        </m:r>
                      </m:sub>
                    </m:sSub>
                  </m:oMath>
                </a14:m>
                <a:r>
                  <a:rPr lang="en-IN" sz="2800" dirty="0">
                    <a:latin typeface="Times New Roman" panose="02020603050405020304" pitchFamily="18" charset="0"/>
                    <a:cs typeface="Times New Roman" panose="02020603050405020304" pitchFamily="18" charset="0"/>
                  </a:rPr>
                  <a:t> : output from the demodulator i.e. the Viterbi decoder inputs corresponding to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𝑚</m:t>
                        </m:r>
                      </m:e>
                      <m:sup>
                        <m:r>
                          <a:rPr lang="en-US" sz="2800" b="0" i="1" smtClean="0">
                            <a:latin typeface="Cambria Math" panose="02040503050406030204" pitchFamily="18" charset="0"/>
                            <a:cs typeface="Times New Roman" panose="02020603050405020304" pitchFamily="18" charset="0"/>
                          </a:rPr>
                          <m:t>𝑡h</m:t>
                        </m:r>
                      </m:sup>
                    </m:sSup>
                  </m:oMath>
                </a14:m>
                <a:r>
                  <a:rPr lang="en-IN" sz="2800" dirty="0">
                    <a:latin typeface="Times New Roman" panose="02020603050405020304" pitchFamily="18" charset="0"/>
                    <a:cs typeface="Times New Roman" panose="02020603050405020304" pitchFamily="18" charset="0"/>
                  </a:rPr>
                  <a:t> symbol of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𝑗</m:t>
                        </m:r>
                      </m:e>
                      <m:sup>
                        <m:r>
                          <a:rPr lang="en-US" sz="2800" b="0" i="1" smtClean="0">
                            <a:latin typeface="Cambria Math" panose="02040503050406030204" pitchFamily="18" charset="0"/>
                            <a:cs typeface="Times New Roman" panose="02020603050405020304" pitchFamily="18" charset="0"/>
                          </a:rPr>
                          <m:t>𝑡h</m:t>
                        </m:r>
                      </m:sup>
                    </m:sSup>
                  </m:oMath>
                </a14:m>
                <a:r>
                  <a:rPr lang="en-IN" sz="2800" dirty="0">
                    <a:latin typeface="Times New Roman" panose="02020603050405020304" pitchFamily="18" charset="0"/>
                    <a:cs typeface="Times New Roman" panose="02020603050405020304" pitchFamily="18" charset="0"/>
                  </a:rPr>
                  <a:t> branch in 	         trellis.</a:t>
                </a:r>
              </a:p>
              <a:p>
                <a:pPr>
                  <a:spcAft>
                    <a:spcPts val="600"/>
                  </a:spcAft>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𝑛</m:t>
                        </m:r>
                      </m:e>
                      <m:sub>
                        <m:r>
                          <a:rPr lang="en-IN" sz="2800" b="0" i="1" dirty="0" smtClean="0">
                            <a:latin typeface="Cambria Math" panose="02040503050406030204" pitchFamily="18" charset="0"/>
                          </a:rPr>
                          <m:t>𝑗𝑚</m:t>
                        </m:r>
                      </m:sub>
                    </m:sSub>
                    <m:r>
                      <a:rPr lang="en-IN" sz="2800" b="0" i="0" dirty="0"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represents the additive white gaussian noise that affects the reception of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𝑚</m:t>
                        </m:r>
                      </m:e>
                      <m:sup>
                        <m:r>
                          <a:rPr lang="en-US" sz="2800" b="0" i="1" smtClean="0">
                            <a:latin typeface="Cambria Math" panose="02040503050406030204" pitchFamily="18" charset="0"/>
                            <a:cs typeface="Times New Roman" panose="02020603050405020304" pitchFamily="18" charset="0"/>
                          </a:rPr>
                          <m:t>𝑡h</m:t>
                        </m:r>
                      </m:sup>
                    </m:sSup>
                  </m:oMath>
                </a14:m>
                <a:r>
                  <a:rPr lang="en-IN" sz="2800" dirty="0">
                    <a:latin typeface="Times New Roman" panose="02020603050405020304" pitchFamily="18" charset="0"/>
                    <a:cs typeface="Times New Roman" panose="02020603050405020304" pitchFamily="18" charset="0"/>
                  </a:rPr>
                  <a:t> symbol of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𝑗</m:t>
                        </m:r>
                      </m:e>
                      <m:sup>
                        <m:r>
                          <a:rPr lang="en-US" sz="2800" b="0" i="1" smtClean="0">
                            <a:latin typeface="Cambria Math" panose="02040503050406030204" pitchFamily="18" charset="0"/>
                            <a:cs typeface="Times New Roman" panose="02020603050405020304" pitchFamily="18" charset="0"/>
                          </a:rPr>
                          <m:t>𝑡h</m:t>
                        </m:r>
                      </m:sup>
                    </m:sSup>
                  </m:oMath>
                </a14:m>
                <a:r>
                  <a:rPr lang="en-IN" sz="2800" dirty="0">
                    <a:latin typeface="Times New Roman" panose="02020603050405020304" pitchFamily="18" charset="0"/>
                    <a:cs typeface="Times New Roman" panose="02020603050405020304" pitchFamily="18" charset="0"/>
                  </a:rPr>
                  <a:t> branch in trellis.</a:t>
                </a:r>
              </a:p>
              <a:p>
                <a:pPr>
                  <a:spcAft>
                    <a:spcPts val="600"/>
                  </a:spcAft>
                </a:pPr>
                <a:endParaRPr lang="en-IN" sz="280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IN" sz="2800" u="sng" dirty="0">
                    <a:latin typeface="Times New Roman" panose="02020603050405020304" pitchFamily="18" charset="0"/>
                    <a:cs typeface="Times New Roman" panose="02020603050405020304" pitchFamily="18" charset="0"/>
                  </a:rPr>
                  <a:t>Branch Metric :</a:t>
                </a:r>
              </a:p>
              <a:p>
                <a:pPr lvl="1">
                  <a:spcAft>
                    <a:spcPts val="600"/>
                  </a:spcAft>
                </a:pPr>
                <a:r>
                  <a:rPr lang="en-IN" sz="2800" dirty="0">
                    <a:latin typeface="Times New Roman" panose="02020603050405020304" pitchFamily="18" charset="0"/>
                    <a:cs typeface="Times New Roman" panose="02020603050405020304" pitchFamily="18" charset="0"/>
                  </a:rPr>
                  <a:t>	A branch metric for the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𝑗</m:t>
                        </m:r>
                      </m:e>
                      <m:sup>
                        <m:r>
                          <a:rPr lang="en-US" sz="2800" b="0" i="1" smtClean="0">
                            <a:latin typeface="Cambria Math" panose="02040503050406030204" pitchFamily="18" charset="0"/>
                            <a:cs typeface="Times New Roman" panose="02020603050405020304" pitchFamily="18" charset="0"/>
                          </a:rPr>
                          <m:t>𝑡h</m:t>
                        </m:r>
                      </m:sup>
                    </m:sSup>
                  </m:oMath>
                </a14:m>
                <a:r>
                  <a:rPr lang="en-IN" sz="2800" dirty="0">
                    <a:latin typeface="Times New Roman" panose="02020603050405020304" pitchFamily="18" charset="0"/>
                    <a:cs typeface="Times New Roman" panose="02020603050405020304" pitchFamily="18" charset="0"/>
                  </a:rPr>
                  <a:t> branch of the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𝑖</m:t>
                        </m:r>
                      </m:e>
                      <m:sup>
                        <m:r>
                          <a:rPr lang="en-US" sz="2800" b="0" i="1" smtClean="0">
                            <a:latin typeface="Cambria Math" panose="02040503050406030204" pitchFamily="18" charset="0"/>
                            <a:cs typeface="Times New Roman" panose="02020603050405020304" pitchFamily="18" charset="0"/>
                          </a:rPr>
                          <m:t>𝑡h</m:t>
                        </m:r>
                      </m:sup>
                    </m:sSup>
                  </m:oMath>
                </a14:m>
                <a:r>
                  <a:rPr lang="en-IN" sz="2800" dirty="0">
                    <a:latin typeface="Times New Roman" panose="02020603050405020304" pitchFamily="18" charset="0"/>
                    <a:cs typeface="Times New Roman" panose="02020603050405020304" pitchFamily="18" charset="0"/>
                  </a:rPr>
                  <a:t> path through the trellis is defined as the logarithm of the joint probability of the sequence conditioned on transmitted sequence</a:t>
                </a:r>
              </a:p>
              <a:p>
                <a:pPr lvl="1" algn="ctr">
                  <a:spcAft>
                    <a:spcPts val="600"/>
                  </a:spcAft>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IN" sz="2800" i="1" dirty="0" smtClean="0">
                            <a:latin typeface="Cambria Math" panose="02040503050406030204" pitchFamily="18" charset="0"/>
                          </a:rPr>
                        </m:ctrlPr>
                      </m:sSupPr>
                      <m:e>
                        <m:sSub>
                          <m:sSubPr>
                            <m:ctrlPr>
                              <a:rPr lang="en-IN" sz="2800" i="1" dirty="0" smtClean="0">
                                <a:solidFill>
                                  <a:srgbClr val="836967"/>
                                </a:solidFill>
                                <a:latin typeface="Cambria Math" panose="02040503050406030204" pitchFamily="18" charset="0"/>
                              </a:rPr>
                            </m:ctrlPr>
                          </m:sSubPr>
                          <m:e>
                            <m:r>
                              <a:rPr lang="en-IN" sz="2800" i="1" dirty="0">
                                <a:latin typeface="Cambria Math" panose="02040503050406030204" pitchFamily="18" charset="0"/>
                              </a:rPr>
                              <m:t>𝜇</m:t>
                            </m:r>
                          </m:e>
                          <m:sub>
                            <m:r>
                              <a:rPr lang="en-IN" sz="2800" b="0" i="1" dirty="0" smtClean="0">
                                <a:latin typeface="Cambria Math" panose="02040503050406030204" pitchFamily="18" charset="0"/>
                              </a:rPr>
                              <m:t>𝑗</m:t>
                            </m:r>
                          </m:sub>
                        </m:sSub>
                      </m:e>
                      <m:sup>
                        <m:r>
                          <a:rPr lang="en-IN" sz="2800" b="0" i="1" dirty="0" smtClean="0">
                            <a:latin typeface="Cambria Math" panose="02040503050406030204" pitchFamily="18" charset="0"/>
                          </a:rPr>
                          <m:t>(</m:t>
                        </m:r>
                        <m:r>
                          <a:rPr lang="en-IN" sz="2800" b="0" i="1" dirty="0" smtClean="0">
                            <a:latin typeface="Cambria Math" panose="02040503050406030204" pitchFamily="18" charset="0"/>
                          </a:rPr>
                          <m:t>𝑖</m:t>
                        </m:r>
                        <m:r>
                          <a:rPr lang="en-IN" sz="2800" b="0" i="1" dirty="0" smtClean="0">
                            <a:latin typeface="Cambria Math" panose="02040503050406030204" pitchFamily="18" charset="0"/>
                          </a:rPr>
                          <m:t>)</m:t>
                        </m:r>
                      </m:sup>
                    </m:sSup>
                    <m:r>
                      <a:rPr lang="en-IN" sz="2800" b="0" i="1" dirty="0" smtClean="0">
                        <a:latin typeface="Cambria Math" panose="02040503050406030204" pitchFamily="18" charset="0"/>
                      </a:rPr>
                      <m:t>=</m:t>
                    </m:r>
                    <m:func>
                      <m:funcPr>
                        <m:ctrlPr>
                          <a:rPr lang="en-IN" sz="2800" b="0" i="1" dirty="0" smtClean="0">
                            <a:latin typeface="Cambria Math" panose="02040503050406030204" pitchFamily="18" charset="0"/>
                          </a:rPr>
                        </m:ctrlPr>
                      </m:funcPr>
                      <m:fName>
                        <m:r>
                          <m:rPr>
                            <m:sty m:val="p"/>
                          </m:rPr>
                          <a:rPr lang="en-IN" sz="2800" b="0" i="0" dirty="0" smtClean="0">
                            <a:latin typeface="Cambria Math" panose="02040503050406030204" pitchFamily="18" charset="0"/>
                          </a:rPr>
                          <m:t>log</m:t>
                        </m:r>
                      </m:fName>
                      <m:e>
                        <m:r>
                          <a:rPr lang="en-IN" sz="2800" b="0" i="1" dirty="0" smtClean="0">
                            <a:latin typeface="Cambria Math" panose="02040503050406030204" pitchFamily="18" charset="0"/>
                          </a:rPr>
                          <m:t>𝑃</m:t>
                        </m:r>
                        <m:r>
                          <a:rPr lang="en-IN" sz="2800" b="0" i="1" dirty="0" smtClean="0">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𝑟</m:t>
                            </m:r>
                          </m:e>
                          <m:sub>
                            <m:r>
                              <a:rPr lang="en-IN" sz="2800" i="1">
                                <a:latin typeface="Cambria Math" panose="02040503050406030204" pitchFamily="18" charset="0"/>
                              </a:rPr>
                              <m:t>𝑗𝑚</m:t>
                            </m:r>
                          </m:sub>
                        </m:sSub>
                        <m:r>
                          <a:rPr lang="en-IN" sz="2800" b="0" i="1" dirty="0"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r>
                          <a:rPr lang="en-IN" sz="2800" b="0" i="1" dirty="0" smtClean="0">
                            <a:latin typeface="Cambria Math" panose="02040503050406030204" pitchFamily="18" charset="0"/>
                          </a:rPr>
                          <m:t>})</m:t>
                        </m:r>
                      </m:e>
                    </m:func>
                  </m:oMath>
                </a14:m>
                <a:endParaRPr lang="en-IN" sz="2800" b="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FA2D0FA7-BC3F-3F0B-6121-A0CD32761DBC}"/>
                  </a:ext>
                </a:extLst>
              </p:cNvPr>
              <p:cNvSpPr txBox="1">
                <a:spLocks noRot="1" noChangeAspect="1" noMove="1" noResize="1" noEditPoints="1" noAdjustHandles="1" noChangeArrowheads="1" noChangeShapeType="1" noTextEdit="1"/>
              </p:cNvSpPr>
              <p:nvPr/>
            </p:nvSpPr>
            <p:spPr>
              <a:xfrm>
                <a:off x="244475" y="1104900"/>
                <a:ext cx="17509847" cy="8572860"/>
              </a:xfrm>
              <a:prstGeom prst="rect">
                <a:avLst/>
              </a:prstGeom>
              <a:blipFill>
                <a:blip r:embed="rId2"/>
                <a:stretch>
                  <a:fillRect l="-696" t="-711" r="-627"/>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1012A9FC-B2A9-BB40-ED54-8B925AF8CB7B}"/>
              </a:ext>
            </a:extLst>
          </p:cNvPr>
          <p:cNvSpPr txBox="1"/>
          <p:nvPr/>
        </p:nvSpPr>
        <p:spPr>
          <a:xfrm>
            <a:off x="13563600" y="3086100"/>
            <a:ext cx="3200400" cy="523220"/>
          </a:xfrm>
          <a:prstGeom prst="rect">
            <a:avLst/>
          </a:prstGeom>
          <a:noFill/>
        </p:spPr>
        <p:txBody>
          <a:bodyPr wrap="square">
            <a:spAutoFit/>
          </a:bodyPr>
          <a:lstStyle/>
          <a:p>
            <a:r>
              <a:rPr lang="en-IN" sz="2800" dirty="0"/>
              <a:t>……… (8-2-9)</a:t>
            </a:r>
          </a:p>
        </p:txBody>
      </p:sp>
      <p:sp>
        <p:nvSpPr>
          <p:cNvPr id="12" name="TextBox 11">
            <a:extLst>
              <a:ext uri="{FF2B5EF4-FFF2-40B4-BE49-F238E27FC236}">
                <a16:creationId xmlns:a16="http://schemas.microsoft.com/office/drawing/2014/main" id="{80DCDD51-C96E-C566-0A58-4587A2D56CAE}"/>
              </a:ext>
            </a:extLst>
          </p:cNvPr>
          <p:cNvSpPr txBox="1"/>
          <p:nvPr/>
        </p:nvSpPr>
        <p:spPr>
          <a:xfrm>
            <a:off x="13411200" y="8648700"/>
            <a:ext cx="2819400" cy="523220"/>
          </a:xfrm>
          <a:prstGeom prst="rect">
            <a:avLst/>
          </a:prstGeom>
          <a:noFill/>
        </p:spPr>
        <p:txBody>
          <a:bodyPr wrap="square">
            <a:spAutoFit/>
          </a:bodyPr>
          <a:lstStyle/>
          <a:p>
            <a:r>
              <a:rPr lang="en-IN" sz="2800" dirty="0"/>
              <a:t> ……… (8-2-10)</a:t>
            </a:r>
          </a:p>
        </p:txBody>
      </p:sp>
      <p:sp>
        <p:nvSpPr>
          <p:cNvPr id="4" name="Slide Number Placeholder 3">
            <a:extLst>
              <a:ext uri="{FF2B5EF4-FFF2-40B4-BE49-F238E27FC236}">
                <a16:creationId xmlns:a16="http://schemas.microsoft.com/office/drawing/2014/main" id="{0812EC1D-F5D7-02F7-8933-DA8800DE58ED}"/>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32</a:t>
            </a:fld>
            <a:r>
              <a:rPr lang="en-IN" spc="-10" dirty="0"/>
              <a:t>/46</a:t>
            </a:r>
          </a:p>
        </p:txBody>
      </p:sp>
    </p:spTree>
    <p:extLst>
      <p:ext uri="{BB962C8B-B14F-4D97-AF65-F5344CB8AC3E}">
        <p14:creationId xmlns:p14="http://schemas.microsoft.com/office/powerpoint/2010/main" val="38241477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A59ACFEC-7452-4BEE-8EA1-415E233EA077}" type="datetime4">
              <a:rPr lang="en-US" spc="-25" smtClean="0"/>
              <a:t>April 17, 2024</a:t>
            </a:fld>
            <a:endParaRPr lang="en-IN" spc="-25"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2D0FA7-BC3F-3F0B-6121-A0CD32761DBC}"/>
                  </a:ext>
                </a:extLst>
              </p:cNvPr>
              <p:cNvSpPr txBox="1"/>
              <p:nvPr/>
            </p:nvSpPr>
            <p:spPr>
              <a:xfrm>
                <a:off x="244475" y="723900"/>
                <a:ext cx="17509847" cy="8456610"/>
              </a:xfrm>
              <a:prstGeom prst="rect">
                <a:avLst/>
              </a:prstGeom>
              <a:noFill/>
            </p:spPr>
            <p:txBody>
              <a:bodyPr wrap="square" rtlCol="0">
                <a:spAutoFit/>
              </a:bodyPr>
              <a:lstStyle/>
              <a:p>
                <a:pPr>
                  <a:spcAft>
                    <a:spcPts val="600"/>
                  </a:spcAft>
                </a:pPr>
                <a:endParaRPr lang="en-IN" sz="2800" dirty="0">
                  <a:latin typeface="Times New Roman" panose="02020603050405020304" pitchFamily="18" charset="0"/>
                  <a:cs typeface="Times New Roman" panose="02020603050405020304" pitchFamily="18" charset="0"/>
                </a:endParaRPr>
              </a:p>
              <a:p>
                <a:pPr marL="285750" indent="-285750">
                  <a:spcAft>
                    <a:spcPts val="600"/>
                  </a:spcAft>
                  <a:buFont typeface="Wingdings" panose="05000000000000000000" pitchFamily="2" charset="2"/>
                  <a:buChar char="q"/>
                </a:pPr>
                <a:r>
                  <a:rPr lang="en-IN" sz="2800" b="0" dirty="0">
                    <a:latin typeface="Times New Roman" panose="02020603050405020304" pitchFamily="18" charset="0"/>
                    <a:cs typeface="Times New Roman" panose="02020603050405020304" pitchFamily="18" charset="0"/>
                  </a:rPr>
                  <a:t>Now,  </a:t>
                </a:r>
                <a14:m>
                  <m:oMath xmlns:m="http://schemas.openxmlformats.org/officeDocument/2006/math">
                    <m:r>
                      <a:rPr lang="en-IN" sz="2800" b="0" i="1" dirty="0" smtClean="0">
                        <a:latin typeface="Cambria Math" panose="02040503050406030204" pitchFamily="18" charset="0"/>
                      </a:rPr>
                      <m:t>𝑃</m:t>
                    </m:r>
                    <m:r>
                      <a:rPr lang="en-IN" sz="2800" b="0" i="1" dirty="0" smtClean="0">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𝑟</m:t>
                        </m:r>
                      </m:e>
                      <m:sub>
                        <m:r>
                          <a:rPr lang="en-IN" sz="2800" i="1">
                            <a:latin typeface="Cambria Math" panose="02040503050406030204" pitchFamily="18" charset="0"/>
                          </a:rPr>
                          <m:t>𝑗𝑚</m:t>
                        </m:r>
                      </m:sub>
                    </m:sSub>
                    <m:r>
                      <a:rPr lang="en-IN" sz="2800" b="0" i="1" dirty="0" smtClean="0">
                        <a:latin typeface="Cambria Math" panose="02040503050406030204" pitchFamily="18" charset="0"/>
                      </a:rPr>
                      <m:t>}|{</m:t>
                    </m:r>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e>
                      <m:sup>
                        <m:r>
                          <a:rPr lang="en-IN" sz="2800" b="0" i="1" dirty="0" smtClean="0">
                            <a:latin typeface="Cambria Math" panose="02040503050406030204" pitchFamily="18" charset="0"/>
                          </a:rPr>
                          <m:t>𝑖</m:t>
                        </m:r>
                      </m:sup>
                    </m:sSup>
                    <m:r>
                      <a:rPr lang="en-IN" sz="2800" b="0" i="1" dirty="0" smtClean="0">
                        <a:latin typeface="Cambria Math" panose="02040503050406030204" pitchFamily="18" charset="0"/>
                      </a:rPr>
                      <m:t>})</m:t>
                    </m:r>
                  </m:oMath>
                </a14:m>
                <a:r>
                  <a:rPr lang="en-IN" sz="2800" b="0" dirty="0">
                    <a:latin typeface="Times New Roman" panose="02020603050405020304" pitchFamily="18" charset="0"/>
                    <a:cs typeface="Times New Roman" panose="02020603050405020304" pitchFamily="18" charset="0"/>
                  </a:rPr>
                  <a:t> = </a:t>
                </a:r>
                <a14:m>
                  <m:oMath xmlns:m="http://schemas.openxmlformats.org/officeDocument/2006/math">
                    <m:r>
                      <a:rPr lang="en-IN" sz="2800" b="0" i="1" dirty="0" smtClean="0">
                        <a:latin typeface="Cambria Math" panose="02040503050406030204" pitchFamily="18" charset="0"/>
                      </a:rPr>
                      <m:t>𝑃</m:t>
                    </m:r>
                  </m:oMath>
                </a14:m>
                <a:r>
                  <a:rPr lang="en-IN" sz="2800" b="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𝑟</m:t>
                        </m:r>
                      </m:e>
                      <m:sub>
                        <m:r>
                          <a:rPr lang="en-IN" sz="2800" i="1">
                            <a:latin typeface="Cambria Math" panose="02040503050406030204" pitchFamily="18" charset="0"/>
                          </a:rPr>
                          <m:t>𝑗𝑚</m:t>
                        </m:r>
                        <m:r>
                          <a:rPr lang="en-IN" sz="2800" b="0" i="1" smtClean="0">
                            <a:latin typeface="Cambria Math" panose="02040503050406030204" pitchFamily="18" charset="0"/>
                          </a:rPr>
                          <m:t>1</m:t>
                        </m:r>
                      </m:sub>
                    </m:sSub>
                    <m:sSub>
                      <m:sSubPr>
                        <m:ctrlPr>
                          <a:rPr lang="en-IN" sz="2800" i="1" smtClean="0">
                            <a:latin typeface="Cambria Math" panose="02040503050406030204" pitchFamily="18" charset="0"/>
                          </a:rPr>
                        </m:ctrlPr>
                      </m:sSubPr>
                      <m:e>
                        <m:r>
                          <a:rPr lang="en-IN" sz="2800" i="1">
                            <a:latin typeface="Cambria Math" panose="02040503050406030204" pitchFamily="18" charset="0"/>
                          </a:rPr>
                          <m:t>𝑟</m:t>
                        </m:r>
                      </m:e>
                      <m:sub>
                        <m:r>
                          <a:rPr lang="en-IN" sz="2800" i="1">
                            <a:latin typeface="Cambria Math" panose="02040503050406030204" pitchFamily="18" charset="0"/>
                          </a:rPr>
                          <m:t>𝑗𝑚</m:t>
                        </m:r>
                        <m:r>
                          <a:rPr lang="en-IN" sz="2800" b="0" i="1" smtClean="0">
                            <a:latin typeface="Cambria Math" panose="02040503050406030204" pitchFamily="18" charset="0"/>
                          </a:rPr>
                          <m:t>2</m:t>
                        </m:r>
                      </m:sub>
                    </m:sSub>
                    <m:sSub>
                      <m:sSubPr>
                        <m:ctrlPr>
                          <a:rPr lang="en-IN" sz="2800" i="1" smtClean="0">
                            <a:latin typeface="Cambria Math" panose="02040503050406030204" pitchFamily="18" charset="0"/>
                          </a:rPr>
                        </m:ctrlPr>
                      </m:sSubPr>
                      <m:e>
                        <m:r>
                          <a:rPr lang="en-IN" sz="2800" i="1">
                            <a:latin typeface="Cambria Math" panose="02040503050406030204" pitchFamily="18" charset="0"/>
                          </a:rPr>
                          <m:t>𝑟</m:t>
                        </m:r>
                      </m:e>
                      <m:sub>
                        <m:r>
                          <a:rPr lang="en-IN" sz="2800" i="1">
                            <a:latin typeface="Cambria Math" panose="02040503050406030204" pitchFamily="18" charset="0"/>
                          </a:rPr>
                          <m:t>𝑗𝑚</m:t>
                        </m:r>
                        <m:r>
                          <a:rPr lang="en-IN" sz="2800" b="0" i="1" smtClean="0">
                            <a:latin typeface="Cambria Math" panose="02040503050406030204" pitchFamily="18" charset="0"/>
                          </a:rPr>
                          <m:t>3</m:t>
                        </m:r>
                      </m:sub>
                    </m:sSub>
                    <m:r>
                      <a:rPr lang="en-IN" sz="2800" b="0" i="1" smtClean="0">
                        <a:latin typeface="Cambria Math" panose="02040503050406030204" pitchFamily="18" charset="0"/>
                      </a:rPr>
                      <m:t>…</m:t>
                    </m:r>
                    <m:r>
                      <a:rPr lang="en-IN" sz="2800" b="0" i="1" dirty="0" smtClean="0">
                        <a:latin typeface="Cambria Math" panose="02040503050406030204" pitchFamily="18" charset="0"/>
                      </a:rPr>
                      <m:t>|{</m:t>
                    </m:r>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r>
                              <a:rPr lang="en-IN" sz="2800" b="0" i="1" smtClean="0">
                                <a:latin typeface="Cambria Math" panose="02040503050406030204" pitchFamily="18" charset="0"/>
                              </a:rPr>
                              <m:t>1</m:t>
                            </m:r>
                          </m:sub>
                        </m:sSub>
                      </m:e>
                      <m:sup>
                        <m:r>
                          <a:rPr lang="en-IN" sz="2800" b="0" i="1" dirty="0" smtClean="0">
                            <a:latin typeface="Cambria Math" panose="02040503050406030204" pitchFamily="18" charset="0"/>
                          </a:rPr>
                          <m:t>𝑖</m:t>
                        </m:r>
                      </m:sup>
                    </m:sSup>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r>
                              <a:rPr lang="en-IN" sz="2800" b="0" i="1" smtClean="0">
                                <a:latin typeface="Cambria Math" panose="02040503050406030204" pitchFamily="18" charset="0"/>
                              </a:rPr>
                              <m:t>2</m:t>
                            </m:r>
                          </m:sub>
                        </m:sSub>
                      </m:e>
                      <m:sup>
                        <m:r>
                          <a:rPr lang="en-IN" sz="2800" b="0" i="1" dirty="0" smtClean="0">
                            <a:latin typeface="Cambria Math" panose="02040503050406030204" pitchFamily="18" charset="0"/>
                          </a:rPr>
                          <m:t>𝑖</m:t>
                        </m:r>
                      </m:sup>
                    </m:sSup>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r>
                              <a:rPr lang="en-IN" sz="2800" b="0" i="1" smtClean="0">
                                <a:latin typeface="Cambria Math" panose="02040503050406030204" pitchFamily="18" charset="0"/>
                              </a:rPr>
                              <m:t>3</m:t>
                            </m:r>
                          </m:sub>
                        </m:sSub>
                      </m:e>
                      <m:sup>
                        <m:r>
                          <a:rPr lang="en-IN" sz="2800" b="0" i="1" dirty="0" smtClean="0">
                            <a:latin typeface="Cambria Math" panose="02040503050406030204" pitchFamily="18" charset="0"/>
                          </a:rPr>
                          <m:t>𝑖</m:t>
                        </m:r>
                      </m:sup>
                    </m:sSup>
                    <m:r>
                      <a:rPr lang="en-IN" sz="2800" b="0" i="1" smtClean="0">
                        <a:latin typeface="Cambria Math" panose="02040503050406030204" pitchFamily="18" charset="0"/>
                      </a:rPr>
                      <m:t>…</m:t>
                    </m:r>
                    <m:r>
                      <a:rPr lang="en-IN" sz="2800" b="0" i="1" dirty="0" smtClean="0">
                        <a:latin typeface="Cambria Math" panose="02040503050406030204" pitchFamily="18" charset="0"/>
                      </a:rPr>
                      <m:t>})</m:t>
                    </m:r>
                  </m:oMath>
                </a14:m>
                <a:endParaRPr lang="en-IN" sz="2800" b="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Since </a:t>
                </a:r>
                <a14:m>
                  <m:oMath xmlns:m="http://schemas.openxmlformats.org/officeDocument/2006/math">
                    <m:sSubSup>
                      <m:sSubSupPr>
                        <m:ctrlPr>
                          <a:rPr lang="en-IN" sz="2800" b="0" i="1" smtClean="0">
                            <a:latin typeface="Cambria Math" panose="02040503050406030204" pitchFamily="18" charset="0"/>
                          </a:rPr>
                        </m:ctrlPr>
                      </m:sSubSupPr>
                      <m:e>
                        <m:r>
                          <a:rPr lang="en-IN" sz="2800" i="1">
                            <a:latin typeface="Cambria Math" panose="02040503050406030204" pitchFamily="18" charset="0"/>
                          </a:rPr>
                          <m:t>𝑟</m:t>
                        </m:r>
                      </m:e>
                      <m:sub>
                        <m:r>
                          <a:rPr lang="en-IN" sz="2800" i="1">
                            <a:latin typeface="Cambria Math" panose="02040503050406030204" pitchFamily="18" charset="0"/>
                          </a:rPr>
                          <m:t>𝑗</m:t>
                        </m:r>
                        <m:r>
                          <a:rPr lang="en-IN" sz="2800" b="0" i="1" smtClean="0">
                            <a:latin typeface="Cambria Math" panose="02040503050406030204" pitchFamily="18" charset="0"/>
                          </a:rPr>
                          <m:t>𝑖</m:t>
                        </m:r>
                      </m:sub>
                      <m:sup>
                        <m:r>
                          <a:rPr lang="en-IN" sz="2800" b="0" i="1" smtClean="0">
                            <a:latin typeface="Cambria Math" panose="02040503050406030204" pitchFamily="18" charset="0"/>
                          </a:rPr>
                          <m:t>′</m:t>
                        </m:r>
                      </m:sup>
                    </m:sSubSup>
                    <m:r>
                      <a:rPr lang="en-IN" sz="2800" b="0" i="1" smtClean="0">
                        <a:latin typeface="Cambria Math" panose="02040503050406030204" pitchFamily="18" charset="0"/>
                      </a:rPr>
                      <m:t>𝑠</m:t>
                    </m:r>
                  </m:oMath>
                </a14:m>
                <a:r>
                  <a:rPr lang="en-IN" sz="2800" dirty="0">
                    <a:latin typeface="Times New Roman" panose="02020603050405020304" pitchFamily="18" charset="0"/>
                    <a:cs typeface="Times New Roman" panose="02020603050405020304" pitchFamily="18" charset="0"/>
                  </a:rPr>
                  <a:t> are independent of each </a:t>
                </a:r>
                <a14:m>
                  <m:oMath xmlns:m="http://schemas.openxmlformats.org/officeDocument/2006/math">
                    <m:sSub>
                      <m:sSubPr>
                        <m:ctrlPr>
                          <a:rPr lang="en-IN" sz="2800" i="1" smtClean="0">
                            <a:latin typeface="Cambria Math" panose="02040503050406030204" pitchFamily="18" charset="0"/>
                          </a:rPr>
                        </m:ctrlPr>
                      </m:sSubPr>
                      <m:e>
                        <m:r>
                          <a:rPr lang="en-IN" sz="2800" i="1">
                            <a:latin typeface="Cambria Math" panose="02040503050406030204" pitchFamily="18" charset="0"/>
                          </a:rPr>
                          <m:t>𝑟</m:t>
                        </m:r>
                      </m:e>
                      <m:sub>
                        <m:r>
                          <a:rPr lang="en-IN" sz="2800" i="1">
                            <a:latin typeface="Cambria Math" panose="02040503050406030204" pitchFamily="18" charset="0"/>
                          </a:rPr>
                          <m:t>𝑗𝑚</m:t>
                        </m:r>
                      </m:sub>
                    </m:sSub>
                  </m:oMath>
                </a14:m>
                <a:r>
                  <a:rPr lang="en-IN" sz="2800" dirty="0">
                    <a:latin typeface="Times New Roman" panose="02020603050405020304" pitchFamily="18" charset="0"/>
                    <a:cs typeface="Times New Roman" panose="02020603050405020304" pitchFamily="18" charset="0"/>
                  </a:rPr>
                  <a:t> for any </a:t>
                </a:r>
                <a14:m>
                  <m:oMath xmlns:m="http://schemas.openxmlformats.org/officeDocument/2006/math">
                    <m:r>
                      <m:rPr>
                        <m:sty m:val="p"/>
                      </m:rPr>
                      <a:rPr lang="en-IN" sz="2800" b="0" i="0" smtClean="0">
                        <a:latin typeface="Cambria Math" panose="02040503050406030204" pitchFamily="18" charset="0"/>
                        <a:ea typeface="Cambria Math" panose="02040503050406030204" pitchFamily="18" charset="0"/>
                      </a:rPr>
                      <m:t>i</m:t>
                    </m:r>
                    <m:r>
                      <a:rPr lang="en-IN" sz="280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𝑚</m:t>
                    </m:r>
                  </m:oMath>
                </a14:m>
                <a:r>
                  <a:rPr lang="en-IN" sz="2800" dirty="0">
                    <a:latin typeface="Times New Roman" panose="02020603050405020304" pitchFamily="18" charset="0"/>
                    <a:cs typeface="Times New Roman" panose="02020603050405020304" pitchFamily="18" charset="0"/>
                  </a:rPr>
                  <a:t> ,</a:t>
                </a:r>
              </a:p>
              <a:p>
                <a:pPr>
                  <a:spcAft>
                    <a:spcPts val="600"/>
                  </a:spcAft>
                </a:pPr>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rPr>
                      <m:t>𝑃</m:t>
                    </m:r>
                    <m:r>
                      <a:rPr lang="en-IN" sz="2800" b="0" i="1" dirty="0" smtClean="0">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𝑟</m:t>
                        </m:r>
                      </m:e>
                      <m:sub>
                        <m:r>
                          <a:rPr lang="en-IN" sz="2800" i="1">
                            <a:latin typeface="Cambria Math" panose="02040503050406030204" pitchFamily="18" charset="0"/>
                          </a:rPr>
                          <m:t>𝑗𝑚</m:t>
                        </m:r>
                      </m:sub>
                    </m:sSub>
                    <m:r>
                      <a:rPr lang="en-IN" sz="2800" b="0" i="1" dirty="0" smtClean="0">
                        <a:latin typeface="Cambria Math" panose="02040503050406030204" pitchFamily="18" charset="0"/>
                      </a:rPr>
                      <m:t>}|{</m:t>
                    </m:r>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e>
                      <m:sup>
                        <m:r>
                          <a:rPr lang="en-IN" sz="2800" b="0" i="1" dirty="0" smtClean="0">
                            <a:latin typeface="Cambria Math" panose="02040503050406030204" pitchFamily="18" charset="0"/>
                          </a:rPr>
                          <m:t>𝑖</m:t>
                        </m:r>
                      </m:sup>
                    </m:sSup>
                    <m:r>
                      <a:rPr lang="en-IN" sz="2800" b="0" i="1" dirty="0" smtClean="0">
                        <a:latin typeface="Cambria Math" panose="02040503050406030204" pitchFamily="18" charset="0"/>
                      </a:rPr>
                      <m:t>})</m:t>
                    </m:r>
                  </m:oMath>
                </a14:m>
                <a:r>
                  <a:rPr lang="en-IN" sz="2800" b="0" dirty="0">
                    <a:latin typeface="Times New Roman" panose="02020603050405020304" pitchFamily="18" charset="0"/>
                    <a:cs typeface="Times New Roman" panose="02020603050405020304" pitchFamily="18" charset="0"/>
                  </a:rPr>
                  <a:t> = </a:t>
                </a:r>
                <a14:m>
                  <m:oMath xmlns:m="http://schemas.openxmlformats.org/officeDocument/2006/math">
                    <m:sSubSup>
                      <m:sSubSupPr>
                        <m:ctrlPr>
                          <a:rPr lang="en-IN" sz="2800" b="0" i="1" smtClean="0">
                            <a:latin typeface="Cambria Math" panose="02040503050406030204" pitchFamily="18" charset="0"/>
                          </a:rPr>
                        </m:ctrlPr>
                      </m:sSubSupPr>
                      <m:e>
                        <m:r>
                          <a:rPr lang="en-IN" sz="2800" i="1">
                            <a:latin typeface="Cambria Math" panose="02040503050406030204" pitchFamily="18" charset="0"/>
                          </a:rPr>
                          <m:t>𝛱</m:t>
                        </m:r>
                      </m:e>
                      <m:sub>
                        <m:r>
                          <a:rPr lang="en-IN" sz="2800" i="1">
                            <a:latin typeface="Cambria Math" panose="02040503050406030204" pitchFamily="18" charset="0"/>
                          </a:rPr>
                          <m:t>𝑚</m:t>
                        </m:r>
                        <m:r>
                          <a:rPr lang="en-IN" sz="2800" i="1">
                            <a:latin typeface="Cambria Math" panose="02040503050406030204" pitchFamily="18" charset="0"/>
                          </a:rPr>
                          <m:t>=1</m:t>
                        </m:r>
                      </m:sub>
                      <m:sup>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𝑛</m:t>
                        </m:r>
                      </m:sup>
                    </m:sSubSup>
                    <m:r>
                      <a:rPr lang="en-IN" sz="2800" b="0" i="1" smtClean="0">
                        <a:latin typeface="Cambria Math" panose="02040503050406030204" pitchFamily="18" charset="0"/>
                      </a:rPr>
                      <m:t> </m:t>
                    </m:r>
                    <m:r>
                      <a:rPr lang="en-IN" sz="2800" b="0" i="1" dirty="0" smtClean="0">
                        <a:latin typeface="Cambria Math" panose="02040503050406030204" pitchFamily="18" charset="0"/>
                      </a:rPr>
                      <m:t>𝑃</m:t>
                    </m:r>
                    <m:r>
                      <a:rPr lang="en-IN" sz="2800" b="0" i="1" dirty="0" smtClean="0">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𝑟</m:t>
                        </m:r>
                      </m:e>
                      <m:sub>
                        <m:r>
                          <a:rPr lang="en-IN" sz="2800" i="1">
                            <a:latin typeface="Cambria Math" panose="02040503050406030204" pitchFamily="18" charset="0"/>
                          </a:rPr>
                          <m:t>𝑗𝑚</m:t>
                        </m:r>
                      </m:sub>
                    </m:sSub>
                    <m:r>
                      <a:rPr lang="en-IN" sz="2800" b="0" i="1" dirty="0" smtClean="0">
                        <a:latin typeface="Cambria Math" panose="02040503050406030204" pitchFamily="18" charset="0"/>
                      </a:rPr>
                      <m:t>|{</m:t>
                    </m:r>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e>
                      <m:sup>
                        <m:r>
                          <a:rPr lang="en-IN" sz="2800" b="0" i="1" dirty="0" smtClean="0">
                            <a:latin typeface="Cambria Math" panose="02040503050406030204" pitchFamily="18" charset="0"/>
                          </a:rPr>
                          <m:t>𝑖</m:t>
                        </m:r>
                      </m:sup>
                    </m:sSup>
                    <m:r>
                      <a:rPr lang="en-IN" sz="2800" b="0" i="1" dirty="0" smtClean="0">
                        <a:latin typeface="Cambria Math" panose="02040503050406030204" pitchFamily="18" charset="0"/>
                      </a:rPr>
                      <m:t>})</m:t>
                    </m:r>
                  </m:oMath>
                </a14:m>
                <a:r>
                  <a:rPr lang="en-IN" sz="2800" b="0" dirty="0">
                    <a:latin typeface="Times New Roman" panose="02020603050405020304" pitchFamily="18" charset="0"/>
                    <a:cs typeface="Times New Roman" panose="02020603050405020304" pitchFamily="18" charset="0"/>
                  </a:rPr>
                  <a:t> </a:t>
                </a:r>
              </a:p>
              <a:p>
                <a:pPr marL="285750" indent="-285750">
                  <a:spcAft>
                    <a:spcPts val="600"/>
                  </a:spcAf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Considering that the reception of </a:t>
                </a:r>
                <a14:m>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𝑟</m:t>
                        </m:r>
                      </m:e>
                      <m:sub>
                        <m:r>
                          <a:rPr lang="en-IN" sz="2800" b="0" i="1" smtClean="0">
                            <a:latin typeface="Cambria Math" panose="02040503050406030204" pitchFamily="18" charset="0"/>
                          </a:rPr>
                          <m:t>𝑗𝑖</m:t>
                        </m:r>
                      </m:sub>
                    </m:sSub>
                  </m:oMath>
                </a14:m>
                <a:r>
                  <a:rPr lang="en-IN" sz="2800" dirty="0">
                    <a:latin typeface="Times New Roman" panose="02020603050405020304" pitchFamily="18" charset="0"/>
                    <a:cs typeface="Times New Roman" panose="02020603050405020304" pitchFamily="18" charset="0"/>
                  </a:rPr>
                  <a:t> is only being affected by </a:t>
                </a:r>
                <a14:m>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𝑗𝑖</m:t>
                        </m:r>
                      </m:sub>
                    </m:sSub>
                  </m:oMath>
                </a14:m>
                <a:endParaRPr lang="en-IN" sz="2800" b="0" dirty="0">
                  <a:latin typeface="Times New Roman" panose="02020603050405020304" pitchFamily="18" charset="0"/>
                  <a:cs typeface="Times New Roman" panose="02020603050405020304" pitchFamily="18" charset="0"/>
                </a:endParaRPr>
              </a:p>
              <a:p>
                <a:pPr>
                  <a:spcAft>
                    <a:spcPts val="600"/>
                  </a:spcAft>
                </a:pPr>
                <a:r>
                  <a:rPr lang="en-IN" sz="2800" b="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rPr>
                      <m:t>𝑃</m:t>
                    </m:r>
                    <m:r>
                      <a:rPr lang="en-IN" sz="2800" b="0" i="1" dirty="0" smtClean="0">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𝑟</m:t>
                        </m:r>
                      </m:e>
                      <m:sub>
                        <m:r>
                          <a:rPr lang="en-IN" sz="2800" i="1">
                            <a:latin typeface="Cambria Math" panose="02040503050406030204" pitchFamily="18" charset="0"/>
                          </a:rPr>
                          <m:t>𝑗𝑚</m:t>
                        </m:r>
                      </m:sub>
                    </m:sSub>
                    <m:r>
                      <a:rPr lang="en-IN" sz="2800" b="0" i="1" dirty="0" smtClean="0">
                        <a:latin typeface="Cambria Math" panose="02040503050406030204" pitchFamily="18" charset="0"/>
                      </a:rPr>
                      <m:t>|{</m:t>
                    </m:r>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e>
                      <m:sup>
                        <m:r>
                          <a:rPr lang="en-IN" sz="2800" b="0" i="1" dirty="0" smtClean="0">
                            <a:latin typeface="Cambria Math" panose="02040503050406030204" pitchFamily="18" charset="0"/>
                          </a:rPr>
                          <m:t>𝑖</m:t>
                        </m:r>
                      </m:sup>
                    </m:sSup>
                    <m:r>
                      <a:rPr lang="en-IN" sz="2800" b="0" i="1" dirty="0" smtClean="0">
                        <a:latin typeface="Cambria Math" panose="02040503050406030204" pitchFamily="18" charset="0"/>
                      </a:rPr>
                      <m:t>})</m:t>
                    </m:r>
                  </m:oMath>
                </a14:m>
                <a:r>
                  <a:rPr lang="en-IN" sz="2800" b="0" dirty="0">
                    <a:latin typeface="Times New Roman" panose="02020603050405020304" pitchFamily="18" charset="0"/>
                    <a:cs typeface="Times New Roman" panose="02020603050405020304" pitchFamily="18" charset="0"/>
                  </a:rPr>
                  <a:t> = </a:t>
                </a:r>
                <a14:m>
                  <m:oMath xmlns:m="http://schemas.openxmlformats.org/officeDocument/2006/math">
                    <m:r>
                      <a:rPr lang="en-IN" sz="2800" b="0" i="1" dirty="0" smtClean="0">
                        <a:latin typeface="Cambria Math" panose="02040503050406030204" pitchFamily="18" charset="0"/>
                      </a:rPr>
                      <m:t>𝑃</m:t>
                    </m:r>
                    <m:r>
                      <a:rPr lang="en-IN" sz="2800" b="0" i="1" dirty="0" smtClean="0">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𝑟</m:t>
                        </m:r>
                      </m:e>
                      <m:sub>
                        <m:r>
                          <a:rPr lang="en-IN" sz="2800" i="1">
                            <a:latin typeface="Cambria Math" panose="02040503050406030204" pitchFamily="18" charset="0"/>
                          </a:rPr>
                          <m:t>𝑗𝑚</m:t>
                        </m:r>
                      </m:sub>
                    </m:sSub>
                    <m:r>
                      <a:rPr lang="en-IN" sz="2800" b="0" i="1" dirty="0" smtClean="0">
                        <a:latin typeface="Cambria Math" panose="02040503050406030204" pitchFamily="18" charset="0"/>
                      </a:rPr>
                      <m:t>|</m:t>
                    </m:r>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e>
                      <m:sup>
                        <m:r>
                          <a:rPr lang="en-IN" sz="2800" b="0" i="1" dirty="0" smtClean="0">
                            <a:latin typeface="Cambria Math" panose="02040503050406030204" pitchFamily="18" charset="0"/>
                          </a:rPr>
                          <m:t>𝑖</m:t>
                        </m:r>
                      </m:sup>
                    </m:sSup>
                    <m:r>
                      <a:rPr lang="en-IN" sz="2800" b="0" i="1" dirty="0" smtClean="0">
                        <a:latin typeface="Cambria Math" panose="02040503050406030204" pitchFamily="18" charset="0"/>
                      </a:rPr>
                      <m:t>)</m:t>
                    </m:r>
                  </m:oMath>
                </a14:m>
                <a:endParaRPr lang="en-IN" sz="280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IN" sz="2800" b="0" dirty="0">
                    <a:latin typeface="Times New Roman" panose="02020603050405020304" pitchFamily="18" charset="0"/>
                    <a:cs typeface="Times New Roman" panose="02020603050405020304" pitchFamily="18" charset="0"/>
                  </a:rPr>
                  <a:t>Now, demodulator output is described statistically by the pdf </a:t>
                </a:r>
              </a:p>
              <a:p>
                <a:pPr>
                  <a:spcAft>
                    <a:spcPts val="600"/>
                  </a:spcAft>
                </a:pPr>
                <a:r>
                  <a:rPr lang="en-IN" sz="2800" dirty="0">
                    <a:latin typeface="Times New Roman" panose="02020603050405020304" pitchFamily="18" charset="0"/>
                    <a:cs typeface="Times New Roman" panose="02020603050405020304" pitchFamily="18" charset="0"/>
                  </a:rPr>
                  <a:t>	</a:t>
                </a:r>
                <a:r>
                  <a:rPr lang="en-IN" sz="2800" b="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rPr>
                      <m:t>𝑃</m:t>
                    </m:r>
                    <m:r>
                      <a:rPr lang="en-IN" sz="2800" b="0" i="1" dirty="0" smtClean="0">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𝑟</m:t>
                        </m:r>
                      </m:e>
                      <m:sub>
                        <m:r>
                          <a:rPr lang="en-IN" sz="2800" i="1">
                            <a:latin typeface="Cambria Math" panose="02040503050406030204" pitchFamily="18" charset="0"/>
                          </a:rPr>
                          <m:t>𝑗𝑚</m:t>
                        </m:r>
                      </m:sub>
                    </m:sSub>
                    <m:r>
                      <a:rPr lang="en-IN" sz="2800" b="0" i="1" dirty="0" smtClean="0">
                        <a:latin typeface="Cambria Math" panose="02040503050406030204" pitchFamily="18" charset="0"/>
                      </a:rPr>
                      <m:t>|</m:t>
                    </m:r>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e>
                      <m:sup>
                        <m:r>
                          <a:rPr lang="en-IN" sz="2800" b="0" i="1" dirty="0" smtClean="0">
                            <a:latin typeface="Cambria Math" panose="02040503050406030204" pitchFamily="18" charset="0"/>
                          </a:rPr>
                          <m:t>𝑖</m:t>
                        </m:r>
                      </m:sup>
                    </m:sSup>
                    <m:r>
                      <a:rPr lang="en-IN" sz="2800" b="0" i="1" dirty="0" smtClean="0">
                        <a:latin typeface="Cambria Math" panose="02040503050406030204" pitchFamily="18" charset="0"/>
                      </a:rPr>
                      <m:t>)</m:t>
                    </m:r>
                  </m:oMath>
                </a14:m>
                <a:r>
                  <a:rPr lang="en-IN" sz="2800" b="0"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ad>
                          <m:radPr>
                            <m:degHide m:val="on"/>
                            <m:ctrlPr>
                              <a:rPr lang="en-IN" sz="2800" b="0" i="1" smtClean="0">
                                <a:latin typeface="Cambria Math" panose="02040503050406030204" pitchFamily="18" charset="0"/>
                              </a:rPr>
                            </m:ctrlPr>
                          </m:radPr>
                          <m:deg/>
                          <m:e>
                            <m:r>
                              <a:rPr lang="en-IN" sz="2800" b="0" i="1" smtClean="0">
                                <a:latin typeface="Cambria Math" panose="02040503050406030204" pitchFamily="18" charset="0"/>
                              </a:rPr>
                              <m:t>2</m:t>
                            </m:r>
                            <m:r>
                              <a:rPr lang="en-IN" sz="2800" b="0" i="1" smtClean="0">
                                <a:latin typeface="Cambria Math" panose="02040503050406030204" pitchFamily="18" charset="0"/>
                                <a:ea typeface="Cambria Math" panose="02040503050406030204" pitchFamily="18" charset="0"/>
                              </a:rPr>
                              <m:t>𝜋</m:t>
                            </m:r>
                            <m:sSup>
                              <m:sSupPr>
                                <m:ctrlPr>
                                  <a:rPr lang="en-IN" sz="2800" b="0" i="1" smtClean="0">
                                    <a:latin typeface="Cambria Math" panose="02040503050406030204" pitchFamily="18" charset="0"/>
                                    <a:ea typeface="Cambria Math" panose="02040503050406030204" pitchFamily="18" charset="0"/>
                                  </a:rPr>
                                </m:ctrlPr>
                              </m:sSupPr>
                              <m:e>
                                <m:r>
                                  <a:rPr lang="en-IN" sz="2800" b="0" i="1" smtClean="0">
                                    <a:latin typeface="Cambria Math" panose="02040503050406030204" pitchFamily="18" charset="0"/>
                                    <a:ea typeface="Cambria Math" panose="02040503050406030204" pitchFamily="18" charset="0"/>
                                  </a:rPr>
                                  <m:t>𝜎</m:t>
                                </m:r>
                              </m:e>
                              <m:sup>
                                <m:r>
                                  <a:rPr lang="en-IN" sz="2800" b="0" i="1" smtClean="0">
                                    <a:latin typeface="Cambria Math" panose="02040503050406030204" pitchFamily="18" charset="0"/>
                                    <a:ea typeface="Cambria Math" panose="02040503050406030204" pitchFamily="18" charset="0"/>
                                  </a:rPr>
                                  <m:t>2</m:t>
                                </m:r>
                              </m:sup>
                            </m:sSup>
                          </m:e>
                        </m:rad>
                      </m:den>
                    </m:f>
                  </m:oMath>
                </a14:m>
                <a:r>
                  <a:rPr lang="en-IN" sz="2800" b="0" dirty="0">
                    <a:latin typeface="Times New Roman" panose="02020603050405020304" pitchFamily="18" charset="0"/>
                    <a:cs typeface="Times New Roman" panose="02020603050405020304" pitchFamily="18" charset="0"/>
                  </a:rPr>
                  <a:t> </a:t>
                </a:r>
                <a14:m>
                  <m:oMath xmlns:m="http://schemas.openxmlformats.org/officeDocument/2006/math">
                    <m:func>
                      <m:funcPr>
                        <m:ctrlPr>
                          <a:rPr lang="en-IN" sz="2800" b="0" i="1" dirty="0" smtClean="0">
                            <a:latin typeface="Cambria Math" panose="02040503050406030204" pitchFamily="18" charset="0"/>
                          </a:rPr>
                        </m:ctrlPr>
                      </m:funcPr>
                      <m:fName>
                        <m:r>
                          <m:rPr>
                            <m:sty m:val="p"/>
                          </m:rPr>
                          <a:rPr lang="en-IN" sz="2800" b="0" i="0" dirty="0" smtClean="0">
                            <a:latin typeface="Cambria Math" panose="02040503050406030204" pitchFamily="18" charset="0"/>
                          </a:rPr>
                          <m:t>exp</m:t>
                        </m:r>
                      </m:fName>
                      <m:e>
                        <m:r>
                          <a:rPr lang="en-IN" sz="2800" b="0" i="1" dirty="0" smtClean="0">
                            <a:latin typeface="Cambria Math" panose="02040503050406030204" pitchFamily="18" charset="0"/>
                          </a:rPr>
                          <m:t>(</m:t>
                        </m:r>
                        <m:f>
                          <m:fPr>
                            <m:ctrlPr>
                              <a:rPr lang="en-IN" sz="2800" b="0" i="1" dirty="0" smtClean="0">
                                <a:latin typeface="Cambria Math" panose="02040503050406030204" pitchFamily="18" charset="0"/>
                              </a:rPr>
                            </m:ctrlPr>
                          </m:fPr>
                          <m:num>
                            <m:r>
                              <a:rPr lang="en-IN" sz="2800" b="0" i="1" dirty="0" smtClean="0">
                                <a:latin typeface="Cambria Math" panose="02040503050406030204" pitchFamily="18" charset="0"/>
                              </a:rPr>
                              <m:t>−1</m:t>
                            </m:r>
                          </m:num>
                          <m:den>
                            <m:r>
                              <a:rPr lang="en-IN" sz="2800" b="0" i="1" dirty="0" smtClean="0">
                                <a:latin typeface="Cambria Math" panose="02040503050406030204" pitchFamily="18" charset="0"/>
                              </a:rPr>
                              <m:t>2</m:t>
                            </m:r>
                            <m:sSup>
                              <m:sSupPr>
                                <m:ctrlPr>
                                  <a:rPr lang="en-IN" sz="2800" b="0" i="1" smtClean="0">
                                    <a:latin typeface="Cambria Math" panose="02040503050406030204" pitchFamily="18" charset="0"/>
                                    <a:ea typeface="Cambria Math" panose="02040503050406030204" pitchFamily="18" charset="0"/>
                                  </a:rPr>
                                </m:ctrlPr>
                              </m:sSupPr>
                              <m:e>
                                <m:r>
                                  <a:rPr lang="en-IN" sz="2800" b="0" i="1" smtClean="0">
                                    <a:latin typeface="Cambria Math" panose="02040503050406030204" pitchFamily="18" charset="0"/>
                                    <a:ea typeface="Cambria Math" panose="02040503050406030204" pitchFamily="18" charset="0"/>
                                  </a:rPr>
                                  <m:t>𝜎</m:t>
                                </m:r>
                              </m:e>
                              <m:sup>
                                <m:r>
                                  <a:rPr lang="en-IN" sz="2800" b="0" i="1" smtClean="0">
                                    <a:latin typeface="Cambria Math" panose="02040503050406030204" pitchFamily="18" charset="0"/>
                                    <a:ea typeface="Cambria Math" panose="02040503050406030204" pitchFamily="18" charset="0"/>
                                  </a:rPr>
                                  <m:t>2</m:t>
                                </m:r>
                              </m:sup>
                            </m:sSup>
                          </m:den>
                        </m:f>
                        <m:r>
                          <a:rPr lang="en-IN" sz="2800" b="0" i="1" dirty="0" smtClean="0">
                            <a:latin typeface="Cambria Math" panose="02040503050406030204" pitchFamily="18" charset="0"/>
                          </a:rPr>
                          <m:t> </m:t>
                        </m:r>
                        <m:sSup>
                          <m:sSupPr>
                            <m:ctrlPr>
                              <a:rPr lang="en-IN" sz="2800" b="0" i="1" dirty="0" smtClean="0">
                                <a:latin typeface="Cambria Math" panose="02040503050406030204" pitchFamily="18" charset="0"/>
                              </a:rPr>
                            </m:ctrlPr>
                          </m:sSupPr>
                          <m:e>
                            <m:r>
                              <a:rPr lang="en-IN" sz="2800" b="0" i="1" dirty="0" smtClean="0">
                                <a:latin typeface="Cambria Math" panose="02040503050406030204" pitchFamily="18" charset="0"/>
                              </a:rPr>
                              <m:t>[</m:t>
                            </m:r>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𝑛</m:t>
                                </m:r>
                              </m:e>
                              <m:sub>
                                <m:r>
                                  <a:rPr lang="en-IN" sz="2800" b="0" i="1" dirty="0" smtClean="0">
                                    <a:latin typeface="Cambria Math" panose="02040503050406030204" pitchFamily="18" charset="0"/>
                                  </a:rPr>
                                  <m:t>𝑗𝑚</m:t>
                                </m:r>
                              </m:sub>
                            </m:sSub>
                            <m:r>
                              <a:rPr lang="en-IN" sz="2800" b="0" i="1" dirty="0" smtClean="0">
                                <a:latin typeface="Cambria Math" panose="02040503050406030204" pitchFamily="18" charset="0"/>
                              </a:rPr>
                              <m:t>]</m:t>
                            </m:r>
                          </m:e>
                          <m:sup>
                            <m:r>
                              <a:rPr lang="en-IN" sz="2800" b="0" i="1" dirty="0" smtClean="0">
                                <a:latin typeface="Cambria Math" panose="02040503050406030204" pitchFamily="18" charset="0"/>
                              </a:rPr>
                              <m:t>2</m:t>
                            </m:r>
                          </m:sup>
                        </m:sSup>
                        <m:r>
                          <a:rPr lang="en-IN" sz="2800" b="0" i="1" dirty="0" smtClean="0">
                            <a:latin typeface="Cambria Math" panose="02040503050406030204" pitchFamily="18" charset="0"/>
                          </a:rPr>
                          <m:t>)</m:t>
                        </m:r>
                      </m:e>
                    </m:func>
                  </m:oMath>
                </a14:m>
                <a:endParaRPr lang="en-IN" sz="2800" b="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Therefore,</a:t>
                </a:r>
              </a:p>
              <a:p>
                <a:pPr>
                  <a:spcAft>
                    <a:spcPts val="600"/>
                  </a:spcAft>
                </a:pPr>
                <a:r>
                  <a:rPr lang="en-IN" sz="2800" dirty="0">
                    <a:latin typeface="Times New Roman" panose="02020603050405020304" pitchFamily="18" charset="0"/>
                    <a:cs typeface="Times New Roman" panose="02020603050405020304" pitchFamily="18" charset="0"/>
                  </a:rPr>
                  <a:t>	</a:t>
                </a:r>
                <a:r>
                  <a:rPr lang="en-IN" sz="2800" b="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rPr>
                      <m:t>𝑃</m:t>
                    </m:r>
                    <m:r>
                      <a:rPr lang="en-IN" sz="2800" b="0" i="1" dirty="0" smtClean="0">
                        <a:latin typeface="Cambria Math" panose="02040503050406030204" pitchFamily="18" charset="0"/>
                      </a:rPr>
                      <m:t> (</m:t>
                    </m:r>
                    <m:sSub>
                      <m:sSubPr>
                        <m:ctrlPr>
                          <a:rPr lang="en-IN" sz="2800" i="1">
                            <a:latin typeface="Cambria Math" panose="02040503050406030204" pitchFamily="18" charset="0"/>
                          </a:rPr>
                        </m:ctrlPr>
                      </m:sSubPr>
                      <m:e>
                        <m:r>
                          <a:rPr lang="en-IN" sz="2800" i="1">
                            <a:latin typeface="Cambria Math" panose="02040503050406030204" pitchFamily="18" charset="0"/>
                          </a:rPr>
                          <m:t>𝑟</m:t>
                        </m:r>
                      </m:e>
                      <m:sub>
                        <m:r>
                          <a:rPr lang="en-IN" sz="2800" i="1">
                            <a:latin typeface="Cambria Math" panose="02040503050406030204" pitchFamily="18" charset="0"/>
                          </a:rPr>
                          <m:t>𝑗𝑚</m:t>
                        </m:r>
                      </m:sub>
                    </m:sSub>
                    <m:r>
                      <a:rPr lang="en-IN" sz="2800" b="0" i="1" dirty="0" smtClean="0">
                        <a:latin typeface="Cambria Math" panose="02040503050406030204" pitchFamily="18" charset="0"/>
                      </a:rPr>
                      <m:t>|</m:t>
                    </m:r>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e>
                      <m:sup>
                        <m:r>
                          <a:rPr lang="en-IN" sz="2800" b="0" i="1" dirty="0" smtClean="0">
                            <a:latin typeface="Cambria Math" panose="02040503050406030204" pitchFamily="18" charset="0"/>
                          </a:rPr>
                          <m:t>𝑖</m:t>
                        </m:r>
                      </m:sup>
                    </m:sSup>
                    <m:r>
                      <a:rPr lang="en-IN" sz="2800" b="0" i="1" dirty="0" smtClean="0">
                        <a:latin typeface="Cambria Math" panose="02040503050406030204" pitchFamily="18" charset="0"/>
                      </a:rPr>
                      <m:t>)</m:t>
                    </m:r>
                  </m:oMath>
                </a14:m>
                <a:r>
                  <a:rPr lang="en-IN" sz="2800" b="0"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ad>
                          <m:radPr>
                            <m:degHide m:val="on"/>
                            <m:ctrlPr>
                              <a:rPr lang="en-IN" sz="2800" b="0" i="1" smtClean="0">
                                <a:latin typeface="Cambria Math" panose="02040503050406030204" pitchFamily="18" charset="0"/>
                              </a:rPr>
                            </m:ctrlPr>
                          </m:radPr>
                          <m:deg/>
                          <m:e>
                            <m:r>
                              <a:rPr lang="en-IN" sz="2800" b="0" i="1" smtClean="0">
                                <a:latin typeface="Cambria Math" panose="02040503050406030204" pitchFamily="18" charset="0"/>
                              </a:rPr>
                              <m:t>2</m:t>
                            </m:r>
                            <m:r>
                              <a:rPr lang="en-IN" sz="2800" b="0" i="1" smtClean="0">
                                <a:latin typeface="Cambria Math" panose="02040503050406030204" pitchFamily="18" charset="0"/>
                                <a:ea typeface="Cambria Math" panose="02040503050406030204" pitchFamily="18" charset="0"/>
                              </a:rPr>
                              <m:t>𝜋</m:t>
                            </m:r>
                            <m:sSup>
                              <m:sSupPr>
                                <m:ctrlPr>
                                  <a:rPr lang="en-IN" sz="2800" b="0" i="1" smtClean="0">
                                    <a:latin typeface="Cambria Math" panose="02040503050406030204" pitchFamily="18" charset="0"/>
                                    <a:ea typeface="Cambria Math" panose="02040503050406030204" pitchFamily="18" charset="0"/>
                                  </a:rPr>
                                </m:ctrlPr>
                              </m:sSupPr>
                              <m:e>
                                <m:r>
                                  <a:rPr lang="en-IN" sz="2800" b="0" i="1" smtClean="0">
                                    <a:latin typeface="Cambria Math" panose="02040503050406030204" pitchFamily="18" charset="0"/>
                                    <a:ea typeface="Cambria Math" panose="02040503050406030204" pitchFamily="18" charset="0"/>
                                  </a:rPr>
                                  <m:t>𝜎</m:t>
                                </m:r>
                              </m:e>
                              <m:sup>
                                <m:r>
                                  <a:rPr lang="en-IN" sz="2800" b="0" i="1" smtClean="0">
                                    <a:latin typeface="Cambria Math" panose="02040503050406030204" pitchFamily="18" charset="0"/>
                                    <a:ea typeface="Cambria Math" panose="02040503050406030204" pitchFamily="18" charset="0"/>
                                  </a:rPr>
                                  <m:t>2</m:t>
                                </m:r>
                              </m:sup>
                            </m:sSup>
                          </m:e>
                        </m:rad>
                      </m:den>
                    </m:f>
                  </m:oMath>
                </a14:m>
                <a:r>
                  <a:rPr lang="en-IN" sz="2800" b="0" dirty="0">
                    <a:latin typeface="Times New Roman" panose="02020603050405020304" pitchFamily="18" charset="0"/>
                    <a:cs typeface="Times New Roman" panose="02020603050405020304" pitchFamily="18" charset="0"/>
                  </a:rPr>
                  <a:t> </a:t>
                </a:r>
                <a14:m>
                  <m:oMath xmlns:m="http://schemas.openxmlformats.org/officeDocument/2006/math">
                    <m:func>
                      <m:funcPr>
                        <m:ctrlPr>
                          <a:rPr lang="en-IN" sz="2800" b="0" i="1" dirty="0" smtClean="0">
                            <a:latin typeface="Cambria Math" panose="02040503050406030204" pitchFamily="18" charset="0"/>
                          </a:rPr>
                        </m:ctrlPr>
                      </m:funcPr>
                      <m:fName>
                        <m:r>
                          <m:rPr>
                            <m:sty m:val="p"/>
                          </m:rPr>
                          <a:rPr lang="en-IN" sz="2800" b="0" i="0" dirty="0" smtClean="0">
                            <a:latin typeface="Cambria Math" panose="02040503050406030204" pitchFamily="18" charset="0"/>
                          </a:rPr>
                          <m:t>exp</m:t>
                        </m:r>
                      </m:fName>
                      <m:e>
                        <m:r>
                          <a:rPr lang="en-IN" sz="2800" b="0" i="1" dirty="0" smtClean="0">
                            <a:latin typeface="Cambria Math" panose="02040503050406030204" pitchFamily="18" charset="0"/>
                          </a:rPr>
                          <m:t>(</m:t>
                        </m:r>
                        <m:f>
                          <m:fPr>
                            <m:ctrlPr>
                              <a:rPr lang="en-IN" sz="2800" b="0" i="1" dirty="0" smtClean="0">
                                <a:latin typeface="Cambria Math" panose="02040503050406030204" pitchFamily="18" charset="0"/>
                              </a:rPr>
                            </m:ctrlPr>
                          </m:fPr>
                          <m:num>
                            <m:r>
                              <a:rPr lang="en-IN" sz="2800" b="0" i="1" dirty="0" smtClean="0">
                                <a:latin typeface="Cambria Math" panose="02040503050406030204" pitchFamily="18" charset="0"/>
                              </a:rPr>
                              <m:t>−1</m:t>
                            </m:r>
                          </m:num>
                          <m:den>
                            <m:r>
                              <a:rPr lang="en-IN" sz="2800" b="0" i="1" dirty="0" smtClean="0">
                                <a:latin typeface="Cambria Math" panose="02040503050406030204" pitchFamily="18" charset="0"/>
                              </a:rPr>
                              <m:t>2</m:t>
                            </m:r>
                            <m:sSup>
                              <m:sSupPr>
                                <m:ctrlPr>
                                  <a:rPr lang="en-IN" sz="2800" b="0" i="1" smtClean="0">
                                    <a:latin typeface="Cambria Math" panose="02040503050406030204" pitchFamily="18" charset="0"/>
                                    <a:ea typeface="Cambria Math" panose="02040503050406030204" pitchFamily="18" charset="0"/>
                                  </a:rPr>
                                </m:ctrlPr>
                              </m:sSupPr>
                              <m:e>
                                <m:r>
                                  <a:rPr lang="en-IN" sz="2800" b="0" i="1" smtClean="0">
                                    <a:latin typeface="Cambria Math" panose="02040503050406030204" pitchFamily="18" charset="0"/>
                                    <a:ea typeface="Cambria Math" panose="02040503050406030204" pitchFamily="18" charset="0"/>
                                  </a:rPr>
                                  <m:t>𝜎</m:t>
                                </m:r>
                              </m:e>
                              <m:sup>
                                <m:r>
                                  <a:rPr lang="en-IN" sz="2800" b="0" i="1" smtClean="0">
                                    <a:latin typeface="Cambria Math" panose="02040503050406030204" pitchFamily="18" charset="0"/>
                                    <a:ea typeface="Cambria Math" panose="02040503050406030204" pitchFamily="18" charset="0"/>
                                  </a:rPr>
                                  <m:t>2</m:t>
                                </m:r>
                              </m:sup>
                            </m:sSup>
                          </m:den>
                        </m:f>
                        <m:r>
                          <a:rPr lang="en-IN" sz="2800" b="0" i="1" dirty="0" smtClean="0">
                            <a:latin typeface="Cambria Math" panose="02040503050406030204" pitchFamily="18" charset="0"/>
                          </a:rPr>
                          <m:t> </m:t>
                        </m:r>
                        <m:sSup>
                          <m:sSupPr>
                            <m:ctrlPr>
                              <a:rPr lang="en-IN" sz="2800" b="0" i="1" dirty="0" smtClean="0">
                                <a:latin typeface="Cambria Math" panose="02040503050406030204" pitchFamily="18" charset="0"/>
                              </a:rPr>
                            </m:ctrlPr>
                          </m:sSupPr>
                          <m:e>
                            <m:r>
                              <a:rPr lang="en-IN" sz="2800" b="0" i="1" dirty="0"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𝑟</m:t>
                                </m:r>
                              </m:e>
                              <m:sub>
                                <m:r>
                                  <a:rPr lang="en-IN" sz="2800" b="0" i="1" smtClean="0">
                                    <a:latin typeface="Cambria Math" panose="02040503050406030204" pitchFamily="18" charset="0"/>
                                  </a:rPr>
                                  <m:t>𝑗𝑚</m:t>
                                </m:r>
                              </m:sub>
                            </m:sSub>
                            <m:r>
                              <a:rPr lang="en-IN" sz="2800" b="0" i="1" smtClean="0">
                                <a:latin typeface="Cambria Math" panose="02040503050406030204" pitchFamily="18" charset="0"/>
                              </a:rPr>
                              <m:t> −</m:t>
                            </m:r>
                            <m:rad>
                              <m:radPr>
                                <m:degHide m:val="on"/>
                                <m:ctrlPr>
                                  <a:rPr lang="en-IN" sz="2800" i="1" dirty="0" smtClean="0">
                                    <a:solidFill>
                                      <a:srgbClr val="836967"/>
                                    </a:solidFill>
                                    <a:latin typeface="Cambria Math" panose="02040503050406030204" pitchFamily="18" charset="0"/>
                                  </a:rPr>
                                </m:ctrlPr>
                              </m:radPr>
                              <m:deg/>
                              <m:e>
                                <m:sSub>
                                  <m:sSubPr>
                                    <m:ctrlPr>
                                      <a:rPr lang="en-IN" sz="2800" i="1" dirty="0">
                                        <a:solidFill>
                                          <a:srgbClr val="836967"/>
                                        </a:solidFill>
                                        <a:latin typeface="Cambria Math" panose="02040503050406030204" pitchFamily="18" charset="0"/>
                                      </a:rPr>
                                    </m:ctrlPr>
                                  </m:sSubPr>
                                  <m:e>
                                    <m:r>
                                      <a:rPr lang="en-IN" sz="2800" i="1" dirty="0">
                                        <a:latin typeface="Cambria Math" panose="02040503050406030204" pitchFamily="18" charset="0"/>
                                      </a:rPr>
                                      <m:t>𝜀</m:t>
                                    </m:r>
                                  </m:e>
                                  <m:sub>
                                    <m:r>
                                      <a:rPr lang="en-IN" sz="2800" i="1" dirty="0">
                                        <a:latin typeface="Cambria Math" panose="02040503050406030204" pitchFamily="18" charset="0"/>
                                      </a:rPr>
                                      <m:t>𝑐</m:t>
                                    </m:r>
                                  </m:sub>
                                </m:sSub>
                              </m:e>
                            </m:rad>
                            <m:r>
                              <a:rPr lang="en-IN" sz="2800" b="0" i="1" dirty="0" smtClean="0">
                                <a:latin typeface="Cambria Math" panose="02040503050406030204" pitchFamily="18" charset="0"/>
                              </a:rPr>
                              <m:t> </m:t>
                            </m:r>
                            <m:d>
                              <m:dPr>
                                <m:ctrlPr>
                                  <a:rPr lang="en-IN" sz="2800" b="0" i="1" dirty="0" smtClean="0">
                                    <a:latin typeface="Cambria Math" panose="02040503050406030204" pitchFamily="18" charset="0"/>
                                  </a:rPr>
                                </m:ctrlPr>
                              </m:dPr>
                              <m:e>
                                <m:r>
                                  <a:rPr lang="en-IN" sz="2800" b="0" i="1" dirty="0" smtClean="0">
                                    <a:latin typeface="Cambria Math" panose="02040503050406030204" pitchFamily="18" charset="0"/>
                                  </a:rPr>
                                  <m:t>2</m:t>
                                </m:r>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𝑐</m:t>
                                    </m:r>
                                  </m:e>
                                  <m:sub>
                                    <m:r>
                                      <a:rPr lang="en-IN" sz="2800" b="0" i="1" dirty="0" smtClean="0">
                                        <a:latin typeface="Cambria Math" panose="02040503050406030204" pitchFamily="18" charset="0"/>
                                      </a:rPr>
                                      <m:t>𝑗𝑚</m:t>
                                    </m:r>
                                  </m:sub>
                                </m:sSub>
                                <m:r>
                                  <a:rPr lang="en-IN" sz="2800" b="0" i="1" dirty="0" smtClean="0">
                                    <a:latin typeface="Cambria Math" panose="02040503050406030204" pitchFamily="18" charset="0"/>
                                  </a:rPr>
                                  <m:t> −1</m:t>
                                </m:r>
                              </m:e>
                            </m:d>
                            <m:r>
                              <a:rPr lang="en-IN" sz="2800" b="0" i="1" dirty="0" smtClean="0">
                                <a:latin typeface="Cambria Math" panose="02040503050406030204" pitchFamily="18" charset="0"/>
                              </a:rPr>
                              <m:t>]</m:t>
                            </m:r>
                          </m:e>
                          <m:sup>
                            <m:r>
                              <a:rPr lang="en-IN" sz="2800" b="0" i="1" dirty="0" smtClean="0">
                                <a:latin typeface="Cambria Math" panose="02040503050406030204" pitchFamily="18" charset="0"/>
                              </a:rPr>
                              <m:t>2</m:t>
                            </m:r>
                          </m:sup>
                        </m:sSup>
                        <m:r>
                          <a:rPr lang="en-IN" sz="2800" b="0" i="1" dirty="0" smtClean="0">
                            <a:latin typeface="Cambria Math" panose="02040503050406030204" pitchFamily="18" charset="0"/>
                          </a:rPr>
                          <m:t>)</m:t>
                        </m:r>
                      </m:e>
                    </m:func>
                  </m:oMath>
                </a14:m>
                <a:endParaRPr lang="en-IN" sz="2800" dirty="0">
                  <a:latin typeface="Times New Roman" panose="02020603050405020304" pitchFamily="18" charset="0"/>
                  <a:cs typeface="Times New Roman" panose="02020603050405020304" pitchFamily="18" charset="0"/>
                </a:endParaRPr>
              </a:p>
              <a:p>
                <a:pPr marL="285750" indent="-285750">
                  <a:spcAft>
                    <a:spcPts val="600"/>
                  </a:spcAf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Where, </a:t>
                </a:r>
                <a14:m>
                  <m:oMath xmlns:m="http://schemas.openxmlformats.org/officeDocument/2006/math">
                    <m:sSup>
                      <m:sSupPr>
                        <m:ctrlPr>
                          <a:rPr lang="en-IN" sz="2800" b="0" i="1" smtClean="0">
                            <a:latin typeface="Cambria Math" panose="02040503050406030204" pitchFamily="18" charset="0"/>
                            <a:ea typeface="Cambria Math" panose="02040503050406030204" pitchFamily="18" charset="0"/>
                          </a:rPr>
                        </m:ctrlPr>
                      </m:sSupPr>
                      <m:e>
                        <m:r>
                          <a:rPr lang="en-IN" sz="2800" b="0" i="1" smtClean="0">
                            <a:latin typeface="Cambria Math" panose="02040503050406030204" pitchFamily="18" charset="0"/>
                            <a:ea typeface="Cambria Math" panose="02040503050406030204" pitchFamily="18" charset="0"/>
                          </a:rPr>
                          <m:t>𝜎</m:t>
                        </m:r>
                      </m:e>
                      <m:sup>
                        <m:r>
                          <a:rPr lang="en-IN" sz="2800" b="0" i="1" smtClean="0">
                            <a:latin typeface="Cambria Math" panose="02040503050406030204" pitchFamily="18" charset="0"/>
                            <a:ea typeface="Cambria Math" panose="02040503050406030204" pitchFamily="18" charset="0"/>
                          </a:rPr>
                          <m:t>2</m:t>
                        </m:r>
                      </m:sup>
                    </m:sSup>
                    <m:r>
                      <a:rPr lang="en-IN" sz="2800" b="0" i="0" smtClean="0">
                        <a:latin typeface="Cambria Math" panose="02040503050406030204" pitchFamily="18" charset="0"/>
                        <a:ea typeface="Cambria Math" panose="02040503050406030204" pitchFamily="18" charset="0"/>
                      </a:rPr>
                      <m:t>= </m:t>
                    </m:r>
                    <m:f>
                      <m:fPr>
                        <m:ctrlPr>
                          <a:rPr lang="en-IN" sz="2800" b="0" i="1" smtClean="0">
                            <a:latin typeface="Cambria Math" panose="02040503050406030204" pitchFamily="18" charset="0"/>
                            <a:ea typeface="Cambria Math" panose="02040503050406030204" pitchFamily="18" charset="0"/>
                          </a:rPr>
                        </m:ctrlPr>
                      </m:fPr>
                      <m:num>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𝑁</m:t>
                            </m:r>
                          </m:e>
                          <m:sub>
                            <m:r>
                              <a:rPr lang="en-IN" sz="2800" b="0" i="1" smtClean="0">
                                <a:latin typeface="Cambria Math" panose="02040503050406030204" pitchFamily="18" charset="0"/>
                                <a:ea typeface="Cambria Math" panose="02040503050406030204" pitchFamily="18" charset="0"/>
                              </a:rPr>
                              <m:t>0</m:t>
                            </m:r>
                          </m:sub>
                        </m:sSub>
                      </m:num>
                      <m:den>
                        <m:r>
                          <a:rPr lang="en-IN" sz="2800" b="0" i="1" smtClean="0">
                            <a:latin typeface="Cambria Math" panose="02040503050406030204" pitchFamily="18" charset="0"/>
                            <a:ea typeface="Cambria Math" panose="02040503050406030204" pitchFamily="18" charset="0"/>
                          </a:rPr>
                          <m:t>2</m:t>
                        </m:r>
                      </m:den>
                    </m:f>
                  </m:oMath>
                </a14:m>
                <a:r>
                  <a:rPr lang="en-IN" sz="2800" dirty="0">
                    <a:latin typeface="Times New Roman" panose="02020603050405020304" pitchFamily="18" charset="0"/>
                    <a:cs typeface="Times New Roman" panose="02020603050405020304" pitchFamily="18" charset="0"/>
                  </a:rPr>
                  <a:t> is variance of Additive White Gaussian Noise.</a:t>
                </a:r>
              </a:p>
              <a:p>
                <a:pPr marL="285750" indent="-285750">
                  <a:spcAft>
                    <a:spcPts val="600"/>
                  </a:spcAf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Using equation (a), (b) and (8-2-13) into equation (8-2-10) and by neglecting the common terms to all branch metrics then branch metric for the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𝑗</m:t>
                        </m:r>
                      </m:e>
                      <m:sup>
                        <m:r>
                          <a:rPr lang="en-US" sz="2800" b="0" i="1" smtClean="0">
                            <a:latin typeface="Cambria Math" panose="02040503050406030204" pitchFamily="18" charset="0"/>
                            <a:cs typeface="Times New Roman" panose="02020603050405020304" pitchFamily="18" charset="0"/>
                          </a:rPr>
                          <m:t>𝑡h</m:t>
                        </m:r>
                      </m:sup>
                    </m:sSup>
                  </m:oMath>
                </a14:m>
                <a:r>
                  <a:rPr lang="en-IN" sz="2800" dirty="0">
                    <a:latin typeface="Times New Roman" panose="02020603050405020304" pitchFamily="18" charset="0"/>
                    <a:cs typeface="Times New Roman" panose="02020603050405020304" pitchFamily="18" charset="0"/>
                  </a:rPr>
                  <a:t> branch of the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𝑖</m:t>
                        </m:r>
                      </m:e>
                      <m:sup>
                        <m:r>
                          <a:rPr lang="en-US" sz="2800" b="0" i="1" smtClean="0">
                            <a:latin typeface="Cambria Math" panose="02040503050406030204" pitchFamily="18" charset="0"/>
                            <a:cs typeface="Times New Roman" panose="02020603050405020304" pitchFamily="18" charset="0"/>
                          </a:rPr>
                          <m:t>𝑡h</m:t>
                        </m:r>
                      </m:sup>
                    </m:sSup>
                  </m:oMath>
                </a14:m>
                <a:r>
                  <a:rPr lang="en-IN" sz="2800" dirty="0">
                    <a:latin typeface="Times New Roman" panose="02020603050405020304" pitchFamily="18" charset="0"/>
                    <a:cs typeface="Times New Roman" panose="02020603050405020304" pitchFamily="18" charset="0"/>
                  </a:rPr>
                  <a:t> path may be expressed as </a:t>
                </a:r>
              </a:p>
              <a:p>
                <a:pPr algn="ctr">
                  <a:spcAft>
                    <a:spcPts val="600"/>
                  </a:spcAft>
                </a:pPr>
                <a14:m>
                  <m:oMathPara xmlns:m="http://schemas.openxmlformats.org/officeDocument/2006/math">
                    <m:oMathParaPr>
                      <m:jc m:val="centerGroup"/>
                    </m:oMathParaPr>
                    <m:oMath xmlns:m="http://schemas.openxmlformats.org/officeDocument/2006/math">
                      <m:sSup>
                        <m:sSupPr>
                          <m:ctrlPr>
                            <a:rPr lang="en-IN" sz="2800" i="1" dirty="0" smtClean="0">
                              <a:latin typeface="Cambria Math" panose="02040503050406030204" pitchFamily="18" charset="0"/>
                            </a:rPr>
                          </m:ctrlPr>
                        </m:sSupPr>
                        <m:e>
                          <m:sSub>
                            <m:sSubPr>
                              <m:ctrlPr>
                                <a:rPr lang="en-IN" sz="2800" i="1" dirty="0" smtClean="0">
                                  <a:solidFill>
                                    <a:srgbClr val="836967"/>
                                  </a:solidFill>
                                  <a:latin typeface="Cambria Math" panose="02040503050406030204" pitchFamily="18" charset="0"/>
                                </a:rPr>
                              </m:ctrlPr>
                            </m:sSubPr>
                            <m:e>
                              <m:r>
                                <a:rPr lang="en-IN" sz="2800" i="1" dirty="0">
                                  <a:latin typeface="Cambria Math" panose="02040503050406030204" pitchFamily="18" charset="0"/>
                                </a:rPr>
                                <m:t>𝜇</m:t>
                              </m:r>
                            </m:e>
                            <m:sub>
                              <m:r>
                                <a:rPr lang="en-IN" sz="2800" i="1" dirty="0">
                                  <a:latin typeface="Cambria Math" panose="02040503050406030204" pitchFamily="18" charset="0"/>
                                </a:rPr>
                                <m:t>𝐽</m:t>
                              </m:r>
                            </m:sub>
                          </m:sSub>
                        </m:e>
                        <m:sup>
                          <m:r>
                            <a:rPr lang="en-IN" sz="2800" b="0" i="1" dirty="0" smtClean="0">
                              <a:latin typeface="Cambria Math" panose="02040503050406030204" pitchFamily="18" charset="0"/>
                            </a:rPr>
                            <m:t>(</m:t>
                          </m:r>
                          <m:r>
                            <a:rPr lang="en-IN" sz="2800" b="0" i="1" dirty="0" smtClean="0">
                              <a:latin typeface="Cambria Math" panose="02040503050406030204" pitchFamily="18" charset="0"/>
                            </a:rPr>
                            <m:t>𝑖</m:t>
                          </m:r>
                          <m:r>
                            <a:rPr lang="en-IN" sz="2800" b="0" i="1" dirty="0" smtClean="0">
                              <a:latin typeface="Cambria Math" panose="02040503050406030204" pitchFamily="18" charset="0"/>
                            </a:rPr>
                            <m:t>)</m:t>
                          </m:r>
                        </m:sup>
                      </m:sSup>
                      <m:r>
                        <a:rPr lang="en-IN" sz="2800" b="0" i="1" dirty="0" smtClean="0">
                          <a:latin typeface="Cambria Math" panose="02040503050406030204" pitchFamily="18" charset="0"/>
                        </a:rPr>
                        <m:t>= </m:t>
                      </m:r>
                      <m:sSubSup>
                        <m:sSubSupPr>
                          <m:ctrlPr>
                            <a:rPr lang="en-IN" sz="2800" b="0" i="1" dirty="0" smtClean="0">
                              <a:latin typeface="Cambria Math" panose="02040503050406030204" pitchFamily="18" charset="0"/>
                            </a:rPr>
                          </m:ctrlPr>
                        </m:sSubSupPr>
                        <m:e>
                          <m:r>
                            <a:rPr lang="en-IN" sz="2800" b="0" i="1" dirty="0" smtClean="0">
                              <a:latin typeface="Cambria Math" panose="02040503050406030204" pitchFamily="18" charset="0"/>
                            </a:rPr>
                            <m:t>∑</m:t>
                          </m:r>
                        </m:e>
                        <m:sub>
                          <m:r>
                            <a:rPr lang="en-IN" sz="2800" b="0" i="1" dirty="0" smtClean="0">
                              <a:latin typeface="Cambria Math" panose="02040503050406030204" pitchFamily="18" charset="0"/>
                            </a:rPr>
                            <m:t>𝑚</m:t>
                          </m:r>
                          <m:r>
                            <a:rPr lang="en-IN" sz="2800" b="0" i="1" dirty="0" smtClean="0">
                              <a:latin typeface="Cambria Math" panose="02040503050406030204" pitchFamily="18" charset="0"/>
                            </a:rPr>
                            <m:t>=1</m:t>
                          </m:r>
                        </m:sub>
                        <m:sup>
                          <m:r>
                            <a:rPr lang="en-IN" sz="2800" b="0" i="1" dirty="0" smtClean="0">
                              <a:latin typeface="Cambria Math" panose="02040503050406030204" pitchFamily="18" charset="0"/>
                            </a:rPr>
                            <m:t>𝑚</m:t>
                          </m:r>
                          <m:r>
                            <a:rPr lang="en-IN" sz="2800" b="0" i="1" dirty="0" smtClean="0">
                              <a:latin typeface="Cambria Math" panose="02040503050406030204" pitchFamily="18" charset="0"/>
                            </a:rPr>
                            <m:t>=</m:t>
                          </m:r>
                          <m:r>
                            <a:rPr lang="en-IN" sz="2800" b="0" i="1" dirty="0" smtClean="0">
                              <a:latin typeface="Cambria Math" panose="02040503050406030204" pitchFamily="18" charset="0"/>
                            </a:rPr>
                            <m:t>𝑛</m:t>
                          </m:r>
                        </m:sup>
                      </m:sSubSup>
                      <m:r>
                        <a:rPr lang="en-IN" sz="2800" b="0" i="1" dirty="0" smtClean="0">
                          <a:latin typeface="Cambria Math" panose="02040503050406030204" pitchFamily="18" charset="0"/>
                        </a:rPr>
                        <m:t> </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𝑟</m:t>
                          </m:r>
                        </m:e>
                        <m:sub>
                          <m:r>
                            <a:rPr lang="en-IN" sz="2800" b="0" i="1" smtClean="0">
                              <a:latin typeface="Cambria Math" panose="02040503050406030204" pitchFamily="18" charset="0"/>
                            </a:rPr>
                            <m:t>𝑗𝑚</m:t>
                          </m:r>
                        </m:sub>
                      </m:sSub>
                      <m:d>
                        <m:dPr>
                          <m:ctrlPr>
                            <a:rPr lang="en-IN" sz="2800" b="0" i="1" dirty="0" smtClean="0">
                              <a:latin typeface="Cambria Math" panose="02040503050406030204" pitchFamily="18" charset="0"/>
                            </a:rPr>
                          </m:ctrlPr>
                        </m:dPr>
                        <m:e>
                          <m:r>
                            <a:rPr lang="en-IN" sz="2800" b="0" i="1" dirty="0" smtClean="0">
                              <a:latin typeface="Cambria Math" panose="02040503050406030204" pitchFamily="18" charset="0"/>
                            </a:rPr>
                            <m:t>2</m:t>
                          </m:r>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e>
                            <m:sup>
                              <m:r>
                                <a:rPr lang="en-IN" sz="2800" b="0" i="1" dirty="0" smtClean="0">
                                  <a:latin typeface="Cambria Math" panose="02040503050406030204" pitchFamily="18" charset="0"/>
                                </a:rPr>
                                <m:t>𝑖</m:t>
                              </m:r>
                            </m:sup>
                          </m:sSup>
                          <m:r>
                            <a:rPr lang="en-IN" sz="2800" b="0" i="1" dirty="0" smtClean="0">
                              <a:latin typeface="Cambria Math" panose="02040503050406030204" pitchFamily="18" charset="0"/>
                            </a:rPr>
                            <m:t>−1</m:t>
                          </m:r>
                        </m:e>
                      </m:d>
                    </m:oMath>
                  </m:oMathPara>
                </a14:m>
                <a:endParaRPr lang="en-IN" sz="2800" dirty="0">
                  <a:latin typeface="Times New Roman" panose="02020603050405020304" pitchFamily="18" charset="0"/>
                  <a:cs typeface="Times New Roman" panose="02020603050405020304" pitchFamily="18" charset="0"/>
                </a:endParaRPr>
              </a:p>
              <a:p>
                <a:pPr>
                  <a:spcAft>
                    <a:spcPts val="600"/>
                  </a:spcAft>
                </a:pPr>
                <a:endParaRPr lang="en-IN" sz="2800" b="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FA2D0FA7-BC3F-3F0B-6121-A0CD32761DBC}"/>
                  </a:ext>
                </a:extLst>
              </p:cNvPr>
              <p:cNvSpPr txBox="1">
                <a:spLocks noRot="1" noChangeAspect="1" noMove="1" noResize="1" noEditPoints="1" noAdjustHandles="1" noChangeArrowheads="1" noChangeShapeType="1" noTextEdit="1"/>
              </p:cNvSpPr>
              <p:nvPr/>
            </p:nvSpPr>
            <p:spPr>
              <a:xfrm>
                <a:off x="244475" y="723900"/>
                <a:ext cx="17509847" cy="8456610"/>
              </a:xfrm>
              <a:prstGeom prst="rect">
                <a:avLst/>
              </a:prstGeom>
              <a:blipFill>
                <a:blip r:embed="rId2"/>
                <a:stretch>
                  <a:fillRect l="-627"/>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394820BA-7685-3D80-83E3-37B1A0E697E3}"/>
              </a:ext>
            </a:extLst>
          </p:cNvPr>
          <p:cNvSpPr txBox="1"/>
          <p:nvPr/>
        </p:nvSpPr>
        <p:spPr>
          <a:xfrm>
            <a:off x="13563600" y="2400300"/>
            <a:ext cx="1700784" cy="523220"/>
          </a:xfrm>
          <a:prstGeom prst="rect">
            <a:avLst/>
          </a:prstGeom>
          <a:noFill/>
        </p:spPr>
        <p:txBody>
          <a:bodyPr wrap="square" rtlCol="0">
            <a:spAutoFit/>
          </a:bodyPr>
          <a:lstStyle/>
          <a:p>
            <a:r>
              <a:rPr lang="en-IN" sz="2800" kern="1200" dirty="0">
                <a:solidFill>
                  <a:srgbClr val="000000"/>
                </a:solidFill>
                <a:effectLst/>
                <a:latin typeface="Calibri" panose="020F0502020204030204" pitchFamily="34" charset="0"/>
                <a:ea typeface="+mn-ea"/>
                <a:cs typeface="+mn-cs"/>
              </a:rPr>
              <a:t>……… (a)</a:t>
            </a:r>
            <a:endParaRPr lang="en-IN" sz="2800" dirty="0">
              <a:effectLst/>
            </a:endParaRPr>
          </a:p>
        </p:txBody>
      </p:sp>
      <p:sp>
        <p:nvSpPr>
          <p:cNvPr id="5" name="TextBox 4">
            <a:extLst>
              <a:ext uri="{FF2B5EF4-FFF2-40B4-BE49-F238E27FC236}">
                <a16:creationId xmlns:a16="http://schemas.microsoft.com/office/drawing/2014/main" id="{CF49C2A1-8285-471F-DA2E-A20A70C6C295}"/>
              </a:ext>
            </a:extLst>
          </p:cNvPr>
          <p:cNvSpPr txBox="1"/>
          <p:nvPr/>
        </p:nvSpPr>
        <p:spPr>
          <a:xfrm>
            <a:off x="13563600" y="4692396"/>
            <a:ext cx="1700784" cy="523220"/>
          </a:xfrm>
          <a:prstGeom prst="rect">
            <a:avLst/>
          </a:prstGeom>
          <a:noFill/>
        </p:spPr>
        <p:txBody>
          <a:bodyPr wrap="square" rtlCol="0">
            <a:spAutoFit/>
          </a:bodyPr>
          <a:lstStyle/>
          <a:p>
            <a:r>
              <a:rPr lang="en-IN" sz="2800" kern="1200" dirty="0">
                <a:solidFill>
                  <a:srgbClr val="000000"/>
                </a:solidFill>
                <a:effectLst/>
                <a:latin typeface="Calibri" panose="020F0502020204030204" pitchFamily="34" charset="0"/>
                <a:ea typeface="+mn-ea"/>
                <a:cs typeface="+mn-cs"/>
              </a:rPr>
              <a:t>……… (b)</a:t>
            </a:r>
            <a:endParaRPr lang="en-IN" sz="2800" dirty="0">
              <a:effectLst/>
            </a:endParaRPr>
          </a:p>
        </p:txBody>
      </p:sp>
      <p:sp>
        <p:nvSpPr>
          <p:cNvPr id="12" name="TextBox 11">
            <a:extLst>
              <a:ext uri="{FF2B5EF4-FFF2-40B4-BE49-F238E27FC236}">
                <a16:creationId xmlns:a16="http://schemas.microsoft.com/office/drawing/2014/main" id="{50A9E710-5504-4794-91AC-67247674D96F}"/>
              </a:ext>
            </a:extLst>
          </p:cNvPr>
          <p:cNvSpPr txBox="1"/>
          <p:nvPr/>
        </p:nvSpPr>
        <p:spPr>
          <a:xfrm>
            <a:off x="13563600" y="8115300"/>
            <a:ext cx="2984902"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(8-2-14)</a:t>
            </a:r>
            <a:endParaRPr lang="en-IN" sz="2800" dirty="0">
              <a:effectLst/>
            </a:endParaRPr>
          </a:p>
        </p:txBody>
      </p:sp>
      <p:sp>
        <p:nvSpPr>
          <p:cNvPr id="10" name="Slide Number Placeholder 9">
            <a:extLst>
              <a:ext uri="{FF2B5EF4-FFF2-40B4-BE49-F238E27FC236}">
                <a16:creationId xmlns:a16="http://schemas.microsoft.com/office/drawing/2014/main" id="{7FBCBF49-99A7-331B-ABDA-9E2CEA618026}"/>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33</a:t>
            </a:fld>
            <a:r>
              <a:rPr lang="en-IN" spc="-10" dirty="0"/>
              <a:t>/46</a:t>
            </a:r>
          </a:p>
        </p:txBody>
      </p:sp>
      <p:sp>
        <p:nvSpPr>
          <p:cNvPr id="9" name="TextBox 8">
            <a:extLst>
              <a:ext uri="{FF2B5EF4-FFF2-40B4-BE49-F238E27FC236}">
                <a16:creationId xmlns:a16="http://schemas.microsoft.com/office/drawing/2014/main" id="{6D75C4CA-FC2E-906B-0F3B-028236EF0FEC}"/>
              </a:ext>
            </a:extLst>
          </p:cNvPr>
          <p:cNvSpPr txBox="1"/>
          <p:nvPr/>
        </p:nvSpPr>
        <p:spPr>
          <a:xfrm>
            <a:off x="13552448" y="5670073"/>
            <a:ext cx="2449551" cy="523220"/>
          </a:xfrm>
          <a:prstGeom prst="rect">
            <a:avLst/>
          </a:prstGeom>
          <a:noFill/>
        </p:spPr>
        <p:txBody>
          <a:bodyPr wrap="square" rtlCol="0">
            <a:spAutoFit/>
          </a:bodyPr>
          <a:lstStyle/>
          <a:p>
            <a:r>
              <a:rPr lang="en-IN" sz="2800" kern="1200" dirty="0">
                <a:solidFill>
                  <a:srgbClr val="000000"/>
                </a:solidFill>
                <a:effectLst/>
                <a:latin typeface="Calibri" panose="020F0502020204030204" pitchFamily="34" charset="0"/>
                <a:ea typeface="+mn-ea"/>
                <a:cs typeface="+mn-cs"/>
              </a:rPr>
              <a:t>……… (8-2-13)</a:t>
            </a:r>
            <a:endParaRPr lang="en-IN" sz="2800" dirty="0">
              <a:effectLst/>
            </a:endParaRPr>
          </a:p>
        </p:txBody>
      </p:sp>
    </p:spTree>
    <p:extLst>
      <p:ext uri="{BB962C8B-B14F-4D97-AF65-F5344CB8AC3E}">
        <p14:creationId xmlns:p14="http://schemas.microsoft.com/office/powerpoint/2010/main" val="1484442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CB0E72E1-172F-4792-9D68-B3FDD7FAB546}" type="datetime4">
              <a:rPr lang="en-US" spc="-25" smtClean="0"/>
              <a:t>April 17, 2024</a:t>
            </a:fld>
            <a:endParaRPr lang="en-IN" spc="-25"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2D0FA7-BC3F-3F0B-6121-A0CD32761DBC}"/>
                  </a:ext>
                </a:extLst>
              </p:cNvPr>
              <p:cNvSpPr txBox="1"/>
              <p:nvPr/>
            </p:nvSpPr>
            <p:spPr>
              <a:xfrm>
                <a:off x="244475" y="747010"/>
                <a:ext cx="17509847" cy="8951297"/>
              </a:xfrm>
              <a:prstGeom prst="rect">
                <a:avLst/>
              </a:prstGeom>
              <a:noFill/>
            </p:spPr>
            <p:txBody>
              <a:bodyPr wrap="square" rtlCol="0">
                <a:spAutoFit/>
              </a:bodyPr>
              <a:lstStyle/>
              <a:p>
                <a:pPr>
                  <a:spcAft>
                    <a:spcPts val="600"/>
                  </a:spcAft>
                </a:pPr>
                <a:endParaRPr lang="en-IN" sz="280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IN" sz="2800" u="sng" dirty="0">
                    <a:latin typeface="Times New Roman" panose="02020603050405020304" pitchFamily="18" charset="0"/>
                    <a:cs typeface="Times New Roman" panose="02020603050405020304" pitchFamily="18" charset="0"/>
                  </a:rPr>
                  <a:t>Path Metric :</a:t>
                </a:r>
              </a:p>
              <a:p>
                <a:pPr>
                  <a:spcAft>
                    <a:spcPts val="600"/>
                  </a:spcAft>
                </a:pP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 path metric for the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𝑖</m:t>
                        </m:r>
                      </m:e>
                      <m:sup>
                        <m:r>
                          <a:rPr lang="en-US" sz="2800" b="0" i="1" smtClean="0">
                            <a:latin typeface="Cambria Math" panose="02040503050406030204" pitchFamily="18" charset="0"/>
                            <a:cs typeface="Times New Roman" panose="02020603050405020304" pitchFamily="18" charset="0"/>
                          </a:rPr>
                          <m:t>𝑡h</m:t>
                        </m:r>
                      </m:sup>
                    </m:sSup>
                  </m:oMath>
                </a14:m>
                <a:r>
                  <a:rPr lang="en-US" sz="2800" dirty="0">
                    <a:latin typeface="Times New Roman" panose="02020603050405020304" pitchFamily="18" charset="0"/>
                    <a:cs typeface="Times New Roman" panose="02020603050405020304" pitchFamily="18" charset="0"/>
                  </a:rPr>
                  <a:t> path containing B branches through the trellis is defined as</a:t>
                </a:r>
              </a:p>
              <a:p>
                <a:pPr algn="ctr">
                  <a:spcAft>
                    <a:spcPts val="600"/>
                  </a:spcAft>
                </a:pPr>
                <a14:m>
                  <m:oMathPara xmlns:m="http://schemas.openxmlformats.org/officeDocument/2006/math">
                    <m:oMathParaPr>
                      <m:jc m:val="centerGroup"/>
                    </m:oMathParaPr>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𝑃𝑀</m:t>
                          </m:r>
                        </m:e>
                        <m:sup>
                          <m:r>
                            <a:rPr lang="en-IN" sz="2800" b="0" i="1" smtClean="0">
                              <a:latin typeface="Cambria Math" panose="02040503050406030204" pitchFamily="18" charset="0"/>
                            </a:rPr>
                            <m:t>(</m:t>
                          </m:r>
                          <m:r>
                            <a:rPr lang="en-IN" sz="2800" b="0" i="1" smtClean="0">
                              <a:latin typeface="Cambria Math" panose="02040503050406030204" pitchFamily="18" charset="0"/>
                            </a:rPr>
                            <m:t>𝑖</m:t>
                          </m:r>
                          <m:r>
                            <a:rPr lang="en-IN" sz="2800" b="0" i="1" smtClean="0">
                              <a:latin typeface="Cambria Math" panose="02040503050406030204" pitchFamily="18" charset="0"/>
                            </a:rPr>
                            <m:t>)</m:t>
                          </m:r>
                        </m:sup>
                      </m:sSup>
                      <m:r>
                        <a:rPr lang="en-IN" sz="2800" b="0" i="1" smtClean="0">
                          <a:latin typeface="Cambria Math" panose="02040503050406030204" pitchFamily="18" charset="0"/>
                        </a:rPr>
                        <m:t>=  </m:t>
                      </m:r>
                      <m:sSubSup>
                        <m:sSubSupPr>
                          <m:ctrlPr>
                            <a:rPr lang="en-IN" sz="2800" b="0" i="1" smtClean="0">
                              <a:latin typeface="Cambria Math" panose="02040503050406030204" pitchFamily="18" charset="0"/>
                            </a:rPr>
                          </m:ctrlPr>
                        </m:sSubSupPr>
                        <m:e>
                          <m:r>
                            <m:rPr>
                              <m:nor/>
                            </m:rPr>
                            <a:rPr lang="en-IN" sz="2800" dirty="0" smtClean="0">
                              <a:latin typeface="Times New Roman" panose="02020603050405020304" pitchFamily="18" charset="0"/>
                              <a:cs typeface="Times New Roman" panose="02020603050405020304" pitchFamily="18" charset="0"/>
                            </a:rPr>
                            <m:t>∑</m:t>
                          </m:r>
                        </m:e>
                        <m:sub>
                          <m:r>
                            <a:rPr lang="en-IN" sz="2800" b="0" i="1" smtClean="0">
                              <a:latin typeface="Cambria Math" panose="02040503050406030204" pitchFamily="18" charset="0"/>
                            </a:rPr>
                            <m:t>𝑗</m:t>
                          </m:r>
                          <m:r>
                            <a:rPr lang="en-IN" sz="2800" b="0" i="1" smtClean="0">
                              <a:latin typeface="Cambria Math" panose="02040503050406030204" pitchFamily="18" charset="0"/>
                            </a:rPr>
                            <m:t>=1</m:t>
                          </m:r>
                        </m:sub>
                        <m:sup>
                          <m:r>
                            <a:rPr lang="en-IN" sz="2800" b="0" i="1" smtClean="0">
                              <a:latin typeface="Cambria Math" panose="02040503050406030204" pitchFamily="18" charset="0"/>
                            </a:rPr>
                            <m:t>𝑗</m:t>
                          </m:r>
                          <m:r>
                            <a:rPr lang="en-IN" sz="2800" b="0" i="1" smtClean="0">
                              <a:latin typeface="Cambria Math" panose="02040503050406030204" pitchFamily="18" charset="0"/>
                            </a:rPr>
                            <m:t>=</m:t>
                          </m:r>
                          <m:r>
                            <a:rPr lang="en-IN" sz="2800" b="0" i="1" smtClean="0">
                              <a:latin typeface="Cambria Math" panose="02040503050406030204" pitchFamily="18" charset="0"/>
                            </a:rPr>
                            <m:t>𝐵</m:t>
                          </m:r>
                        </m:sup>
                      </m:sSubSup>
                      <m:r>
                        <a:rPr lang="en-IN" sz="2800" b="0" i="1" smtClean="0">
                          <a:latin typeface="Cambria Math" panose="02040503050406030204" pitchFamily="18" charset="0"/>
                        </a:rPr>
                        <m:t> </m:t>
                      </m:r>
                      <m:sSup>
                        <m:sSupPr>
                          <m:ctrlPr>
                            <a:rPr lang="en-IN" sz="2800" i="1" dirty="0" smtClean="0">
                              <a:latin typeface="Cambria Math" panose="02040503050406030204" pitchFamily="18" charset="0"/>
                            </a:rPr>
                          </m:ctrlPr>
                        </m:sSupPr>
                        <m:e>
                          <m:sSub>
                            <m:sSubPr>
                              <m:ctrlPr>
                                <a:rPr lang="en-IN" sz="2800" i="1" dirty="0" smtClean="0">
                                  <a:solidFill>
                                    <a:srgbClr val="836967"/>
                                  </a:solidFill>
                                  <a:latin typeface="Cambria Math" panose="02040503050406030204" pitchFamily="18" charset="0"/>
                                </a:rPr>
                              </m:ctrlPr>
                            </m:sSubPr>
                            <m:e>
                              <m:r>
                                <a:rPr lang="en-IN" sz="2800" i="1" dirty="0">
                                  <a:latin typeface="Cambria Math" panose="02040503050406030204" pitchFamily="18" charset="0"/>
                                </a:rPr>
                                <m:t>𝜇</m:t>
                              </m:r>
                            </m:e>
                            <m:sub>
                              <m:r>
                                <a:rPr lang="en-IN" sz="2800" b="0" i="1" dirty="0" smtClean="0">
                                  <a:latin typeface="Cambria Math" panose="02040503050406030204" pitchFamily="18" charset="0"/>
                                </a:rPr>
                                <m:t>𝑗</m:t>
                              </m:r>
                            </m:sub>
                          </m:sSub>
                        </m:e>
                        <m:sup>
                          <m:r>
                            <a:rPr lang="en-IN" sz="2800" b="0" i="1" dirty="0" smtClean="0">
                              <a:latin typeface="Cambria Math" panose="02040503050406030204" pitchFamily="18" charset="0"/>
                            </a:rPr>
                            <m:t>(</m:t>
                          </m:r>
                          <m:r>
                            <a:rPr lang="en-IN" sz="2800" b="0" i="1" dirty="0" smtClean="0">
                              <a:latin typeface="Cambria Math" panose="02040503050406030204" pitchFamily="18" charset="0"/>
                            </a:rPr>
                            <m:t>𝑖</m:t>
                          </m:r>
                          <m:r>
                            <a:rPr lang="en-IN" sz="2800" b="0" i="1" dirty="0" smtClean="0">
                              <a:latin typeface="Cambria Math" panose="02040503050406030204" pitchFamily="18" charset="0"/>
                            </a:rPr>
                            <m:t>)</m:t>
                          </m:r>
                        </m:sup>
                      </m:sSup>
                    </m:oMath>
                  </m:oMathPara>
                </a14:m>
                <a:endParaRPr lang="en-IN" sz="280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guidelines for choosing between two paths within trellis is to opt for the one with higher metric. This enhances the likelihood of making accurate decision or conversely if diminishes the probability of errors in the sequence of information bits.</a:t>
                </a:r>
              </a:p>
              <a:p>
                <a:pPr marL="285750" indent="-285750">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also called convolution metric of the path as well.</a:t>
                </a:r>
              </a:p>
              <a:p>
                <a:pPr algn="ctr">
                  <a:spcAft>
                    <a:spcPts val="600"/>
                  </a:spcAft>
                </a:pPr>
                <a14:m>
                  <m:oMathPara xmlns:m="http://schemas.openxmlformats.org/officeDocument/2006/math">
                    <m:oMathParaPr>
                      <m:jc m:val="centerGroup"/>
                    </m:oMathParaPr>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𝐶𝑀</m:t>
                          </m:r>
                        </m:e>
                        <m:sup>
                          <m:r>
                            <a:rPr lang="en-IN" sz="2800" b="0" i="1" smtClean="0">
                              <a:latin typeface="Cambria Math" panose="02040503050406030204" pitchFamily="18" charset="0"/>
                            </a:rPr>
                            <m:t>(</m:t>
                          </m:r>
                          <m:r>
                            <a:rPr lang="en-IN" sz="2800" b="0" i="1" smtClean="0">
                              <a:latin typeface="Cambria Math" panose="02040503050406030204" pitchFamily="18" charset="0"/>
                            </a:rPr>
                            <m:t>𝑖</m:t>
                          </m:r>
                          <m:r>
                            <a:rPr lang="en-IN" sz="2800" b="0" i="1" smtClean="0">
                              <a:latin typeface="Cambria Math" panose="02040503050406030204" pitchFamily="18" charset="0"/>
                            </a:rPr>
                            <m:t>)</m:t>
                          </m:r>
                        </m:sup>
                      </m:sSup>
                      <m:r>
                        <a:rPr lang="en-IN" sz="2800" b="0" i="1" smtClean="0">
                          <a:latin typeface="Cambria Math" panose="02040503050406030204" pitchFamily="18" charset="0"/>
                        </a:rPr>
                        <m:t>=  </m:t>
                      </m:r>
                      <m:sSubSup>
                        <m:sSubSupPr>
                          <m:ctrlPr>
                            <a:rPr lang="en-IN" sz="2800" b="0" i="1" smtClean="0">
                              <a:latin typeface="Cambria Math" panose="02040503050406030204" pitchFamily="18" charset="0"/>
                            </a:rPr>
                          </m:ctrlPr>
                        </m:sSubSupPr>
                        <m:e>
                          <m:r>
                            <m:rPr>
                              <m:nor/>
                            </m:rPr>
                            <a:rPr lang="en-IN" sz="2800" dirty="0" smtClean="0">
                              <a:latin typeface="Times New Roman" panose="02020603050405020304" pitchFamily="18" charset="0"/>
                              <a:cs typeface="Times New Roman" panose="02020603050405020304" pitchFamily="18" charset="0"/>
                            </a:rPr>
                            <m:t>∑</m:t>
                          </m:r>
                        </m:e>
                        <m:sub>
                          <m:r>
                            <a:rPr lang="en-IN" sz="2800" b="0" i="1" smtClean="0">
                              <a:latin typeface="Cambria Math" panose="02040503050406030204" pitchFamily="18" charset="0"/>
                            </a:rPr>
                            <m:t>𝑗</m:t>
                          </m:r>
                          <m:r>
                            <a:rPr lang="en-IN" sz="2800" b="0" i="1" smtClean="0">
                              <a:latin typeface="Cambria Math" panose="02040503050406030204" pitchFamily="18" charset="0"/>
                            </a:rPr>
                            <m:t>=1</m:t>
                          </m:r>
                        </m:sub>
                        <m:sup>
                          <m:r>
                            <a:rPr lang="en-IN" sz="2800" b="0" i="1" smtClean="0">
                              <a:latin typeface="Cambria Math" panose="02040503050406030204" pitchFamily="18" charset="0"/>
                            </a:rPr>
                            <m:t>𝑗</m:t>
                          </m:r>
                          <m:r>
                            <a:rPr lang="en-IN" sz="2800" b="0" i="1" smtClean="0">
                              <a:latin typeface="Cambria Math" panose="02040503050406030204" pitchFamily="18" charset="0"/>
                            </a:rPr>
                            <m:t>=</m:t>
                          </m:r>
                          <m:r>
                            <a:rPr lang="en-IN" sz="2800" b="0" i="1" smtClean="0">
                              <a:latin typeface="Cambria Math" panose="02040503050406030204" pitchFamily="18" charset="0"/>
                            </a:rPr>
                            <m:t>𝐵</m:t>
                          </m:r>
                        </m:sup>
                      </m:sSubSup>
                      <m:sSubSup>
                        <m:sSubSupPr>
                          <m:ctrlPr>
                            <a:rPr lang="en-IN" sz="2800" b="0" i="1" smtClean="0">
                              <a:latin typeface="Cambria Math" panose="02040503050406030204" pitchFamily="18" charset="0"/>
                            </a:rPr>
                          </m:ctrlPr>
                        </m:sSubSupPr>
                        <m:e>
                          <m:r>
                            <m:rPr>
                              <m:nor/>
                            </m:rPr>
                            <a:rPr lang="en-IN" sz="2800" dirty="0" smtClean="0">
                              <a:latin typeface="Times New Roman" panose="02020603050405020304" pitchFamily="18" charset="0"/>
                              <a:cs typeface="Times New Roman" panose="02020603050405020304" pitchFamily="18" charset="0"/>
                            </a:rPr>
                            <m:t>∑</m:t>
                          </m:r>
                        </m:e>
                        <m:sub>
                          <m:r>
                            <a:rPr lang="en-IN" sz="2800" b="0" i="1" dirty="0" smtClean="0">
                              <a:latin typeface="Cambria Math" panose="02040503050406030204" pitchFamily="18" charset="0"/>
                            </a:rPr>
                            <m:t>𝑚</m:t>
                          </m:r>
                          <m:r>
                            <a:rPr lang="en-IN" sz="2800" b="0" i="1" smtClean="0">
                              <a:latin typeface="Cambria Math" panose="02040503050406030204" pitchFamily="18" charset="0"/>
                            </a:rPr>
                            <m:t>=1</m:t>
                          </m:r>
                        </m:sub>
                        <m:sup>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𝑛</m:t>
                          </m:r>
                        </m:sup>
                      </m:sSubSup>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𝑟</m:t>
                          </m:r>
                        </m:e>
                        <m:sub>
                          <m:r>
                            <a:rPr lang="en-IN" sz="2800" b="0" i="1" smtClean="0">
                              <a:latin typeface="Cambria Math" panose="02040503050406030204" pitchFamily="18" charset="0"/>
                            </a:rPr>
                            <m:t>𝑗𝑚</m:t>
                          </m:r>
                        </m:sub>
                      </m:sSub>
                      <m:d>
                        <m:dPr>
                          <m:ctrlPr>
                            <a:rPr lang="en-IN" sz="2800" b="0" i="1" dirty="0" smtClean="0">
                              <a:latin typeface="Cambria Math" panose="02040503050406030204" pitchFamily="18" charset="0"/>
                            </a:rPr>
                          </m:ctrlPr>
                        </m:dPr>
                        <m:e>
                          <m:r>
                            <a:rPr lang="en-IN" sz="2800" b="0" i="1" dirty="0" smtClean="0">
                              <a:latin typeface="Cambria Math" panose="02040503050406030204" pitchFamily="18" charset="0"/>
                            </a:rPr>
                            <m:t>2</m:t>
                          </m:r>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e>
                            <m:sup>
                              <m:r>
                                <a:rPr lang="en-IN" sz="2800" b="0" i="1" dirty="0" smtClean="0">
                                  <a:latin typeface="Cambria Math" panose="02040503050406030204" pitchFamily="18" charset="0"/>
                                </a:rPr>
                                <m:t>𝑖</m:t>
                              </m:r>
                            </m:sup>
                          </m:sSup>
                          <m:r>
                            <a:rPr lang="en-IN" sz="2800" b="0" i="1" dirty="0" smtClean="0">
                              <a:latin typeface="Cambria Math" panose="02040503050406030204" pitchFamily="18" charset="0"/>
                            </a:rPr>
                            <m:t>−1</m:t>
                          </m:r>
                        </m:e>
                      </m:d>
                    </m:oMath>
                  </m:oMathPara>
                </a14:m>
                <a:endParaRPr lang="en-IN" sz="280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metric is nothing but essentially the summation of all branch metrics of the </a:t>
                </a:r>
                <a:r>
                  <a:rPr lang="en-IN" sz="2800" dirty="0">
                    <a:cs typeface="Times New Roman" panose="02020603050405020304" pitchFamily="18" charset="0"/>
                  </a:rPr>
                  <a:t>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𝑖</m:t>
                        </m:r>
                      </m:e>
                      <m:sup>
                        <m:r>
                          <a:rPr lang="en-US" sz="2800" b="0" i="1" smtClean="0">
                            <a:latin typeface="Cambria Math" panose="02040503050406030204" pitchFamily="18" charset="0"/>
                            <a:cs typeface="Times New Roman" panose="02020603050405020304" pitchFamily="18" charset="0"/>
                          </a:rPr>
                          <m:t>𝑡h</m:t>
                        </m:r>
                      </m:sup>
                    </m:sSup>
                    <m:r>
                      <a:rPr lang="en-US" sz="2800" b="0" i="1" smtClean="0">
                        <a:latin typeface="Cambria Math" panose="02040503050406030204" pitchFamily="18" charset="0"/>
                        <a:cs typeface="Times New Roman" panose="02020603050405020304" pitchFamily="18" charset="0"/>
                      </a:rPr>
                      <m:t> </m:t>
                    </m:r>
                  </m:oMath>
                </a14:m>
                <a:r>
                  <a:rPr lang="en-US" sz="2800" dirty="0">
                    <a:latin typeface="Times New Roman" panose="02020603050405020304" pitchFamily="18" charset="0"/>
                    <a:cs typeface="Times New Roman" panose="02020603050405020304" pitchFamily="18" charset="0"/>
                  </a:rPr>
                  <a:t> path.</a:t>
                </a:r>
              </a:p>
              <a:p>
                <a:pPr marL="285750" indent="-285750">
                  <a:spcAft>
                    <a:spcPts val="600"/>
                  </a:spcAf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US" sz="2800" u="sng" dirty="0">
                    <a:latin typeface="Times New Roman" panose="02020603050405020304" pitchFamily="18" charset="0"/>
                    <a:cs typeface="Times New Roman" panose="02020603050405020304" pitchFamily="18" charset="0"/>
                  </a:rPr>
                  <a:t>Probability of error for Soft-Decision-Decoding :</a:t>
                </a:r>
                <a:endParaRPr lang="en-IN" sz="2800" u="sng"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derive the probability of error for convolutional codes, linearity property can be used to simplify the derivation.</a:t>
                </a:r>
              </a:p>
              <a:p>
                <a:pPr marL="285750" indent="-285750">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That is, we can assume that all-zero sequence is transmitted and we determine the probability of error in favor of other sequence.</a:t>
                </a:r>
              </a:p>
              <a:p>
                <a:pPr marL="285750" indent="-285750">
                  <a:spcAft>
                    <a:spcPts val="600"/>
                  </a:spcAf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Now, for all-zero path</a:t>
                </a:r>
              </a:p>
              <a:p>
                <a:pPr algn="ctr">
                  <a:spcAft>
                    <a:spcPts val="600"/>
                  </a:spcAft>
                </a:pPr>
                <a14:m>
                  <m:oMathPara xmlns:m="http://schemas.openxmlformats.org/officeDocument/2006/math">
                    <m:oMathParaPr>
                      <m:jc m:val="centerGroup"/>
                    </m:oMathParaPr>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𝐶𝑀</m:t>
                          </m:r>
                        </m:e>
                        <m:sup>
                          <m:r>
                            <a:rPr lang="en-IN" sz="2800" b="0" i="1" smtClean="0">
                              <a:latin typeface="Cambria Math" panose="02040503050406030204" pitchFamily="18" charset="0"/>
                            </a:rPr>
                            <m:t>(0)</m:t>
                          </m:r>
                        </m:sup>
                      </m:sSup>
                      <m:r>
                        <a:rPr lang="en-IN" sz="2800" b="0" i="1" smtClean="0">
                          <a:latin typeface="Cambria Math" panose="02040503050406030204" pitchFamily="18" charset="0"/>
                        </a:rPr>
                        <m:t>=  </m:t>
                      </m:r>
                      <m:sSubSup>
                        <m:sSubSupPr>
                          <m:ctrlPr>
                            <a:rPr lang="en-IN" sz="2800" b="0" i="1" smtClean="0">
                              <a:latin typeface="Cambria Math" panose="02040503050406030204" pitchFamily="18" charset="0"/>
                            </a:rPr>
                          </m:ctrlPr>
                        </m:sSubSupPr>
                        <m:e>
                          <m:r>
                            <m:rPr>
                              <m:nor/>
                            </m:rPr>
                            <a:rPr lang="en-IN" sz="2800" dirty="0" smtClean="0">
                              <a:latin typeface="Times New Roman" panose="02020603050405020304" pitchFamily="18" charset="0"/>
                              <a:cs typeface="Times New Roman" panose="02020603050405020304" pitchFamily="18" charset="0"/>
                            </a:rPr>
                            <m:t>∑</m:t>
                          </m:r>
                        </m:e>
                        <m:sub>
                          <m:r>
                            <a:rPr lang="en-IN" sz="2800" b="0" i="1" smtClean="0">
                              <a:latin typeface="Cambria Math" panose="02040503050406030204" pitchFamily="18" charset="0"/>
                            </a:rPr>
                            <m:t>𝑗</m:t>
                          </m:r>
                          <m:r>
                            <a:rPr lang="en-IN" sz="2800" b="0" i="1" smtClean="0">
                              <a:latin typeface="Cambria Math" panose="02040503050406030204" pitchFamily="18" charset="0"/>
                            </a:rPr>
                            <m:t>=1</m:t>
                          </m:r>
                        </m:sub>
                        <m:sup>
                          <m:r>
                            <a:rPr lang="en-IN" sz="2800" b="0" i="1" smtClean="0">
                              <a:latin typeface="Cambria Math" panose="02040503050406030204" pitchFamily="18" charset="0"/>
                            </a:rPr>
                            <m:t>𝑗</m:t>
                          </m:r>
                          <m:r>
                            <a:rPr lang="en-IN" sz="2800" b="0" i="1" smtClean="0">
                              <a:latin typeface="Cambria Math" panose="02040503050406030204" pitchFamily="18" charset="0"/>
                            </a:rPr>
                            <m:t>=</m:t>
                          </m:r>
                          <m:r>
                            <a:rPr lang="en-IN" sz="2800" b="0" i="1" smtClean="0">
                              <a:latin typeface="Cambria Math" panose="02040503050406030204" pitchFamily="18" charset="0"/>
                            </a:rPr>
                            <m:t>𝐵</m:t>
                          </m:r>
                        </m:sup>
                      </m:sSubSup>
                      <m:sSubSup>
                        <m:sSubSupPr>
                          <m:ctrlPr>
                            <a:rPr lang="en-IN" sz="2800" b="0" i="1" smtClean="0">
                              <a:latin typeface="Cambria Math" panose="02040503050406030204" pitchFamily="18" charset="0"/>
                            </a:rPr>
                          </m:ctrlPr>
                        </m:sSubSupPr>
                        <m:e>
                          <m:r>
                            <m:rPr>
                              <m:nor/>
                            </m:rPr>
                            <a:rPr lang="en-IN" sz="2800" dirty="0" smtClean="0">
                              <a:latin typeface="Times New Roman" panose="02020603050405020304" pitchFamily="18" charset="0"/>
                              <a:cs typeface="Times New Roman" panose="02020603050405020304" pitchFamily="18" charset="0"/>
                            </a:rPr>
                            <m:t>∑</m:t>
                          </m:r>
                        </m:e>
                        <m:sub>
                          <m:r>
                            <a:rPr lang="en-IN" sz="2800" b="0" i="1" dirty="0" smtClean="0">
                              <a:latin typeface="Cambria Math" panose="02040503050406030204" pitchFamily="18" charset="0"/>
                            </a:rPr>
                            <m:t>𝑚</m:t>
                          </m:r>
                          <m:r>
                            <a:rPr lang="en-IN" sz="2800" b="0" i="1" smtClean="0">
                              <a:latin typeface="Cambria Math" panose="02040503050406030204" pitchFamily="18" charset="0"/>
                            </a:rPr>
                            <m:t>=1</m:t>
                          </m:r>
                        </m:sub>
                        <m:sup>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𝑛</m:t>
                          </m:r>
                        </m:sup>
                      </m:sSubSup>
                      <m:r>
                        <a:rPr lang="en-IN" sz="2800" b="0" i="1" smtClean="0">
                          <a:latin typeface="Cambria Math" panose="02040503050406030204" pitchFamily="18" charset="0"/>
                        </a:rPr>
                        <m:t>(−</m:t>
                      </m:r>
                      <m:rad>
                        <m:radPr>
                          <m:degHide m:val="on"/>
                          <m:ctrlPr>
                            <a:rPr lang="en-IN" sz="2800" i="1">
                              <a:latin typeface="Cambria Math" panose="02040503050406030204" pitchFamily="18" charset="0"/>
                            </a:rPr>
                          </m:ctrlPr>
                        </m:radPr>
                        <m:deg/>
                        <m:e>
                          <m:sSub>
                            <m:sSubPr>
                              <m:ctrlPr>
                                <a:rPr lang="en-IN" sz="2800" i="1">
                                  <a:latin typeface="Cambria Math" panose="02040503050406030204" pitchFamily="18" charset="0"/>
                                </a:rPr>
                              </m:ctrlPr>
                            </m:sSubPr>
                            <m:e>
                              <m:r>
                                <a:rPr lang="en-IN" sz="2800" i="1">
                                  <a:latin typeface="Cambria Math" panose="02040503050406030204" pitchFamily="18" charset="0"/>
                                </a:rPr>
                                <m:t>𝜀</m:t>
                              </m:r>
                            </m:e>
                            <m:sub>
                              <m:r>
                                <a:rPr lang="en-IN" sz="2800" i="1">
                                  <a:latin typeface="Cambria Math" panose="02040503050406030204" pitchFamily="18" charset="0"/>
                                </a:rPr>
                                <m:t>𝑐</m:t>
                              </m:r>
                            </m:sub>
                          </m:sSub>
                        </m:e>
                      </m:rad>
                      <m:r>
                        <a:rPr lang="en-IN" sz="2800" b="0" i="1" smtClean="0">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𝑛</m:t>
                          </m:r>
                        </m:e>
                        <m:sub>
                          <m:r>
                            <a:rPr lang="en-IN" sz="2800" i="1">
                              <a:latin typeface="Cambria Math" panose="02040503050406030204" pitchFamily="18" charset="0"/>
                            </a:rPr>
                            <m:t>𝑗𝑚</m:t>
                          </m:r>
                        </m:sub>
                      </m:sSub>
                      <m:r>
                        <a:rPr lang="en-IN" sz="2800" b="0" i="1" smtClean="0">
                          <a:latin typeface="Cambria Math" panose="02040503050406030204" pitchFamily="18" charset="0"/>
                        </a:rPr>
                        <m:t>)</m:t>
                      </m:r>
                      <m:d>
                        <m:dPr>
                          <m:ctrlPr>
                            <a:rPr lang="en-IN" sz="2800" b="0" i="1" dirty="0" smtClean="0">
                              <a:latin typeface="Cambria Math" panose="02040503050406030204" pitchFamily="18" charset="0"/>
                            </a:rPr>
                          </m:ctrlPr>
                        </m:dPr>
                        <m:e>
                          <m:r>
                            <a:rPr lang="en-IN" sz="2800" b="0" i="1" dirty="0" smtClean="0">
                              <a:latin typeface="Cambria Math" panose="02040503050406030204" pitchFamily="18" charset="0"/>
                            </a:rPr>
                            <m:t>−1</m:t>
                          </m:r>
                        </m:e>
                      </m:d>
                    </m:oMath>
                  </m:oMathPara>
                </a14:m>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FA2D0FA7-BC3F-3F0B-6121-A0CD32761DBC}"/>
                  </a:ext>
                </a:extLst>
              </p:cNvPr>
              <p:cNvSpPr txBox="1">
                <a:spLocks noRot="1" noChangeAspect="1" noMove="1" noResize="1" noEditPoints="1" noAdjustHandles="1" noChangeArrowheads="1" noChangeShapeType="1" noTextEdit="1"/>
              </p:cNvSpPr>
              <p:nvPr/>
            </p:nvSpPr>
            <p:spPr>
              <a:xfrm>
                <a:off x="244475" y="747010"/>
                <a:ext cx="17509847" cy="8951297"/>
              </a:xfrm>
              <a:prstGeom prst="rect">
                <a:avLst/>
              </a:prstGeom>
              <a:blipFill>
                <a:blip r:embed="rId2"/>
                <a:stretch>
                  <a:fillRect l="-627" r="-453"/>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4B4FE84B-87C1-A7D4-632F-A65F27DE431B}"/>
              </a:ext>
            </a:extLst>
          </p:cNvPr>
          <p:cNvSpPr txBox="1"/>
          <p:nvPr/>
        </p:nvSpPr>
        <p:spPr>
          <a:xfrm>
            <a:off x="14478000" y="2324100"/>
            <a:ext cx="25908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(c)</a:t>
            </a:r>
            <a:endParaRPr lang="en-IN" sz="2800" dirty="0">
              <a:effectLst/>
            </a:endParaRPr>
          </a:p>
        </p:txBody>
      </p:sp>
      <p:sp>
        <p:nvSpPr>
          <p:cNvPr id="11" name="TextBox 10">
            <a:extLst>
              <a:ext uri="{FF2B5EF4-FFF2-40B4-BE49-F238E27FC236}">
                <a16:creationId xmlns:a16="http://schemas.microsoft.com/office/drawing/2014/main" id="{EC6D9B91-E348-F163-55E8-35318A64F7A5}"/>
              </a:ext>
            </a:extLst>
          </p:cNvPr>
          <p:cNvSpPr txBox="1"/>
          <p:nvPr/>
        </p:nvSpPr>
        <p:spPr>
          <a:xfrm>
            <a:off x="14478000" y="4699438"/>
            <a:ext cx="24384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(8-2-16)</a:t>
            </a:r>
            <a:endParaRPr lang="en-IN" sz="2800" dirty="0">
              <a:effectLst/>
            </a:endParaRPr>
          </a:p>
        </p:txBody>
      </p:sp>
      <p:sp>
        <p:nvSpPr>
          <p:cNvPr id="4" name="Slide Number Placeholder 3">
            <a:extLst>
              <a:ext uri="{FF2B5EF4-FFF2-40B4-BE49-F238E27FC236}">
                <a16:creationId xmlns:a16="http://schemas.microsoft.com/office/drawing/2014/main" id="{D78E1298-3DB1-443C-DFF2-2F622EE5BD6A}"/>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34</a:t>
            </a:fld>
            <a:r>
              <a:rPr lang="en-IN" spc="-10" dirty="0"/>
              <a:t>/46</a:t>
            </a:r>
          </a:p>
        </p:txBody>
      </p:sp>
    </p:spTree>
    <p:extLst>
      <p:ext uri="{BB962C8B-B14F-4D97-AF65-F5344CB8AC3E}">
        <p14:creationId xmlns:p14="http://schemas.microsoft.com/office/powerpoint/2010/main" val="2574932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E9E6AB60-A255-4B94-A952-FCD679EE52FC}" type="datetime4">
              <a:rPr lang="en-US" spc="-25" smtClean="0"/>
              <a:t>April 17, 2024</a:t>
            </a:fld>
            <a:endParaRPr lang="en-IN" spc="-25"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2D0FA7-BC3F-3F0B-6121-A0CD32761DBC}"/>
                  </a:ext>
                </a:extLst>
              </p:cNvPr>
              <p:cNvSpPr txBox="1"/>
              <p:nvPr/>
            </p:nvSpPr>
            <p:spPr>
              <a:xfrm>
                <a:off x="244475" y="747010"/>
                <a:ext cx="17509847" cy="9860648"/>
              </a:xfrm>
              <a:prstGeom prst="rect">
                <a:avLst/>
              </a:prstGeom>
              <a:noFill/>
            </p:spPr>
            <p:txBody>
              <a:bodyPr wrap="square" rtlCol="0">
                <a:spAutoFit/>
              </a:bodyPr>
              <a:lstStyle/>
              <a:p>
                <a:pPr>
                  <a:spcAft>
                    <a:spcPts val="600"/>
                  </a:spcAft>
                </a:pPr>
                <a:endParaRPr lang="en-IN" sz="2800" dirty="0">
                  <a:latin typeface="Times New Roman" panose="02020603050405020304" pitchFamily="18" charset="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𝐶𝑀</m:t>
                          </m:r>
                        </m:e>
                        <m:sup>
                          <m:r>
                            <a:rPr lang="en-IN" sz="2800" b="0" i="1" smtClean="0">
                              <a:latin typeface="Cambria Math" panose="02040503050406030204" pitchFamily="18" charset="0"/>
                            </a:rPr>
                            <m:t>(0)</m:t>
                          </m:r>
                        </m:sup>
                      </m:sSup>
                      <m:r>
                        <a:rPr lang="en-IN" sz="2800" b="0" i="1" smtClean="0">
                          <a:latin typeface="Cambria Math" panose="02040503050406030204" pitchFamily="18" charset="0"/>
                        </a:rPr>
                        <m:t>=</m:t>
                      </m:r>
                      <m:rad>
                        <m:radPr>
                          <m:degHide m:val="on"/>
                          <m:ctrlPr>
                            <a:rPr lang="en-IN" sz="2800" i="1">
                              <a:latin typeface="Cambria Math" panose="02040503050406030204" pitchFamily="18" charset="0"/>
                            </a:rPr>
                          </m:ctrlPr>
                        </m:radPr>
                        <m:deg/>
                        <m:e>
                          <m:sSub>
                            <m:sSubPr>
                              <m:ctrlPr>
                                <a:rPr lang="en-IN" sz="2800" i="1">
                                  <a:latin typeface="Cambria Math" panose="02040503050406030204" pitchFamily="18" charset="0"/>
                                </a:rPr>
                              </m:ctrlPr>
                            </m:sSubPr>
                            <m:e>
                              <m:r>
                                <a:rPr lang="en-IN" sz="2800" i="1">
                                  <a:latin typeface="Cambria Math" panose="02040503050406030204" pitchFamily="18" charset="0"/>
                                </a:rPr>
                                <m:t>𝜀</m:t>
                              </m:r>
                            </m:e>
                            <m:sub>
                              <m:r>
                                <a:rPr lang="en-IN" sz="2800" i="1">
                                  <a:latin typeface="Cambria Math" panose="02040503050406030204" pitchFamily="18" charset="0"/>
                                </a:rPr>
                                <m:t>𝑐</m:t>
                              </m:r>
                            </m:sub>
                          </m:sSub>
                        </m:e>
                      </m:rad>
                      <m:r>
                        <a:rPr lang="en-IN" sz="2800" b="0" i="1" smtClean="0">
                          <a:latin typeface="Cambria Math" panose="02040503050406030204" pitchFamily="18" charset="0"/>
                        </a:rPr>
                        <m:t>𝐵𝑛</m:t>
                      </m:r>
                      <m:r>
                        <a:rPr lang="en-IN" sz="2800" b="0" i="1" smtClean="0">
                          <a:latin typeface="Cambria Math" panose="02040503050406030204" pitchFamily="18" charset="0"/>
                        </a:rPr>
                        <m:t>−</m:t>
                      </m:r>
                      <m:sSubSup>
                        <m:sSubSupPr>
                          <m:ctrlPr>
                            <a:rPr lang="en-IN" sz="2800" b="0" i="1" smtClean="0">
                              <a:latin typeface="Cambria Math" panose="02040503050406030204" pitchFamily="18" charset="0"/>
                            </a:rPr>
                          </m:ctrlPr>
                        </m:sSubSupPr>
                        <m:e>
                          <m:r>
                            <m:rPr>
                              <m:nor/>
                            </m:rPr>
                            <a:rPr lang="en-IN" sz="2800" dirty="0" smtClean="0">
                              <a:latin typeface="Times New Roman" panose="02020603050405020304" pitchFamily="18" charset="0"/>
                              <a:cs typeface="Times New Roman" panose="02020603050405020304" pitchFamily="18" charset="0"/>
                            </a:rPr>
                            <m:t>∑</m:t>
                          </m:r>
                        </m:e>
                        <m:sub>
                          <m:r>
                            <a:rPr lang="en-IN" sz="2800" b="0" i="1" smtClean="0">
                              <a:latin typeface="Cambria Math" panose="02040503050406030204" pitchFamily="18" charset="0"/>
                            </a:rPr>
                            <m:t>𝑗</m:t>
                          </m:r>
                          <m:r>
                            <a:rPr lang="en-IN" sz="2800" b="0" i="1" smtClean="0">
                              <a:latin typeface="Cambria Math" panose="02040503050406030204" pitchFamily="18" charset="0"/>
                            </a:rPr>
                            <m:t>=1</m:t>
                          </m:r>
                        </m:sub>
                        <m:sup>
                          <m:r>
                            <a:rPr lang="en-IN" sz="2800" b="0" i="1" smtClean="0">
                              <a:latin typeface="Cambria Math" panose="02040503050406030204" pitchFamily="18" charset="0"/>
                            </a:rPr>
                            <m:t>𝑗</m:t>
                          </m:r>
                          <m:r>
                            <a:rPr lang="en-IN" sz="2800" b="0" i="1" smtClean="0">
                              <a:latin typeface="Cambria Math" panose="02040503050406030204" pitchFamily="18" charset="0"/>
                            </a:rPr>
                            <m:t>=</m:t>
                          </m:r>
                          <m:r>
                            <a:rPr lang="en-IN" sz="2800" b="0" i="1" smtClean="0">
                              <a:latin typeface="Cambria Math" panose="02040503050406030204" pitchFamily="18" charset="0"/>
                            </a:rPr>
                            <m:t>𝐵</m:t>
                          </m:r>
                        </m:sup>
                      </m:sSubSup>
                      <m:sSubSup>
                        <m:sSubSupPr>
                          <m:ctrlPr>
                            <a:rPr lang="en-IN" sz="2800" b="0" i="1" smtClean="0">
                              <a:latin typeface="Cambria Math" panose="02040503050406030204" pitchFamily="18" charset="0"/>
                            </a:rPr>
                          </m:ctrlPr>
                        </m:sSubSupPr>
                        <m:e>
                          <m:r>
                            <m:rPr>
                              <m:nor/>
                            </m:rPr>
                            <a:rPr lang="en-IN" sz="2800" dirty="0" smtClean="0">
                              <a:latin typeface="Times New Roman" panose="02020603050405020304" pitchFamily="18" charset="0"/>
                              <a:cs typeface="Times New Roman" panose="02020603050405020304" pitchFamily="18" charset="0"/>
                            </a:rPr>
                            <m:t>∑</m:t>
                          </m:r>
                        </m:e>
                        <m:sub>
                          <m:r>
                            <a:rPr lang="en-IN" sz="2800" b="0" i="1" dirty="0" smtClean="0">
                              <a:latin typeface="Cambria Math" panose="02040503050406030204" pitchFamily="18" charset="0"/>
                            </a:rPr>
                            <m:t>𝑚</m:t>
                          </m:r>
                          <m:r>
                            <a:rPr lang="en-IN" sz="2800" b="0" i="1" smtClean="0">
                              <a:latin typeface="Cambria Math" panose="02040503050406030204" pitchFamily="18" charset="0"/>
                            </a:rPr>
                            <m:t>=1</m:t>
                          </m:r>
                        </m:sub>
                        <m:sup>
                          <m:r>
                            <a:rPr lang="en-IN" sz="2800" b="0" i="1" smtClean="0">
                              <a:latin typeface="Cambria Math" panose="02040503050406030204" pitchFamily="18" charset="0"/>
                            </a:rPr>
                            <m:t>𝑚</m:t>
                          </m:r>
                          <m:r>
                            <a:rPr lang="en-IN" sz="2800" b="0" i="1" smtClean="0">
                              <a:latin typeface="Cambria Math" panose="02040503050406030204" pitchFamily="18" charset="0"/>
                            </a:rPr>
                            <m:t>=</m:t>
                          </m:r>
                          <m:r>
                            <a:rPr lang="en-IN" sz="2800" b="0" i="1" smtClean="0">
                              <a:latin typeface="Cambria Math" panose="02040503050406030204" pitchFamily="18" charset="0"/>
                            </a:rPr>
                            <m:t>𝑛</m:t>
                          </m:r>
                        </m:sup>
                      </m:sSubSup>
                      <m:r>
                        <a:rPr lang="en-IN" sz="2800" b="0" i="1" smtClean="0">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𝑛</m:t>
                          </m:r>
                        </m:e>
                        <m:sub>
                          <m:r>
                            <a:rPr lang="en-IN" sz="2800" i="1">
                              <a:latin typeface="Cambria Math" panose="02040503050406030204" pitchFamily="18" charset="0"/>
                            </a:rPr>
                            <m:t>𝑗𝑚</m:t>
                          </m:r>
                        </m:sub>
                      </m:sSub>
                      <m:r>
                        <a:rPr lang="en-IN" sz="2800" b="0" i="1" smtClean="0">
                          <a:latin typeface="Cambria Math" panose="02040503050406030204" pitchFamily="18" charset="0"/>
                        </a:rPr>
                        <m:t>)</m:t>
                      </m:r>
                    </m:oMath>
                  </m:oMathPara>
                </a14:m>
                <a:endParaRPr lang="en-IN" sz="280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Now , It the incorrect path that merges with all-zero path differs from ‘d’ bits will be having it’s correlation metric </a:t>
                </a:r>
                <a14:m>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𝐶𝑀</m:t>
                        </m:r>
                      </m:e>
                      <m:sup>
                        <m:r>
                          <a:rPr lang="en-IN" sz="2800" b="0" i="1" smtClean="0">
                            <a:latin typeface="Cambria Math" panose="02040503050406030204" pitchFamily="18" charset="0"/>
                          </a:rPr>
                          <m:t>(1)</m:t>
                        </m:r>
                      </m:sup>
                    </m:sSup>
                  </m:oMath>
                </a14:m>
                <a:r>
                  <a:rPr lang="en-US" sz="2800" dirty="0">
                    <a:latin typeface="Times New Roman" panose="02020603050405020304" pitchFamily="18" charset="0"/>
                    <a:cs typeface="Times New Roman" panose="02020603050405020304" pitchFamily="18" charset="0"/>
                  </a:rPr>
                  <a:t>, then the probability of error in pairwise comparison of </a:t>
                </a:r>
                <a14:m>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𝐶𝑀</m:t>
                        </m:r>
                      </m:e>
                      <m:sup>
                        <m:r>
                          <a:rPr lang="en-IN" sz="2800" b="0" i="1" smtClean="0">
                            <a:latin typeface="Cambria Math" panose="02040503050406030204" pitchFamily="18" charset="0"/>
                          </a:rPr>
                          <m:t>(0)</m:t>
                        </m:r>
                      </m:sup>
                    </m:sSup>
                  </m:oMath>
                </a14:m>
                <a:r>
                  <a:rPr lang="en-US" sz="2800" dirty="0">
                    <a:latin typeface="Times New Roman" panose="02020603050405020304" pitchFamily="18" charset="0"/>
                    <a:cs typeface="Times New Roman" panose="02020603050405020304" pitchFamily="18" charset="0"/>
                  </a:rPr>
                  <a:t> and </a:t>
                </a:r>
                <a14:m>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𝐶𝑀</m:t>
                        </m:r>
                      </m:e>
                      <m:sup>
                        <m:r>
                          <a:rPr lang="en-IN" sz="2800" b="0" i="1" smtClean="0">
                            <a:latin typeface="Cambria Math" panose="02040503050406030204" pitchFamily="18" charset="0"/>
                          </a:rPr>
                          <m:t>(1)</m:t>
                        </m:r>
                      </m:sup>
                    </m:sSup>
                  </m:oMath>
                </a14:m>
                <a:r>
                  <a:rPr lang="en-US" sz="2800" dirty="0">
                    <a:latin typeface="Times New Roman" panose="02020603050405020304" pitchFamily="18" charset="0"/>
                    <a:cs typeface="Times New Roman" panose="02020603050405020304" pitchFamily="18" charset="0"/>
                  </a:rPr>
                  <a:t>  is,</a:t>
                </a:r>
              </a:p>
              <a:p>
                <a:pPr algn="ctr">
                  <a:spcAft>
                    <a:spcPts val="600"/>
                  </a:spcAft>
                </a:pP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2</m:t>
                        </m:r>
                      </m:sub>
                    </m:sSub>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𝑑</m:t>
                        </m:r>
                      </m:e>
                    </m:d>
                    <m:r>
                      <a:rPr lang="en-IN" sz="2800" b="0" i="1" smtClean="0">
                        <a:latin typeface="Cambria Math" panose="02040503050406030204" pitchFamily="18" charset="0"/>
                      </a:rPr>
                      <m:t>=</m:t>
                    </m:r>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𝐶𝑀</m:t>
                            </m:r>
                          </m:e>
                          <m:sup>
                            <m:d>
                              <m:dPr>
                                <m:ctrlPr>
                                  <a:rPr lang="en-IN" sz="2800" b="0" i="1" smtClean="0">
                                    <a:latin typeface="Cambria Math" panose="02040503050406030204" pitchFamily="18" charset="0"/>
                                  </a:rPr>
                                </m:ctrlPr>
                              </m:dPr>
                              <m:e>
                                <m:r>
                                  <a:rPr lang="en-IN" sz="2800" b="0" i="1" smtClean="0">
                                    <a:latin typeface="Cambria Math" panose="02040503050406030204" pitchFamily="18" charset="0"/>
                                  </a:rPr>
                                  <m:t>1</m:t>
                                </m:r>
                              </m:e>
                            </m:d>
                          </m:sup>
                        </m:sSup>
                        <m:r>
                          <a:rPr lang="en-IN" sz="2800" b="0" i="1" smtClean="0">
                            <a:latin typeface="Cambria Math" panose="02040503050406030204" pitchFamily="18" charset="0"/>
                          </a:rPr>
                          <m:t>≥</m:t>
                        </m:r>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𝐶𝑀</m:t>
                            </m:r>
                          </m:e>
                          <m:sup>
                            <m:d>
                              <m:dPr>
                                <m:ctrlPr>
                                  <a:rPr lang="en-IN" sz="2800" b="0" i="1" smtClean="0">
                                    <a:latin typeface="Cambria Math" panose="02040503050406030204" pitchFamily="18" charset="0"/>
                                  </a:rPr>
                                </m:ctrlPr>
                              </m:dPr>
                              <m:e>
                                <m:r>
                                  <a:rPr lang="en-IN" sz="2800" b="0" i="1" smtClean="0">
                                    <a:latin typeface="Cambria Math" panose="02040503050406030204" pitchFamily="18" charset="0"/>
                                  </a:rPr>
                                  <m:t>0</m:t>
                                </m:r>
                              </m:e>
                            </m:d>
                          </m:sup>
                        </m:sSup>
                      </m:e>
                    </m:d>
                    <m:r>
                      <a:rPr lang="en-IN" sz="2800" b="0" i="1" smtClean="0">
                        <a:latin typeface="Cambria Math" panose="02040503050406030204" pitchFamily="18" charset="0"/>
                      </a:rPr>
                      <m:t>=</m:t>
                    </m:r>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𝐶𝑀</m:t>
                            </m:r>
                          </m:e>
                          <m:sup>
                            <m:d>
                              <m:dPr>
                                <m:ctrlPr>
                                  <a:rPr lang="en-IN" sz="2800" b="0" i="1" smtClean="0">
                                    <a:latin typeface="Cambria Math" panose="02040503050406030204" pitchFamily="18" charset="0"/>
                                  </a:rPr>
                                </m:ctrlPr>
                              </m:dPr>
                              <m:e>
                                <m:r>
                                  <a:rPr lang="en-IN" sz="2800" b="0" i="1" smtClean="0">
                                    <a:latin typeface="Cambria Math" panose="02040503050406030204" pitchFamily="18" charset="0"/>
                                  </a:rPr>
                                  <m:t>1</m:t>
                                </m:r>
                              </m:e>
                            </m:d>
                          </m:sup>
                        </m:sSup>
                        <m:r>
                          <a:rPr lang="en-IN" sz="2800" b="0" i="1" smtClean="0">
                            <a:latin typeface="Cambria Math" panose="02040503050406030204" pitchFamily="18" charset="0"/>
                          </a:rPr>
                          <m:t>−</m:t>
                        </m:r>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𝐶𝑀</m:t>
                            </m:r>
                          </m:e>
                          <m:sup>
                            <m:d>
                              <m:dPr>
                                <m:ctrlPr>
                                  <a:rPr lang="en-IN" sz="2800" b="0" i="1" smtClean="0">
                                    <a:latin typeface="Cambria Math" panose="02040503050406030204" pitchFamily="18" charset="0"/>
                                  </a:rPr>
                                </m:ctrlPr>
                              </m:dPr>
                              <m:e>
                                <m:r>
                                  <a:rPr lang="en-IN" sz="2800" b="0" i="1" smtClean="0">
                                    <a:latin typeface="Cambria Math" panose="02040503050406030204" pitchFamily="18" charset="0"/>
                                  </a:rPr>
                                  <m:t>0</m:t>
                                </m:r>
                              </m:e>
                            </m:d>
                          </m:sup>
                        </m:sSup>
                        <m:r>
                          <a:rPr lang="en-IN" sz="2800" b="0" i="1" smtClean="0">
                            <a:latin typeface="Cambria Math" panose="02040503050406030204" pitchFamily="18" charset="0"/>
                          </a:rPr>
                          <m:t>≥0</m:t>
                        </m:r>
                      </m:e>
                    </m:d>
                  </m:oMath>
                </a14:m>
                <a:endParaRPr lang="en-IN" sz="280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Using </a:t>
                </a:r>
                <a:r>
                  <a:rPr lang="en-IN" sz="2800" dirty="0" err="1">
                    <a:latin typeface="Times New Roman" panose="02020603050405020304" pitchFamily="18" charset="0"/>
                    <a:cs typeface="Times New Roman" panose="02020603050405020304" pitchFamily="18" charset="0"/>
                  </a:rPr>
                  <a:t>eq</a:t>
                </a:r>
                <a:r>
                  <a:rPr lang="en-IN" sz="2800" dirty="0">
                    <a:latin typeface="Times New Roman" panose="02020603050405020304" pitchFamily="18" charset="0"/>
                    <a:cs typeface="Times New Roman" panose="02020603050405020304" pitchFamily="18" charset="0"/>
                  </a:rPr>
                  <a:t>(8-2-16) </a:t>
                </a:r>
              </a:p>
              <a:p>
                <a:pPr algn="ctr">
                  <a:spcAft>
                    <a:spcPts val="600"/>
                  </a:spcAft>
                </a:pPr>
                <a14:m>
                  <m:oMathPara xmlns:m="http://schemas.openxmlformats.org/officeDocument/2006/math">
                    <m:oMathParaPr>
                      <m:jc m:val="centerGroup"/>
                    </m:oMathParaPr>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2</m:t>
                          </m:r>
                        </m:sub>
                      </m:sSub>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𝑑</m:t>
                          </m:r>
                        </m:e>
                      </m:d>
                      <m:r>
                        <a:rPr lang="en-IN" sz="2800" b="0" i="1" smtClean="0">
                          <a:latin typeface="Cambria Math" panose="02040503050406030204" pitchFamily="18" charset="0"/>
                        </a:rPr>
                        <m:t>=</m:t>
                      </m:r>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2</m:t>
                          </m:r>
                          <m:sSubSup>
                            <m:sSubSupPr>
                              <m:ctrlPr>
                                <a:rPr lang="en-IN" sz="2800" i="1">
                                  <a:latin typeface="Cambria Math" panose="02040503050406030204" pitchFamily="18" charset="0"/>
                                </a:rPr>
                              </m:ctrlPr>
                            </m:sSubSupPr>
                            <m:e>
                              <m:r>
                                <m:rPr>
                                  <m:nor/>
                                </m:rPr>
                                <a:rPr lang="en-IN" sz="2800">
                                  <a:latin typeface="Times New Roman" panose="02020603050405020304" pitchFamily="18" charset="0"/>
                                  <a:cs typeface="Times New Roman" panose="02020603050405020304" pitchFamily="18" charset="0"/>
                                </a:rPr>
                                <m:t>∑</m:t>
                              </m:r>
                            </m:e>
                            <m:sub>
                              <m:r>
                                <a:rPr lang="en-IN" sz="2800" i="1">
                                  <a:latin typeface="Cambria Math" panose="02040503050406030204" pitchFamily="18" charset="0"/>
                                </a:rPr>
                                <m:t>𝑗</m:t>
                              </m:r>
                              <m:r>
                                <a:rPr lang="en-IN" sz="2800" i="1">
                                  <a:latin typeface="Cambria Math" panose="02040503050406030204" pitchFamily="18" charset="0"/>
                                </a:rPr>
                                <m:t>=1</m:t>
                              </m:r>
                            </m:sub>
                            <m:sup>
                              <m:r>
                                <a:rPr lang="en-IN" sz="2800" i="1">
                                  <a:latin typeface="Cambria Math" panose="02040503050406030204" pitchFamily="18" charset="0"/>
                                </a:rPr>
                                <m:t>𝑗</m:t>
                              </m:r>
                              <m:r>
                                <a:rPr lang="en-IN" sz="2800" i="1">
                                  <a:latin typeface="Cambria Math" panose="02040503050406030204" pitchFamily="18" charset="0"/>
                                </a:rPr>
                                <m:t>=</m:t>
                              </m:r>
                              <m:r>
                                <a:rPr lang="en-IN" sz="2800" i="1">
                                  <a:latin typeface="Cambria Math" panose="02040503050406030204" pitchFamily="18" charset="0"/>
                                </a:rPr>
                                <m:t>𝐵</m:t>
                              </m:r>
                            </m:sup>
                          </m:sSubSup>
                          <m:sSubSup>
                            <m:sSubSupPr>
                              <m:ctrlPr>
                                <a:rPr lang="en-IN" sz="2800" i="1" smtClean="0">
                                  <a:latin typeface="Cambria Math" panose="02040503050406030204" pitchFamily="18" charset="0"/>
                                </a:rPr>
                              </m:ctrlPr>
                            </m:sSubSupPr>
                            <m:e>
                              <m:r>
                                <m:rPr>
                                  <m:nor/>
                                </m:rPr>
                                <a:rPr lang="en-IN" sz="2800">
                                  <a:latin typeface="Times New Roman" panose="02020603050405020304" pitchFamily="18" charset="0"/>
                                  <a:cs typeface="Times New Roman" panose="02020603050405020304" pitchFamily="18" charset="0"/>
                                </a:rPr>
                                <m:t>∑</m:t>
                              </m:r>
                            </m:e>
                            <m:sub>
                              <m:r>
                                <a:rPr lang="en-IN" sz="2800" b="0" i="1" smtClean="0">
                                  <a:latin typeface="Cambria Math" panose="02040503050406030204" pitchFamily="18" charset="0"/>
                                </a:rPr>
                                <m:t>𝑚</m:t>
                              </m:r>
                              <m:r>
                                <a:rPr lang="en-IN" sz="2800" i="1">
                                  <a:latin typeface="Cambria Math" panose="02040503050406030204" pitchFamily="18" charset="0"/>
                                </a:rPr>
                                <m:t>=1</m:t>
                              </m:r>
                            </m:sub>
                            <m:sup>
                              <m:r>
                                <a:rPr lang="en-IN" sz="2800" b="0" i="1" smtClean="0">
                                  <a:latin typeface="Cambria Math" panose="02040503050406030204" pitchFamily="18" charset="0"/>
                                </a:rPr>
                                <m:t>𝑚</m:t>
                              </m:r>
                              <m:r>
                                <a:rPr lang="en-IN" sz="2800" i="1">
                                  <a:latin typeface="Cambria Math" panose="02040503050406030204" pitchFamily="18" charset="0"/>
                                </a:rPr>
                                <m:t>=</m:t>
                              </m:r>
                              <m:r>
                                <a:rPr lang="en-IN" sz="2800" b="0" i="1" smtClean="0">
                                  <a:latin typeface="Cambria Math" panose="02040503050406030204" pitchFamily="18" charset="0"/>
                                </a:rPr>
                                <m:t>𝑛</m:t>
                              </m:r>
                            </m:sup>
                          </m:sSubSup>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𝑟</m:t>
                              </m:r>
                            </m:e>
                            <m:sub>
                              <m:r>
                                <a:rPr lang="en-IN" sz="2800" b="0" i="1" smtClean="0">
                                  <a:latin typeface="Cambria Math" panose="02040503050406030204" pitchFamily="18" charset="0"/>
                                </a:rPr>
                                <m:t>𝑗𝑚</m:t>
                              </m:r>
                            </m:sub>
                          </m:sSub>
                          <m:d>
                            <m:dPr>
                              <m:ctrlPr>
                                <a:rPr lang="en-IN" sz="2800" b="0" i="1" smtClean="0">
                                  <a:latin typeface="Cambria Math" panose="02040503050406030204" pitchFamily="18" charset="0"/>
                                </a:rPr>
                              </m:ctrlPr>
                            </m:dPr>
                            <m:e>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e>
                                <m:sup>
                                  <m:d>
                                    <m:dPr>
                                      <m:ctrlPr>
                                        <a:rPr lang="en-IN" sz="2800" b="0" i="1" smtClean="0">
                                          <a:latin typeface="Cambria Math" panose="02040503050406030204" pitchFamily="18" charset="0"/>
                                        </a:rPr>
                                      </m:ctrlPr>
                                    </m:dPr>
                                    <m:e>
                                      <m:r>
                                        <a:rPr lang="en-IN" sz="2800" b="0" i="1" smtClean="0">
                                          <a:latin typeface="Cambria Math" panose="02040503050406030204" pitchFamily="18" charset="0"/>
                                        </a:rPr>
                                        <m:t>1</m:t>
                                      </m:r>
                                    </m:e>
                                  </m:d>
                                </m:sup>
                              </m:sSup>
                              <m:r>
                                <a:rPr lang="en-IN" sz="2800" b="0" i="1" dirty="0" smtClean="0">
                                  <a:latin typeface="Cambria Math" panose="02040503050406030204" pitchFamily="18" charset="0"/>
                                </a:rPr>
                                <m:t>−</m:t>
                              </m:r>
                              <m:sSup>
                                <m:sSupPr>
                                  <m:ctrlPr>
                                    <a:rPr lang="en-IN" sz="2800" b="0" i="1" dirty="0" smtClean="0">
                                      <a:latin typeface="Cambria Math" panose="02040503050406030204" pitchFamily="18" charset="0"/>
                                    </a:rPr>
                                  </m:ctrlPr>
                                </m:sSup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𝑐</m:t>
                                      </m:r>
                                    </m:e>
                                    <m:sub>
                                      <m:r>
                                        <a:rPr lang="en-IN" sz="2800" b="0" i="1" smtClean="0">
                                          <a:latin typeface="Cambria Math" panose="02040503050406030204" pitchFamily="18" charset="0"/>
                                        </a:rPr>
                                        <m:t>𝑗𝑚</m:t>
                                      </m:r>
                                    </m:sub>
                                  </m:sSub>
                                </m:e>
                                <m:sup>
                                  <m:d>
                                    <m:dPr>
                                      <m:ctrlPr>
                                        <a:rPr lang="en-IN" sz="2800" b="0" i="1" smtClean="0">
                                          <a:latin typeface="Cambria Math" panose="02040503050406030204" pitchFamily="18" charset="0"/>
                                        </a:rPr>
                                      </m:ctrlPr>
                                    </m:dPr>
                                    <m:e>
                                      <m:r>
                                        <a:rPr lang="en-IN" sz="2800" b="0" i="1" smtClean="0">
                                          <a:latin typeface="Cambria Math" panose="02040503050406030204" pitchFamily="18" charset="0"/>
                                        </a:rPr>
                                        <m:t>0</m:t>
                                      </m:r>
                                    </m:e>
                                  </m:d>
                                </m:sup>
                              </m:sSup>
                            </m:e>
                          </m:d>
                          <m:r>
                            <a:rPr lang="en-IN" sz="2800" b="0" i="1" smtClean="0">
                              <a:latin typeface="Cambria Math" panose="02040503050406030204" pitchFamily="18" charset="0"/>
                            </a:rPr>
                            <m:t>≥0</m:t>
                          </m:r>
                        </m:e>
                      </m:d>
                    </m:oMath>
                  </m:oMathPara>
                </a14:m>
                <a:endParaRPr lang="en-IN" sz="2800" b="0" dirty="0">
                  <a:latin typeface="Times New Roman" panose="02020603050405020304" pitchFamily="18" charset="0"/>
                  <a:cs typeface="Times New Roman" panose="02020603050405020304" pitchFamily="18" charset="0"/>
                </a:endParaRPr>
              </a:p>
              <a:p>
                <a:pPr marL="285750" indent="-285750">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Since the coded bits in the two paths we identical except in  the ‘ d ‘ positions , this equation can be written as</a:t>
                </a:r>
              </a:p>
              <a:p>
                <a:pPr algn="ctr">
                  <a:spcAft>
                    <a:spcPts val="600"/>
                  </a:spcAft>
                </a:pPr>
                <a14:m>
                  <m:oMathPara xmlns:m="http://schemas.openxmlformats.org/officeDocument/2006/math">
                    <m:oMathParaPr>
                      <m:jc m:val="centerGroup"/>
                    </m:oMathParaPr>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2</m:t>
                          </m:r>
                        </m:sub>
                      </m:sSub>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𝑑</m:t>
                          </m:r>
                        </m:e>
                      </m:d>
                      <m:r>
                        <a:rPr lang="en-IN" sz="2800" b="0" i="1" smtClean="0">
                          <a:latin typeface="Cambria Math" panose="02040503050406030204" pitchFamily="18" charset="0"/>
                        </a:rPr>
                        <m:t>=</m:t>
                      </m:r>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sSubSup>
                            <m:sSubSupPr>
                              <m:ctrlPr>
                                <a:rPr lang="en-IN" sz="2800" i="1">
                                  <a:latin typeface="Cambria Math" panose="02040503050406030204" pitchFamily="18" charset="0"/>
                                </a:rPr>
                              </m:ctrlPr>
                            </m:sSubSupPr>
                            <m:e>
                              <m:r>
                                <m:rPr>
                                  <m:nor/>
                                </m:rPr>
                                <a:rPr lang="en-IN" sz="2800">
                                  <a:latin typeface="Times New Roman" panose="02020603050405020304" pitchFamily="18" charset="0"/>
                                  <a:cs typeface="Times New Roman" panose="02020603050405020304" pitchFamily="18" charset="0"/>
                                </a:rPr>
                                <m:t>∑</m:t>
                              </m:r>
                            </m:e>
                            <m:sub>
                              <m:r>
                                <a:rPr lang="en-IN" sz="2800" b="0" i="1" smtClean="0">
                                  <a:latin typeface="Cambria Math" panose="02040503050406030204" pitchFamily="18" charset="0"/>
                                </a:rPr>
                                <m:t>𝑙</m:t>
                              </m:r>
                              <m:r>
                                <a:rPr lang="en-IN" sz="2800" i="1" smtClean="0">
                                  <a:latin typeface="Cambria Math" panose="02040503050406030204" pitchFamily="18" charset="0"/>
                                </a:rPr>
                                <m:t>=</m:t>
                              </m:r>
                              <m:r>
                                <a:rPr lang="en-IN" sz="2800" i="1">
                                  <a:latin typeface="Cambria Math" panose="02040503050406030204" pitchFamily="18" charset="0"/>
                                </a:rPr>
                                <m:t>1</m:t>
                              </m:r>
                            </m:sub>
                            <m:sup>
                              <m:r>
                                <a:rPr lang="en-IN" sz="2800" b="0" i="1" smtClean="0">
                                  <a:latin typeface="Cambria Math" panose="02040503050406030204" pitchFamily="18" charset="0"/>
                                </a:rPr>
                                <m:t>𝑙</m:t>
                              </m:r>
                              <m:r>
                                <a:rPr lang="en-IN" sz="2800" i="1">
                                  <a:latin typeface="Cambria Math" panose="02040503050406030204" pitchFamily="18" charset="0"/>
                                </a:rPr>
                                <m:t>=</m:t>
                              </m:r>
                              <m:r>
                                <a:rPr lang="en-IN" sz="2800" b="0" i="1" smtClean="0">
                                  <a:latin typeface="Cambria Math" panose="02040503050406030204" pitchFamily="18" charset="0"/>
                                </a:rPr>
                                <m:t>𝑑</m:t>
                              </m:r>
                            </m:sup>
                          </m:sSubSup>
                          <m:r>
                            <a:rPr lang="en-IN" sz="2800" b="0" i="1" smtClean="0">
                              <a:latin typeface="Cambria Math" panose="02040503050406030204" pitchFamily="18" charset="0"/>
                            </a:rPr>
                            <m:t> </m:t>
                          </m:r>
                          <m:sSubSup>
                            <m:sSubSupPr>
                              <m:ctrlPr>
                                <a:rPr lang="en-IN" sz="2800" b="0" i="1" smtClean="0">
                                  <a:latin typeface="Cambria Math" panose="02040503050406030204" pitchFamily="18" charset="0"/>
                                </a:rPr>
                              </m:ctrlPr>
                            </m:sSubSupPr>
                            <m:e>
                              <m:r>
                                <a:rPr lang="en-IN" sz="2800" b="0" i="1" smtClean="0">
                                  <a:latin typeface="Cambria Math" panose="02040503050406030204" pitchFamily="18" charset="0"/>
                                </a:rPr>
                                <m:t>𝑟</m:t>
                              </m:r>
                            </m:e>
                            <m:sub>
                              <m:r>
                                <a:rPr lang="en-IN" sz="2800" b="0" i="1" smtClean="0">
                                  <a:latin typeface="Cambria Math" panose="02040503050406030204" pitchFamily="18" charset="0"/>
                                </a:rPr>
                                <m:t>𝑙</m:t>
                              </m:r>
                            </m:sub>
                            <m:sup>
                              <m:r>
                                <a:rPr lang="en-IN" sz="2800" b="0" i="1" smtClean="0">
                                  <a:latin typeface="Cambria Math" panose="02040503050406030204" pitchFamily="18" charset="0"/>
                                </a:rPr>
                                <m:t>′</m:t>
                              </m:r>
                            </m:sup>
                          </m:sSubSup>
                          <m:r>
                            <a:rPr lang="en-IN" sz="2800" b="0" i="1" smtClean="0">
                              <a:latin typeface="Cambria Math" panose="02040503050406030204" pitchFamily="18" charset="0"/>
                            </a:rPr>
                            <m:t>≥0</m:t>
                          </m:r>
                        </m:e>
                      </m:d>
                    </m:oMath>
                  </m:oMathPara>
                </a14:m>
                <a:endParaRPr lang="en-IN" sz="2800" dirty="0">
                  <a:latin typeface="Times New Roman" panose="02020603050405020304" pitchFamily="18" charset="0"/>
                  <a:cs typeface="Times New Roman" panose="02020603050405020304" pitchFamily="18" charset="0"/>
                </a:endParaRPr>
              </a:p>
              <a:p>
                <a:pPr marL="285750" indent="-285750">
                  <a:spcAft>
                    <a:spcPts val="600"/>
                  </a:spcAf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Here, </a:t>
                </a:r>
                <a14:m>
                  <m:oMath xmlns:m="http://schemas.openxmlformats.org/officeDocument/2006/math">
                    <m:sSubSup>
                      <m:sSubSupPr>
                        <m:ctrlPr>
                          <a:rPr lang="en-IN" sz="2800" b="0" i="1" smtClean="0">
                            <a:latin typeface="Cambria Math" panose="02040503050406030204" pitchFamily="18" charset="0"/>
                          </a:rPr>
                        </m:ctrlPr>
                      </m:sSubSupPr>
                      <m:e>
                        <m:r>
                          <a:rPr lang="en-IN" sz="2800" b="0" i="1" smtClean="0">
                            <a:latin typeface="Cambria Math" panose="02040503050406030204" pitchFamily="18" charset="0"/>
                          </a:rPr>
                          <m:t>𝑟</m:t>
                        </m:r>
                      </m:e>
                      <m:sub>
                        <m:r>
                          <a:rPr lang="en-IN" sz="2800" b="0" i="1" smtClean="0">
                            <a:latin typeface="Cambria Math" panose="02040503050406030204" pitchFamily="18" charset="0"/>
                          </a:rPr>
                          <m:t>𝑙</m:t>
                        </m:r>
                      </m:sub>
                      <m:sup>
                        <m:r>
                          <a:rPr lang="en-IN" sz="2800" b="0" i="1" smtClean="0">
                            <a:latin typeface="Cambria Math" panose="02040503050406030204" pitchFamily="18" charset="0"/>
                          </a:rPr>
                          <m:t>′</m:t>
                        </m:r>
                      </m:sup>
                    </m:sSubSup>
                  </m:oMath>
                </a14:m>
                <a:r>
                  <a:rPr lang="en-US" sz="2800" dirty="0">
                    <a:latin typeface="Times New Roman" panose="02020603050405020304" pitchFamily="18" charset="0"/>
                    <a:cs typeface="Times New Roman" panose="02020603050405020304" pitchFamily="18" charset="0"/>
                  </a:rPr>
                  <a:t> represents input to the decoder for </a:t>
                </a:r>
                <a:r>
                  <a:rPr lang="en-IN" sz="2800" dirty="0">
                    <a:cs typeface="Times New Roman" panose="02020603050405020304" pitchFamily="18" charset="0"/>
                  </a:rPr>
                  <a:t> </a:t>
                </a:r>
                <a14:m>
                  <m:oMath xmlns:m="http://schemas.openxmlformats.org/officeDocument/2006/math">
                    <m:sSup>
                      <m:sSupPr>
                        <m:ctrlPr>
                          <a:rPr lang="en-IN"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𝑑</m:t>
                        </m:r>
                      </m:e>
                      <m:sup>
                        <m:r>
                          <a:rPr lang="en-US" sz="2800" b="0" i="1" smtClean="0">
                            <a:latin typeface="Cambria Math" panose="02040503050406030204" pitchFamily="18" charset="0"/>
                            <a:cs typeface="Times New Roman" panose="02020603050405020304" pitchFamily="18" charset="0"/>
                          </a:rPr>
                          <m:t>𝑡h</m:t>
                        </m:r>
                      </m:sup>
                    </m:sSup>
                    <m:r>
                      <a:rPr lang="en-US" sz="2800" b="0" i="1" smtClean="0">
                        <a:latin typeface="Cambria Math" panose="02040503050406030204" pitchFamily="18" charset="0"/>
                        <a:cs typeface="Times New Roman" panose="02020603050405020304" pitchFamily="18" charset="0"/>
                      </a:rPr>
                      <m:t> </m:t>
                    </m:r>
                  </m:oMath>
                </a14:m>
                <a:r>
                  <a:rPr lang="en-US" sz="2800" dirty="0">
                    <a:latin typeface="Times New Roman" panose="02020603050405020304" pitchFamily="18" charset="0"/>
                    <a:cs typeface="Times New Roman" panose="02020603050405020304" pitchFamily="18" charset="0"/>
                  </a:rPr>
                  <a:t>  bits.</a:t>
                </a:r>
              </a:p>
              <a:p>
                <a:pPr marL="285750" indent="-285750">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From equation (1)	</a:t>
                </a:r>
              </a:p>
              <a:p>
                <a:pPr algn="ctr">
                  <a:spcAft>
                    <a:spcPts val="600"/>
                  </a:spcAft>
                </a:pPr>
                <a14:m>
                  <m:oMath xmlns:m="http://schemas.openxmlformats.org/officeDocument/2006/math">
                    <m:sSub>
                      <m:sSubPr>
                        <m:ctrlPr>
                          <a:rPr lang="en-IN" sz="2800" b="0" i="1" kern="1200" smtClean="0">
                            <a:solidFill>
                              <a:srgbClr val="000000"/>
                            </a:solidFill>
                            <a:effectLst/>
                            <a:latin typeface="Cambria Math" panose="02040503050406030204" pitchFamily="18" charset="0"/>
                            <a:ea typeface="+mn-ea"/>
                            <a:cs typeface="+mn-cs"/>
                          </a:rPr>
                        </m:ctrlPr>
                      </m:sSubPr>
                      <m:e>
                        <m:r>
                          <a:rPr lang="en-IN" sz="2800" b="0" i="1" kern="1200">
                            <a:solidFill>
                              <a:srgbClr val="000000"/>
                            </a:solidFill>
                            <a:effectLst/>
                            <a:latin typeface="Cambria Math" panose="02040503050406030204" pitchFamily="18" charset="0"/>
                            <a:ea typeface="+mn-ea"/>
                            <a:cs typeface="+mn-cs"/>
                          </a:rPr>
                          <m:t>𝑟</m:t>
                        </m:r>
                      </m:e>
                      <m:sub>
                        <m:r>
                          <a:rPr lang="en-IN" sz="2800" b="0" i="1" kern="1200">
                            <a:solidFill>
                              <a:srgbClr val="000000"/>
                            </a:solidFill>
                            <a:effectLst/>
                            <a:latin typeface="Cambria Math" panose="02040503050406030204" pitchFamily="18" charset="0"/>
                            <a:ea typeface="+mn-ea"/>
                            <a:cs typeface="+mn-cs"/>
                          </a:rPr>
                          <m:t>𝑗𝑚</m:t>
                        </m:r>
                      </m:sub>
                    </m:sSub>
                  </m:oMath>
                </a14:m>
                <a:r>
                  <a:rPr lang="en-IN" sz="2800" kern="1200" dirty="0">
                    <a:solidFill>
                      <a:srgbClr val="000000"/>
                    </a:solidFill>
                    <a:effectLst/>
                    <a:latin typeface="Times New Roman" panose="02020603050405020304" pitchFamily="18" charset="0"/>
                    <a:ea typeface="+mn-ea"/>
                    <a:cs typeface="Times New Roman" panose="02020603050405020304" pitchFamily="18" charset="0"/>
                  </a:rPr>
                  <a:t> = </a:t>
                </a:r>
                <a14:m>
                  <m:oMath xmlns:m="http://schemas.openxmlformats.org/officeDocument/2006/math">
                    <m:rad>
                      <m:radPr>
                        <m:degHide m:val="on"/>
                        <m:ctrlPr>
                          <a:rPr lang="en-IN" sz="2800" i="1" kern="1200">
                            <a:solidFill>
                              <a:srgbClr val="000000"/>
                            </a:solidFill>
                            <a:effectLst/>
                            <a:latin typeface="Cambria Math" panose="02040503050406030204" pitchFamily="18" charset="0"/>
                            <a:ea typeface="+mn-ea"/>
                            <a:cs typeface="+mn-cs"/>
                          </a:rPr>
                        </m:ctrlPr>
                      </m:radPr>
                      <m:deg/>
                      <m:e>
                        <m:sSub>
                          <m:sSubPr>
                            <m:ctrlPr>
                              <a:rPr lang="en-IN" sz="2800" i="1" kern="1200">
                                <a:solidFill>
                                  <a:srgbClr val="836967"/>
                                </a:solidFill>
                                <a:effectLst/>
                                <a:latin typeface="Cambria Math" panose="02040503050406030204" pitchFamily="18" charset="0"/>
                                <a:ea typeface="+mn-ea"/>
                                <a:cs typeface="+mn-cs"/>
                              </a:rPr>
                            </m:ctrlPr>
                          </m:sSubPr>
                          <m:e>
                            <m:r>
                              <a:rPr lang="en-IN" sz="2800" i="1" kern="1200">
                                <a:solidFill>
                                  <a:srgbClr val="000000"/>
                                </a:solidFill>
                                <a:effectLst/>
                                <a:latin typeface="Cambria Math" panose="02040503050406030204" pitchFamily="18" charset="0"/>
                                <a:ea typeface="+mn-ea"/>
                                <a:cs typeface="+mn-cs"/>
                              </a:rPr>
                              <m:t>𝜀</m:t>
                            </m:r>
                          </m:e>
                          <m:sub>
                            <m:r>
                              <a:rPr lang="en-IN" sz="2800" i="1" kern="1200">
                                <a:solidFill>
                                  <a:srgbClr val="000000"/>
                                </a:solidFill>
                                <a:effectLst/>
                                <a:latin typeface="Cambria Math" panose="02040503050406030204" pitchFamily="18" charset="0"/>
                                <a:ea typeface="+mn-ea"/>
                                <a:cs typeface="+mn-cs"/>
                              </a:rPr>
                              <m:t>𝑐</m:t>
                            </m:r>
                          </m:sub>
                        </m:sSub>
                        <m:r>
                          <a:rPr lang="en-IN" sz="2800" b="0" i="1" kern="1200">
                            <a:solidFill>
                              <a:srgbClr val="000000"/>
                            </a:solidFill>
                            <a:effectLst/>
                            <a:latin typeface="Cambria Math" panose="02040503050406030204" pitchFamily="18" charset="0"/>
                            <a:ea typeface="+mn-ea"/>
                            <a:cs typeface="+mn-cs"/>
                          </a:rPr>
                          <m:t> </m:t>
                        </m:r>
                      </m:e>
                    </m:rad>
                    <m:r>
                      <m:rPr>
                        <m:nor/>
                      </m:rPr>
                      <a:rPr lang="en-IN" sz="2800" i="1" kern="1200">
                        <a:solidFill>
                          <a:srgbClr val="000000"/>
                        </a:solidFill>
                        <a:effectLst/>
                        <a:latin typeface="Times New Roman" panose="02020603050405020304" pitchFamily="18" charset="0"/>
                        <a:ea typeface="+mn-ea"/>
                        <a:cs typeface="Times New Roman" panose="02020603050405020304" pitchFamily="18" charset="0"/>
                      </a:rPr>
                      <m:t> </m:t>
                    </m:r>
                  </m:oMath>
                </a14:m>
                <a:r>
                  <a:rPr lang="en-IN" sz="2800" kern="1200" dirty="0">
                    <a:solidFill>
                      <a:srgbClr val="000000"/>
                    </a:solidFill>
                    <a:effectLst/>
                    <a:latin typeface="Times New Roman" panose="02020603050405020304" pitchFamily="18" charset="0"/>
                    <a:ea typeface="+mn-ea"/>
                    <a:cs typeface="Times New Roman" panose="02020603050405020304" pitchFamily="18" charset="0"/>
                  </a:rPr>
                  <a:t> (2</a:t>
                </a:r>
                <a14:m>
                  <m:oMath xmlns:m="http://schemas.openxmlformats.org/officeDocument/2006/math">
                    <m:sSub>
                      <m:sSubPr>
                        <m:ctrlPr>
                          <a:rPr lang="en-IN" sz="2800" i="1" kern="1200">
                            <a:solidFill>
                              <a:srgbClr val="000000"/>
                            </a:solidFill>
                            <a:effectLst/>
                            <a:latin typeface="Cambria Math" panose="02040503050406030204" pitchFamily="18" charset="0"/>
                            <a:ea typeface="+mn-ea"/>
                            <a:cs typeface="+mn-cs"/>
                          </a:rPr>
                        </m:ctrlPr>
                      </m:sSubPr>
                      <m:e>
                        <m:r>
                          <a:rPr lang="en-IN" sz="2800" b="0" i="1" kern="1200">
                            <a:solidFill>
                              <a:srgbClr val="000000"/>
                            </a:solidFill>
                            <a:effectLst/>
                            <a:latin typeface="Cambria Math" panose="02040503050406030204" pitchFamily="18" charset="0"/>
                            <a:ea typeface="+mn-ea"/>
                            <a:cs typeface="+mn-cs"/>
                          </a:rPr>
                          <m:t>𝑐</m:t>
                        </m:r>
                      </m:e>
                      <m:sub>
                        <m:r>
                          <a:rPr lang="en-IN" sz="2800" b="0" i="1" kern="1200">
                            <a:solidFill>
                              <a:srgbClr val="000000"/>
                            </a:solidFill>
                            <a:effectLst/>
                            <a:latin typeface="Cambria Math" panose="02040503050406030204" pitchFamily="18" charset="0"/>
                            <a:ea typeface="+mn-ea"/>
                            <a:cs typeface="+mn-cs"/>
                          </a:rPr>
                          <m:t>𝑗𝑚</m:t>
                        </m:r>
                      </m:sub>
                    </m:sSub>
                    <m:r>
                      <a:rPr lang="en-IN" sz="2800" b="0" i="1" kern="1200">
                        <a:solidFill>
                          <a:srgbClr val="000000"/>
                        </a:solidFill>
                        <a:effectLst/>
                        <a:latin typeface="Cambria Math" panose="02040503050406030204" pitchFamily="18" charset="0"/>
                        <a:ea typeface="+mn-ea"/>
                        <a:cs typeface="+mn-cs"/>
                      </a:rPr>
                      <m:t> </m:t>
                    </m:r>
                  </m:oMath>
                </a14:m>
                <a:r>
                  <a:rPr lang="en-IN" sz="2800" kern="1200" dirty="0">
                    <a:solidFill>
                      <a:srgbClr val="000000"/>
                    </a:solidFill>
                    <a:effectLst/>
                    <a:latin typeface="Times New Roman" panose="02020603050405020304" pitchFamily="18" charset="0"/>
                    <a:ea typeface="+mn-ea"/>
                    <a:cs typeface="Times New Roman" panose="02020603050405020304" pitchFamily="18" charset="0"/>
                  </a:rPr>
                  <a:t>- 1) + </a:t>
                </a:r>
                <a14:m>
                  <m:oMath xmlns:m="http://schemas.openxmlformats.org/officeDocument/2006/math">
                    <m:sSub>
                      <m:sSubPr>
                        <m:ctrlPr>
                          <a:rPr lang="en-IN" sz="2800" i="1" kern="1200">
                            <a:solidFill>
                              <a:srgbClr val="000000"/>
                            </a:solidFill>
                            <a:effectLst/>
                            <a:latin typeface="Cambria Math" panose="02040503050406030204" pitchFamily="18" charset="0"/>
                            <a:ea typeface="+mn-ea"/>
                            <a:cs typeface="+mn-cs"/>
                          </a:rPr>
                        </m:ctrlPr>
                      </m:sSubPr>
                      <m:e>
                        <m:r>
                          <a:rPr lang="en-IN" sz="2800" b="0" i="1" kern="1200">
                            <a:solidFill>
                              <a:srgbClr val="000000"/>
                            </a:solidFill>
                            <a:effectLst/>
                            <a:latin typeface="Cambria Math" panose="02040503050406030204" pitchFamily="18" charset="0"/>
                            <a:ea typeface="+mn-ea"/>
                            <a:cs typeface="+mn-cs"/>
                          </a:rPr>
                          <m:t>𝑛</m:t>
                        </m:r>
                      </m:e>
                      <m:sub>
                        <m:r>
                          <a:rPr lang="en-IN" sz="2800" b="0" i="1" kern="1200">
                            <a:solidFill>
                              <a:srgbClr val="000000"/>
                            </a:solidFill>
                            <a:effectLst/>
                            <a:latin typeface="Cambria Math" panose="02040503050406030204" pitchFamily="18" charset="0"/>
                            <a:ea typeface="+mn-ea"/>
                            <a:cs typeface="+mn-cs"/>
                          </a:rPr>
                          <m:t>𝑗𝑚</m:t>
                        </m:r>
                      </m:sub>
                    </m:sSub>
                    <m:r>
                      <a:rPr lang="en-IN" sz="2800" b="0" i="1" kern="1200">
                        <a:solidFill>
                          <a:srgbClr val="000000"/>
                        </a:solidFill>
                        <a:effectLst/>
                        <a:latin typeface="Cambria Math" panose="02040503050406030204" pitchFamily="18" charset="0"/>
                        <a:ea typeface="+mn-ea"/>
                        <a:cs typeface="+mn-cs"/>
                      </a:rPr>
                      <m:t> </m:t>
                    </m:r>
                  </m:oMath>
                </a14:m>
                <a:endParaRPr lang="en-US" sz="2800" dirty="0">
                  <a:latin typeface="Times New Roman" panose="02020603050405020304" pitchFamily="18" charset="0"/>
                  <a:cs typeface="Times New Roman" panose="02020603050405020304" pitchFamily="18" charset="0"/>
                </a:endParaRPr>
              </a:p>
              <a:p>
                <a:pPr algn="ctr">
                  <a:spcAft>
                    <a:spcPts val="600"/>
                  </a:spcAft>
                </a:pPr>
                <a:r>
                  <a:rPr lang="en-US" sz="28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IN" sz="2800" i="1" kern="1200" smtClean="0">
                            <a:solidFill>
                              <a:srgbClr val="000000"/>
                            </a:solidFill>
                            <a:effectLst/>
                            <a:latin typeface="Cambria Math" panose="02040503050406030204" pitchFamily="18" charset="0"/>
                            <a:ea typeface="+mn-ea"/>
                            <a:cs typeface="+mn-cs"/>
                          </a:rPr>
                        </m:ctrlPr>
                      </m:sSubPr>
                      <m:e>
                        <m:r>
                          <a:rPr lang="en-IN" sz="2800" b="0" i="1" kern="1200">
                            <a:solidFill>
                              <a:srgbClr val="000000"/>
                            </a:solidFill>
                            <a:effectLst/>
                            <a:latin typeface="Cambria Math" panose="02040503050406030204" pitchFamily="18" charset="0"/>
                            <a:ea typeface="+mn-ea"/>
                            <a:cs typeface="+mn-cs"/>
                          </a:rPr>
                          <m:t>𝑛</m:t>
                        </m:r>
                      </m:e>
                      <m:sub>
                        <m:r>
                          <a:rPr lang="en-IN" sz="2800" b="0" i="1" kern="1200">
                            <a:solidFill>
                              <a:srgbClr val="000000"/>
                            </a:solidFill>
                            <a:effectLst/>
                            <a:latin typeface="Cambria Math" panose="02040503050406030204" pitchFamily="18" charset="0"/>
                            <a:ea typeface="+mn-ea"/>
                            <a:cs typeface="+mn-cs"/>
                          </a:rPr>
                          <m:t>𝑗𝑚</m:t>
                        </m:r>
                      </m:sub>
                    </m:sSub>
                    <m:r>
                      <a:rPr lang="en-IN" sz="2800" b="0" i="1" smtClean="0">
                        <a:latin typeface="Cambria Math" panose="02040503050406030204" pitchFamily="18" charset="0"/>
                        <a:ea typeface="Cambria Math" panose="02040503050406030204" pitchFamily="18" charset="0"/>
                      </a:rPr>
                      <m:t>~ </m:t>
                    </m:r>
                    <m:r>
                      <a:rPr lang="en-IN" sz="2800" b="0" i="1" smtClean="0">
                        <a:latin typeface="Cambria Math" panose="02040503050406030204" pitchFamily="18" charset="0"/>
                        <a:ea typeface="Cambria Math" panose="02040503050406030204" pitchFamily="18" charset="0"/>
                      </a:rPr>
                      <m:t>𝑁</m:t>
                    </m:r>
                    <m:d>
                      <m:dPr>
                        <m:ctrlPr>
                          <a:rPr lang="en-IN" sz="2800" b="0" i="1" smtClean="0">
                            <a:latin typeface="Cambria Math" panose="02040503050406030204" pitchFamily="18" charset="0"/>
                            <a:ea typeface="Cambria Math" panose="02040503050406030204" pitchFamily="18" charset="0"/>
                          </a:rPr>
                        </m:ctrlPr>
                      </m:dPr>
                      <m:e>
                        <m:r>
                          <a:rPr lang="en-IN" sz="2800" b="0" i="1" smtClean="0">
                            <a:latin typeface="Cambria Math" panose="02040503050406030204" pitchFamily="18" charset="0"/>
                            <a:ea typeface="Cambria Math" panose="02040503050406030204" pitchFamily="18" charset="0"/>
                          </a:rPr>
                          <m:t>0,</m:t>
                        </m:r>
                        <m:f>
                          <m:fPr>
                            <m:ctrlPr>
                              <a:rPr lang="en-IN" sz="2800" b="0" i="1" smtClean="0">
                                <a:latin typeface="Cambria Math" panose="02040503050406030204" pitchFamily="18" charset="0"/>
                                <a:ea typeface="Cambria Math" panose="02040503050406030204" pitchFamily="18" charset="0"/>
                              </a:rPr>
                            </m:ctrlPr>
                          </m:fPr>
                          <m:num>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𝑁</m:t>
                                </m:r>
                              </m:e>
                              <m:sub>
                                <m:r>
                                  <a:rPr lang="en-IN" sz="2800" b="0" i="1" smtClean="0">
                                    <a:latin typeface="Cambria Math" panose="02040503050406030204" pitchFamily="18" charset="0"/>
                                    <a:ea typeface="Cambria Math" panose="02040503050406030204" pitchFamily="18" charset="0"/>
                                  </a:rPr>
                                  <m:t>0</m:t>
                                </m:r>
                              </m:sub>
                            </m:sSub>
                          </m:num>
                          <m:den>
                            <m:r>
                              <a:rPr lang="en-IN" sz="2800" b="0" i="1" smtClean="0">
                                <a:latin typeface="Cambria Math" panose="02040503050406030204" pitchFamily="18" charset="0"/>
                                <a:ea typeface="Cambria Math" panose="02040503050406030204" pitchFamily="18" charset="0"/>
                              </a:rPr>
                              <m:t>2</m:t>
                            </m:r>
                          </m:den>
                        </m:f>
                      </m:e>
                    </m:d>
                    <m:r>
                      <a:rPr lang="en-IN" sz="2800" i="1">
                        <a:latin typeface="Cambria Math" panose="02040503050406030204" pitchFamily="18" charset="0"/>
                        <a:ea typeface="Cambria Math" panose="02040503050406030204" pitchFamily="18" charset="0"/>
                      </a:rPr>
                      <m:t>→</m:t>
                    </m:r>
                    <m:sSub>
                      <m:sSubPr>
                        <m:ctrlPr>
                          <a:rPr lang="en-IN" sz="2800" i="1">
                            <a:solidFill>
                              <a:srgbClr val="000000"/>
                            </a:solidFill>
                            <a:latin typeface="Cambria Math" panose="02040503050406030204" pitchFamily="18" charset="0"/>
                          </a:rPr>
                        </m:ctrlPr>
                      </m:sSubPr>
                      <m:e>
                        <m:r>
                          <a:rPr lang="en-IN" sz="2800" i="1">
                            <a:solidFill>
                              <a:srgbClr val="000000"/>
                            </a:solidFill>
                            <a:latin typeface="Cambria Math" panose="02040503050406030204" pitchFamily="18" charset="0"/>
                          </a:rPr>
                          <m:t>𝑟</m:t>
                        </m:r>
                      </m:e>
                      <m:sub>
                        <m:r>
                          <a:rPr lang="en-IN" sz="2800" i="1">
                            <a:solidFill>
                              <a:srgbClr val="000000"/>
                            </a:solidFill>
                            <a:latin typeface="Cambria Math" panose="02040503050406030204" pitchFamily="18" charset="0"/>
                          </a:rPr>
                          <m:t>𝑗𝑚</m:t>
                        </m:r>
                      </m:sub>
                    </m:sSub>
                    <m:r>
                      <a:rPr lang="en-IN" sz="2800" b="0" i="1" smtClean="0">
                        <a:solidFill>
                          <a:srgbClr val="000000"/>
                        </a:solidFill>
                        <a:latin typeface="Cambria Math" panose="02040503050406030204" pitchFamily="18" charset="0"/>
                      </a:rPr>
                      <m:t>/</m:t>
                    </m:r>
                    <m:sSubSup>
                      <m:sSubSupPr>
                        <m:ctrlPr>
                          <a:rPr lang="en-IN" sz="2800" b="0" i="1" smtClean="0">
                            <a:solidFill>
                              <a:srgbClr val="000000"/>
                            </a:solidFill>
                            <a:latin typeface="Cambria Math" panose="02040503050406030204" pitchFamily="18" charset="0"/>
                          </a:rPr>
                        </m:ctrlPr>
                      </m:sSubSupPr>
                      <m:e>
                        <m:r>
                          <a:rPr lang="en-IN" sz="2800" b="0" i="1" smtClean="0">
                            <a:solidFill>
                              <a:srgbClr val="000000"/>
                            </a:solidFill>
                            <a:latin typeface="Cambria Math" panose="02040503050406030204" pitchFamily="18" charset="0"/>
                          </a:rPr>
                          <m:t>𝑟</m:t>
                        </m:r>
                      </m:e>
                      <m:sub>
                        <m:r>
                          <a:rPr lang="en-IN" sz="2800" b="0" i="1" smtClean="0">
                            <a:solidFill>
                              <a:srgbClr val="000000"/>
                            </a:solidFill>
                            <a:latin typeface="Cambria Math" panose="02040503050406030204" pitchFamily="18" charset="0"/>
                          </a:rPr>
                          <m:t>𝑙</m:t>
                        </m:r>
                      </m:sub>
                      <m:sup>
                        <m:r>
                          <a:rPr lang="en-IN" sz="2800" b="0" i="1" smtClean="0">
                            <a:solidFill>
                              <a:srgbClr val="000000"/>
                            </a:solidFill>
                            <a:latin typeface="Cambria Math" panose="02040503050406030204" pitchFamily="18" charset="0"/>
                          </a:rPr>
                          <m:t>′</m:t>
                        </m:r>
                      </m:sup>
                    </m:sSubSup>
                    <m:r>
                      <a:rPr lang="en-IN" sz="2800" i="1">
                        <a:latin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𝑁</m:t>
                    </m:r>
                    <m:d>
                      <m:dPr>
                        <m:ctrlPr>
                          <a:rPr lang="en-IN" sz="2800" b="0" i="1" smtClean="0">
                            <a:latin typeface="Cambria Math" panose="02040503050406030204" pitchFamily="18" charset="0"/>
                            <a:ea typeface="Cambria Math" panose="02040503050406030204" pitchFamily="18" charset="0"/>
                          </a:rPr>
                        </m:ctrlPr>
                      </m:dPr>
                      <m:e>
                        <m:r>
                          <a:rPr lang="en-IN" sz="2800" b="0" i="1" smtClean="0">
                            <a:latin typeface="Cambria Math" panose="02040503050406030204" pitchFamily="18" charset="0"/>
                            <a:ea typeface="Cambria Math" panose="02040503050406030204" pitchFamily="18" charset="0"/>
                          </a:rPr>
                          <m:t>−</m:t>
                        </m:r>
                        <m:rad>
                          <m:radPr>
                            <m:degHide m:val="on"/>
                            <m:ctrlPr>
                              <a:rPr lang="en-IN" sz="2800" i="1">
                                <a:solidFill>
                                  <a:srgbClr val="000000"/>
                                </a:solidFill>
                                <a:latin typeface="Cambria Math" panose="02040503050406030204" pitchFamily="18" charset="0"/>
                              </a:rPr>
                            </m:ctrlPr>
                          </m:radPr>
                          <m:deg/>
                          <m:e>
                            <m:sSub>
                              <m:sSubPr>
                                <m:ctrlPr>
                                  <a:rPr lang="en-IN" sz="2800" i="1">
                                    <a:solidFill>
                                      <a:srgbClr val="836967"/>
                                    </a:solidFill>
                                    <a:latin typeface="Cambria Math" panose="02040503050406030204" pitchFamily="18" charset="0"/>
                                  </a:rPr>
                                </m:ctrlPr>
                              </m:sSubPr>
                              <m:e>
                                <m:r>
                                  <a:rPr lang="en-IN" sz="2800" i="1">
                                    <a:solidFill>
                                      <a:srgbClr val="000000"/>
                                    </a:solidFill>
                                    <a:latin typeface="Cambria Math" panose="02040503050406030204" pitchFamily="18" charset="0"/>
                                  </a:rPr>
                                  <m:t>𝜀</m:t>
                                </m:r>
                              </m:e>
                              <m:sub>
                                <m:r>
                                  <a:rPr lang="en-IN" sz="2800" i="1">
                                    <a:solidFill>
                                      <a:srgbClr val="000000"/>
                                    </a:solidFill>
                                    <a:latin typeface="Cambria Math" panose="02040503050406030204" pitchFamily="18" charset="0"/>
                                  </a:rPr>
                                  <m:t>𝑐</m:t>
                                </m:r>
                              </m:sub>
                            </m:sSub>
                            <m:r>
                              <a:rPr lang="en-IN" sz="2800" i="1">
                                <a:solidFill>
                                  <a:srgbClr val="000000"/>
                                </a:solidFill>
                                <a:latin typeface="Cambria Math" panose="02040503050406030204" pitchFamily="18" charset="0"/>
                              </a:rPr>
                              <m:t> </m:t>
                            </m:r>
                          </m:e>
                        </m:rad>
                        <m:r>
                          <a:rPr lang="en-IN" sz="2800" b="0" i="1" smtClean="0">
                            <a:latin typeface="Cambria Math" panose="02040503050406030204" pitchFamily="18" charset="0"/>
                            <a:ea typeface="Cambria Math" panose="02040503050406030204" pitchFamily="18" charset="0"/>
                          </a:rPr>
                          <m:t>,</m:t>
                        </m:r>
                        <m:f>
                          <m:fPr>
                            <m:ctrlPr>
                              <a:rPr lang="en-IN" sz="2800" b="0" i="1" smtClean="0">
                                <a:latin typeface="Cambria Math" panose="02040503050406030204" pitchFamily="18" charset="0"/>
                                <a:ea typeface="Cambria Math" panose="02040503050406030204" pitchFamily="18" charset="0"/>
                              </a:rPr>
                            </m:ctrlPr>
                          </m:fPr>
                          <m:num>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𝑁</m:t>
                                </m:r>
                              </m:e>
                              <m:sub>
                                <m:r>
                                  <a:rPr lang="en-IN" sz="2800" b="0" i="1" smtClean="0">
                                    <a:latin typeface="Cambria Math" panose="02040503050406030204" pitchFamily="18" charset="0"/>
                                    <a:ea typeface="Cambria Math" panose="02040503050406030204" pitchFamily="18" charset="0"/>
                                  </a:rPr>
                                  <m:t>0</m:t>
                                </m:r>
                              </m:sub>
                            </m:sSub>
                          </m:num>
                          <m:den>
                            <m:r>
                              <a:rPr lang="en-IN" sz="2800" b="0" i="1" smtClean="0">
                                <a:latin typeface="Cambria Math" panose="02040503050406030204" pitchFamily="18" charset="0"/>
                                <a:ea typeface="Cambria Math" panose="02040503050406030204" pitchFamily="18" charset="0"/>
                              </a:rPr>
                              <m:t>2</m:t>
                            </m:r>
                          </m:den>
                        </m:f>
                      </m:e>
                    </m:d>
                  </m:oMath>
                </a14:m>
                <a:endParaRPr lang="en-IN" sz="2800" dirty="0">
                  <a:latin typeface="Times New Roman" panose="02020603050405020304" pitchFamily="18" charset="0"/>
                  <a:cs typeface="Times New Roman" panose="02020603050405020304" pitchFamily="18" charset="0"/>
                </a:endParaRPr>
              </a:p>
              <a:p>
                <a:pPr marL="285750" indent="-285750">
                  <a:spcAft>
                    <a:spcPts val="600"/>
                  </a:spcAf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Now, from Central Limit Theorem :</a:t>
                </a:r>
              </a:p>
              <a:p>
                <a:pPr algn="ctr">
                  <a:spcAft>
                    <a:spcPts val="600"/>
                  </a:spcAft>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m:rPr>
                              <m:nor/>
                            </m:rPr>
                            <a:rPr lang="en-IN" sz="2800">
                              <a:latin typeface="Times New Roman" panose="02020603050405020304" pitchFamily="18" charset="0"/>
                              <a:cs typeface="Times New Roman" panose="02020603050405020304" pitchFamily="18" charset="0"/>
                            </a:rPr>
                            <m:t>∑</m:t>
                          </m:r>
                        </m:e>
                        <m:sub>
                          <m:r>
                            <a:rPr lang="en-IN" sz="2800" b="0" i="1" smtClean="0">
                              <a:latin typeface="Cambria Math" panose="02040503050406030204" pitchFamily="18" charset="0"/>
                            </a:rPr>
                            <m:t>𝑙</m:t>
                          </m:r>
                          <m:r>
                            <a:rPr lang="en-IN" sz="2800" i="1" smtClean="0">
                              <a:latin typeface="Cambria Math" panose="02040503050406030204" pitchFamily="18" charset="0"/>
                            </a:rPr>
                            <m:t>=</m:t>
                          </m:r>
                          <m:r>
                            <a:rPr lang="en-IN" sz="2800" i="1">
                              <a:latin typeface="Cambria Math" panose="02040503050406030204" pitchFamily="18" charset="0"/>
                            </a:rPr>
                            <m:t>1</m:t>
                          </m:r>
                        </m:sub>
                        <m:sup>
                          <m:r>
                            <a:rPr lang="en-IN" sz="2800" b="0" i="1" smtClean="0">
                              <a:latin typeface="Cambria Math" panose="02040503050406030204" pitchFamily="18" charset="0"/>
                            </a:rPr>
                            <m:t>𝑙</m:t>
                          </m:r>
                          <m:r>
                            <a:rPr lang="en-IN" sz="2800" i="1">
                              <a:latin typeface="Cambria Math" panose="02040503050406030204" pitchFamily="18" charset="0"/>
                            </a:rPr>
                            <m:t>=</m:t>
                          </m:r>
                          <m:r>
                            <a:rPr lang="en-IN" sz="2800" b="0" i="1" smtClean="0">
                              <a:latin typeface="Cambria Math" panose="02040503050406030204" pitchFamily="18" charset="0"/>
                            </a:rPr>
                            <m:t>𝑑</m:t>
                          </m:r>
                        </m:sup>
                      </m:sSubSup>
                      <m:r>
                        <a:rPr lang="en-IN" sz="2800" b="0" i="1" smtClean="0">
                          <a:latin typeface="Cambria Math" panose="02040503050406030204" pitchFamily="18" charset="0"/>
                        </a:rPr>
                        <m:t> </m:t>
                      </m:r>
                      <m:sSubSup>
                        <m:sSubSupPr>
                          <m:ctrlPr>
                            <a:rPr lang="en-IN" sz="2800" b="0" i="1" smtClean="0">
                              <a:latin typeface="Cambria Math" panose="02040503050406030204" pitchFamily="18" charset="0"/>
                            </a:rPr>
                          </m:ctrlPr>
                        </m:sSubSupPr>
                        <m:e>
                          <m:r>
                            <a:rPr lang="en-IN" sz="2800" b="0" i="1" smtClean="0">
                              <a:latin typeface="Cambria Math" panose="02040503050406030204" pitchFamily="18" charset="0"/>
                            </a:rPr>
                            <m:t>𝑟</m:t>
                          </m:r>
                        </m:e>
                        <m:sub>
                          <m:r>
                            <a:rPr lang="en-IN" sz="2800" b="0" i="1" smtClean="0">
                              <a:latin typeface="Cambria Math" panose="02040503050406030204" pitchFamily="18" charset="0"/>
                            </a:rPr>
                            <m:t>𝑙</m:t>
                          </m:r>
                        </m:sub>
                        <m:sup>
                          <m:r>
                            <a:rPr lang="en-IN" sz="2800" b="0" i="1" smtClean="0">
                              <a:latin typeface="Cambria Math" panose="02040503050406030204" pitchFamily="18" charset="0"/>
                            </a:rPr>
                            <m:t>′</m:t>
                          </m:r>
                        </m:sup>
                      </m:sSubSup>
                      <m:r>
                        <a:rPr lang="en-IN" sz="2800" b="0" i="0" smtClean="0">
                          <a:latin typeface="Cambria Math" panose="02040503050406030204" pitchFamily="18" charset="0"/>
                        </a:rPr>
                        <m:t> </m:t>
                      </m:r>
                      <m:r>
                        <a:rPr lang="en-IN" sz="2800" i="1" smtClean="0">
                          <a:latin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𝑁</m:t>
                      </m:r>
                      <m:d>
                        <m:dPr>
                          <m:ctrlPr>
                            <a:rPr lang="en-IN" sz="2800" b="0" i="1" smtClean="0">
                              <a:latin typeface="Cambria Math" panose="02040503050406030204" pitchFamily="18" charset="0"/>
                              <a:ea typeface="Cambria Math" panose="02040503050406030204" pitchFamily="18" charset="0"/>
                            </a:rPr>
                          </m:ctrlPr>
                        </m:dPr>
                        <m:e>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𝑑</m:t>
                          </m:r>
                          <m:rad>
                            <m:radPr>
                              <m:degHide m:val="on"/>
                              <m:ctrlPr>
                                <a:rPr lang="en-IN" sz="2800" i="1">
                                  <a:solidFill>
                                    <a:srgbClr val="000000"/>
                                  </a:solidFill>
                                  <a:latin typeface="Cambria Math" panose="02040503050406030204" pitchFamily="18" charset="0"/>
                                </a:rPr>
                              </m:ctrlPr>
                            </m:radPr>
                            <m:deg/>
                            <m:e>
                              <m:sSub>
                                <m:sSubPr>
                                  <m:ctrlPr>
                                    <a:rPr lang="en-IN" sz="2800" i="1">
                                      <a:solidFill>
                                        <a:srgbClr val="836967"/>
                                      </a:solidFill>
                                      <a:latin typeface="Cambria Math" panose="02040503050406030204" pitchFamily="18" charset="0"/>
                                    </a:rPr>
                                  </m:ctrlPr>
                                </m:sSubPr>
                                <m:e>
                                  <m:r>
                                    <a:rPr lang="en-IN" sz="2800" i="1">
                                      <a:solidFill>
                                        <a:srgbClr val="000000"/>
                                      </a:solidFill>
                                      <a:latin typeface="Cambria Math" panose="02040503050406030204" pitchFamily="18" charset="0"/>
                                    </a:rPr>
                                    <m:t>𝜀</m:t>
                                  </m:r>
                                </m:e>
                                <m:sub>
                                  <m:r>
                                    <a:rPr lang="en-IN" sz="2800" i="1">
                                      <a:solidFill>
                                        <a:srgbClr val="000000"/>
                                      </a:solidFill>
                                      <a:latin typeface="Cambria Math" panose="02040503050406030204" pitchFamily="18" charset="0"/>
                                    </a:rPr>
                                    <m:t>𝑐</m:t>
                                  </m:r>
                                </m:sub>
                              </m:sSub>
                              <m:r>
                                <a:rPr lang="en-IN" sz="2800" i="1">
                                  <a:solidFill>
                                    <a:srgbClr val="000000"/>
                                  </a:solidFill>
                                  <a:latin typeface="Cambria Math" panose="02040503050406030204" pitchFamily="18" charset="0"/>
                                </a:rPr>
                                <m:t> </m:t>
                              </m:r>
                            </m:e>
                          </m:rad>
                          <m:r>
                            <a:rPr lang="en-IN" sz="2800" b="0" i="1" smtClean="0">
                              <a:latin typeface="Cambria Math" panose="02040503050406030204" pitchFamily="18" charset="0"/>
                              <a:ea typeface="Cambria Math" panose="02040503050406030204" pitchFamily="18" charset="0"/>
                            </a:rPr>
                            <m:t>,</m:t>
                          </m:r>
                          <m:f>
                            <m:fPr>
                              <m:ctrlPr>
                                <a:rPr lang="en-IN" sz="2800" b="0" i="1" smtClean="0">
                                  <a:latin typeface="Cambria Math" panose="02040503050406030204" pitchFamily="18" charset="0"/>
                                  <a:ea typeface="Cambria Math" panose="02040503050406030204" pitchFamily="18" charset="0"/>
                                </a:rPr>
                              </m:ctrlPr>
                            </m:fPr>
                            <m:num>
                              <m:r>
                                <a:rPr lang="en-IN" sz="2800" b="0" i="1" smtClean="0">
                                  <a:latin typeface="Cambria Math" panose="02040503050406030204" pitchFamily="18" charset="0"/>
                                  <a:ea typeface="Cambria Math" panose="02040503050406030204" pitchFamily="18" charset="0"/>
                                </a:rPr>
                                <m:t>𝑑</m:t>
                              </m:r>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𝑁</m:t>
                                  </m:r>
                                </m:e>
                                <m:sub>
                                  <m:r>
                                    <a:rPr lang="en-IN" sz="2800" b="0" i="1" smtClean="0">
                                      <a:latin typeface="Cambria Math" panose="02040503050406030204" pitchFamily="18" charset="0"/>
                                      <a:ea typeface="Cambria Math" panose="02040503050406030204" pitchFamily="18" charset="0"/>
                                    </a:rPr>
                                    <m:t>0</m:t>
                                  </m:r>
                                </m:sub>
                              </m:sSub>
                            </m:num>
                            <m:den>
                              <m:r>
                                <a:rPr lang="en-IN" sz="2800" b="0" i="1" smtClean="0">
                                  <a:latin typeface="Cambria Math" panose="02040503050406030204" pitchFamily="18" charset="0"/>
                                  <a:ea typeface="Cambria Math" panose="02040503050406030204" pitchFamily="18" charset="0"/>
                                </a:rPr>
                                <m:t>2</m:t>
                              </m:r>
                            </m:den>
                          </m:f>
                        </m:e>
                      </m:d>
                    </m:oMath>
                  </m:oMathPara>
                </a14:m>
                <a:endParaRPr lang="en-IN" sz="2800" dirty="0">
                  <a:latin typeface="Times New Roman" panose="02020603050405020304" pitchFamily="18" charset="0"/>
                  <a:cs typeface="Times New Roman" panose="02020603050405020304" pitchFamily="18" charset="0"/>
                </a:endParaRPr>
              </a:p>
              <a:p>
                <a:pPr algn="ctr">
                  <a:spcAft>
                    <a:spcPts val="600"/>
                  </a:spcAft>
                </a:pPr>
                <a:endParaRPr lang="en-IN" sz="2800" dirty="0">
                  <a:latin typeface="Times New Roman" panose="02020603050405020304" pitchFamily="18" charset="0"/>
                  <a:cs typeface="Times New Roman" panose="02020603050405020304" pitchFamily="18" charset="0"/>
                </a:endParaRPr>
              </a:p>
              <a:p>
                <a:pPr>
                  <a:spcAft>
                    <a:spcPts val="600"/>
                  </a:spcAft>
                </a:pPr>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FA2D0FA7-BC3F-3F0B-6121-A0CD32761DBC}"/>
                  </a:ext>
                </a:extLst>
              </p:cNvPr>
              <p:cNvSpPr txBox="1">
                <a:spLocks noRot="1" noChangeAspect="1" noMove="1" noResize="1" noEditPoints="1" noAdjustHandles="1" noChangeArrowheads="1" noChangeShapeType="1" noTextEdit="1"/>
              </p:cNvSpPr>
              <p:nvPr/>
            </p:nvSpPr>
            <p:spPr>
              <a:xfrm>
                <a:off x="244475" y="747010"/>
                <a:ext cx="17509847" cy="9860648"/>
              </a:xfrm>
              <a:prstGeom prst="rect">
                <a:avLst/>
              </a:prstGeom>
              <a:blipFill>
                <a:blip r:embed="rId2"/>
                <a:stretch>
                  <a:fillRect l="-627"/>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C651335F-08FA-C96E-554D-C8FF3AA60864}"/>
              </a:ext>
            </a:extLst>
          </p:cNvPr>
          <p:cNvSpPr txBox="1"/>
          <p:nvPr/>
        </p:nvSpPr>
        <p:spPr>
          <a:xfrm>
            <a:off x="14249400" y="5154114"/>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(8-2-19)</a:t>
            </a:r>
            <a:endParaRPr lang="en-IN" sz="2800" dirty="0">
              <a:effectLst/>
            </a:endParaRPr>
          </a:p>
        </p:txBody>
      </p:sp>
      <p:sp>
        <p:nvSpPr>
          <p:cNvPr id="13" name="TextBox 12">
            <a:extLst>
              <a:ext uri="{FF2B5EF4-FFF2-40B4-BE49-F238E27FC236}">
                <a16:creationId xmlns:a16="http://schemas.microsoft.com/office/drawing/2014/main" id="{210450A2-5FFD-B353-799C-8B13C2726B9D}"/>
              </a:ext>
            </a:extLst>
          </p:cNvPr>
          <p:cNvSpPr txBox="1"/>
          <p:nvPr/>
        </p:nvSpPr>
        <p:spPr>
          <a:xfrm>
            <a:off x="14249400" y="1363204"/>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(8-2-17)</a:t>
            </a:r>
            <a:endParaRPr lang="en-IN" sz="2800" dirty="0">
              <a:effectLst/>
            </a:endParaRPr>
          </a:p>
        </p:txBody>
      </p:sp>
      <p:sp>
        <p:nvSpPr>
          <p:cNvPr id="4" name="Slide Number Placeholder 3">
            <a:extLst>
              <a:ext uri="{FF2B5EF4-FFF2-40B4-BE49-F238E27FC236}">
                <a16:creationId xmlns:a16="http://schemas.microsoft.com/office/drawing/2014/main" id="{0A6D89F5-BE29-C6C0-DE29-841B5C3CB1C0}"/>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35</a:t>
            </a:fld>
            <a:r>
              <a:rPr lang="en-IN" spc="-10" dirty="0"/>
              <a:t>/46</a:t>
            </a:r>
          </a:p>
        </p:txBody>
      </p:sp>
      <p:sp>
        <p:nvSpPr>
          <p:cNvPr id="9" name="TextBox 8">
            <a:extLst>
              <a:ext uri="{FF2B5EF4-FFF2-40B4-BE49-F238E27FC236}">
                <a16:creationId xmlns:a16="http://schemas.microsoft.com/office/drawing/2014/main" id="{3B5963D0-F028-AD79-52A6-A1AEEDB6AAD2}"/>
              </a:ext>
            </a:extLst>
          </p:cNvPr>
          <p:cNvSpPr txBox="1"/>
          <p:nvPr/>
        </p:nvSpPr>
        <p:spPr>
          <a:xfrm>
            <a:off x="14249400" y="3980493"/>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(8-2-18)</a:t>
            </a:r>
            <a:endParaRPr lang="en-IN" sz="2800" dirty="0">
              <a:effectLst/>
            </a:endParaRPr>
          </a:p>
        </p:txBody>
      </p:sp>
    </p:spTree>
    <p:extLst>
      <p:ext uri="{BB962C8B-B14F-4D97-AF65-F5344CB8AC3E}">
        <p14:creationId xmlns:p14="http://schemas.microsoft.com/office/powerpoint/2010/main" val="55976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59CB76CE-346F-4FBA-AB37-6EA530ACC74A}" type="datetime4">
              <a:rPr lang="en-US" spc="-25" smtClean="0"/>
              <a:t>April 17, 2024</a:t>
            </a:fld>
            <a:endParaRPr lang="en-IN" spc="-25"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2D0FA7-BC3F-3F0B-6121-A0CD32761DBC}"/>
                  </a:ext>
                </a:extLst>
              </p:cNvPr>
              <p:cNvSpPr txBox="1"/>
              <p:nvPr/>
            </p:nvSpPr>
            <p:spPr>
              <a:xfrm>
                <a:off x="386764" y="995736"/>
                <a:ext cx="18043525" cy="8065028"/>
              </a:xfrm>
              <a:prstGeom prst="rect">
                <a:avLst/>
              </a:prstGeom>
              <a:noFill/>
            </p:spPr>
            <p:txBody>
              <a:bodyPr wrap="square" rtlCol="0">
                <a:spAutoFit/>
              </a:bodyPr>
              <a:lstStyle/>
              <a:p>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Therefore, </a:t>
                </a:r>
                <a14:m>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2</m:t>
                        </m:r>
                      </m:sub>
                    </m:sSub>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𝐷</m:t>
                        </m:r>
                      </m:e>
                    </m:d>
                    <m:r>
                      <a:rPr lang="en-IN" sz="2800" b="0" i="1"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P</a:t>
                </a:r>
                <a14:m>
                  <m:oMath xmlns:m="http://schemas.openxmlformats.org/officeDocument/2006/math">
                    <m:d>
                      <m:dPr>
                        <m:begChr m:val="["/>
                        <m:endChr m:val="]"/>
                        <m:ctrlPr>
                          <a:rPr lang="en-IN" sz="2800" i="1" dirty="0" smtClean="0">
                            <a:solidFill>
                              <a:srgbClr val="836967"/>
                            </a:solidFill>
                            <a:latin typeface="Cambria Math" panose="02040503050406030204" pitchFamily="18" charset="0"/>
                          </a:rPr>
                        </m:ctrlPr>
                      </m:dPr>
                      <m:e>
                        <m:f>
                          <m:fPr>
                            <m:ctrlPr>
                              <a:rPr lang="en-IN" sz="2800" i="1" dirty="0">
                                <a:solidFill>
                                  <a:srgbClr val="836967"/>
                                </a:solidFill>
                                <a:latin typeface="Cambria Math" panose="02040503050406030204" pitchFamily="18" charset="0"/>
                              </a:rPr>
                            </m:ctrlPr>
                          </m:fPr>
                          <m:num>
                            <m:nary>
                              <m:naryPr>
                                <m:chr m:val="∑"/>
                                <m:limLoc m:val="undOvr"/>
                                <m:grow m:val="on"/>
                                <m:ctrlPr>
                                  <a:rPr lang="en-IN" sz="2800" i="1" dirty="0">
                                    <a:latin typeface="Cambria Math" panose="02040503050406030204" pitchFamily="18" charset="0"/>
                                  </a:rPr>
                                </m:ctrlPr>
                              </m:naryPr>
                              <m:sub>
                                <m:r>
                                  <a:rPr lang="en-IN" sz="2800" i="1" dirty="0">
                                    <a:latin typeface="Cambria Math" panose="02040503050406030204" pitchFamily="18" charset="0"/>
                                  </a:rPr>
                                  <m:t>𝑙</m:t>
                                </m:r>
                                <m:r>
                                  <a:rPr lang="en-IN" sz="2800" i="0" dirty="0">
                                    <a:latin typeface="Cambria Math" panose="02040503050406030204" pitchFamily="18" charset="0"/>
                                  </a:rPr>
                                  <m:t>=1</m:t>
                                </m:r>
                              </m:sub>
                              <m:sup>
                                <m:r>
                                  <a:rPr lang="en-IN" sz="2800" i="1" dirty="0">
                                    <a:latin typeface="Cambria Math" panose="02040503050406030204" pitchFamily="18" charset="0"/>
                                  </a:rPr>
                                  <m:t>𝑑</m:t>
                                </m:r>
                              </m:sup>
                              <m:e>
                                <m:sSubSup>
                                  <m:sSubSupPr>
                                    <m:ctrlPr>
                                      <a:rPr lang="en-IN" sz="2800" i="1" dirty="0">
                                        <a:solidFill>
                                          <a:srgbClr val="836967"/>
                                        </a:solidFill>
                                        <a:latin typeface="Cambria Math" panose="02040503050406030204" pitchFamily="18" charset="0"/>
                                      </a:rPr>
                                    </m:ctrlPr>
                                  </m:sSubSupPr>
                                  <m:e>
                                    <m:r>
                                      <a:rPr lang="en-IN" sz="2800" i="1" dirty="0">
                                        <a:latin typeface="Cambria Math" panose="02040503050406030204" pitchFamily="18" charset="0"/>
                                      </a:rPr>
                                      <m:t>𝑟</m:t>
                                    </m:r>
                                  </m:e>
                                  <m:sub>
                                    <m:r>
                                      <a:rPr lang="en-IN" sz="2800" i="1" dirty="0">
                                        <a:latin typeface="Cambria Math" panose="02040503050406030204" pitchFamily="18" charset="0"/>
                                      </a:rPr>
                                      <m:t>𝑙</m:t>
                                    </m:r>
                                  </m:sub>
                                  <m:sup>
                                    <m:r>
                                      <a:rPr lang="en-IN" sz="2800" i="0" dirty="0">
                                        <a:latin typeface="Cambria Math" panose="02040503050406030204" pitchFamily="18" charset="0"/>
                                      </a:rPr>
                                      <m:t>′</m:t>
                                    </m:r>
                                  </m:sup>
                                </m:sSubSup>
                              </m:e>
                            </m:nary>
                            <m:r>
                              <a:rPr lang="en-IN" sz="2800" i="0" dirty="0">
                                <a:latin typeface="Cambria Math" panose="02040503050406030204" pitchFamily="18" charset="0"/>
                              </a:rPr>
                              <m:t>+ⅆ</m:t>
                            </m:r>
                            <m:rad>
                              <m:radPr>
                                <m:degHide m:val="on"/>
                                <m:ctrlPr>
                                  <a:rPr lang="en-IN" sz="2800" i="1" dirty="0">
                                    <a:solidFill>
                                      <a:srgbClr val="836967"/>
                                    </a:solidFill>
                                    <a:latin typeface="Cambria Math" panose="02040503050406030204" pitchFamily="18" charset="0"/>
                                  </a:rPr>
                                </m:ctrlPr>
                              </m:radPr>
                              <m:deg/>
                              <m:e>
                                <m:sSub>
                                  <m:sSubPr>
                                    <m:ctrlPr>
                                      <a:rPr lang="en-IN" sz="2800" i="1" dirty="0">
                                        <a:solidFill>
                                          <a:srgbClr val="836967"/>
                                        </a:solidFill>
                                        <a:latin typeface="Cambria Math" panose="02040503050406030204" pitchFamily="18" charset="0"/>
                                      </a:rPr>
                                    </m:ctrlPr>
                                  </m:sSubPr>
                                  <m:e>
                                    <m:r>
                                      <a:rPr lang="en-IN" sz="2800" i="1" dirty="0">
                                        <a:latin typeface="Cambria Math" panose="02040503050406030204" pitchFamily="18" charset="0"/>
                                      </a:rPr>
                                      <m:t>𝜀</m:t>
                                    </m:r>
                                  </m:e>
                                  <m:sub>
                                    <m:r>
                                      <a:rPr lang="en-IN" sz="2800" i="1" dirty="0">
                                        <a:latin typeface="Cambria Math" panose="02040503050406030204" pitchFamily="18" charset="0"/>
                                      </a:rPr>
                                      <m:t>𝑐</m:t>
                                    </m:r>
                                  </m:sub>
                                </m:sSub>
                              </m:e>
                            </m:rad>
                          </m:num>
                          <m:den>
                            <m:rad>
                              <m:radPr>
                                <m:degHide m:val="on"/>
                                <m:ctrlPr>
                                  <a:rPr lang="en-IN" sz="2800" i="1" dirty="0">
                                    <a:solidFill>
                                      <a:srgbClr val="836967"/>
                                    </a:solidFill>
                                    <a:latin typeface="Cambria Math" panose="02040503050406030204" pitchFamily="18" charset="0"/>
                                  </a:rPr>
                                </m:ctrlPr>
                              </m:radPr>
                              <m:deg/>
                              <m:e>
                                <m:f>
                                  <m:fPr>
                                    <m:ctrlPr>
                                      <a:rPr lang="en-IN" sz="2800" i="1" dirty="0">
                                        <a:solidFill>
                                          <a:srgbClr val="836967"/>
                                        </a:solidFill>
                                        <a:latin typeface="Cambria Math" panose="02040503050406030204" pitchFamily="18" charset="0"/>
                                      </a:rPr>
                                    </m:ctrlPr>
                                  </m:fPr>
                                  <m:num>
                                    <m:r>
                                      <a:rPr lang="en-IN" sz="2800" i="1" dirty="0">
                                        <a:latin typeface="Cambria Math" panose="02040503050406030204" pitchFamily="18" charset="0"/>
                                      </a:rPr>
                                      <m:t>𝑑</m:t>
                                    </m:r>
                                    <m:sSub>
                                      <m:sSubPr>
                                        <m:ctrlPr>
                                          <a:rPr lang="en-IN" sz="2800" i="1" dirty="0">
                                            <a:solidFill>
                                              <a:srgbClr val="836967"/>
                                            </a:solidFill>
                                            <a:latin typeface="Cambria Math" panose="02040503050406030204" pitchFamily="18" charset="0"/>
                                          </a:rPr>
                                        </m:ctrlPr>
                                      </m:sSubPr>
                                      <m:e>
                                        <m:r>
                                          <a:rPr lang="en-IN" sz="2800" i="1" dirty="0">
                                            <a:latin typeface="Cambria Math" panose="02040503050406030204" pitchFamily="18" charset="0"/>
                                          </a:rPr>
                                          <m:t>𝑁</m:t>
                                        </m:r>
                                      </m:e>
                                      <m:sub>
                                        <m:r>
                                          <a:rPr lang="en-IN" sz="2800" i="0" dirty="0">
                                            <a:latin typeface="Cambria Math" panose="02040503050406030204" pitchFamily="18" charset="0"/>
                                          </a:rPr>
                                          <m:t>0</m:t>
                                        </m:r>
                                      </m:sub>
                                    </m:sSub>
                                  </m:num>
                                  <m:den>
                                    <m:r>
                                      <a:rPr lang="en-IN" sz="2800" i="0" dirty="0">
                                        <a:latin typeface="Cambria Math" panose="02040503050406030204" pitchFamily="18" charset="0"/>
                                      </a:rPr>
                                      <m:t>2</m:t>
                                    </m:r>
                                  </m:den>
                                </m:f>
                              </m:e>
                            </m:rad>
                          </m:den>
                        </m:f>
                        <m:r>
                          <a:rPr lang="en-IN" sz="2800" i="0" dirty="0">
                            <a:latin typeface="Cambria Math" panose="02040503050406030204" pitchFamily="18" charset="0"/>
                          </a:rPr>
                          <m:t>≥</m:t>
                        </m:r>
                        <m:f>
                          <m:fPr>
                            <m:ctrlPr>
                              <a:rPr lang="en-IN" sz="2800" i="1" dirty="0">
                                <a:solidFill>
                                  <a:srgbClr val="836967"/>
                                </a:solidFill>
                                <a:latin typeface="Cambria Math" panose="02040503050406030204" pitchFamily="18" charset="0"/>
                              </a:rPr>
                            </m:ctrlPr>
                          </m:fPr>
                          <m:num>
                            <m:r>
                              <a:rPr lang="en-IN" sz="2800" i="0" dirty="0">
                                <a:latin typeface="Cambria Math" panose="02040503050406030204" pitchFamily="18" charset="0"/>
                              </a:rPr>
                              <m:t>ⅆ</m:t>
                            </m:r>
                            <m:rad>
                              <m:radPr>
                                <m:degHide m:val="on"/>
                                <m:ctrlPr>
                                  <a:rPr lang="en-IN" sz="2800" i="1" dirty="0">
                                    <a:solidFill>
                                      <a:srgbClr val="836967"/>
                                    </a:solidFill>
                                    <a:latin typeface="Cambria Math" panose="02040503050406030204" pitchFamily="18" charset="0"/>
                                  </a:rPr>
                                </m:ctrlPr>
                              </m:radPr>
                              <m:deg/>
                              <m:e>
                                <m:sSub>
                                  <m:sSubPr>
                                    <m:ctrlPr>
                                      <a:rPr lang="en-IN" sz="2800" i="1" dirty="0">
                                        <a:solidFill>
                                          <a:srgbClr val="836967"/>
                                        </a:solidFill>
                                        <a:latin typeface="Cambria Math" panose="02040503050406030204" pitchFamily="18" charset="0"/>
                                      </a:rPr>
                                    </m:ctrlPr>
                                  </m:sSubPr>
                                  <m:e>
                                    <m:r>
                                      <a:rPr lang="en-IN" sz="2800" i="1" dirty="0">
                                        <a:latin typeface="Cambria Math" panose="02040503050406030204" pitchFamily="18" charset="0"/>
                                      </a:rPr>
                                      <m:t>𝜀</m:t>
                                    </m:r>
                                  </m:e>
                                  <m:sub>
                                    <m:r>
                                      <a:rPr lang="en-IN" sz="2800" i="1" dirty="0">
                                        <a:latin typeface="Cambria Math" panose="02040503050406030204" pitchFamily="18" charset="0"/>
                                      </a:rPr>
                                      <m:t>𝑐</m:t>
                                    </m:r>
                                  </m:sub>
                                </m:sSub>
                              </m:e>
                            </m:rad>
                          </m:num>
                          <m:den>
                            <m:rad>
                              <m:radPr>
                                <m:degHide m:val="on"/>
                                <m:ctrlPr>
                                  <a:rPr lang="en-IN" sz="2800" i="1" dirty="0">
                                    <a:solidFill>
                                      <a:srgbClr val="836967"/>
                                    </a:solidFill>
                                    <a:latin typeface="Cambria Math" panose="02040503050406030204" pitchFamily="18" charset="0"/>
                                  </a:rPr>
                                </m:ctrlPr>
                              </m:radPr>
                              <m:deg/>
                              <m:e>
                                <m:f>
                                  <m:fPr>
                                    <m:ctrlPr>
                                      <a:rPr lang="en-IN" sz="2800" i="1" dirty="0">
                                        <a:solidFill>
                                          <a:srgbClr val="836967"/>
                                        </a:solidFill>
                                        <a:latin typeface="Cambria Math" panose="02040503050406030204" pitchFamily="18" charset="0"/>
                                      </a:rPr>
                                    </m:ctrlPr>
                                  </m:fPr>
                                  <m:num>
                                    <m:r>
                                      <a:rPr lang="en-IN" sz="2800" i="1" dirty="0">
                                        <a:latin typeface="Cambria Math" panose="02040503050406030204" pitchFamily="18" charset="0"/>
                                      </a:rPr>
                                      <m:t>𝑑</m:t>
                                    </m:r>
                                    <m:sSub>
                                      <m:sSubPr>
                                        <m:ctrlPr>
                                          <a:rPr lang="en-IN" sz="2800" i="1" dirty="0">
                                            <a:solidFill>
                                              <a:srgbClr val="836967"/>
                                            </a:solidFill>
                                            <a:latin typeface="Cambria Math" panose="02040503050406030204" pitchFamily="18" charset="0"/>
                                          </a:rPr>
                                        </m:ctrlPr>
                                      </m:sSubPr>
                                      <m:e>
                                        <m:r>
                                          <a:rPr lang="en-IN" sz="2800" i="1" dirty="0">
                                            <a:latin typeface="Cambria Math" panose="02040503050406030204" pitchFamily="18" charset="0"/>
                                          </a:rPr>
                                          <m:t>𝑁</m:t>
                                        </m:r>
                                      </m:e>
                                      <m:sub>
                                        <m:r>
                                          <a:rPr lang="en-IN" sz="2800" i="0" dirty="0">
                                            <a:latin typeface="Cambria Math" panose="02040503050406030204" pitchFamily="18" charset="0"/>
                                          </a:rPr>
                                          <m:t>0</m:t>
                                        </m:r>
                                      </m:sub>
                                    </m:sSub>
                                  </m:num>
                                  <m:den>
                                    <m:r>
                                      <a:rPr lang="en-IN" sz="2800" i="0" dirty="0">
                                        <a:latin typeface="Cambria Math" panose="02040503050406030204" pitchFamily="18" charset="0"/>
                                      </a:rPr>
                                      <m:t>2</m:t>
                                    </m:r>
                                  </m:den>
                                </m:f>
                              </m:e>
                            </m:rad>
                          </m:den>
                        </m:f>
                      </m:e>
                    </m:d>
                    <m:r>
                      <a:rPr lang="en-IN" sz="2800" b="0" i="1" dirty="0" smtClean="0">
                        <a:latin typeface="Cambria Math" panose="02040503050406030204" pitchFamily="18" charset="0"/>
                      </a:rPr>
                      <m:t>=</m:t>
                    </m:r>
                    <m:r>
                      <a:rPr lang="en-IN" sz="2800" b="0" i="1" dirty="0" smtClean="0">
                        <a:latin typeface="Cambria Math" panose="02040503050406030204" pitchFamily="18" charset="0"/>
                      </a:rPr>
                      <m:t>𝑄</m:t>
                    </m:r>
                    <m:r>
                      <a:rPr lang="en-IN" sz="2800" b="0" i="1" dirty="0" smtClean="0">
                        <a:latin typeface="Cambria Math" panose="02040503050406030204" pitchFamily="18" charset="0"/>
                      </a:rPr>
                      <m:t>(</m:t>
                    </m:r>
                    <m:rad>
                      <m:radPr>
                        <m:degHide m:val="on"/>
                        <m:ctrlPr>
                          <a:rPr lang="en-IN" sz="2800" b="0" i="1" dirty="0" smtClean="0">
                            <a:latin typeface="Cambria Math" panose="02040503050406030204" pitchFamily="18" charset="0"/>
                          </a:rPr>
                        </m:ctrlPr>
                      </m:radPr>
                      <m:deg/>
                      <m:e>
                        <m:f>
                          <m:fPr>
                            <m:ctrlPr>
                              <a:rPr lang="en-IN" sz="2800" b="0" i="1" dirty="0" smtClean="0">
                                <a:latin typeface="Cambria Math" panose="02040503050406030204" pitchFamily="18" charset="0"/>
                                <a:ea typeface="Cambria Math" panose="02040503050406030204" pitchFamily="18" charset="0"/>
                              </a:rPr>
                            </m:ctrlPr>
                          </m:fPr>
                          <m:num>
                            <m:r>
                              <a:rPr lang="en-IN" sz="2800" b="0" i="1" dirty="0" smtClean="0">
                                <a:latin typeface="Cambria Math" panose="02040503050406030204" pitchFamily="18" charset="0"/>
                                <a:ea typeface="Cambria Math" panose="02040503050406030204" pitchFamily="18" charset="0"/>
                              </a:rPr>
                              <m:t>2</m:t>
                            </m:r>
                            <m:r>
                              <a:rPr lang="en-IN" sz="2800" b="0" i="1" dirty="0" smtClean="0">
                                <a:latin typeface="Cambria Math" panose="02040503050406030204" pitchFamily="18" charset="0"/>
                                <a:ea typeface="Cambria Math" panose="02040503050406030204" pitchFamily="18" charset="0"/>
                              </a:rPr>
                              <m:t>𝑑</m:t>
                            </m:r>
                            <m:sSub>
                              <m:sSubPr>
                                <m:ctrlPr>
                                  <a:rPr lang="en-IN" sz="2800" i="1" dirty="0" smtClean="0">
                                    <a:solidFill>
                                      <a:srgbClr val="836967"/>
                                    </a:solidFill>
                                    <a:latin typeface="Cambria Math" panose="02040503050406030204" pitchFamily="18" charset="0"/>
                                  </a:rPr>
                                </m:ctrlPr>
                              </m:sSubPr>
                              <m:e>
                                <m:r>
                                  <a:rPr lang="en-IN" sz="2800" i="1" dirty="0">
                                    <a:latin typeface="Cambria Math" panose="02040503050406030204" pitchFamily="18" charset="0"/>
                                  </a:rPr>
                                  <m:t>𝜀</m:t>
                                </m:r>
                              </m:e>
                              <m:sub>
                                <m:r>
                                  <a:rPr lang="en-IN" sz="2800" i="1" dirty="0">
                                    <a:latin typeface="Cambria Math" panose="02040503050406030204" pitchFamily="18" charset="0"/>
                                  </a:rPr>
                                  <m:t>𝑐</m:t>
                                </m:r>
                              </m:sub>
                            </m:sSub>
                          </m:num>
                          <m:den>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𝑁</m:t>
                                </m:r>
                              </m:e>
                              <m:sub>
                                <m:r>
                                  <a:rPr lang="en-IN" sz="2800" b="0" i="1" dirty="0" smtClean="0">
                                    <a:latin typeface="Cambria Math" panose="02040503050406030204" pitchFamily="18" charset="0"/>
                                  </a:rPr>
                                  <m:t>0</m:t>
                                </m:r>
                              </m:sub>
                            </m:sSub>
                          </m:den>
                        </m:f>
                      </m:e>
                    </m:rad>
                    <m:r>
                      <a:rPr lang="en-IN" sz="2800" b="0" i="1" dirty="0"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rPr>
                      <m:t>=</m:t>
                    </m:r>
                    <m:r>
                      <a:rPr lang="en-IN" sz="2800" b="0" i="1" smtClean="0">
                        <a:latin typeface="Cambria Math" panose="02040503050406030204" pitchFamily="18" charset="0"/>
                      </a:rPr>
                      <m:t>𝑄</m:t>
                    </m:r>
                    <m:r>
                      <a:rPr lang="en-IN" sz="2800" b="0" i="1" smtClean="0">
                        <a:latin typeface="Cambria Math" panose="02040503050406030204" pitchFamily="18" charset="0"/>
                      </a:rPr>
                      <m:t>(</m:t>
                    </m:r>
                    <m:rad>
                      <m:radPr>
                        <m:degHide m:val="on"/>
                        <m:ctrlPr>
                          <a:rPr lang="en-IN" sz="2800" b="0" i="1" smtClean="0">
                            <a:latin typeface="Cambria Math" panose="02040503050406030204" pitchFamily="18" charset="0"/>
                          </a:rPr>
                        </m:ctrlPr>
                      </m:radPr>
                      <m:deg/>
                      <m:e>
                        <m:r>
                          <a:rPr lang="en-IN" sz="2800" b="0" i="1" smtClean="0">
                            <a:latin typeface="Cambria Math" panose="02040503050406030204" pitchFamily="18" charset="0"/>
                          </a:rPr>
                          <m:t>2</m:t>
                        </m:r>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𝛾</m:t>
                            </m:r>
                          </m:e>
                          <m:sub>
                            <m:r>
                              <a:rPr lang="en-IN" sz="2800" b="0" i="1" smtClean="0">
                                <a:latin typeface="Cambria Math" panose="02040503050406030204" pitchFamily="18" charset="0"/>
                                <a:ea typeface="Cambria Math" panose="02040503050406030204" pitchFamily="18" charset="0"/>
                              </a:rPr>
                              <m:t>𝑏</m:t>
                            </m:r>
                          </m:sub>
                        </m:sSub>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𝑅</m:t>
                            </m:r>
                          </m:e>
                          <m:sub>
                            <m:r>
                              <a:rPr lang="en-IN" sz="2800" b="0" i="1" smtClean="0">
                                <a:latin typeface="Cambria Math" panose="02040503050406030204" pitchFamily="18" charset="0"/>
                              </a:rPr>
                              <m:t>𝑐</m:t>
                            </m:r>
                          </m:sub>
                        </m:sSub>
                        <m:r>
                          <a:rPr lang="en-IN" sz="2800" b="0" i="1" smtClean="0">
                            <a:latin typeface="Cambria Math" panose="02040503050406030204" pitchFamily="18" charset="0"/>
                          </a:rPr>
                          <m:t>𝑑</m:t>
                        </m:r>
                      </m:e>
                    </m:rad>
                    <m:r>
                      <a:rPr lang="en-IN" sz="2800" b="0" i="1" smtClean="0">
                        <a:latin typeface="Cambria Math" panose="02040503050406030204" pitchFamily="18" charset="0"/>
                      </a:rPr>
                      <m:t>)</m:t>
                    </m:r>
                  </m:oMath>
                </a14:m>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𝛾</m:t>
                        </m:r>
                      </m:e>
                      <m:sub>
                        <m:r>
                          <a:rPr lang="en-IN" sz="2800" b="0" i="1" smtClean="0">
                            <a:latin typeface="Cambria Math" panose="02040503050406030204" pitchFamily="18" charset="0"/>
                            <a:ea typeface="Cambria Math" panose="02040503050406030204" pitchFamily="18" charset="0"/>
                          </a:rPr>
                          <m:t>𝑏</m:t>
                        </m:r>
                      </m:sub>
                    </m:sSub>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800" b="0" i="1" smtClean="0">
                            <a:latin typeface="Cambria Math" panose="02040503050406030204" pitchFamily="18" charset="0"/>
                          </a:rPr>
                        </m:ctrlPr>
                      </m:fPr>
                      <m:num>
                        <m:sSub>
                          <m:sSubPr>
                            <m:ctrlPr>
                              <a:rPr lang="en-IN" sz="2800" i="1">
                                <a:latin typeface="Cambria Math" panose="02040503050406030204" pitchFamily="18" charset="0"/>
                              </a:rPr>
                            </m:ctrlPr>
                          </m:sSubPr>
                          <m:e>
                            <m:r>
                              <a:rPr lang="en-IN" sz="2800" i="1">
                                <a:latin typeface="Cambria Math" panose="02040503050406030204" pitchFamily="18" charset="0"/>
                              </a:rPr>
                              <m:t>𝜀</m:t>
                            </m:r>
                          </m:e>
                          <m:sub>
                            <m:r>
                              <a:rPr lang="en-IN" sz="2800" b="0" i="1" smtClean="0">
                                <a:latin typeface="Cambria Math" panose="02040503050406030204" pitchFamily="18" charset="0"/>
                              </a:rPr>
                              <m:t>𝑏</m:t>
                            </m:r>
                          </m:sub>
                        </m:sSub>
                      </m:num>
                      <m:den>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𝑁</m:t>
                            </m:r>
                          </m:e>
                          <m:sub>
                            <m:r>
                              <a:rPr lang="en-IN" sz="2800" b="0" i="1" dirty="0" smtClean="0">
                                <a:latin typeface="Cambria Math" panose="02040503050406030204" pitchFamily="18" charset="0"/>
                              </a:rPr>
                              <m:t>0</m:t>
                            </m:r>
                          </m:sub>
                        </m:sSub>
                      </m:den>
                    </m:f>
                  </m:oMath>
                </a14:m>
                <a:r>
                  <a:rPr lang="en-IN" sz="2800" dirty="0">
                    <a:latin typeface="Times New Roman" panose="02020603050405020304" pitchFamily="18" charset="0"/>
                    <a:cs typeface="Times New Roman" panose="02020603050405020304" pitchFamily="18" charset="0"/>
                  </a:rPr>
                  <a:t> is received SNR per bit</a:t>
                </a:r>
              </a:p>
              <a:p>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𝑅</m:t>
                        </m:r>
                      </m:e>
                      <m:sub>
                        <m:r>
                          <a:rPr lang="en-IN" sz="2800" b="0" i="1" smtClean="0">
                            <a:latin typeface="Cambria Math" panose="02040503050406030204" pitchFamily="18" charset="0"/>
                          </a:rPr>
                          <m:t>𝑐</m:t>
                        </m:r>
                      </m:sub>
                    </m:sSub>
                  </m:oMath>
                </a14:m>
                <a:r>
                  <a:rPr lang="en-IN" sz="2800" dirty="0">
                    <a:latin typeface="Times New Roman" panose="02020603050405020304" pitchFamily="18" charset="0"/>
                    <a:cs typeface="Times New Roman" panose="02020603050405020304" pitchFamily="18" charset="0"/>
                  </a:rPr>
                  <a:t> is code rate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Now , there are many paths with different distances that merge with the all-zero path at given node. Transfer function provides (T(D)) a complex description of all such paths.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Thus, we can sum the error probability (eq(10)) for all such possible paths which will correct into the first event error probability in the form.</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𝑒</m:t>
                        </m:r>
                      </m:sub>
                    </m:sSub>
                    <m:r>
                      <a:rPr lang="en-IN" sz="2800" b="0" i="1"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2800" i="1" dirty="0" smtClean="0">
                            <a:latin typeface="Cambria Math" panose="02040503050406030204" pitchFamily="18" charset="0"/>
                          </a:rPr>
                        </m:ctrlPr>
                      </m:sSubSupPr>
                      <m:e>
                        <m:r>
                          <m:rPr>
                            <m:nor/>
                          </m:rPr>
                          <a:rPr lang="en-IN" sz="2800" smtClean="0">
                            <a:latin typeface="Times New Roman" panose="02020603050405020304" pitchFamily="18" charset="0"/>
                            <a:cs typeface="Times New Roman" panose="02020603050405020304" pitchFamily="18" charset="0"/>
                          </a:rPr>
                          <m:t>∑</m:t>
                        </m:r>
                      </m:e>
                      <m:sub>
                        <m:r>
                          <a:rPr lang="en-IN" sz="2800" b="0" i="1" dirty="0" smtClean="0">
                            <a:latin typeface="Cambria Math" panose="02040503050406030204" pitchFamily="18" charset="0"/>
                          </a:rPr>
                          <m:t>𝑑</m:t>
                        </m:r>
                        <m:r>
                          <a:rPr lang="en-IN" sz="2800" b="0" i="1" dirty="0" smtClean="0">
                            <a:latin typeface="Cambria Math" panose="02040503050406030204" pitchFamily="18" charset="0"/>
                          </a:rPr>
                          <m:t>=</m:t>
                        </m:r>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𝑑</m:t>
                            </m:r>
                          </m:e>
                          <m:sub>
                            <m:r>
                              <a:rPr lang="en-IN" sz="2800" b="0" i="1" dirty="0" smtClean="0">
                                <a:latin typeface="Cambria Math" panose="02040503050406030204" pitchFamily="18" charset="0"/>
                              </a:rPr>
                              <m:t>𝑓𝑟𝑒𝑒</m:t>
                            </m:r>
                          </m:sub>
                        </m:sSub>
                      </m:sub>
                      <m:sup>
                        <m:r>
                          <a:rPr lang="en-IN" sz="2800" b="0" i="1" dirty="0" smtClean="0">
                            <a:latin typeface="Cambria Math" panose="02040503050406030204" pitchFamily="18" charset="0"/>
                          </a:rPr>
                          <m:t>𝐼𝑁𝐹</m:t>
                        </m:r>
                      </m:sup>
                    </m:sSubSup>
                    <m:sSub>
                      <m:sSubPr>
                        <m:ctrlPr>
                          <a:rPr lang="en-IN" sz="2800" i="1" dirty="0" smtClean="0">
                            <a:latin typeface="Cambria Math" panose="02040503050406030204" pitchFamily="18" charset="0"/>
                          </a:rPr>
                        </m:ctrlPr>
                      </m:sSubPr>
                      <m:e>
                        <m:r>
                          <a:rPr lang="en-IN" sz="2800" b="0" i="1" dirty="0" smtClean="0">
                            <a:latin typeface="Cambria Math" panose="02040503050406030204" pitchFamily="18" charset="0"/>
                          </a:rPr>
                          <m:t>𝑎</m:t>
                        </m:r>
                      </m:e>
                      <m:sub>
                        <m:r>
                          <a:rPr lang="en-IN" sz="2800" b="0" i="1" dirty="0" smtClean="0">
                            <a:latin typeface="Cambria Math" panose="02040503050406030204" pitchFamily="18" charset="0"/>
                          </a:rPr>
                          <m:t>𝑑</m:t>
                        </m:r>
                      </m:sub>
                    </m:sSub>
                    <m:sSub>
                      <m:sSubPr>
                        <m:ctrlPr>
                          <a:rPr lang="en-IN" sz="2800" i="1" dirty="0" smtClean="0">
                            <a:latin typeface="Cambria Math" panose="02040503050406030204" pitchFamily="18" charset="0"/>
                          </a:rPr>
                        </m:ctrlPr>
                      </m:sSubPr>
                      <m:e>
                        <m:r>
                          <a:rPr lang="en-IN" sz="2800" b="0" i="1" dirty="0" smtClean="0">
                            <a:latin typeface="Cambria Math" panose="02040503050406030204" pitchFamily="18" charset="0"/>
                          </a:rPr>
                          <m:t>𝑃</m:t>
                        </m:r>
                      </m:e>
                      <m:sub>
                        <m:r>
                          <a:rPr lang="en-IN" sz="2800" b="0" i="1" dirty="0" smtClean="0">
                            <a:latin typeface="Cambria Math" panose="02040503050406030204" pitchFamily="18" charset="0"/>
                          </a:rPr>
                          <m:t>2</m:t>
                        </m:r>
                      </m:sub>
                    </m:sSub>
                    <m:r>
                      <a:rPr lang="en-IN" sz="2800" b="0" i="1" dirty="0" smtClean="0">
                        <a:latin typeface="Cambria Math" panose="02040503050406030204" pitchFamily="18" charset="0"/>
                      </a:rPr>
                      <m:t>(</m:t>
                    </m:r>
                    <m:r>
                      <a:rPr lang="en-IN" sz="2800" b="0" i="1" dirty="0" smtClean="0">
                        <a:latin typeface="Cambria Math" panose="02040503050406030204" pitchFamily="18" charset="0"/>
                      </a:rPr>
                      <m:t>𝑑</m:t>
                    </m:r>
                    <m:r>
                      <a:rPr lang="en-IN" sz="2800" b="0" i="1" dirty="0" smtClean="0">
                        <a:latin typeface="Cambria Math" panose="02040503050406030204" pitchFamily="18" charset="0"/>
                      </a:rPr>
                      <m:t>)</m:t>
                    </m:r>
                  </m:oMath>
                </a14:m>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rPr>
                      <m:t>≤</m:t>
                    </m:r>
                    <m:sSubSup>
                      <m:sSubSupPr>
                        <m:ctrlPr>
                          <a:rPr lang="en-IN" sz="2800" i="1" dirty="0" smtClean="0">
                            <a:latin typeface="Cambria Math" panose="02040503050406030204" pitchFamily="18" charset="0"/>
                          </a:rPr>
                        </m:ctrlPr>
                      </m:sSubSupPr>
                      <m:e>
                        <m:r>
                          <m:rPr>
                            <m:nor/>
                          </m:rPr>
                          <a:rPr lang="en-IN" sz="2800" smtClean="0">
                            <a:latin typeface="Times New Roman" panose="02020603050405020304" pitchFamily="18" charset="0"/>
                            <a:cs typeface="Times New Roman" panose="02020603050405020304" pitchFamily="18" charset="0"/>
                          </a:rPr>
                          <m:t>∑</m:t>
                        </m:r>
                      </m:e>
                      <m:sub>
                        <m:r>
                          <a:rPr lang="en-IN" sz="2800" b="0" i="1" dirty="0" smtClean="0">
                            <a:latin typeface="Cambria Math" panose="02040503050406030204" pitchFamily="18" charset="0"/>
                          </a:rPr>
                          <m:t>𝑑</m:t>
                        </m:r>
                        <m:r>
                          <a:rPr lang="en-IN" sz="2800" b="0" i="1" dirty="0" smtClean="0">
                            <a:latin typeface="Cambria Math" panose="02040503050406030204" pitchFamily="18" charset="0"/>
                          </a:rPr>
                          <m:t>=</m:t>
                        </m:r>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𝑑</m:t>
                            </m:r>
                          </m:e>
                          <m:sub>
                            <m:r>
                              <a:rPr lang="en-IN" sz="2800" b="0" i="1" dirty="0" smtClean="0">
                                <a:latin typeface="Cambria Math" panose="02040503050406030204" pitchFamily="18" charset="0"/>
                              </a:rPr>
                              <m:t>𝑓𝑟𝑒𝑒</m:t>
                            </m:r>
                          </m:sub>
                        </m:sSub>
                      </m:sub>
                      <m:sup>
                        <m:r>
                          <a:rPr lang="en-IN" sz="2800" b="0" i="1" dirty="0" smtClean="0">
                            <a:latin typeface="Cambria Math" panose="02040503050406030204" pitchFamily="18" charset="0"/>
                          </a:rPr>
                          <m:t>𝐼𝑁𝐹</m:t>
                        </m:r>
                      </m:sup>
                    </m:sSubSup>
                    <m:sSub>
                      <m:sSubPr>
                        <m:ctrlPr>
                          <a:rPr lang="en-IN" sz="2800" i="1" dirty="0" smtClean="0">
                            <a:latin typeface="Cambria Math" panose="02040503050406030204" pitchFamily="18" charset="0"/>
                          </a:rPr>
                        </m:ctrlPr>
                      </m:sSubPr>
                      <m:e>
                        <m:r>
                          <a:rPr lang="en-IN" sz="2800" b="0" i="1" dirty="0" smtClean="0">
                            <a:latin typeface="Cambria Math" panose="02040503050406030204" pitchFamily="18" charset="0"/>
                          </a:rPr>
                          <m:t>𝑎</m:t>
                        </m:r>
                      </m:e>
                      <m:sub>
                        <m:r>
                          <a:rPr lang="en-IN" sz="2800" b="0" i="1" dirty="0" smtClean="0">
                            <a:latin typeface="Cambria Math" panose="02040503050406030204" pitchFamily="18" charset="0"/>
                          </a:rPr>
                          <m:t>𝑑</m:t>
                        </m:r>
                      </m:sub>
                    </m:sSub>
                  </m:oMath>
                </a14:m>
                <a:r>
                  <a:rPr lang="en-IN" sz="2800" b="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smtClean="0">
                        <a:latin typeface="Cambria Math" panose="02040503050406030204" pitchFamily="18" charset="0"/>
                      </a:rPr>
                      <m:t>𝑄</m:t>
                    </m:r>
                    <m:r>
                      <a:rPr lang="en-IN" sz="2800" b="0" i="1" smtClean="0">
                        <a:latin typeface="Cambria Math" panose="02040503050406030204" pitchFamily="18" charset="0"/>
                      </a:rPr>
                      <m:t>(</m:t>
                    </m:r>
                    <m:rad>
                      <m:radPr>
                        <m:degHide m:val="on"/>
                        <m:ctrlPr>
                          <a:rPr lang="en-IN" sz="2800" b="0" i="1" smtClean="0">
                            <a:latin typeface="Cambria Math" panose="02040503050406030204" pitchFamily="18" charset="0"/>
                          </a:rPr>
                        </m:ctrlPr>
                      </m:radPr>
                      <m:deg/>
                      <m:e>
                        <m:r>
                          <a:rPr lang="en-IN" sz="2800" b="0" i="1" smtClean="0">
                            <a:latin typeface="Cambria Math" panose="02040503050406030204" pitchFamily="18" charset="0"/>
                          </a:rPr>
                          <m:t>2</m:t>
                        </m:r>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𝛾</m:t>
                            </m:r>
                          </m:e>
                          <m:sub>
                            <m:r>
                              <a:rPr lang="en-IN" sz="2800" b="0" i="1" smtClean="0">
                                <a:latin typeface="Cambria Math" panose="02040503050406030204" pitchFamily="18" charset="0"/>
                                <a:ea typeface="Cambria Math" panose="02040503050406030204" pitchFamily="18" charset="0"/>
                              </a:rPr>
                              <m:t>𝑏</m:t>
                            </m:r>
                          </m:sub>
                        </m:sSub>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𝑅</m:t>
                            </m:r>
                          </m:e>
                          <m:sub>
                            <m:r>
                              <a:rPr lang="en-IN" sz="2800" b="0" i="1" smtClean="0">
                                <a:latin typeface="Cambria Math" panose="02040503050406030204" pitchFamily="18" charset="0"/>
                              </a:rPr>
                              <m:t>𝑐</m:t>
                            </m:r>
                          </m:sub>
                        </m:sSub>
                        <m:r>
                          <a:rPr lang="en-IN" sz="2800" b="0" i="1" smtClean="0">
                            <a:latin typeface="Cambria Math" panose="02040503050406030204" pitchFamily="18" charset="0"/>
                          </a:rPr>
                          <m:t>𝑑</m:t>
                        </m:r>
                      </m:e>
                    </m:rad>
                    <m:r>
                      <a:rPr lang="en-IN" sz="2800" b="0" i="1" smtClean="0">
                        <a:latin typeface="Cambria Math" panose="02040503050406030204" pitchFamily="18" charset="0"/>
                      </a:rPr>
                      <m:t>)</m:t>
                    </m:r>
                  </m:oMath>
                </a14:m>
                <a:endParaRPr lang="en-IN"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Where, </a:t>
                </a:r>
              </a:p>
              <a:p>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𝑑</m:t>
                        </m:r>
                      </m:e>
                      <m:sub>
                        <m:r>
                          <a:rPr lang="en-IN" sz="2800" b="0" i="1" smtClean="0">
                            <a:latin typeface="Cambria Math" panose="02040503050406030204" pitchFamily="18" charset="0"/>
                          </a:rPr>
                          <m:t>𝑓𝑟𝑒𝑒</m:t>
                        </m:r>
                      </m:sub>
                    </m:sSub>
                  </m:oMath>
                </a14:m>
                <a:r>
                  <a:rPr lang="en-IN" sz="2800" dirty="0">
                    <a:latin typeface="Times New Roman" panose="02020603050405020304" pitchFamily="18" charset="0"/>
                    <a:cs typeface="Times New Roman" panose="02020603050405020304" pitchFamily="18" charset="0"/>
                  </a:rPr>
                  <a:t> - is smallest Hamming distance between any two particular codeword</a:t>
                </a:r>
              </a:p>
              <a:p>
                <a:r>
                  <a:rPr lang="en-IN"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𝑎</m:t>
                        </m:r>
                      </m:e>
                      <m:sub>
                        <m:r>
                          <a:rPr lang="en-IN" sz="2800" b="0" i="1" smtClean="0">
                            <a:latin typeface="Cambria Math" panose="02040503050406030204" pitchFamily="18" charset="0"/>
                          </a:rPr>
                          <m:t>𝑑</m:t>
                        </m:r>
                      </m:sub>
                    </m:sSub>
                  </m:oMath>
                </a14:m>
                <a:r>
                  <a:rPr lang="en-IN" sz="2800" dirty="0">
                    <a:latin typeface="Times New Roman" panose="02020603050405020304" pitchFamily="18" charset="0"/>
                    <a:cs typeface="Times New Roman" panose="02020603050405020304" pitchFamily="18" charset="0"/>
                  </a:rPr>
                  <a:t> - Number of paths of distance d (which particularly is the number of 1’s in that path)</a:t>
                </a:r>
              </a:p>
            </p:txBody>
          </p:sp>
        </mc:Choice>
        <mc:Fallback xmlns="">
          <p:sp>
            <p:nvSpPr>
              <p:cNvPr id="3" name="TextBox 2">
                <a:extLst>
                  <a:ext uri="{FF2B5EF4-FFF2-40B4-BE49-F238E27FC236}">
                    <a16:creationId xmlns:a16="http://schemas.microsoft.com/office/drawing/2014/main" id="{FA2D0FA7-BC3F-3F0B-6121-A0CD32761DBC}"/>
                  </a:ext>
                </a:extLst>
              </p:cNvPr>
              <p:cNvSpPr txBox="1">
                <a:spLocks noRot="1" noChangeAspect="1" noMove="1" noResize="1" noEditPoints="1" noAdjustHandles="1" noChangeArrowheads="1" noChangeShapeType="1" noTextEdit="1"/>
              </p:cNvSpPr>
              <p:nvPr/>
            </p:nvSpPr>
            <p:spPr>
              <a:xfrm>
                <a:off x="386764" y="995736"/>
                <a:ext cx="18043525" cy="8065028"/>
              </a:xfrm>
              <a:prstGeom prst="rect">
                <a:avLst/>
              </a:prstGeom>
              <a:blipFill>
                <a:blip r:embed="rId2"/>
                <a:stretch>
                  <a:fillRect l="-608" b="-1209"/>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1C759755-9226-F188-932C-D89023A24528}"/>
              </a:ext>
            </a:extLst>
          </p:cNvPr>
          <p:cNvSpPr txBox="1"/>
          <p:nvPr/>
        </p:nvSpPr>
        <p:spPr>
          <a:xfrm>
            <a:off x="13335000" y="1784688"/>
            <a:ext cx="1700784" cy="523220"/>
          </a:xfrm>
          <a:prstGeom prst="rect">
            <a:avLst/>
          </a:prstGeom>
          <a:noFill/>
        </p:spPr>
        <p:txBody>
          <a:bodyPr wrap="square" rtlCol="0">
            <a:spAutoFit/>
          </a:bodyPr>
          <a:lstStyle/>
          <a:p>
            <a:r>
              <a:rPr lang="en-IN" sz="2800" kern="1200" dirty="0">
                <a:solidFill>
                  <a:srgbClr val="000000"/>
                </a:solidFill>
                <a:effectLst/>
                <a:latin typeface="Calibri" panose="020F0502020204030204" pitchFamily="34" charset="0"/>
                <a:ea typeface="+mn-ea"/>
                <a:cs typeface="+mn-cs"/>
              </a:rPr>
              <a:t>……… (d)</a:t>
            </a:r>
            <a:endParaRPr lang="en-IN" sz="2800" dirty="0">
              <a:effectLst/>
            </a:endParaRPr>
          </a:p>
        </p:txBody>
      </p:sp>
      <p:sp>
        <p:nvSpPr>
          <p:cNvPr id="5" name="TextBox 4">
            <a:extLst>
              <a:ext uri="{FF2B5EF4-FFF2-40B4-BE49-F238E27FC236}">
                <a16:creationId xmlns:a16="http://schemas.microsoft.com/office/drawing/2014/main" id="{BF209DFD-CEC5-4286-47B1-6AAABE25B77E}"/>
              </a:ext>
            </a:extLst>
          </p:cNvPr>
          <p:cNvSpPr txBox="1"/>
          <p:nvPr/>
        </p:nvSpPr>
        <p:spPr>
          <a:xfrm>
            <a:off x="13335000" y="2592075"/>
            <a:ext cx="2286000" cy="523220"/>
          </a:xfrm>
          <a:prstGeom prst="rect">
            <a:avLst/>
          </a:prstGeom>
          <a:noFill/>
        </p:spPr>
        <p:txBody>
          <a:bodyPr wrap="square" rtlCol="0">
            <a:spAutoFit/>
          </a:bodyPr>
          <a:lstStyle/>
          <a:p>
            <a:r>
              <a:rPr lang="en-IN" sz="2800" kern="1200" dirty="0">
                <a:solidFill>
                  <a:srgbClr val="000000"/>
                </a:solidFill>
                <a:effectLst/>
                <a:latin typeface="Calibri" panose="020F0502020204030204" pitchFamily="34" charset="0"/>
                <a:ea typeface="+mn-ea"/>
                <a:cs typeface="+mn-cs"/>
              </a:rPr>
              <a:t>……… (</a:t>
            </a:r>
            <a:r>
              <a:rPr lang="en-IN" sz="2800" kern="1200" dirty="0">
                <a:solidFill>
                  <a:srgbClr val="000000"/>
                </a:solidFill>
                <a:latin typeface="Calibri" panose="020F0502020204030204" pitchFamily="34" charset="0"/>
                <a:ea typeface="+mn-ea"/>
                <a:cs typeface="+mn-cs"/>
              </a:rPr>
              <a:t>8-2-20</a:t>
            </a:r>
            <a:r>
              <a:rPr lang="en-IN" sz="2800" kern="1200" dirty="0">
                <a:solidFill>
                  <a:srgbClr val="000000"/>
                </a:solidFill>
                <a:effectLst/>
                <a:latin typeface="Calibri" panose="020F0502020204030204" pitchFamily="34" charset="0"/>
                <a:ea typeface="+mn-ea"/>
                <a:cs typeface="+mn-cs"/>
              </a:rPr>
              <a:t>)</a:t>
            </a:r>
            <a:endParaRPr lang="en-IN" sz="2800" dirty="0">
              <a:effectLst/>
            </a:endParaRPr>
          </a:p>
        </p:txBody>
      </p:sp>
      <p:sp>
        <p:nvSpPr>
          <p:cNvPr id="10" name="TextBox 9">
            <a:extLst>
              <a:ext uri="{FF2B5EF4-FFF2-40B4-BE49-F238E27FC236}">
                <a16:creationId xmlns:a16="http://schemas.microsoft.com/office/drawing/2014/main" id="{70918147-113A-C880-411B-D098820A809D}"/>
              </a:ext>
            </a:extLst>
          </p:cNvPr>
          <p:cNvSpPr txBox="1"/>
          <p:nvPr/>
        </p:nvSpPr>
        <p:spPr>
          <a:xfrm>
            <a:off x="13335000" y="6910096"/>
            <a:ext cx="2286000" cy="523220"/>
          </a:xfrm>
          <a:prstGeom prst="rect">
            <a:avLst/>
          </a:prstGeom>
          <a:noFill/>
        </p:spPr>
        <p:txBody>
          <a:bodyPr wrap="square" rtlCol="0">
            <a:spAutoFit/>
          </a:bodyPr>
          <a:lstStyle/>
          <a:p>
            <a:r>
              <a:rPr lang="en-IN" sz="2800" kern="1200" dirty="0">
                <a:solidFill>
                  <a:srgbClr val="000000"/>
                </a:solidFill>
                <a:effectLst/>
                <a:latin typeface="Calibri" panose="020F0502020204030204" pitchFamily="34" charset="0"/>
                <a:ea typeface="+mn-ea"/>
                <a:cs typeface="+mn-cs"/>
              </a:rPr>
              <a:t>……… (</a:t>
            </a:r>
            <a:r>
              <a:rPr lang="en-IN" sz="2800" kern="1200" dirty="0">
                <a:solidFill>
                  <a:srgbClr val="000000"/>
                </a:solidFill>
                <a:latin typeface="Calibri" panose="020F0502020204030204" pitchFamily="34" charset="0"/>
                <a:ea typeface="+mn-ea"/>
                <a:cs typeface="+mn-cs"/>
              </a:rPr>
              <a:t>8-2-21</a:t>
            </a:r>
            <a:r>
              <a:rPr lang="en-IN" sz="2800" kern="1200" dirty="0">
                <a:solidFill>
                  <a:srgbClr val="000000"/>
                </a:solidFill>
                <a:effectLst/>
                <a:latin typeface="Calibri" panose="020F0502020204030204" pitchFamily="34" charset="0"/>
                <a:ea typeface="+mn-ea"/>
                <a:cs typeface="+mn-cs"/>
              </a:rPr>
              <a:t>)</a:t>
            </a:r>
            <a:endParaRPr lang="en-IN" sz="2800" dirty="0">
              <a:effectLst/>
            </a:endParaRPr>
          </a:p>
        </p:txBody>
      </p:sp>
      <p:sp>
        <p:nvSpPr>
          <p:cNvPr id="11" name="Slide Number Placeholder 10">
            <a:extLst>
              <a:ext uri="{FF2B5EF4-FFF2-40B4-BE49-F238E27FC236}">
                <a16:creationId xmlns:a16="http://schemas.microsoft.com/office/drawing/2014/main" id="{F1330E58-011C-2C2D-4C4C-D4945A29D5D9}"/>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36</a:t>
            </a:fld>
            <a:r>
              <a:rPr lang="en-IN" spc="-10" dirty="0"/>
              <a:t>/46</a:t>
            </a:r>
          </a:p>
        </p:txBody>
      </p:sp>
    </p:spTree>
    <p:extLst>
      <p:ext uri="{BB962C8B-B14F-4D97-AF65-F5344CB8AC3E}">
        <p14:creationId xmlns:p14="http://schemas.microsoft.com/office/powerpoint/2010/main" val="2906847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3FA7E9C6-A51A-4F92-AB61-42903B4AB41A}" type="datetime4">
              <a:rPr lang="en-US" spc="-25" smtClean="0"/>
              <a:t>April 17, 2024</a:t>
            </a:fld>
            <a:endParaRPr lang="en-IN" spc="-25"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2D0FA7-BC3F-3F0B-6121-A0CD32761DBC}"/>
                  </a:ext>
                </a:extLst>
              </p:cNvPr>
              <p:cNvSpPr txBox="1"/>
              <p:nvPr/>
            </p:nvSpPr>
            <p:spPr>
              <a:xfrm>
                <a:off x="320675" y="1028700"/>
                <a:ext cx="18043525" cy="9364680"/>
              </a:xfrm>
              <a:prstGeom prst="rect">
                <a:avLst/>
              </a:prstGeom>
              <a:noFill/>
            </p:spPr>
            <p:txBody>
              <a:bodyPr wrap="square" rtlCol="0">
                <a:spAutoFit/>
              </a:bodyPr>
              <a:lstStyle/>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Now, applying </a:t>
                </a:r>
                <a:r>
                  <a:rPr lang="en-IN" sz="2800" dirty="0" err="1">
                    <a:latin typeface="Times New Roman" panose="02020603050405020304" pitchFamily="18" charset="0"/>
                    <a:cs typeface="Times New Roman" panose="02020603050405020304" pitchFamily="18" charset="0"/>
                  </a:rPr>
                  <a:t>chernoff’s</a:t>
                </a:r>
                <a:r>
                  <a:rPr lang="en-IN" sz="2800" dirty="0">
                    <a:latin typeface="Times New Roman" panose="02020603050405020304" pitchFamily="18" charset="0"/>
                    <a:cs typeface="Times New Roman" panose="02020603050405020304" pitchFamily="18" charset="0"/>
                  </a:rPr>
                  <a:t> inequality we get </a:t>
                </a:r>
                <a14:m>
                  <m:oMath xmlns:m="http://schemas.openxmlformats.org/officeDocument/2006/math">
                    <m:r>
                      <a:rPr lang="en-IN" sz="2800" b="0" i="1" smtClean="0">
                        <a:latin typeface="Cambria Math" panose="02040503050406030204" pitchFamily="18" charset="0"/>
                      </a:rPr>
                      <m:t>𝑃</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r>
                          <a:rPr lang="en-IN" sz="2800" b="0" i="1" smtClean="0">
                            <a:latin typeface="Cambria Math" panose="02040503050406030204" pitchFamily="18" charset="0"/>
                          </a:rPr>
                          <m:t>≥</m:t>
                        </m:r>
                        <m:r>
                          <a:rPr lang="en-IN" sz="2800" b="0" i="1" smtClean="0">
                            <a:latin typeface="Cambria Math" panose="02040503050406030204" pitchFamily="18" charset="0"/>
                          </a:rPr>
                          <m:t>𝑎</m:t>
                        </m:r>
                      </m:e>
                    </m:d>
                    <m:r>
                      <a:rPr lang="en-IN" sz="2800" b="0" i="1" smtClean="0">
                        <a:latin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exp</m:t>
                        </m:r>
                      </m:fName>
                      <m:e>
                        <m:d>
                          <m:dPr>
                            <m:ctrlPr>
                              <a:rPr lang="en-IN" sz="2800" b="0" i="1" smtClean="0">
                                <a:latin typeface="Cambria Math" panose="02040503050406030204" pitchFamily="18" charset="0"/>
                              </a:rPr>
                            </m:ctrlPr>
                          </m:dPr>
                          <m:e>
                            <m:r>
                              <a:rPr lang="en-IN" sz="2800" b="0" i="1" smtClean="0">
                                <a:latin typeface="Cambria Math" panose="02040503050406030204" pitchFamily="18" charset="0"/>
                              </a:rPr>
                              <m:t>−</m:t>
                            </m:r>
                            <m:r>
                              <a:rPr lang="en-IN" sz="2800" b="0" i="1" smtClean="0">
                                <a:latin typeface="Cambria Math" panose="02040503050406030204" pitchFamily="18" charset="0"/>
                              </a:rPr>
                              <m:t>𝑎𝑡</m:t>
                            </m:r>
                          </m:e>
                        </m:d>
                        <m:r>
                          <a:rPr lang="en-IN" sz="2800" b="0" i="1" smtClean="0">
                            <a:latin typeface="Cambria Math" panose="02040503050406030204" pitchFamily="18" charset="0"/>
                          </a:rPr>
                          <m:t>𝐸</m:t>
                        </m:r>
                        <m:d>
                          <m:dPr>
                            <m:begChr m:val="["/>
                            <m:endChr m:val="]"/>
                            <m:ctrlPr>
                              <a:rPr lang="en-IN" sz="2800" b="0" i="1" smtClean="0">
                                <a:latin typeface="Cambria Math" panose="02040503050406030204" pitchFamily="18" charset="0"/>
                              </a:rPr>
                            </m:ctrlPr>
                          </m:dPr>
                          <m:e>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𝑒</m:t>
                                </m:r>
                              </m:e>
                              <m:sup>
                                <m:r>
                                  <a:rPr lang="en-IN" sz="2800" b="0" i="1" smtClean="0">
                                    <a:latin typeface="Cambria Math" panose="02040503050406030204" pitchFamily="18" charset="0"/>
                                  </a:rPr>
                                  <m:t>𝑡𝑋</m:t>
                                </m:r>
                              </m:sup>
                            </m:sSup>
                          </m:e>
                        </m:d>
                      </m:e>
                    </m:func>
                    <m:r>
                      <a:rPr lang="en-IN" sz="2800" b="0" i="1" smtClean="0">
                        <a:latin typeface="Cambria Math" panose="02040503050406030204" pitchFamily="18" charset="0"/>
                      </a:rPr>
                      <m:t> </m:t>
                    </m:r>
                  </m:oMath>
                </a14:m>
                <a:r>
                  <a:rPr lang="en-IN" sz="2800" dirty="0">
                    <a:latin typeface="Times New Roman" panose="02020603050405020304" pitchFamily="18" charset="0"/>
                    <a:cs typeface="Times New Roman" panose="02020603050405020304" pitchFamily="18" charset="0"/>
                  </a:rPr>
                  <a:t>, which further yields to the result </a:t>
                </a:r>
              </a:p>
              <a:p>
                <a:pPr algn="ctr"/>
                <a14:m>
                  <m:oMath xmlns:m="http://schemas.openxmlformats.org/officeDocument/2006/math">
                    <m:r>
                      <a:rPr lang="en-IN" sz="2800" b="0" i="1" smtClean="0">
                        <a:latin typeface="Cambria Math" panose="02040503050406030204" pitchFamily="18" charset="0"/>
                      </a:rPr>
                      <m:t>𝑄</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𝑥</m:t>
                        </m:r>
                      </m:e>
                    </m:d>
                    <m:r>
                      <a:rPr lang="en-IN" sz="2800" b="0" i="1" smtClean="0">
                        <a:latin typeface="Cambria Math" panose="02040503050406030204" pitchFamily="18" charset="0"/>
                      </a:rPr>
                      <m:t>≤</m:t>
                    </m:r>
                    <m:r>
                      <m:rPr>
                        <m:sty m:val="p"/>
                      </m:rPr>
                      <a:rPr lang="en-IN" sz="2800" b="0" i="0" smtClean="0">
                        <a:latin typeface="Cambria Math" panose="02040503050406030204" pitchFamily="18" charset="0"/>
                      </a:rPr>
                      <m:t>exp</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𝑥</m:t>
                            </m:r>
                          </m:e>
                          <m:sup>
                            <m:r>
                              <a:rPr lang="en-IN" sz="2800" b="0" i="1" smtClean="0">
                                <a:latin typeface="Cambria Math" panose="02040503050406030204" pitchFamily="18" charset="0"/>
                              </a:rPr>
                              <m:t>2</m:t>
                            </m:r>
                          </m:sup>
                        </m:sSup>
                      </m:num>
                      <m:den>
                        <m:r>
                          <a:rPr lang="en-IN" sz="2800" b="0" i="1" smtClean="0">
                            <a:latin typeface="Cambria Math" panose="02040503050406030204" pitchFamily="18" charset="0"/>
                          </a:rPr>
                          <m:t>2</m:t>
                        </m:r>
                      </m:den>
                    </m:f>
                    <m:r>
                      <a:rPr lang="en-IN" sz="2800" b="0" i="1"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a:t>
                </a:r>
                <a:endParaRPr lang="en-IN" sz="2800" i="1" dirty="0">
                  <a:latin typeface="Cambria Math" panose="02040503050406030204" pitchFamily="18" charset="0"/>
                  <a:ea typeface="Cambria Math" panose="02040503050406030204" pitchFamily="18" charset="0"/>
                </a:endParaRPr>
              </a:p>
              <a:p>
                <a14:m>
                  <m:oMath xmlns:m="http://schemas.openxmlformats.org/officeDocument/2006/math">
                    <m:r>
                      <a:rPr lang="en-IN" sz="2800" i="1" smtClean="0">
                        <a:latin typeface="Cambria Math" panose="02040503050406030204" pitchFamily="18" charset="0"/>
                        <a:ea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r>
                      <a:rPr lang="en-IN" sz="2800" b="0" i="1" dirty="0" smtClean="0">
                        <a:latin typeface="Cambria Math" panose="02040503050406030204" pitchFamily="18" charset="0"/>
                      </a:rPr>
                      <m:t>𝑄</m:t>
                    </m:r>
                    <m:d>
                      <m:dPr>
                        <m:ctrlPr>
                          <a:rPr lang="en-IN" sz="2800" b="0" i="1" smtClean="0">
                            <a:latin typeface="Cambria Math" panose="02040503050406030204" pitchFamily="18" charset="0"/>
                          </a:rPr>
                        </m:ctrlPr>
                      </m:dPr>
                      <m:e>
                        <m:rad>
                          <m:radPr>
                            <m:degHide m:val="on"/>
                            <m:ctrlPr>
                              <a:rPr lang="en-IN" sz="2800" b="0" i="1" smtClean="0">
                                <a:latin typeface="Cambria Math" panose="02040503050406030204" pitchFamily="18" charset="0"/>
                              </a:rPr>
                            </m:ctrlPr>
                          </m:radPr>
                          <m:deg/>
                          <m:e>
                            <m:r>
                              <a:rPr lang="en-IN" sz="2800" b="0" i="1" smtClean="0">
                                <a:latin typeface="Cambria Math" panose="02040503050406030204" pitchFamily="18" charset="0"/>
                              </a:rPr>
                              <m:t>2</m:t>
                            </m:r>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𝛾</m:t>
                                </m:r>
                              </m:e>
                              <m:sub>
                                <m:r>
                                  <a:rPr lang="en-IN" sz="2800" b="0" i="1" smtClean="0">
                                    <a:latin typeface="Cambria Math" panose="02040503050406030204" pitchFamily="18" charset="0"/>
                                    <a:ea typeface="Cambria Math" panose="02040503050406030204" pitchFamily="18" charset="0"/>
                                  </a:rPr>
                                  <m:t>𝑏</m:t>
                                </m:r>
                              </m:sub>
                            </m:sSub>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𝑅</m:t>
                                </m:r>
                              </m:e>
                              <m:sub>
                                <m:r>
                                  <a:rPr lang="en-IN" sz="2800" b="0" i="1" smtClean="0">
                                    <a:latin typeface="Cambria Math" panose="02040503050406030204" pitchFamily="18" charset="0"/>
                                  </a:rPr>
                                  <m:t>𝑐</m:t>
                                </m:r>
                              </m:sub>
                            </m:sSub>
                            <m:r>
                              <a:rPr lang="en-IN" sz="2800" b="0" i="1" smtClean="0">
                                <a:latin typeface="Cambria Math" panose="02040503050406030204" pitchFamily="18" charset="0"/>
                              </a:rPr>
                              <m:t>𝑑</m:t>
                            </m:r>
                          </m:e>
                        </m:rad>
                      </m:e>
                    </m:d>
                    <m:r>
                      <a:rPr lang="en-IN" sz="2800" b="0" i="1" smtClean="0">
                        <a:latin typeface="Cambria Math" panose="02040503050406030204" pitchFamily="18" charset="0"/>
                      </a:rPr>
                      <m:t>≤</m:t>
                    </m:r>
                    <m:func>
                      <m:funcPr>
                        <m:ctrlPr>
                          <a:rPr lang="en-IN" sz="2800" b="0" i="1" smtClean="0">
                            <a:latin typeface="Cambria Math" panose="02040503050406030204" pitchFamily="18" charset="0"/>
                          </a:rPr>
                        </m:ctrlPr>
                      </m:funcPr>
                      <m:fName>
                        <m:r>
                          <m:rPr>
                            <m:sty m:val="p"/>
                          </m:rPr>
                          <a:rPr lang="en-IN" sz="2800" b="0" i="0" smtClean="0">
                            <a:latin typeface="Cambria Math" panose="02040503050406030204" pitchFamily="18" charset="0"/>
                          </a:rPr>
                          <m:t>exp</m:t>
                        </m:r>
                      </m:fName>
                      <m:e>
                        <m:d>
                          <m:dPr>
                            <m:ctrlPr>
                              <a:rPr lang="en-IN" sz="2800" b="0" i="1" smtClean="0">
                                <a:latin typeface="Cambria Math" panose="02040503050406030204" pitchFamily="18" charset="0"/>
                              </a:rPr>
                            </m:ctrlPr>
                          </m:dPr>
                          <m:e>
                            <m:r>
                              <a:rPr lang="en-IN" sz="2800" b="0" i="1" smtClean="0">
                                <a:latin typeface="Cambria Math" panose="02040503050406030204" pitchFamily="18" charset="0"/>
                              </a:rPr>
                              <m:t>−</m:t>
                            </m:r>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𝛾</m:t>
                                </m:r>
                              </m:e>
                              <m:sub>
                                <m:r>
                                  <a:rPr lang="en-IN" sz="2800" b="0" i="1" smtClean="0">
                                    <a:latin typeface="Cambria Math" panose="02040503050406030204" pitchFamily="18" charset="0"/>
                                    <a:ea typeface="Cambria Math" panose="02040503050406030204" pitchFamily="18" charset="0"/>
                                  </a:rPr>
                                  <m:t>𝑏</m:t>
                                </m:r>
                              </m:sub>
                            </m:sSub>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𝑅</m:t>
                                </m:r>
                              </m:e>
                              <m:sub>
                                <m:r>
                                  <a:rPr lang="en-IN" sz="2800" b="0" i="1" smtClean="0">
                                    <a:latin typeface="Cambria Math" panose="02040503050406030204" pitchFamily="18" charset="0"/>
                                  </a:rPr>
                                  <m:t>𝑐</m:t>
                                </m:r>
                              </m:sub>
                            </m:sSub>
                            <m:r>
                              <a:rPr lang="en-IN" sz="2800" b="0" i="1" smtClean="0">
                                <a:latin typeface="Cambria Math" panose="02040503050406030204" pitchFamily="18" charset="0"/>
                              </a:rPr>
                              <m:t>𝑑</m:t>
                            </m:r>
                          </m:e>
                        </m:d>
                      </m:e>
                    </m:func>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𝐷</m:t>
                        </m:r>
                      </m:e>
                      <m:sup>
                        <m:r>
                          <a:rPr lang="en-IN" sz="2800" b="0" i="1" smtClean="0">
                            <a:latin typeface="Cambria Math" panose="02040503050406030204" pitchFamily="18" charset="0"/>
                          </a:rPr>
                          <m:t>𝑑</m:t>
                        </m:r>
                      </m:sup>
                    </m:sSup>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m:t>
                        </m:r>
                      </m:e>
                      <m:sub>
                        <m:r>
                          <a:rPr lang="en-IN" sz="2800" b="0" i="1" smtClean="0">
                            <a:latin typeface="Cambria Math" panose="02040503050406030204" pitchFamily="18" charset="0"/>
                          </a:rPr>
                          <m:t>𝐷</m:t>
                        </m:r>
                        <m:r>
                          <a:rPr lang="en-IN" sz="2800" b="0" i="1" smtClean="0">
                            <a:latin typeface="Cambria Math" panose="02040503050406030204" pitchFamily="18" charset="0"/>
                          </a:rPr>
                          <m:t>=</m:t>
                        </m:r>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𝑒</m:t>
                            </m:r>
                          </m:e>
                          <m:sup>
                            <m:r>
                              <a:rPr lang="en-IN" sz="2800" b="0" i="1" smtClean="0">
                                <a:latin typeface="Cambria Math" panose="02040503050406030204" pitchFamily="18" charset="0"/>
                              </a:rPr>
                              <m:t>−</m:t>
                            </m:r>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𝛾</m:t>
                                </m:r>
                              </m:e>
                              <m:sub>
                                <m:r>
                                  <a:rPr lang="en-IN" sz="2800" b="0" i="1" smtClean="0">
                                    <a:latin typeface="Cambria Math" panose="02040503050406030204" pitchFamily="18" charset="0"/>
                                    <a:ea typeface="Cambria Math" panose="02040503050406030204" pitchFamily="18" charset="0"/>
                                  </a:rPr>
                                  <m:t>𝑏</m:t>
                                </m:r>
                              </m:sub>
                            </m:sSub>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𝑅</m:t>
                                </m:r>
                              </m:e>
                              <m:sub>
                                <m:r>
                                  <a:rPr lang="en-IN" sz="2800" b="0" i="1" smtClean="0">
                                    <a:latin typeface="Cambria Math" panose="02040503050406030204" pitchFamily="18" charset="0"/>
                                  </a:rPr>
                                  <m:t>𝑐</m:t>
                                </m:r>
                              </m:sub>
                            </m:sSub>
                          </m:sup>
                        </m:sSup>
                      </m:sub>
                    </m:sSub>
                  </m:oMath>
                </a14:m>
                <a:endParaRPr lang="en-IN" sz="2800" b="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b="0" dirty="0">
                    <a:latin typeface="Times New Roman" panose="02020603050405020304" pitchFamily="18" charset="0"/>
                    <a:cs typeface="Times New Roman" panose="02020603050405020304" pitchFamily="18" charset="0"/>
                  </a:rPr>
                  <a:t>From equations (11) and (12)</a:t>
                </a:r>
              </a:p>
              <a:p>
                <a:pPr algn="ctr"/>
                <a14:m>
                  <m:oMathPara xmlns:m="http://schemas.openxmlformats.org/officeDocument/2006/math">
                    <m:oMathParaPr>
                      <m:jc m:val="center"/>
                    </m:oMathParaPr>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𝑒</m:t>
                          </m:r>
                        </m:sub>
                      </m:sSub>
                      <m:r>
                        <a:rPr lang="en-IN" sz="2800" b="0" i="1" smtClean="0">
                          <a:latin typeface="Cambria Math" panose="02040503050406030204" pitchFamily="18" charset="0"/>
                        </a:rPr>
                        <m:t>&lt; </m:t>
                      </m:r>
                      <m:sSubSup>
                        <m:sSubSupPr>
                          <m:ctrlPr>
                            <a:rPr lang="en-IN" sz="2800" i="1" dirty="0" smtClean="0">
                              <a:latin typeface="Cambria Math" panose="02040503050406030204" pitchFamily="18" charset="0"/>
                            </a:rPr>
                          </m:ctrlPr>
                        </m:sSubSupPr>
                        <m:e>
                          <m:r>
                            <m:rPr>
                              <m:nor/>
                            </m:rPr>
                            <a:rPr lang="en-IN" sz="2800" smtClean="0">
                              <a:latin typeface="Times New Roman" panose="02020603050405020304" pitchFamily="18" charset="0"/>
                              <a:cs typeface="Times New Roman" panose="02020603050405020304" pitchFamily="18" charset="0"/>
                            </a:rPr>
                            <m:t>∑</m:t>
                          </m:r>
                        </m:e>
                        <m:sub>
                          <m:r>
                            <a:rPr lang="en-IN" sz="2800" b="0" i="1" dirty="0" smtClean="0">
                              <a:latin typeface="Cambria Math" panose="02040503050406030204" pitchFamily="18" charset="0"/>
                            </a:rPr>
                            <m:t>𝑑</m:t>
                          </m:r>
                          <m:r>
                            <a:rPr lang="en-IN" sz="2800" b="0" i="1" dirty="0" smtClean="0">
                              <a:latin typeface="Cambria Math" panose="02040503050406030204" pitchFamily="18" charset="0"/>
                            </a:rPr>
                            <m:t>=</m:t>
                          </m:r>
                          <m:sSub>
                            <m:sSubPr>
                              <m:ctrlPr>
                                <a:rPr lang="en-IN" sz="2800" b="0" i="1" dirty="0" smtClean="0">
                                  <a:latin typeface="Cambria Math" panose="02040503050406030204" pitchFamily="18" charset="0"/>
                                </a:rPr>
                              </m:ctrlPr>
                            </m:sSubPr>
                            <m:e>
                              <m:r>
                                <a:rPr lang="en-IN" sz="2800" b="0" i="1" dirty="0" smtClean="0">
                                  <a:latin typeface="Cambria Math" panose="02040503050406030204" pitchFamily="18" charset="0"/>
                                </a:rPr>
                                <m:t>𝑑</m:t>
                              </m:r>
                            </m:e>
                            <m:sub>
                              <m:r>
                                <a:rPr lang="en-IN" sz="2800" b="0" i="1" dirty="0" smtClean="0">
                                  <a:latin typeface="Cambria Math" panose="02040503050406030204" pitchFamily="18" charset="0"/>
                                </a:rPr>
                                <m:t>𝑓𝑟𝑒𝑒</m:t>
                              </m:r>
                            </m:sub>
                          </m:sSub>
                        </m:sub>
                        <m:sup>
                          <m:r>
                            <a:rPr lang="en-IN" sz="2800" b="0" i="1" dirty="0" smtClean="0">
                              <a:latin typeface="Cambria Math" panose="02040503050406030204" pitchFamily="18" charset="0"/>
                            </a:rPr>
                            <m:t>𝐼𝑁𝐹</m:t>
                          </m:r>
                        </m:sup>
                      </m:sSubSup>
                      <m:sSub>
                        <m:sSubPr>
                          <m:ctrlPr>
                            <a:rPr lang="en-IN" sz="2800" i="1" dirty="0" smtClean="0">
                              <a:latin typeface="Cambria Math" panose="02040503050406030204" pitchFamily="18" charset="0"/>
                            </a:rPr>
                          </m:ctrlPr>
                        </m:sSubPr>
                        <m:e>
                          <m:r>
                            <a:rPr lang="en-IN" sz="2800" b="0" i="1" dirty="0" smtClean="0">
                              <a:latin typeface="Cambria Math" panose="02040503050406030204" pitchFamily="18" charset="0"/>
                            </a:rPr>
                            <m:t>𝑎</m:t>
                          </m:r>
                        </m:e>
                        <m:sub>
                          <m:r>
                            <a:rPr lang="en-IN" sz="2800" b="0" i="1" dirty="0" smtClean="0">
                              <a:latin typeface="Cambria Math" panose="02040503050406030204" pitchFamily="18" charset="0"/>
                            </a:rPr>
                            <m:t>𝑑</m:t>
                          </m:r>
                        </m:sub>
                      </m:sSub>
                      <m:sSup>
                        <m:sSupPr>
                          <m:ctrlPr>
                            <a:rPr lang="en-IN" sz="2800" b="0" i="1" dirty="0" smtClean="0">
                              <a:latin typeface="Cambria Math" panose="02040503050406030204" pitchFamily="18" charset="0"/>
                            </a:rPr>
                          </m:ctrlPr>
                        </m:sSupPr>
                        <m:e>
                          <m:r>
                            <a:rPr lang="en-IN" sz="2800" b="0" i="1" dirty="0" smtClean="0">
                              <a:latin typeface="Cambria Math" panose="02040503050406030204" pitchFamily="18" charset="0"/>
                            </a:rPr>
                            <m:t>𝐷</m:t>
                          </m:r>
                        </m:e>
                        <m:sup>
                          <m:r>
                            <a:rPr lang="en-IN" sz="2800" b="0" i="1" dirty="0" smtClean="0">
                              <a:latin typeface="Cambria Math" panose="02040503050406030204" pitchFamily="18" charset="0"/>
                            </a:rPr>
                            <m:t>𝑑</m:t>
                          </m:r>
                        </m:sup>
                      </m:sSup>
                    </m:oMath>
                  </m:oMathPara>
                </a14:m>
                <a:endParaRPr lang="en-IN" sz="2800" b="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Now, bit error probability can be more useful measure of performance. This probability can be upper bounded by the procedure used in bounding the first event error probability if we multiply 𝑝2 (𝑑) by # of incorrectly decoded information bits.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average bit error probability is upper bounded by multiplying  each 𝑝2 (𝑑)  by the corresponding # of incorrectly decoded bits for each possible incorrect path.</a:t>
                </a:r>
              </a:p>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Now, </a:t>
                </a:r>
                <a14:m>
                  <m:oMath xmlns:m="http://schemas.openxmlformats.org/officeDocument/2006/math">
                    <m:r>
                      <a:rPr lang="en-IN" sz="2800" b="0" i="1" smtClean="0">
                        <a:latin typeface="Cambria Math" panose="02040503050406030204" pitchFamily="18" charset="0"/>
                      </a:rPr>
                      <m:t>𝑇</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𝐷</m:t>
                        </m:r>
                        <m:r>
                          <a:rPr lang="en-IN" sz="2800" b="0" i="1" smtClean="0">
                            <a:latin typeface="Cambria Math" panose="02040503050406030204" pitchFamily="18" charset="0"/>
                          </a:rPr>
                          <m:t>,</m:t>
                        </m:r>
                        <m:r>
                          <a:rPr lang="en-IN" sz="2800" b="0" i="1" smtClean="0">
                            <a:latin typeface="Cambria Math" panose="02040503050406030204" pitchFamily="18" charset="0"/>
                          </a:rPr>
                          <m:t>𝑁</m:t>
                        </m:r>
                      </m:e>
                    </m:d>
                    <m:r>
                      <a:rPr lang="en-IN" sz="2800" b="0" i="1" smtClean="0">
                        <a:latin typeface="Cambria Math" panose="02040503050406030204" pitchFamily="18" charset="0"/>
                      </a:rPr>
                      <m:t>=</m:t>
                    </m:r>
                    <m:sSubSup>
                      <m:sSubSupPr>
                        <m:ctrlPr>
                          <a:rPr lang="en-IN" sz="2800" i="1">
                            <a:latin typeface="Cambria Math" panose="02040503050406030204" pitchFamily="18" charset="0"/>
                          </a:rPr>
                        </m:ctrlPr>
                      </m:sSubSupPr>
                      <m:e>
                        <m:r>
                          <m:rPr>
                            <m:nor/>
                          </m:rPr>
                          <a:rPr lang="en-IN" sz="2800">
                            <a:latin typeface="Times New Roman" panose="02020603050405020304" pitchFamily="18" charset="0"/>
                            <a:cs typeface="Times New Roman" panose="02020603050405020304" pitchFamily="18" charset="0"/>
                          </a:rPr>
                          <m:t>∑</m:t>
                        </m:r>
                      </m:e>
                      <m:sub>
                        <m:r>
                          <a:rPr lang="en-IN" sz="2800" i="1">
                            <a:latin typeface="Cambria Math" panose="02040503050406030204" pitchFamily="18" charset="0"/>
                          </a:rPr>
                          <m:t>𝑑</m:t>
                        </m:r>
                        <m:r>
                          <a:rPr lang="en-IN" sz="2800" i="1">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𝑑</m:t>
                            </m:r>
                          </m:e>
                          <m:sub>
                            <m:r>
                              <a:rPr lang="en-IN" sz="2800" i="1">
                                <a:latin typeface="Cambria Math" panose="02040503050406030204" pitchFamily="18" charset="0"/>
                              </a:rPr>
                              <m:t>𝑓𝑟𝑒𝑒</m:t>
                            </m:r>
                          </m:sub>
                        </m:sSub>
                      </m:sub>
                      <m:sup>
                        <m:r>
                          <a:rPr lang="en-IN" sz="2800" i="1">
                            <a:latin typeface="Cambria Math" panose="02040503050406030204" pitchFamily="18" charset="0"/>
                          </a:rPr>
                          <m:t>𝐼𝑁𝐹</m:t>
                        </m:r>
                      </m:sup>
                    </m:sSubSup>
                    <m:sSub>
                      <m:sSubPr>
                        <m:ctrlPr>
                          <a:rPr lang="en-IN" sz="2800" i="1">
                            <a:latin typeface="Cambria Math" panose="02040503050406030204" pitchFamily="18" charset="0"/>
                          </a:rPr>
                        </m:ctrlPr>
                      </m:sSubPr>
                      <m:e>
                        <m:r>
                          <a:rPr lang="en-IN" sz="2800" i="1">
                            <a:latin typeface="Cambria Math" panose="02040503050406030204" pitchFamily="18" charset="0"/>
                          </a:rPr>
                          <m:t>𝑎</m:t>
                        </m:r>
                      </m:e>
                      <m:sub>
                        <m:r>
                          <a:rPr lang="en-IN" sz="2800" i="1">
                            <a:latin typeface="Cambria Math" panose="02040503050406030204" pitchFamily="18" charset="0"/>
                          </a:rPr>
                          <m:t>𝑑</m:t>
                        </m:r>
                      </m:sub>
                    </m:sSub>
                  </m:oMath>
                </a14:m>
                <a:r>
                  <a:rPr lang="en-IN" sz="2800" b="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IN" sz="2800" b="0" i="1" dirty="0" smtClean="0">
                            <a:latin typeface="Cambria Math" panose="02040503050406030204" pitchFamily="18" charset="0"/>
                          </a:rPr>
                        </m:ctrlPr>
                      </m:sSupPr>
                      <m:e>
                        <m:r>
                          <a:rPr lang="en-IN" sz="2800" b="0" i="1" dirty="0" smtClean="0">
                            <a:latin typeface="Cambria Math" panose="02040503050406030204" pitchFamily="18" charset="0"/>
                          </a:rPr>
                          <m:t>𝐷</m:t>
                        </m:r>
                      </m:e>
                      <m:sup>
                        <m:r>
                          <a:rPr lang="en-IN" sz="2800" b="0" i="1" dirty="0" smtClean="0">
                            <a:latin typeface="Cambria Math" panose="02040503050406030204" pitchFamily="18" charset="0"/>
                          </a:rPr>
                          <m:t>𝑑</m:t>
                        </m:r>
                      </m:sup>
                    </m:sSup>
                  </m:oMath>
                </a14:m>
                <a:r>
                  <a:rPr lang="en-IN" sz="2800" b="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IN" sz="2800" b="0" i="1" dirty="0" smtClean="0">
                            <a:latin typeface="Cambria Math" panose="02040503050406030204" pitchFamily="18" charset="0"/>
                          </a:rPr>
                        </m:ctrlPr>
                      </m:sSupPr>
                      <m:e>
                        <m:r>
                          <a:rPr lang="en-IN" sz="2800" b="0" i="1" dirty="0" smtClean="0">
                            <a:latin typeface="Cambria Math" panose="02040503050406030204" pitchFamily="18" charset="0"/>
                          </a:rPr>
                          <m:t>𝑁</m:t>
                        </m:r>
                      </m:e>
                      <m:sup>
                        <m:r>
                          <a:rPr lang="en-IN" sz="2800" b="0" i="1" dirty="0" smtClean="0">
                            <a:latin typeface="Cambria Math" panose="02040503050406030204" pitchFamily="18" charset="0"/>
                          </a:rPr>
                          <m:t>𝑓</m:t>
                        </m:r>
                        <m:r>
                          <a:rPr lang="en-IN" sz="2800" b="0" i="1" dirty="0" smtClean="0">
                            <a:latin typeface="Cambria Math" panose="02040503050406030204" pitchFamily="18" charset="0"/>
                          </a:rPr>
                          <m:t>(</m:t>
                        </m:r>
                        <m:r>
                          <a:rPr lang="en-IN" sz="2800" b="0" i="1" dirty="0" smtClean="0">
                            <a:latin typeface="Cambria Math" panose="02040503050406030204" pitchFamily="18" charset="0"/>
                          </a:rPr>
                          <m:t>𝑑</m:t>
                        </m:r>
                        <m:r>
                          <a:rPr lang="en-IN" sz="2800" b="0" i="1" dirty="0" smtClean="0">
                            <a:latin typeface="Cambria Math" panose="02040503050406030204" pitchFamily="18" charset="0"/>
                          </a:rPr>
                          <m:t>)</m:t>
                        </m:r>
                      </m:sup>
                    </m:sSup>
                  </m:oMath>
                </a14:m>
                <a:r>
                  <a:rPr lang="en-IN" sz="2800" dirty="0">
                    <a:latin typeface="Times New Roman" panose="02020603050405020304" pitchFamily="18" charset="0"/>
                    <a:cs typeface="Times New Roman" panose="02020603050405020304" pitchFamily="18" charset="0"/>
                  </a:rPr>
                  <a:t>[8-2-24]. Here, exponent of N represents the number of 1’s in the path with d distance.</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Therefore, </a:t>
                </a:r>
              </a:p>
              <a:p>
                <a:pPr algn="ctr"/>
                <a14:m>
                  <m:oMath xmlns:m="http://schemas.openxmlformats.org/officeDocument/2006/math">
                    <m:f>
                      <m:fPr>
                        <m:ctrlPr>
                          <a:rPr lang="en-IN" sz="2800" i="1" smtClean="0">
                            <a:latin typeface="Cambria Math" panose="02040503050406030204" pitchFamily="18" charset="0"/>
                          </a:rPr>
                        </m:ctrlPr>
                      </m:fPr>
                      <m:num>
                        <m:r>
                          <a:rPr lang="en-IN" sz="2800" b="0" i="1" smtClean="0">
                            <a:latin typeface="Cambria Math" panose="02040503050406030204" pitchFamily="18" charset="0"/>
                          </a:rPr>
                          <m:t>𝑇</m:t>
                        </m:r>
                        <m:r>
                          <a:rPr lang="en-IN" sz="2800" b="0" i="1" smtClean="0">
                            <a:latin typeface="Cambria Math" panose="02040503050406030204" pitchFamily="18" charset="0"/>
                          </a:rPr>
                          <m:t>(</m:t>
                        </m:r>
                        <m:r>
                          <a:rPr lang="en-IN" sz="2800" b="0" i="1" smtClean="0">
                            <a:latin typeface="Cambria Math" panose="02040503050406030204" pitchFamily="18" charset="0"/>
                          </a:rPr>
                          <m:t>𝐷</m:t>
                        </m:r>
                        <m:r>
                          <a:rPr lang="en-IN" sz="2800" b="0" i="1" smtClean="0">
                            <a:latin typeface="Cambria Math" panose="02040503050406030204" pitchFamily="18" charset="0"/>
                          </a:rPr>
                          <m:t>,</m:t>
                        </m:r>
                        <m:r>
                          <a:rPr lang="en-IN" sz="2800" b="0" i="1" smtClean="0">
                            <a:latin typeface="Cambria Math" panose="02040503050406030204" pitchFamily="18" charset="0"/>
                          </a:rPr>
                          <m:t>𝑁</m:t>
                        </m:r>
                        <m:r>
                          <a:rPr lang="en-IN" sz="2800" b="0" i="1" smtClean="0">
                            <a:latin typeface="Cambria Math" panose="02040503050406030204" pitchFamily="18" charset="0"/>
                          </a:rPr>
                          <m:t>)</m:t>
                        </m:r>
                      </m:num>
                      <m:den>
                        <m:r>
                          <a:rPr lang="en-IN" sz="2800" b="0" i="1" smtClean="0">
                            <a:latin typeface="Cambria Math" panose="02040503050406030204" pitchFamily="18" charset="0"/>
                          </a:rPr>
                          <m:t>𝑑𝑁</m:t>
                        </m:r>
                      </m:den>
                    </m:f>
                    <m:r>
                      <a:rPr lang="en-IN" sz="2800" b="0" i="1"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2800" i="1">
                            <a:latin typeface="Cambria Math" panose="02040503050406030204" pitchFamily="18" charset="0"/>
                          </a:rPr>
                        </m:ctrlPr>
                      </m:sSubSupPr>
                      <m:e>
                        <m:r>
                          <m:rPr>
                            <m:nor/>
                          </m:rPr>
                          <a:rPr lang="en-IN" sz="2800">
                            <a:latin typeface="Times New Roman" panose="02020603050405020304" pitchFamily="18" charset="0"/>
                            <a:cs typeface="Times New Roman" panose="02020603050405020304" pitchFamily="18" charset="0"/>
                          </a:rPr>
                          <m:t>∑</m:t>
                        </m:r>
                      </m:e>
                      <m:sub>
                        <m:r>
                          <a:rPr lang="en-IN" sz="2800" i="1">
                            <a:latin typeface="Cambria Math" panose="02040503050406030204" pitchFamily="18" charset="0"/>
                          </a:rPr>
                          <m:t>𝑑</m:t>
                        </m:r>
                        <m:r>
                          <a:rPr lang="en-IN" sz="2800" i="1">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𝑑</m:t>
                            </m:r>
                          </m:e>
                          <m:sub>
                            <m:r>
                              <a:rPr lang="en-IN" sz="2800" i="1">
                                <a:latin typeface="Cambria Math" panose="02040503050406030204" pitchFamily="18" charset="0"/>
                              </a:rPr>
                              <m:t>𝑓𝑟𝑒𝑒</m:t>
                            </m:r>
                          </m:sub>
                        </m:sSub>
                      </m:sub>
                      <m:sup>
                        <m:r>
                          <a:rPr lang="en-IN" sz="2800" i="1">
                            <a:latin typeface="Cambria Math" panose="02040503050406030204" pitchFamily="18" charset="0"/>
                          </a:rPr>
                          <m:t>𝐼𝑁𝐹</m:t>
                        </m:r>
                      </m:sup>
                    </m:sSubSup>
                    <m:sSub>
                      <m:sSubPr>
                        <m:ctrlPr>
                          <a:rPr lang="en-IN" sz="2800" i="1">
                            <a:latin typeface="Cambria Math" panose="02040503050406030204" pitchFamily="18" charset="0"/>
                          </a:rPr>
                        </m:ctrlPr>
                      </m:sSubPr>
                      <m:e>
                        <m:r>
                          <a:rPr lang="en-IN" sz="2800" i="1">
                            <a:latin typeface="Cambria Math" panose="02040503050406030204" pitchFamily="18" charset="0"/>
                          </a:rPr>
                          <m:t>𝑎</m:t>
                        </m:r>
                      </m:e>
                      <m:sub>
                        <m:r>
                          <a:rPr lang="en-IN" sz="2800" i="1">
                            <a:latin typeface="Cambria Math" panose="02040503050406030204" pitchFamily="18" charset="0"/>
                          </a:rPr>
                          <m:t>𝑑</m:t>
                        </m:r>
                      </m:sub>
                    </m:sSub>
                    <m:r>
                      <m:rPr>
                        <m:sty m:val="p"/>
                      </m:rPr>
                      <a:rPr lang="en-IN" sz="2800" b="0" i="0" smtClean="0">
                        <a:latin typeface="Cambria Math" panose="02040503050406030204" pitchFamily="18" charset="0"/>
                      </a:rPr>
                      <m:t>f</m:t>
                    </m:r>
                    <m:d>
                      <m:dPr>
                        <m:ctrlPr>
                          <a:rPr lang="en-IN" sz="2800" b="0" i="1" smtClean="0">
                            <a:latin typeface="Cambria Math" panose="02040503050406030204" pitchFamily="18" charset="0"/>
                          </a:rPr>
                        </m:ctrlPr>
                      </m:dPr>
                      <m:e>
                        <m:r>
                          <m:rPr>
                            <m:sty m:val="p"/>
                          </m:rPr>
                          <a:rPr lang="en-IN" sz="2800" b="0" i="0" smtClean="0">
                            <a:latin typeface="Cambria Math" panose="02040503050406030204" pitchFamily="18" charset="0"/>
                          </a:rPr>
                          <m:t>d</m:t>
                        </m:r>
                      </m:e>
                    </m:d>
                    <m:sSup>
                      <m:sSupPr>
                        <m:ctrlPr>
                          <a:rPr lang="en-IN" sz="2800" b="0" i="1" dirty="0" smtClean="0">
                            <a:latin typeface="Cambria Math" panose="02040503050406030204" pitchFamily="18" charset="0"/>
                          </a:rPr>
                        </m:ctrlPr>
                      </m:sSupPr>
                      <m:e>
                        <m:r>
                          <a:rPr lang="en-IN" sz="2800" b="0" i="1" dirty="0" smtClean="0">
                            <a:latin typeface="Cambria Math" panose="02040503050406030204" pitchFamily="18" charset="0"/>
                          </a:rPr>
                          <m:t>𝐷</m:t>
                        </m:r>
                      </m:e>
                      <m:sup>
                        <m:r>
                          <a:rPr lang="en-IN" sz="2800" b="0" i="1" dirty="0" smtClean="0">
                            <a:latin typeface="Cambria Math" panose="02040503050406030204" pitchFamily="18" charset="0"/>
                          </a:rPr>
                          <m:t>𝑑</m:t>
                        </m:r>
                      </m:sup>
                    </m:sSup>
                  </m:oMath>
                </a14:m>
                <a:endParaRPr lang="en-IN" sz="2800" dirty="0">
                  <a:latin typeface="Times New Roman" panose="02020603050405020304" pitchFamily="18" charset="0"/>
                  <a:cs typeface="Times New Roman" panose="02020603050405020304" pitchFamily="18" charset="0"/>
                </a:endParaRPr>
              </a:p>
              <a:p>
                <a:pPr algn="ctr"/>
                <a:endParaRPr lang="en-IN" sz="2800" dirty="0">
                  <a:latin typeface="Times New Roman" panose="02020603050405020304" pitchFamily="18" charset="0"/>
                  <a:cs typeface="Times New Roman" panose="02020603050405020304" pitchFamily="18" charset="0"/>
                </a:endParaRPr>
              </a:p>
              <a:p>
                <a:pPr algn="ctr"/>
                <a:r>
                  <a:rPr lang="en-IN" sz="2800" b="0"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sz="2800" i="1" smtClean="0">
                            <a:latin typeface="Cambria Math" panose="02040503050406030204" pitchFamily="18" charset="0"/>
                          </a:rPr>
                        </m:ctrlPr>
                      </m:fPr>
                      <m:num>
                        <m:r>
                          <a:rPr lang="en-IN" sz="2800" b="0" i="1" smtClean="0">
                            <a:latin typeface="Cambria Math" panose="02040503050406030204" pitchFamily="18" charset="0"/>
                          </a:rPr>
                          <m:t>𝑇</m:t>
                        </m:r>
                        <m:r>
                          <a:rPr lang="en-IN" sz="2800" b="0" i="1" smtClean="0">
                            <a:latin typeface="Cambria Math" panose="02040503050406030204" pitchFamily="18" charset="0"/>
                          </a:rPr>
                          <m:t>(</m:t>
                        </m:r>
                        <m:r>
                          <a:rPr lang="en-IN" sz="2800" b="0" i="1" smtClean="0">
                            <a:latin typeface="Cambria Math" panose="02040503050406030204" pitchFamily="18" charset="0"/>
                          </a:rPr>
                          <m:t>𝐷</m:t>
                        </m:r>
                        <m:r>
                          <a:rPr lang="en-IN" sz="2800" b="0" i="1" smtClean="0">
                            <a:latin typeface="Cambria Math" panose="02040503050406030204" pitchFamily="18" charset="0"/>
                          </a:rPr>
                          <m:t>,</m:t>
                        </m:r>
                        <m:r>
                          <a:rPr lang="en-IN" sz="2800" b="0" i="1" smtClean="0">
                            <a:latin typeface="Cambria Math" panose="02040503050406030204" pitchFamily="18" charset="0"/>
                          </a:rPr>
                          <m:t>𝑁</m:t>
                        </m:r>
                        <m:r>
                          <a:rPr lang="en-IN" sz="2800" b="0" i="1" smtClean="0">
                            <a:latin typeface="Cambria Math" panose="02040503050406030204" pitchFamily="18" charset="0"/>
                          </a:rPr>
                          <m:t>)</m:t>
                        </m:r>
                      </m:num>
                      <m:den>
                        <m:r>
                          <a:rPr lang="en-IN" sz="2800" b="0" i="1" smtClean="0">
                            <a:latin typeface="Cambria Math" panose="02040503050406030204" pitchFamily="18" charset="0"/>
                          </a:rPr>
                          <m:t>𝑑𝑁</m:t>
                        </m:r>
                      </m:den>
                    </m:f>
                    <m:r>
                      <a:rPr lang="en-IN" sz="2800" b="0" i="1" smtClean="0">
                        <a:latin typeface="Cambria Math" panose="02040503050406030204" pitchFamily="18" charset="0"/>
                      </a:rPr>
                      <m:t>=</m:t>
                    </m:r>
                  </m:oMath>
                </a14:m>
                <a:r>
                  <a:rPr lang="en-IN" sz="28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IN" sz="2800" i="1">
                            <a:latin typeface="Cambria Math" panose="02040503050406030204" pitchFamily="18" charset="0"/>
                          </a:rPr>
                        </m:ctrlPr>
                      </m:sSubSupPr>
                      <m:e>
                        <m:r>
                          <m:rPr>
                            <m:nor/>
                          </m:rPr>
                          <a:rPr lang="en-IN" sz="2800">
                            <a:latin typeface="Times New Roman" panose="02020603050405020304" pitchFamily="18" charset="0"/>
                            <a:cs typeface="Times New Roman" panose="02020603050405020304" pitchFamily="18" charset="0"/>
                          </a:rPr>
                          <m:t>∑</m:t>
                        </m:r>
                      </m:e>
                      <m:sub>
                        <m:r>
                          <a:rPr lang="en-IN" sz="2800" i="1">
                            <a:latin typeface="Cambria Math" panose="02040503050406030204" pitchFamily="18" charset="0"/>
                          </a:rPr>
                          <m:t>𝑑</m:t>
                        </m:r>
                        <m:r>
                          <a:rPr lang="en-IN" sz="2800" i="1">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𝑑</m:t>
                            </m:r>
                          </m:e>
                          <m:sub>
                            <m:r>
                              <a:rPr lang="en-IN" sz="2800" i="1">
                                <a:latin typeface="Cambria Math" panose="02040503050406030204" pitchFamily="18" charset="0"/>
                              </a:rPr>
                              <m:t>𝑓𝑟𝑒𝑒</m:t>
                            </m:r>
                          </m:sub>
                        </m:sSub>
                      </m:sub>
                      <m:sup>
                        <m:r>
                          <a:rPr lang="en-IN" sz="2800" i="1">
                            <a:latin typeface="Cambria Math" panose="02040503050406030204" pitchFamily="18" charset="0"/>
                          </a:rPr>
                          <m:t>𝐼𝑁𝐹</m:t>
                        </m:r>
                      </m:sup>
                    </m:sSubSup>
                    <m:sSub>
                      <m:sSubPr>
                        <m:ctrlPr>
                          <a:rPr lang="en-IN" sz="2800" i="1" smtClean="0">
                            <a:latin typeface="Cambria Math" panose="02040503050406030204" pitchFamily="18" charset="0"/>
                          </a:rPr>
                        </m:ctrlPr>
                      </m:sSubPr>
                      <m:e>
                        <m:r>
                          <a:rPr lang="en-IN" sz="2800" i="1" smtClean="0">
                            <a:latin typeface="Cambria Math" panose="02040503050406030204" pitchFamily="18" charset="0"/>
                            <a:ea typeface="Cambria Math" panose="02040503050406030204" pitchFamily="18" charset="0"/>
                          </a:rPr>
                          <m:t>𝛽</m:t>
                        </m:r>
                      </m:e>
                      <m:sub>
                        <m:r>
                          <a:rPr lang="en-IN" sz="2800" b="0" i="1" smtClean="0">
                            <a:latin typeface="Cambria Math" panose="02040503050406030204" pitchFamily="18" charset="0"/>
                          </a:rPr>
                          <m:t>𝑑</m:t>
                        </m:r>
                      </m:sub>
                    </m:sSub>
                    <m:sSup>
                      <m:sSupPr>
                        <m:ctrlPr>
                          <a:rPr lang="en-IN" sz="2800" b="0" i="1" dirty="0" smtClean="0">
                            <a:latin typeface="Cambria Math" panose="02040503050406030204" pitchFamily="18" charset="0"/>
                          </a:rPr>
                        </m:ctrlPr>
                      </m:sSupPr>
                      <m:e>
                        <m:r>
                          <a:rPr lang="en-IN" sz="2800" b="0" i="1" dirty="0" smtClean="0">
                            <a:latin typeface="Cambria Math" panose="02040503050406030204" pitchFamily="18" charset="0"/>
                          </a:rPr>
                          <m:t>𝐷</m:t>
                        </m:r>
                      </m:e>
                      <m:sup>
                        <m:r>
                          <a:rPr lang="en-IN" sz="2800" b="0" i="1" dirty="0" smtClean="0">
                            <a:latin typeface="Cambria Math" panose="02040503050406030204" pitchFamily="18" charset="0"/>
                          </a:rPr>
                          <m:t>𝑑</m:t>
                        </m:r>
                      </m:sup>
                    </m:sSup>
                  </m:oMath>
                </a14:m>
                <a:endParaRPr lang="en-IN" sz="2800" dirty="0">
                  <a:latin typeface="Times New Roman" panose="02020603050405020304" pitchFamily="18" charset="0"/>
                  <a:cs typeface="Times New Roman" panose="02020603050405020304" pitchFamily="18" charset="0"/>
                </a:endParaRPr>
              </a:p>
              <a:p>
                <a:pPr algn="ctr"/>
                <a:endParaRPr lang="en-IN" sz="2800" dirty="0">
                  <a:latin typeface="Times New Roman" panose="02020603050405020304" pitchFamily="18" charset="0"/>
                  <a:cs typeface="Times New Roman" panose="02020603050405020304" pitchFamily="18" charset="0"/>
                </a:endParaRPr>
              </a:p>
              <a:p>
                <a:pPr algn="ctr"/>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FA2D0FA7-BC3F-3F0B-6121-A0CD32761DBC}"/>
                  </a:ext>
                </a:extLst>
              </p:cNvPr>
              <p:cNvSpPr txBox="1">
                <a:spLocks noRot="1" noChangeAspect="1" noMove="1" noResize="1" noEditPoints="1" noAdjustHandles="1" noChangeArrowheads="1" noChangeShapeType="1" noTextEdit="1"/>
              </p:cNvSpPr>
              <p:nvPr/>
            </p:nvSpPr>
            <p:spPr>
              <a:xfrm>
                <a:off x="320675" y="1028700"/>
                <a:ext cx="18043525" cy="9364680"/>
              </a:xfrm>
              <a:prstGeom prst="rect">
                <a:avLst/>
              </a:prstGeom>
              <a:blipFill>
                <a:blip r:embed="rId3"/>
                <a:stretch>
                  <a:fillRect l="-608" t="-716"/>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BC198F26-D27E-0F40-9D8E-3E8D5148771C}"/>
              </a:ext>
            </a:extLst>
          </p:cNvPr>
          <p:cNvSpPr txBox="1"/>
          <p:nvPr/>
        </p:nvSpPr>
        <p:spPr>
          <a:xfrm>
            <a:off x="14401800" y="1701372"/>
            <a:ext cx="1700784" cy="523220"/>
          </a:xfrm>
          <a:prstGeom prst="rect">
            <a:avLst/>
          </a:prstGeom>
          <a:noFill/>
        </p:spPr>
        <p:txBody>
          <a:bodyPr wrap="square" rtlCol="0">
            <a:spAutoFit/>
          </a:bodyPr>
          <a:lstStyle/>
          <a:p>
            <a:r>
              <a:rPr lang="en-IN" sz="2800" kern="1200" dirty="0">
                <a:solidFill>
                  <a:srgbClr val="000000"/>
                </a:solidFill>
                <a:effectLst/>
                <a:latin typeface="Calibri" panose="020F0502020204030204" pitchFamily="34" charset="0"/>
                <a:ea typeface="+mn-ea"/>
                <a:cs typeface="+mn-cs"/>
              </a:rPr>
              <a:t>……… (</a:t>
            </a:r>
            <a:r>
              <a:rPr lang="en-IN" sz="2800" kern="1200" dirty="0">
                <a:solidFill>
                  <a:srgbClr val="000000"/>
                </a:solidFill>
                <a:latin typeface="Calibri" panose="020F0502020204030204" pitchFamily="34" charset="0"/>
                <a:ea typeface="+mn-ea"/>
                <a:cs typeface="+mn-cs"/>
              </a:rPr>
              <a:t>e</a:t>
            </a:r>
            <a:r>
              <a:rPr lang="en-IN" sz="2800" kern="1200" dirty="0">
                <a:solidFill>
                  <a:srgbClr val="000000"/>
                </a:solidFill>
                <a:effectLst/>
                <a:latin typeface="Calibri" panose="020F0502020204030204" pitchFamily="34" charset="0"/>
                <a:ea typeface="+mn-ea"/>
                <a:cs typeface="+mn-cs"/>
              </a:rPr>
              <a:t>)</a:t>
            </a:r>
            <a:endParaRPr lang="en-IN" sz="2800" dirty="0">
              <a:effectLst/>
            </a:endParaRPr>
          </a:p>
        </p:txBody>
      </p:sp>
      <p:sp>
        <p:nvSpPr>
          <p:cNvPr id="5" name="TextBox 4">
            <a:extLst>
              <a:ext uri="{FF2B5EF4-FFF2-40B4-BE49-F238E27FC236}">
                <a16:creationId xmlns:a16="http://schemas.microsoft.com/office/drawing/2014/main" id="{1E4C8CEA-B122-AD05-59C7-7461A1407573}"/>
              </a:ext>
            </a:extLst>
          </p:cNvPr>
          <p:cNvSpPr txBox="1"/>
          <p:nvPr/>
        </p:nvSpPr>
        <p:spPr>
          <a:xfrm>
            <a:off x="14401800" y="3299963"/>
            <a:ext cx="1700784" cy="523220"/>
          </a:xfrm>
          <a:prstGeom prst="rect">
            <a:avLst/>
          </a:prstGeom>
          <a:noFill/>
        </p:spPr>
        <p:txBody>
          <a:bodyPr wrap="square" rtlCol="0">
            <a:spAutoFit/>
          </a:bodyPr>
          <a:lstStyle/>
          <a:p>
            <a:r>
              <a:rPr lang="en-IN" sz="2800" kern="1200" dirty="0">
                <a:solidFill>
                  <a:srgbClr val="000000"/>
                </a:solidFill>
                <a:effectLst/>
                <a:latin typeface="Calibri" panose="020F0502020204030204" pitchFamily="34" charset="0"/>
                <a:ea typeface="+mn-ea"/>
                <a:cs typeface="+mn-cs"/>
              </a:rPr>
              <a:t>……… (</a:t>
            </a:r>
            <a:r>
              <a:rPr lang="en-IN" sz="2800" kern="1200" dirty="0">
                <a:solidFill>
                  <a:srgbClr val="000000"/>
                </a:solidFill>
                <a:latin typeface="Calibri" panose="020F0502020204030204" pitchFamily="34" charset="0"/>
                <a:ea typeface="+mn-ea"/>
                <a:cs typeface="+mn-cs"/>
              </a:rPr>
              <a:t>f</a:t>
            </a:r>
            <a:r>
              <a:rPr lang="en-IN" sz="2800" kern="1200" dirty="0">
                <a:solidFill>
                  <a:srgbClr val="000000"/>
                </a:solidFill>
                <a:effectLst/>
                <a:latin typeface="Calibri" panose="020F0502020204030204" pitchFamily="34" charset="0"/>
                <a:ea typeface="+mn-ea"/>
                <a:cs typeface="+mn-cs"/>
              </a:rPr>
              <a:t>)</a:t>
            </a:r>
            <a:endParaRPr lang="en-IN" sz="2800" dirty="0">
              <a:effectLst/>
            </a:endParaRPr>
          </a:p>
        </p:txBody>
      </p:sp>
      <p:sp>
        <p:nvSpPr>
          <p:cNvPr id="10" name="TextBox 9">
            <a:extLst>
              <a:ext uri="{FF2B5EF4-FFF2-40B4-BE49-F238E27FC236}">
                <a16:creationId xmlns:a16="http://schemas.microsoft.com/office/drawing/2014/main" id="{BFD385D1-B0DF-E2F3-00A6-14E8A97832B0}"/>
              </a:ext>
            </a:extLst>
          </p:cNvPr>
          <p:cNvSpPr txBox="1"/>
          <p:nvPr/>
        </p:nvSpPr>
        <p:spPr>
          <a:xfrm>
            <a:off x="14401800" y="8961985"/>
            <a:ext cx="2375302" cy="523220"/>
          </a:xfrm>
          <a:prstGeom prst="rect">
            <a:avLst/>
          </a:prstGeom>
          <a:noFill/>
        </p:spPr>
        <p:txBody>
          <a:bodyPr wrap="square" rtlCol="0">
            <a:spAutoFit/>
          </a:bodyPr>
          <a:lstStyle/>
          <a:p>
            <a:r>
              <a:rPr lang="en-IN" sz="2800" kern="1200" dirty="0">
                <a:solidFill>
                  <a:srgbClr val="000000"/>
                </a:solidFill>
                <a:effectLst/>
                <a:latin typeface="Calibri" panose="020F0502020204030204" pitchFamily="34" charset="0"/>
                <a:ea typeface="+mn-ea"/>
                <a:cs typeface="+mn-cs"/>
              </a:rPr>
              <a:t>……… (</a:t>
            </a:r>
            <a:r>
              <a:rPr lang="en-IN" sz="2800" kern="1200" dirty="0">
                <a:solidFill>
                  <a:srgbClr val="000000"/>
                </a:solidFill>
                <a:latin typeface="Calibri" panose="020F0502020204030204" pitchFamily="34" charset="0"/>
                <a:ea typeface="+mn-ea"/>
                <a:cs typeface="+mn-cs"/>
              </a:rPr>
              <a:t>8-2-25</a:t>
            </a:r>
            <a:r>
              <a:rPr lang="en-IN" sz="2800" kern="1200" dirty="0">
                <a:solidFill>
                  <a:srgbClr val="000000"/>
                </a:solidFill>
                <a:effectLst/>
                <a:latin typeface="Calibri" panose="020F0502020204030204" pitchFamily="34" charset="0"/>
                <a:ea typeface="+mn-ea"/>
                <a:cs typeface="+mn-cs"/>
              </a:rPr>
              <a:t>)</a:t>
            </a:r>
            <a:endParaRPr lang="en-IN" sz="2800" dirty="0">
              <a:effectLst/>
            </a:endParaRPr>
          </a:p>
        </p:txBody>
      </p:sp>
      <p:sp>
        <p:nvSpPr>
          <p:cNvPr id="11" name="Slide Number Placeholder 10">
            <a:extLst>
              <a:ext uri="{FF2B5EF4-FFF2-40B4-BE49-F238E27FC236}">
                <a16:creationId xmlns:a16="http://schemas.microsoft.com/office/drawing/2014/main" id="{5806AC8B-CE79-43CE-0574-DA12C62F7F49}"/>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37</a:t>
            </a:fld>
            <a:r>
              <a:rPr lang="en-IN" spc="-10" dirty="0"/>
              <a:t>/46</a:t>
            </a:r>
          </a:p>
        </p:txBody>
      </p:sp>
      <p:sp>
        <p:nvSpPr>
          <p:cNvPr id="9" name="TextBox 8">
            <a:extLst>
              <a:ext uri="{FF2B5EF4-FFF2-40B4-BE49-F238E27FC236}">
                <a16:creationId xmlns:a16="http://schemas.microsoft.com/office/drawing/2014/main" id="{83B9237C-EADB-B780-39CA-D069909C07FA}"/>
              </a:ext>
            </a:extLst>
          </p:cNvPr>
          <p:cNvSpPr txBox="1"/>
          <p:nvPr/>
        </p:nvSpPr>
        <p:spPr>
          <a:xfrm>
            <a:off x="14401800" y="2365681"/>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(8-2-22)</a:t>
            </a:r>
            <a:endParaRPr lang="en-IN" sz="2800" dirty="0">
              <a:effectLst/>
            </a:endParaRPr>
          </a:p>
        </p:txBody>
      </p:sp>
    </p:spTree>
    <p:extLst>
      <p:ext uri="{BB962C8B-B14F-4D97-AF65-F5344CB8AC3E}">
        <p14:creationId xmlns:p14="http://schemas.microsoft.com/office/powerpoint/2010/main" val="2508417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BD62E2D4-DBA8-4762-A237-66E6F679BE75}" type="datetime4">
              <a:rPr lang="en-US" spc="-25" smtClean="0"/>
              <a:t>April 17, 2024</a:t>
            </a:fld>
            <a:endParaRPr lang="en-IN" spc="-25"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2D0FA7-BC3F-3F0B-6121-A0CD32761DBC}"/>
                  </a:ext>
                </a:extLst>
              </p:cNvPr>
              <p:cNvSpPr txBox="1"/>
              <p:nvPr/>
            </p:nvSpPr>
            <p:spPr>
              <a:xfrm>
                <a:off x="386764" y="1181100"/>
                <a:ext cx="18043525" cy="2529026"/>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Thus, the bit error probability for k=1 is</a:t>
                </a:r>
              </a:p>
              <a:p>
                <a:pPr algn="ctr"/>
                <a14:m>
                  <m:oMathPara xmlns:m="http://schemas.openxmlformats.org/officeDocument/2006/math">
                    <m:oMathParaPr>
                      <m:jc m:val="center"/>
                    </m:oMathParaPr>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𝑏</m:t>
                          </m:r>
                        </m:sub>
                      </m:sSub>
                      <m:r>
                        <a:rPr lang="en-IN" sz="2800" b="0" i="1" smtClean="0">
                          <a:latin typeface="Cambria Math" panose="02040503050406030204" pitchFamily="18" charset="0"/>
                        </a:rPr>
                        <m:t>&lt;</m:t>
                      </m:r>
                      <m:sSubSup>
                        <m:sSubSupPr>
                          <m:ctrlPr>
                            <a:rPr lang="en-IN" sz="2800" i="1" smtClean="0">
                              <a:latin typeface="Cambria Math" panose="02040503050406030204" pitchFamily="18" charset="0"/>
                            </a:rPr>
                          </m:ctrlPr>
                        </m:sSubSupPr>
                        <m:e>
                          <m:r>
                            <m:rPr>
                              <m:nor/>
                            </m:rPr>
                            <a:rPr lang="en-IN" sz="2800">
                              <a:latin typeface="Times New Roman" panose="02020603050405020304" pitchFamily="18" charset="0"/>
                              <a:cs typeface="Times New Roman" panose="02020603050405020304" pitchFamily="18" charset="0"/>
                            </a:rPr>
                            <m:t>∑</m:t>
                          </m:r>
                        </m:e>
                        <m:sub>
                          <m:r>
                            <a:rPr lang="en-IN" sz="2800" i="1">
                              <a:latin typeface="Cambria Math" panose="02040503050406030204" pitchFamily="18" charset="0"/>
                            </a:rPr>
                            <m:t>𝑑</m:t>
                          </m:r>
                          <m:r>
                            <a:rPr lang="en-IN" sz="2800" i="1">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𝑑</m:t>
                              </m:r>
                            </m:e>
                            <m:sub>
                              <m:r>
                                <a:rPr lang="en-IN" sz="2800" i="1">
                                  <a:latin typeface="Cambria Math" panose="02040503050406030204" pitchFamily="18" charset="0"/>
                                </a:rPr>
                                <m:t>𝑓𝑟𝑒𝑒</m:t>
                              </m:r>
                            </m:sub>
                          </m:sSub>
                        </m:sub>
                        <m:sup>
                          <m:r>
                            <a:rPr lang="en-IN" sz="2800" i="1">
                              <a:latin typeface="Cambria Math" panose="02040503050406030204" pitchFamily="18" charset="0"/>
                            </a:rPr>
                            <m:t>𝐼𝑁𝐹</m:t>
                          </m:r>
                        </m:sup>
                      </m:sSubSup>
                      <m:sSub>
                        <m:sSubPr>
                          <m:ctrlPr>
                            <a:rPr lang="en-IN" sz="2800" i="1" smtClean="0">
                              <a:latin typeface="Cambria Math" panose="02040503050406030204" pitchFamily="18" charset="0"/>
                            </a:rPr>
                          </m:ctrlPr>
                        </m:sSubPr>
                        <m:e>
                          <m:r>
                            <a:rPr lang="en-IN" sz="2800" i="1" smtClean="0">
                              <a:latin typeface="Cambria Math" panose="02040503050406030204" pitchFamily="18" charset="0"/>
                              <a:ea typeface="Cambria Math" panose="02040503050406030204" pitchFamily="18" charset="0"/>
                            </a:rPr>
                            <m:t>𝛽</m:t>
                          </m:r>
                        </m:e>
                        <m:sub>
                          <m:r>
                            <a:rPr lang="en-IN" sz="2800" b="0" i="1" smtClean="0">
                              <a:latin typeface="Cambria Math" panose="02040503050406030204" pitchFamily="18" charset="0"/>
                            </a:rPr>
                            <m:t>𝑑</m:t>
                          </m:r>
                        </m:sub>
                      </m:sSub>
                      <m:sSub>
                        <m:sSubPr>
                          <m:ctrlPr>
                            <a:rPr lang="en-IN" sz="2800" i="1" dirty="0" smtClean="0">
                              <a:latin typeface="Cambria Math" panose="02040503050406030204" pitchFamily="18" charset="0"/>
                            </a:rPr>
                          </m:ctrlPr>
                        </m:sSubPr>
                        <m:e>
                          <m:r>
                            <a:rPr lang="en-IN" sz="2800" b="0" i="1" dirty="0" smtClean="0">
                              <a:latin typeface="Cambria Math" panose="02040503050406030204" pitchFamily="18" charset="0"/>
                            </a:rPr>
                            <m:t>𝑃</m:t>
                          </m:r>
                        </m:e>
                        <m:sub>
                          <m:r>
                            <a:rPr lang="en-IN" sz="2800" b="0" i="1" dirty="0" smtClean="0">
                              <a:latin typeface="Cambria Math" panose="02040503050406030204" pitchFamily="18" charset="0"/>
                            </a:rPr>
                            <m:t>2</m:t>
                          </m:r>
                        </m:sub>
                      </m:sSub>
                      <m:r>
                        <a:rPr lang="en-IN" sz="2800" b="0" i="1" dirty="0" smtClean="0">
                          <a:latin typeface="Cambria Math" panose="02040503050406030204" pitchFamily="18" charset="0"/>
                        </a:rPr>
                        <m:t>(</m:t>
                      </m:r>
                      <m:r>
                        <a:rPr lang="en-IN" sz="2800" b="0" i="1" dirty="0" smtClean="0">
                          <a:latin typeface="Cambria Math" panose="02040503050406030204" pitchFamily="18" charset="0"/>
                        </a:rPr>
                        <m:t>𝑑</m:t>
                      </m:r>
                      <m:r>
                        <a:rPr lang="en-IN" sz="2800" b="0" i="1" dirty="0" smtClean="0">
                          <a:latin typeface="Cambria Math" panose="02040503050406030204" pitchFamily="18" charset="0"/>
                        </a:rPr>
                        <m:t>)</m:t>
                      </m:r>
                    </m:oMath>
                  </m:oMathPara>
                </a14:m>
                <a:endParaRPr lang="en-IN" sz="2800"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
                    </m:oMathParaPr>
                    <m:oMath xmlns:m="http://schemas.openxmlformats.org/officeDocument/2006/math">
                      <m:sSub>
                        <m:sSubPr>
                          <m:ctrlPr>
                            <a:rPr lang="en-IN" sz="280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𝑏</m:t>
                          </m:r>
                        </m:sub>
                      </m:sSub>
                      <m:r>
                        <a:rPr lang="en-IN" sz="2800" b="0" i="1" smtClean="0">
                          <a:latin typeface="Cambria Math" panose="02040503050406030204" pitchFamily="18" charset="0"/>
                        </a:rPr>
                        <m:t>&lt;</m:t>
                      </m:r>
                      <m:sSubSup>
                        <m:sSubSupPr>
                          <m:ctrlPr>
                            <a:rPr lang="en-IN" sz="2800" i="1" smtClean="0">
                              <a:latin typeface="Cambria Math" panose="02040503050406030204" pitchFamily="18" charset="0"/>
                            </a:rPr>
                          </m:ctrlPr>
                        </m:sSubSupPr>
                        <m:e>
                          <m:r>
                            <m:rPr>
                              <m:nor/>
                            </m:rPr>
                            <a:rPr lang="en-IN" sz="2800">
                              <a:latin typeface="Times New Roman" panose="02020603050405020304" pitchFamily="18" charset="0"/>
                              <a:cs typeface="Times New Roman" panose="02020603050405020304" pitchFamily="18" charset="0"/>
                            </a:rPr>
                            <m:t>∑</m:t>
                          </m:r>
                        </m:e>
                        <m:sub>
                          <m:r>
                            <a:rPr lang="en-IN" sz="2800" i="1">
                              <a:latin typeface="Cambria Math" panose="02040503050406030204" pitchFamily="18" charset="0"/>
                            </a:rPr>
                            <m:t>𝑑</m:t>
                          </m:r>
                          <m:r>
                            <a:rPr lang="en-IN" sz="2800" i="1">
                              <a:latin typeface="Cambria Math" panose="02040503050406030204" pitchFamily="18" charset="0"/>
                            </a:rPr>
                            <m:t>=</m:t>
                          </m:r>
                          <m:sSub>
                            <m:sSubPr>
                              <m:ctrlPr>
                                <a:rPr lang="en-IN" sz="2800" i="1">
                                  <a:latin typeface="Cambria Math" panose="02040503050406030204" pitchFamily="18" charset="0"/>
                                </a:rPr>
                              </m:ctrlPr>
                            </m:sSubPr>
                            <m:e>
                              <m:r>
                                <a:rPr lang="en-IN" sz="2800" i="1">
                                  <a:latin typeface="Cambria Math" panose="02040503050406030204" pitchFamily="18" charset="0"/>
                                </a:rPr>
                                <m:t>𝑑</m:t>
                              </m:r>
                            </m:e>
                            <m:sub>
                              <m:r>
                                <a:rPr lang="en-IN" sz="2800" i="1">
                                  <a:latin typeface="Cambria Math" panose="02040503050406030204" pitchFamily="18" charset="0"/>
                                </a:rPr>
                                <m:t>𝑓𝑟𝑒𝑒</m:t>
                              </m:r>
                            </m:sub>
                          </m:sSub>
                        </m:sub>
                        <m:sup>
                          <m:r>
                            <a:rPr lang="en-IN" sz="2800" i="1">
                              <a:latin typeface="Cambria Math" panose="02040503050406030204" pitchFamily="18" charset="0"/>
                            </a:rPr>
                            <m:t>𝐼𝑁𝐹</m:t>
                          </m:r>
                        </m:sup>
                      </m:sSubSup>
                      <m:sSub>
                        <m:sSubPr>
                          <m:ctrlPr>
                            <a:rPr lang="en-IN" sz="2800" i="1" smtClean="0">
                              <a:latin typeface="Cambria Math" panose="02040503050406030204" pitchFamily="18" charset="0"/>
                            </a:rPr>
                          </m:ctrlPr>
                        </m:sSubPr>
                        <m:e>
                          <m:r>
                            <a:rPr lang="en-IN" sz="2800" i="1" smtClean="0">
                              <a:latin typeface="Cambria Math" panose="02040503050406030204" pitchFamily="18" charset="0"/>
                              <a:ea typeface="Cambria Math" panose="02040503050406030204" pitchFamily="18" charset="0"/>
                            </a:rPr>
                            <m:t>𝛽</m:t>
                          </m:r>
                        </m:e>
                        <m:sub>
                          <m:r>
                            <a:rPr lang="en-IN" sz="2800" b="0" i="1" smtClean="0">
                              <a:latin typeface="Cambria Math" panose="02040503050406030204" pitchFamily="18" charset="0"/>
                            </a:rPr>
                            <m:t>𝑑</m:t>
                          </m:r>
                        </m:sub>
                      </m:sSub>
                      <m:r>
                        <a:rPr lang="en-IN" sz="2800" b="0" i="1" smtClean="0">
                          <a:latin typeface="Cambria Math" panose="02040503050406030204" pitchFamily="18" charset="0"/>
                        </a:rPr>
                        <m:t>𝑄</m:t>
                      </m:r>
                      <m:d>
                        <m:dPr>
                          <m:ctrlPr>
                            <a:rPr lang="en-IN" sz="2800" b="0" i="1" smtClean="0">
                              <a:latin typeface="Cambria Math" panose="02040503050406030204" pitchFamily="18" charset="0"/>
                            </a:rPr>
                          </m:ctrlPr>
                        </m:dPr>
                        <m:e>
                          <m:rad>
                            <m:radPr>
                              <m:degHide m:val="on"/>
                              <m:ctrlPr>
                                <a:rPr lang="en-IN" sz="2800" b="0" i="1" smtClean="0">
                                  <a:latin typeface="Cambria Math" panose="02040503050406030204" pitchFamily="18" charset="0"/>
                                </a:rPr>
                              </m:ctrlPr>
                            </m:radPr>
                            <m:deg/>
                            <m:e>
                              <m:r>
                                <a:rPr lang="en-IN" sz="2800" b="0" i="1" smtClean="0">
                                  <a:latin typeface="Cambria Math" panose="02040503050406030204" pitchFamily="18" charset="0"/>
                                </a:rPr>
                                <m:t>2</m:t>
                              </m:r>
                              <m:sSub>
                                <m:sSubPr>
                                  <m:ctrlPr>
                                    <a:rPr lang="en-IN" sz="2800" b="0" i="1" smtClean="0">
                                      <a:latin typeface="Cambria Math" panose="02040503050406030204" pitchFamily="18" charset="0"/>
                                      <a:ea typeface="Cambria Math" panose="02040503050406030204" pitchFamily="18" charset="0"/>
                                    </a:rPr>
                                  </m:ctrlPr>
                                </m:sSubPr>
                                <m:e>
                                  <m:r>
                                    <a:rPr lang="en-IN" sz="2800" b="0" i="1" smtClean="0">
                                      <a:latin typeface="Cambria Math" panose="02040503050406030204" pitchFamily="18" charset="0"/>
                                      <a:ea typeface="Cambria Math" panose="02040503050406030204" pitchFamily="18" charset="0"/>
                                    </a:rPr>
                                    <m:t>𝛾</m:t>
                                  </m:r>
                                </m:e>
                                <m:sub>
                                  <m:r>
                                    <a:rPr lang="en-IN" sz="2800" b="0" i="1" smtClean="0">
                                      <a:latin typeface="Cambria Math" panose="02040503050406030204" pitchFamily="18" charset="0"/>
                                      <a:ea typeface="Cambria Math" panose="02040503050406030204" pitchFamily="18" charset="0"/>
                                    </a:rPr>
                                    <m:t>𝑏</m:t>
                                  </m:r>
                                </m:sub>
                              </m:sSub>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𝑅</m:t>
                                  </m:r>
                                </m:e>
                                <m:sub>
                                  <m:r>
                                    <a:rPr lang="en-IN" sz="2800" b="0" i="1" smtClean="0">
                                      <a:latin typeface="Cambria Math" panose="02040503050406030204" pitchFamily="18" charset="0"/>
                                    </a:rPr>
                                    <m:t>𝑐</m:t>
                                  </m:r>
                                </m:sub>
                              </m:sSub>
                              <m:r>
                                <a:rPr lang="en-IN" sz="2800" b="0" i="1" smtClean="0">
                                  <a:latin typeface="Cambria Math" panose="02040503050406030204" pitchFamily="18" charset="0"/>
                                </a:rPr>
                                <m:t>𝑑</m:t>
                              </m:r>
                            </m:e>
                          </m:rad>
                        </m:e>
                      </m:d>
                    </m:oMath>
                  </m:oMathPara>
                </a14:m>
                <a:endParaRPr lang="en-IN"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a:p>
                <a:pPr algn="ctr"/>
                <a:endParaRPr lang="en-IN"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FA2D0FA7-BC3F-3F0B-6121-A0CD32761DBC}"/>
                  </a:ext>
                </a:extLst>
              </p:cNvPr>
              <p:cNvSpPr txBox="1">
                <a:spLocks noRot="1" noChangeAspect="1" noMove="1" noResize="1" noEditPoints="1" noAdjustHandles="1" noChangeArrowheads="1" noChangeShapeType="1" noTextEdit="1"/>
              </p:cNvSpPr>
              <p:nvPr/>
            </p:nvSpPr>
            <p:spPr>
              <a:xfrm>
                <a:off x="386764" y="1181100"/>
                <a:ext cx="18043525" cy="2529026"/>
              </a:xfrm>
              <a:prstGeom prst="rect">
                <a:avLst/>
              </a:prstGeom>
              <a:blipFill>
                <a:blip r:embed="rId2"/>
                <a:stretch>
                  <a:fillRect l="-608" t="-2651"/>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49EF2BB8-0C25-3B1E-7800-5BBB5F4B32CD}"/>
              </a:ext>
            </a:extLst>
          </p:cNvPr>
          <p:cNvSpPr txBox="1"/>
          <p:nvPr/>
        </p:nvSpPr>
        <p:spPr>
          <a:xfrm>
            <a:off x="14478000" y="2260946"/>
            <a:ext cx="22860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a:t>
            </a:r>
            <a:r>
              <a:rPr lang="en-IN" sz="2800" kern="1200" dirty="0">
                <a:solidFill>
                  <a:srgbClr val="000000"/>
                </a:solidFill>
                <a:latin typeface="Calibri" panose="020F0502020204030204" pitchFamily="34" charset="0"/>
                <a:ea typeface="+mn-ea"/>
                <a:cs typeface="+mn-cs"/>
              </a:rPr>
              <a:t>8-2-26</a:t>
            </a:r>
            <a:r>
              <a:rPr lang="en-IN" sz="2800" kern="1200" dirty="0">
                <a:solidFill>
                  <a:srgbClr val="000000"/>
                </a:solidFill>
                <a:effectLst/>
                <a:latin typeface="Calibri" panose="020F0502020204030204" pitchFamily="34" charset="0"/>
                <a:ea typeface="+mn-ea"/>
                <a:cs typeface="+mn-cs"/>
              </a:rPr>
              <a:t>)</a:t>
            </a:r>
            <a:endParaRPr lang="en-IN" sz="2800" dirty="0">
              <a:effectLst/>
            </a:endParaRPr>
          </a:p>
        </p:txBody>
      </p:sp>
      <p:sp>
        <p:nvSpPr>
          <p:cNvPr id="4" name="Slide Number Placeholder 3">
            <a:extLst>
              <a:ext uri="{FF2B5EF4-FFF2-40B4-BE49-F238E27FC236}">
                <a16:creationId xmlns:a16="http://schemas.microsoft.com/office/drawing/2014/main" id="{F8964384-348E-46D9-D287-55D05332F410}"/>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38</a:t>
            </a:fld>
            <a:r>
              <a:rPr lang="en-IN" spc="-10" dirty="0"/>
              <a:t>/46</a:t>
            </a:r>
          </a:p>
        </p:txBody>
      </p:sp>
    </p:spTree>
    <p:extLst>
      <p:ext uri="{BB962C8B-B14F-4D97-AF65-F5344CB8AC3E}">
        <p14:creationId xmlns:p14="http://schemas.microsoft.com/office/powerpoint/2010/main" val="2972115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C9CF8D5C-31FB-4AAC-A844-74448A0E583A}" type="datetime4">
              <a:rPr lang="en-US" spc="-25" smtClean="0"/>
              <a:t>April 17, 2024</a:t>
            </a:fld>
            <a:endParaRPr lang="en-IN" spc="-25" dirty="0"/>
          </a:p>
        </p:txBody>
      </p:sp>
      <p:sp>
        <p:nvSpPr>
          <p:cNvPr id="3" name="TextBox 2">
            <a:extLst>
              <a:ext uri="{FF2B5EF4-FFF2-40B4-BE49-F238E27FC236}">
                <a16:creationId xmlns:a16="http://schemas.microsoft.com/office/drawing/2014/main" id="{FA2D0FA7-BC3F-3F0B-6121-A0CD32761DBC}"/>
              </a:ext>
            </a:extLst>
          </p:cNvPr>
          <p:cNvSpPr txBox="1"/>
          <p:nvPr/>
        </p:nvSpPr>
        <p:spPr>
          <a:xfrm>
            <a:off x="3733801" y="3771900"/>
            <a:ext cx="11734799" cy="4154984"/>
          </a:xfrm>
          <a:prstGeom prst="rect">
            <a:avLst/>
          </a:prstGeom>
          <a:noFill/>
        </p:spPr>
        <p:txBody>
          <a:bodyPr wrap="square" rtlCol="0">
            <a:spAutoFit/>
          </a:bodyPr>
          <a:lstStyle/>
          <a:p>
            <a:r>
              <a:rPr lang="en-IN" sz="8800" dirty="0">
                <a:latin typeface="Times New Roman" panose="02020603050405020304" pitchFamily="18" charset="0"/>
                <a:cs typeface="Times New Roman" panose="02020603050405020304" pitchFamily="18" charset="0"/>
              </a:rPr>
              <a:t>Hard Decision Decoding</a:t>
            </a:r>
          </a:p>
          <a:p>
            <a:r>
              <a:rPr lang="en-IN" sz="8800" b="1" dirty="0">
                <a:latin typeface="Courier New" panose="02070309020205020404" pitchFamily="49" charset="0"/>
                <a:cs typeface="Courier New" panose="02070309020205020404" pitchFamily="49" charset="0"/>
              </a:rPr>
              <a:t>      </a:t>
            </a:r>
            <a:r>
              <a:rPr lang="en-IN" sz="7200" b="1" dirty="0">
                <a:latin typeface="Times New Roman" panose="02020603050405020304" pitchFamily="18" charset="0"/>
                <a:cs typeface="Times New Roman" panose="02020603050405020304" pitchFamily="18" charset="0"/>
              </a:rPr>
              <a:t>A</a:t>
            </a:r>
            <a:r>
              <a:rPr lang="en-IN" sz="7200" dirty="0">
                <a:latin typeface="Times New Roman" panose="02020603050405020304" pitchFamily="18" charset="0"/>
                <a:cs typeface="Times New Roman" panose="02020603050405020304" pitchFamily="18" charset="0"/>
              </a:rPr>
              <a:t>nalysis</a:t>
            </a:r>
            <a:r>
              <a:rPr lang="en-IN" sz="3200" b="1" dirty="0">
                <a:latin typeface="Courier New" panose="02070309020205020404" pitchFamily="49" charset="0"/>
                <a:cs typeface="Courier New" panose="02070309020205020404" pitchFamily="49" charset="0"/>
              </a:rPr>
              <a:t> </a:t>
            </a:r>
          </a:p>
          <a:p>
            <a:pPr algn="ctr"/>
            <a:endParaRPr lang="en-IN" sz="8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F16D907-D4B1-6EA2-D69E-1C085E457BFA}"/>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39</a:t>
            </a:fld>
            <a:r>
              <a:rPr lang="en-IN" spc="-10" dirty="0"/>
              <a:t>/46</a:t>
            </a:r>
          </a:p>
        </p:txBody>
      </p:sp>
    </p:spTree>
    <p:extLst>
      <p:ext uri="{BB962C8B-B14F-4D97-AF65-F5344CB8AC3E}">
        <p14:creationId xmlns:p14="http://schemas.microsoft.com/office/powerpoint/2010/main" val="3516383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102235">
              <a:lnSpc>
                <a:spcPct val="100000"/>
              </a:lnSpc>
              <a:spcBef>
                <a:spcPts val="125"/>
              </a:spcBef>
            </a:pPr>
            <a:r>
              <a:rPr lang="en-IN" spc="180" dirty="0"/>
              <a:t>Problem Statement  </a:t>
            </a:r>
            <a:endParaRPr spc="180" dirty="0"/>
          </a:p>
        </p:txBody>
      </p:sp>
      <p:sp>
        <p:nvSpPr>
          <p:cNvPr id="4" name="object 4"/>
          <p:cNvSpPr/>
          <p:nvPr/>
        </p:nvSpPr>
        <p:spPr>
          <a:xfrm>
            <a:off x="0" y="9784384"/>
            <a:ext cx="18288000" cy="502920"/>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dirty="0"/>
          </a:p>
        </p:txBody>
      </p:sp>
      <p:sp>
        <p:nvSpPr>
          <p:cNvPr id="5" name="object 5"/>
          <p:cNvSpPr txBox="1">
            <a:spLocks noGrp="1"/>
          </p:cNvSpPr>
          <p:nvPr>
            <p:ph type="ftr" sz="quarter" idx="5"/>
          </p:nvPr>
        </p:nvSpPr>
        <p:spPr>
          <a:xfrm>
            <a:off x="244475" y="9891280"/>
            <a:ext cx="3287698"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6" name="object 6"/>
          <p:cNvSpPr txBox="1">
            <a:spLocks noGrp="1"/>
          </p:cNvSpPr>
          <p:nvPr>
            <p:ph type="dt" sz="half" idx="6"/>
          </p:nvPr>
        </p:nvSpPr>
        <p:spPr>
          <a:xfrm>
            <a:off x="7792972" y="9865706"/>
            <a:ext cx="2716124" cy="333425"/>
          </a:xfrm>
          <a:prstGeom prst="rect">
            <a:avLst/>
          </a:prstGeom>
        </p:spPr>
        <p:txBody>
          <a:bodyPr vert="horz" wrap="square" lIns="0" tIns="0" rIns="0" bIns="0" rtlCol="0">
            <a:spAutoFit/>
          </a:bodyPr>
          <a:lstStyle/>
          <a:p>
            <a:pPr marL="12700">
              <a:lnSpc>
                <a:spcPts val="2575"/>
              </a:lnSpc>
            </a:pPr>
            <a:fld id="{660B5574-86F6-4086-94D6-5CAAB07AF246}" type="datetime4">
              <a:rPr lang="en-US" spc="-25" smtClean="0"/>
              <a:t>April 17, 2024</a:t>
            </a:fld>
            <a:endParaRPr spc="-25" dirty="0"/>
          </a:p>
        </p:txBody>
      </p:sp>
      <p:sp>
        <p:nvSpPr>
          <p:cNvPr id="8" name="TextBox 7">
            <a:extLst>
              <a:ext uri="{FF2B5EF4-FFF2-40B4-BE49-F238E27FC236}">
                <a16:creationId xmlns:a16="http://schemas.microsoft.com/office/drawing/2014/main" id="{D66E20DC-0DB4-F8A3-5BE3-06A5C8364ED9}"/>
              </a:ext>
            </a:extLst>
          </p:cNvPr>
          <p:cNvSpPr txBox="1"/>
          <p:nvPr/>
        </p:nvSpPr>
        <p:spPr>
          <a:xfrm>
            <a:off x="381000" y="1333500"/>
            <a:ext cx="16120164" cy="5724644"/>
          </a:xfrm>
          <a:prstGeom prst="rect">
            <a:avLst/>
          </a:prstGeom>
          <a:noFill/>
        </p:spPr>
        <p:txBody>
          <a:bodyPr wrap="square" rtlCol="0">
            <a:spAutoFit/>
          </a:bodyPr>
          <a:lstStyle/>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The project is based on the channel coding technique </a:t>
            </a:r>
            <a:r>
              <a:rPr lang="en-US" sz="3050" dirty="0">
                <a:latin typeface="Times New Roman" panose="02020603050405020304" pitchFamily="18" charset="0"/>
                <a:cs typeface="Times New Roman" panose="02020603050405020304" pitchFamily="18" charset="0"/>
                <a:sym typeface="Wingdings" panose="05000000000000000000" pitchFamily="2" charset="2"/>
              </a:rPr>
              <a:t>-</a:t>
            </a:r>
            <a:r>
              <a:rPr lang="en-US" sz="3050" dirty="0">
                <a:latin typeface="Times New Roman" panose="02020603050405020304" pitchFamily="18" charset="0"/>
                <a:cs typeface="Times New Roman" panose="02020603050405020304" pitchFamily="18" charset="0"/>
              </a:rPr>
              <a:t> Convolution Code. We will be analyzing most of the aspects of Convolution codes.</a:t>
            </a:r>
          </a:p>
          <a:p>
            <a:pPr marL="457200" indent="-457200">
              <a:buFont typeface="Arial" panose="020B0604020202020204" pitchFamily="34" charset="0"/>
              <a:buChar char="•"/>
            </a:pPr>
            <a:endParaRPr lang="en-US" sz="305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Plot the curves depicting the probability of detection errors for convolution codes with	</a:t>
            </a:r>
          </a:p>
          <a:p>
            <a:r>
              <a:rPr lang="en-US" sz="3050" dirty="0">
                <a:latin typeface="Times New Roman" panose="02020603050405020304" pitchFamily="18" charset="0"/>
                <a:cs typeface="Times New Roman" panose="02020603050405020304" pitchFamily="18" charset="0"/>
              </a:rPr>
              <a:t>	</a:t>
            </a:r>
            <a:r>
              <a:rPr lang="en-US" sz="3050" dirty="0" err="1">
                <a:latin typeface="Times New Roman" panose="02020603050405020304" pitchFamily="18" charset="0"/>
                <a:cs typeface="Times New Roman" panose="02020603050405020304" pitchFamily="18" charset="0"/>
              </a:rPr>
              <a:t>i</a:t>
            </a:r>
            <a:r>
              <a:rPr lang="en-US" sz="3050" dirty="0">
                <a:latin typeface="Times New Roman" panose="02020603050405020304" pitchFamily="18" charset="0"/>
                <a:cs typeface="Times New Roman" panose="02020603050405020304" pitchFamily="18" charset="0"/>
              </a:rPr>
              <a:t>) rate=1/2 K=3	</a:t>
            </a:r>
          </a:p>
          <a:p>
            <a:r>
              <a:rPr lang="en-US" sz="3050" dirty="0">
                <a:latin typeface="Times New Roman" panose="02020603050405020304" pitchFamily="18" charset="0"/>
                <a:cs typeface="Times New Roman" panose="02020603050405020304" pitchFamily="18" charset="0"/>
              </a:rPr>
              <a:t>	ii) rate=1/3 K=4	</a:t>
            </a:r>
          </a:p>
          <a:p>
            <a:r>
              <a:rPr lang="en-US" sz="3050" dirty="0">
                <a:latin typeface="Times New Roman" panose="02020603050405020304" pitchFamily="18" charset="0"/>
                <a:cs typeface="Times New Roman" panose="02020603050405020304" pitchFamily="18" charset="0"/>
              </a:rPr>
              <a:t>	iii) rate=1/3 K=6</a:t>
            </a:r>
          </a:p>
          <a:p>
            <a:endParaRPr lang="en-US" sz="3050" dirty="0">
              <a:latin typeface="Times New Roman" panose="02020603050405020304" pitchFamily="18" charset="0"/>
              <a:cs typeface="Times New Roman" panose="02020603050405020304" pitchFamily="18" charset="0"/>
            </a:endParaRPr>
          </a:p>
          <a:p>
            <a:endParaRPr lang="en-US" sz="3050" dirty="0">
              <a:latin typeface="Times New Roman" panose="02020603050405020304" pitchFamily="18" charset="0"/>
              <a:cs typeface="Times New Roman" panose="02020603050405020304" pitchFamily="18" charset="0"/>
            </a:endParaRPr>
          </a:p>
          <a:p>
            <a:endParaRPr lang="en-US" sz="305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Observe the performance of both decoding techniques and compare these simulation results with their respective analysis results. </a:t>
            </a:r>
          </a:p>
        </p:txBody>
      </p:sp>
      <p:sp>
        <p:nvSpPr>
          <p:cNvPr id="9" name="Slide Number Placeholder 8">
            <a:extLst>
              <a:ext uri="{FF2B5EF4-FFF2-40B4-BE49-F238E27FC236}">
                <a16:creationId xmlns:a16="http://schemas.microsoft.com/office/drawing/2014/main" id="{1E599DBA-9019-51CC-EF12-56476468ECB5}"/>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4</a:t>
            </a:fld>
            <a:r>
              <a:rPr lang="en-IN" spc="-10" dirty="0"/>
              <a:t>/46</a:t>
            </a:r>
          </a:p>
        </p:txBody>
      </p:sp>
      <p:sp>
        <p:nvSpPr>
          <p:cNvPr id="7" name="TextBox 6">
            <a:extLst>
              <a:ext uri="{FF2B5EF4-FFF2-40B4-BE49-F238E27FC236}">
                <a16:creationId xmlns:a16="http://schemas.microsoft.com/office/drawing/2014/main" id="{28E206B4-4448-CADC-CF43-79EDB5D87F26}"/>
              </a:ext>
            </a:extLst>
          </p:cNvPr>
          <p:cNvSpPr txBox="1"/>
          <p:nvPr/>
        </p:nvSpPr>
        <p:spPr>
          <a:xfrm>
            <a:off x="914400" y="4591168"/>
            <a:ext cx="15791502" cy="1500411"/>
          </a:xfrm>
          <a:prstGeom prst="rect">
            <a:avLst/>
          </a:prstGeom>
          <a:noFill/>
        </p:spPr>
        <p:txBody>
          <a:bodyPr wrap="none" rtlCol="0">
            <a:spAutoFit/>
          </a:bodyPr>
          <a:lstStyle/>
          <a:p>
            <a:r>
              <a:rPr lang="en-US" sz="3050" dirty="0">
                <a:latin typeface="Times New Roman" panose="02020603050405020304" pitchFamily="18" charset="0"/>
                <a:cs typeface="Times New Roman" panose="02020603050405020304" pitchFamily="18" charset="0"/>
              </a:rPr>
              <a:t>using both Viterbi hard and Viterbi soft decoding for varying values of SNR(in dB) from 0 to 10 in </a:t>
            </a:r>
          </a:p>
          <a:p>
            <a:r>
              <a:rPr lang="en-US" sz="3050" dirty="0">
                <a:latin typeface="Times New Roman" panose="02020603050405020304" pitchFamily="18" charset="0"/>
                <a:cs typeface="Times New Roman" panose="02020603050405020304" pitchFamily="18" charset="0"/>
              </a:rPr>
              <a:t>the steps of 0.5.</a:t>
            </a:r>
          </a:p>
          <a:p>
            <a:endParaRPr lang="en-AS" sz="3050" dirty="0"/>
          </a:p>
        </p:txBody>
      </p:sp>
    </p:spTree>
    <p:extLst>
      <p:ext uri="{BB962C8B-B14F-4D97-AF65-F5344CB8AC3E}">
        <p14:creationId xmlns:p14="http://schemas.microsoft.com/office/powerpoint/2010/main" val="2702179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345B4285-83BF-4149-B39C-70E4315A2881}" type="datetime4">
              <a:rPr lang="en-US" spc="-25" smtClean="0"/>
              <a:t>April 17, 2024</a:t>
            </a:fld>
            <a:endParaRPr lang="en-IN" spc="-25"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67B4F279-6F0E-A464-217B-AB53E750CA03}"/>
                  </a:ext>
                </a:extLst>
              </p:cNvPr>
              <p:cNvSpPr txBox="1">
                <a:spLocks/>
              </p:cNvSpPr>
              <p:nvPr/>
            </p:nvSpPr>
            <p:spPr>
              <a:xfrm>
                <a:off x="805204" y="1500474"/>
                <a:ext cx="16720796" cy="7072025"/>
              </a:xfrm>
              <a:prstGeom prst="rect">
                <a:avLst/>
              </a:prstGeom>
            </p:spPr>
            <p:txBody>
              <a:bodyPr wrap="square" lIns="0" tIns="0" rIns="0" bIns="0">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We will analyze the performance of maximum likelihood decoding for a convolutional code over binary symmetric channel.</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Without loss of generality, we assume that the all zero codeword 0 is transmitted .</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first event error happens at an arbitrary time t if the all zero path is eliminated for the first time in favor of an incorrect path.</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Assuming that the incorrect path has weight d, a first event error happens with probability</a:t>
                </a:r>
              </a:p>
              <a:p>
                <a:pPr lvl="1"/>
                <a:r>
                  <a:rPr lang="en-US" sz="3200" dirty="0">
                    <a:latin typeface="Times New Roman" panose="02020603050405020304" pitchFamily="18" charset="0"/>
                    <a:cs typeface="Times New Roman" panose="02020603050405020304" pitchFamily="18" charset="0"/>
                  </a:rPr>
                  <a:t> 	</a:t>
                </a:r>
              </a:p>
              <a:p>
                <a:pPr lvl="1"/>
                <a:r>
                  <a:rPr lang="en-US" sz="3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3200" i="1" smtClean="0">
                            <a:latin typeface="Cambria Math" panose="02040503050406030204" pitchFamily="18" charset="0"/>
                          </a:rPr>
                        </m:ctrlPr>
                      </m:sSubPr>
                      <m:e>
                        <m:r>
                          <a:rPr lang="en-IN" sz="3200" i="1" smtClean="0">
                            <a:latin typeface="Cambria Math" panose="02040503050406030204" pitchFamily="18" charset="0"/>
                          </a:rPr>
                          <m:t>𝑃</m:t>
                        </m:r>
                      </m:e>
                      <m:sub>
                        <m:r>
                          <a:rPr lang="en-IN" sz="3200" i="1" smtClean="0">
                            <a:latin typeface="Cambria Math" panose="02040503050406030204" pitchFamily="18" charset="0"/>
                          </a:rPr>
                          <m:t>2</m:t>
                        </m:r>
                      </m:sub>
                    </m:sSub>
                  </m:oMath>
                </a14:m>
                <a:r>
                  <a:rPr lang="en-IN" sz="3200" dirty="0">
                    <a:latin typeface="Times New Roman" panose="02020603050405020304" pitchFamily="18" charset="0"/>
                    <a:cs typeface="Times New Roman" panose="02020603050405020304" pitchFamily="18" charset="0"/>
                  </a:rPr>
                  <a:t>(D) =</a:t>
                </a:r>
                <a14:m>
                  <m:oMath xmlns:m="http://schemas.openxmlformats.org/officeDocument/2006/math">
                    <m:d>
                      <m:dPr>
                        <m:begChr m:val="{"/>
                        <m:endChr m:val=""/>
                        <m:ctrlPr>
                          <a:rPr lang="en-IN" sz="3200" i="1" smtClean="0">
                            <a:latin typeface="Cambria Math" panose="02040503050406030204" pitchFamily="18" charset="0"/>
                          </a:rPr>
                        </m:ctrlPr>
                      </m:dPr>
                      <m:e>
                        <m:eqArr>
                          <m:eqArrPr>
                            <m:ctrlPr>
                              <a:rPr lang="pt-BR" sz="3200" i="1" smtClean="0">
                                <a:latin typeface="Cambria Math" panose="02040503050406030204" pitchFamily="18" charset="0"/>
                              </a:rPr>
                            </m:ctrlPr>
                          </m:eqArrPr>
                          <m:e>
                            <m:nary>
                              <m:naryPr>
                                <m:chr m:val="∑"/>
                                <m:ctrlPr>
                                  <a:rPr lang="pt-BR" sz="3200" i="1" smtClean="0">
                                    <a:latin typeface="Cambria Math" panose="02040503050406030204" pitchFamily="18" charset="0"/>
                                  </a:rPr>
                                </m:ctrlPr>
                              </m:naryPr>
                              <m:sub>
                                <m:r>
                                  <m:rPr>
                                    <m:brk m:alnAt="23"/>
                                  </m:rPr>
                                  <a:rPr lang="en-IN" sz="3200" i="1" smtClean="0">
                                    <a:latin typeface="Cambria Math" panose="02040503050406030204" pitchFamily="18" charset="0"/>
                                  </a:rPr>
                                  <m:t>𝑘</m:t>
                                </m:r>
                                <m:r>
                                  <a:rPr lang="en-IN" sz="3200" i="1" smtClean="0">
                                    <a:latin typeface="Cambria Math" panose="02040503050406030204" pitchFamily="18" charset="0"/>
                                  </a:rPr>
                                  <m:t>=(</m:t>
                                </m:r>
                                <m:r>
                                  <a:rPr lang="en-IN" sz="3200" i="1" smtClean="0">
                                    <a:latin typeface="Cambria Math" panose="02040503050406030204" pitchFamily="18" charset="0"/>
                                  </a:rPr>
                                  <m:t>𝑑</m:t>
                                </m:r>
                                <m:r>
                                  <a:rPr lang="en-IN" sz="3200" i="1" smtClean="0">
                                    <a:latin typeface="Cambria Math" panose="02040503050406030204" pitchFamily="18" charset="0"/>
                                  </a:rPr>
                                  <m:t>+1)/2</m:t>
                                </m:r>
                              </m:sub>
                              <m:sup>
                                <m:r>
                                  <a:rPr lang="en-IN" sz="3200" i="1" smtClean="0">
                                    <a:latin typeface="Cambria Math" panose="02040503050406030204" pitchFamily="18" charset="0"/>
                                  </a:rPr>
                                  <m:t>𝑑</m:t>
                                </m:r>
                              </m:sup>
                              <m:e>
                                <m:d>
                                  <m:dPr>
                                    <m:ctrlPr>
                                      <a:rPr lang="pt-BR" sz="3200" i="1" smtClean="0">
                                        <a:latin typeface="Cambria Math" panose="02040503050406030204" pitchFamily="18" charset="0"/>
                                      </a:rPr>
                                    </m:ctrlPr>
                                  </m:dPr>
                                  <m:e>
                                    <m:f>
                                      <m:fPr>
                                        <m:type m:val="noBar"/>
                                        <m:ctrlPr>
                                          <a:rPr lang="pt-BR" sz="3200" i="1" smtClean="0">
                                            <a:latin typeface="Cambria Math" panose="02040503050406030204" pitchFamily="18" charset="0"/>
                                          </a:rPr>
                                        </m:ctrlPr>
                                      </m:fPr>
                                      <m:num>
                                        <m:r>
                                          <a:rPr lang="en-IN" sz="3200" i="1" smtClean="0">
                                            <a:latin typeface="Cambria Math" panose="02040503050406030204" pitchFamily="18" charset="0"/>
                                          </a:rPr>
                                          <m:t>𝑑</m:t>
                                        </m:r>
                                      </m:num>
                                      <m:den>
                                        <m:r>
                                          <a:rPr lang="pt-BR" sz="3200" i="1" smtClean="0">
                                            <a:latin typeface="Cambria Math" panose="02040503050406030204" pitchFamily="18" charset="0"/>
                                          </a:rPr>
                                          <m:t>𝑘</m:t>
                                        </m:r>
                                      </m:den>
                                    </m:f>
                                  </m:e>
                                </m:d>
                                <m:sSup>
                                  <m:sSupPr>
                                    <m:ctrlPr>
                                      <a:rPr lang="pt-BR" sz="3200" i="1" smtClean="0">
                                        <a:latin typeface="Cambria Math" panose="02040503050406030204" pitchFamily="18" charset="0"/>
                                      </a:rPr>
                                    </m:ctrlPr>
                                  </m:sSupPr>
                                  <m:e>
                                    <m:r>
                                      <a:rPr lang="en-IN" sz="3200" i="1" smtClean="0">
                                        <a:latin typeface="Cambria Math" panose="02040503050406030204" pitchFamily="18" charset="0"/>
                                      </a:rPr>
                                      <m:t>𝑝</m:t>
                                    </m:r>
                                  </m:e>
                                  <m:sup>
                                    <m:r>
                                      <a:rPr lang="pt-BR" sz="3200" i="1" smtClean="0">
                                        <a:latin typeface="Cambria Math" panose="02040503050406030204" pitchFamily="18" charset="0"/>
                                      </a:rPr>
                                      <m:t>𝑘</m:t>
                                    </m:r>
                                  </m:sup>
                                </m:sSup>
                                <m:sSup>
                                  <m:sSupPr>
                                    <m:ctrlPr>
                                      <a:rPr lang="pt-BR" sz="3200" i="1" smtClean="0">
                                        <a:latin typeface="Cambria Math" panose="02040503050406030204" pitchFamily="18" charset="0"/>
                                      </a:rPr>
                                    </m:ctrlPr>
                                  </m:sSupPr>
                                  <m:e>
                                    <m:r>
                                      <a:rPr lang="en-IN" sz="3200" i="1" smtClean="0">
                                        <a:latin typeface="Cambria Math" panose="02040503050406030204" pitchFamily="18" charset="0"/>
                                      </a:rPr>
                                      <m:t>(1−</m:t>
                                    </m:r>
                                    <m:r>
                                      <a:rPr lang="en-IN" sz="3200" i="1" smtClean="0">
                                        <a:latin typeface="Cambria Math" panose="02040503050406030204" pitchFamily="18" charset="0"/>
                                      </a:rPr>
                                      <m:t>𝑝</m:t>
                                    </m:r>
                                    <m:r>
                                      <a:rPr lang="en-IN" sz="3200" i="1" smtClean="0">
                                        <a:latin typeface="Cambria Math" panose="02040503050406030204" pitchFamily="18" charset="0"/>
                                      </a:rPr>
                                      <m:t>)</m:t>
                                    </m:r>
                                  </m:e>
                                  <m:sup>
                                    <m:r>
                                      <a:rPr lang="en-IN" sz="3200" i="1" smtClean="0">
                                        <a:latin typeface="Cambria Math" panose="02040503050406030204" pitchFamily="18" charset="0"/>
                                      </a:rPr>
                                      <m:t>𝑑</m:t>
                                    </m:r>
                                    <m:r>
                                      <a:rPr lang="pt-BR" sz="3200" i="1" smtClean="0">
                                        <a:latin typeface="Cambria Math" panose="02040503050406030204" pitchFamily="18" charset="0"/>
                                      </a:rPr>
                                      <m:t>−</m:t>
                                    </m:r>
                                    <m:r>
                                      <a:rPr lang="pt-BR" sz="3200" i="1" smtClean="0">
                                        <a:latin typeface="Cambria Math" panose="02040503050406030204" pitchFamily="18" charset="0"/>
                                      </a:rPr>
                                      <m:t>𝑘</m:t>
                                    </m:r>
                                  </m:sup>
                                </m:sSup>
                              </m:e>
                            </m:nary>
                            <m:r>
                              <m:rPr>
                                <m:nor/>
                              </m:rPr>
                              <a:rPr lang="en-IN" sz="3200" smtClean="0">
                                <a:latin typeface="Times New Roman" panose="02020603050405020304" pitchFamily="18" charset="0"/>
                                <a:cs typeface="Times New Roman" panose="02020603050405020304" pitchFamily="18" charset="0"/>
                              </a:rPr>
                              <m:t> </m:t>
                            </m:r>
                            <m:r>
                              <m:rPr>
                                <m:nor/>
                              </m:rPr>
                              <a:rPr lang="en-IN" sz="3200" dirty="0">
                                <a:latin typeface="Times New Roman" panose="02020603050405020304" pitchFamily="18" charset="0"/>
                                <a:cs typeface="Times New Roman" panose="02020603050405020304" pitchFamily="18" charset="0"/>
                              </a:rPr>
                              <m:t> 	</m:t>
                            </m:r>
                          </m:e>
                          <m:e>
                            <m:nary>
                              <m:naryPr>
                                <m:chr m:val="∑"/>
                                <m:ctrlPr>
                                  <a:rPr lang="pt-BR" sz="3200" i="1" smtClean="0">
                                    <a:latin typeface="Cambria Math" panose="02040503050406030204" pitchFamily="18" charset="0"/>
                                  </a:rPr>
                                </m:ctrlPr>
                              </m:naryPr>
                              <m:sub>
                                <m:r>
                                  <m:rPr>
                                    <m:brk m:alnAt="23"/>
                                  </m:rPr>
                                  <a:rPr lang="en-IN" sz="3200" i="1" smtClean="0">
                                    <a:latin typeface="Cambria Math" panose="02040503050406030204" pitchFamily="18" charset="0"/>
                                  </a:rPr>
                                  <m:t>𝑘</m:t>
                                </m:r>
                                <m:r>
                                  <a:rPr lang="en-IN" sz="3200" i="1" smtClean="0">
                                    <a:latin typeface="Cambria Math" panose="02040503050406030204" pitchFamily="18" charset="0"/>
                                  </a:rPr>
                                  <m:t>=(</m:t>
                                </m:r>
                                <m:r>
                                  <a:rPr lang="en-IN" sz="3200" i="1" smtClean="0">
                                    <a:latin typeface="Cambria Math" panose="02040503050406030204" pitchFamily="18" charset="0"/>
                                  </a:rPr>
                                  <m:t>𝑑</m:t>
                                </m:r>
                                <m:r>
                                  <a:rPr lang="en-IN" sz="3200" i="1" smtClean="0">
                                    <a:latin typeface="Cambria Math" panose="02040503050406030204" pitchFamily="18" charset="0"/>
                                  </a:rPr>
                                  <m:t>+1)/2</m:t>
                                </m:r>
                              </m:sub>
                              <m:sup>
                                <m:r>
                                  <a:rPr lang="en-IN" sz="3200" i="1" smtClean="0">
                                    <a:latin typeface="Cambria Math" panose="02040503050406030204" pitchFamily="18" charset="0"/>
                                  </a:rPr>
                                  <m:t>𝑑</m:t>
                                </m:r>
                              </m:sup>
                              <m:e>
                                <m:d>
                                  <m:dPr>
                                    <m:ctrlPr>
                                      <a:rPr lang="pt-BR" sz="3200" i="1" smtClean="0">
                                        <a:latin typeface="Cambria Math" panose="02040503050406030204" pitchFamily="18" charset="0"/>
                                      </a:rPr>
                                    </m:ctrlPr>
                                  </m:dPr>
                                  <m:e>
                                    <m:f>
                                      <m:fPr>
                                        <m:type m:val="noBar"/>
                                        <m:ctrlPr>
                                          <a:rPr lang="pt-BR" sz="3200" i="1" smtClean="0">
                                            <a:latin typeface="Cambria Math" panose="02040503050406030204" pitchFamily="18" charset="0"/>
                                          </a:rPr>
                                        </m:ctrlPr>
                                      </m:fPr>
                                      <m:num>
                                        <m:r>
                                          <a:rPr lang="en-IN" sz="3200" i="1" smtClean="0">
                                            <a:latin typeface="Cambria Math" panose="02040503050406030204" pitchFamily="18" charset="0"/>
                                          </a:rPr>
                                          <m:t>𝑑</m:t>
                                        </m:r>
                                      </m:num>
                                      <m:den>
                                        <m:r>
                                          <a:rPr lang="pt-BR" sz="3200" i="1" smtClean="0">
                                            <a:latin typeface="Cambria Math" panose="02040503050406030204" pitchFamily="18" charset="0"/>
                                          </a:rPr>
                                          <m:t>𝑘</m:t>
                                        </m:r>
                                      </m:den>
                                    </m:f>
                                  </m:e>
                                </m:d>
                                <m:sSup>
                                  <m:sSupPr>
                                    <m:ctrlPr>
                                      <a:rPr lang="pt-BR" sz="3200" i="1" smtClean="0">
                                        <a:latin typeface="Cambria Math" panose="02040503050406030204" pitchFamily="18" charset="0"/>
                                      </a:rPr>
                                    </m:ctrlPr>
                                  </m:sSupPr>
                                  <m:e>
                                    <m:r>
                                      <a:rPr lang="en-IN" sz="3200" i="1" smtClean="0">
                                        <a:latin typeface="Cambria Math" panose="02040503050406030204" pitchFamily="18" charset="0"/>
                                      </a:rPr>
                                      <m:t>𝑝</m:t>
                                    </m:r>
                                  </m:e>
                                  <m:sup>
                                    <m:r>
                                      <a:rPr lang="pt-BR" sz="3200" i="1" smtClean="0">
                                        <a:latin typeface="Cambria Math" panose="02040503050406030204" pitchFamily="18" charset="0"/>
                                      </a:rPr>
                                      <m:t>𝑘</m:t>
                                    </m:r>
                                  </m:sup>
                                </m:sSup>
                                <m:sSup>
                                  <m:sSupPr>
                                    <m:ctrlPr>
                                      <a:rPr lang="pt-BR" sz="3200" i="1" smtClean="0">
                                        <a:latin typeface="Cambria Math" panose="02040503050406030204" pitchFamily="18" charset="0"/>
                                      </a:rPr>
                                    </m:ctrlPr>
                                  </m:sSupPr>
                                  <m:e>
                                    <m:r>
                                      <a:rPr lang="en-IN" sz="3200" i="1" smtClean="0">
                                        <a:latin typeface="Cambria Math" panose="02040503050406030204" pitchFamily="18" charset="0"/>
                                      </a:rPr>
                                      <m:t>(1−</m:t>
                                    </m:r>
                                    <m:r>
                                      <a:rPr lang="en-IN" sz="3200" i="1" smtClean="0">
                                        <a:latin typeface="Cambria Math" panose="02040503050406030204" pitchFamily="18" charset="0"/>
                                      </a:rPr>
                                      <m:t>𝑝</m:t>
                                    </m:r>
                                    <m:r>
                                      <a:rPr lang="en-IN" sz="3200" i="1" smtClean="0">
                                        <a:latin typeface="Cambria Math" panose="02040503050406030204" pitchFamily="18" charset="0"/>
                                      </a:rPr>
                                      <m:t>)</m:t>
                                    </m:r>
                                  </m:e>
                                  <m:sup>
                                    <m:r>
                                      <a:rPr lang="en-IN" sz="3200" i="1" smtClean="0">
                                        <a:latin typeface="Cambria Math" panose="02040503050406030204" pitchFamily="18" charset="0"/>
                                      </a:rPr>
                                      <m:t>𝑑</m:t>
                                    </m:r>
                                    <m:r>
                                      <a:rPr lang="pt-BR" sz="3200" i="1" smtClean="0">
                                        <a:latin typeface="Cambria Math" panose="02040503050406030204" pitchFamily="18" charset="0"/>
                                      </a:rPr>
                                      <m:t>−</m:t>
                                    </m:r>
                                    <m:r>
                                      <a:rPr lang="pt-BR" sz="3200" i="1" smtClean="0">
                                        <a:latin typeface="Cambria Math" panose="02040503050406030204" pitchFamily="18" charset="0"/>
                                      </a:rPr>
                                      <m:t>𝑘</m:t>
                                    </m:r>
                                  </m:sup>
                                </m:sSup>
                                <m:r>
                                  <a:rPr lang="en-IN" sz="3200" i="1" smtClean="0">
                                    <a:latin typeface="Cambria Math" panose="02040503050406030204" pitchFamily="18" charset="0"/>
                                  </a:rPr>
                                  <m:t> +</m:t>
                                </m:r>
                                <m:f>
                                  <m:fPr>
                                    <m:ctrlPr>
                                      <a:rPr lang="en-IN" sz="3200" i="1" smtClean="0">
                                        <a:latin typeface="Cambria Math" panose="02040503050406030204" pitchFamily="18" charset="0"/>
                                      </a:rPr>
                                    </m:ctrlPr>
                                  </m:fPr>
                                  <m:num>
                                    <m:r>
                                      <a:rPr lang="en-IN" sz="3200" i="1" smtClean="0">
                                        <a:latin typeface="Cambria Math" panose="02040503050406030204" pitchFamily="18" charset="0"/>
                                      </a:rPr>
                                      <m:t>1</m:t>
                                    </m:r>
                                  </m:num>
                                  <m:den>
                                    <m:r>
                                      <a:rPr lang="en-IN" sz="3200" i="1" smtClean="0">
                                        <a:latin typeface="Cambria Math" panose="02040503050406030204" pitchFamily="18" charset="0"/>
                                      </a:rPr>
                                      <m:t>2</m:t>
                                    </m:r>
                                  </m:den>
                                </m:f>
                                <m:d>
                                  <m:dPr>
                                    <m:ctrlPr>
                                      <a:rPr lang="pt-BR" sz="3200" i="1" smtClean="0">
                                        <a:latin typeface="Cambria Math" panose="02040503050406030204" pitchFamily="18" charset="0"/>
                                      </a:rPr>
                                    </m:ctrlPr>
                                  </m:dPr>
                                  <m:e>
                                    <m:f>
                                      <m:fPr>
                                        <m:type m:val="noBar"/>
                                        <m:ctrlPr>
                                          <a:rPr lang="pt-BR" sz="3200" i="1" smtClean="0">
                                            <a:latin typeface="Cambria Math" panose="02040503050406030204" pitchFamily="18" charset="0"/>
                                          </a:rPr>
                                        </m:ctrlPr>
                                      </m:fPr>
                                      <m:num>
                                        <m:r>
                                          <a:rPr lang="en-IN" sz="3200" i="1" smtClean="0">
                                            <a:latin typeface="Cambria Math" panose="02040503050406030204" pitchFamily="18" charset="0"/>
                                          </a:rPr>
                                          <m:t>𝑑</m:t>
                                        </m:r>
                                      </m:num>
                                      <m:den>
                                        <m:r>
                                          <a:rPr lang="pt-BR" sz="3200" i="1" smtClean="0">
                                            <a:latin typeface="Cambria Math" panose="02040503050406030204" pitchFamily="18" charset="0"/>
                                          </a:rPr>
                                          <m:t>𝑘</m:t>
                                        </m:r>
                                      </m:den>
                                    </m:f>
                                  </m:e>
                                </m:d>
                                <m:sSup>
                                  <m:sSupPr>
                                    <m:ctrlPr>
                                      <a:rPr lang="pt-BR" sz="3200" i="1" smtClean="0">
                                        <a:latin typeface="Cambria Math" panose="02040503050406030204" pitchFamily="18" charset="0"/>
                                      </a:rPr>
                                    </m:ctrlPr>
                                  </m:sSupPr>
                                  <m:e>
                                    <m:r>
                                      <a:rPr lang="en-IN" sz="3200" i="1" smtClean="0">
                                        <a:latin typeface="Cambria Math" panose="02040503050406030204" pitchFamily="18" charset="0"/>
                                      </a:rPr>
                                      <m:t>𝑝</m:t>
                                    </m:r>
                                  </m:e>
                                  <m:sup>
                                    <m:r>
                                      <a:rPr lang="pt-BR" sz="3200" i="1" smtClean="0">
                                        <a:latin typeface="Cambria Math" panose="02040503050406030204" pitchFamily="18" charset="0"/>
                                      </a:rPr>
                                      <m:t>𝑘</m:t>
                                    </m:r>
                                  </m:sup>
                                </m:sSup>
                                <m:sSup>
                                  <m:sSupPr>
                                    <m:ctrlPr>
                                      <a:rPr lang="pt-BR" sz="3200" i="1" smtClean="0">
                                        <a:latin typeface="Cambria Math" panose="02040503050406030204" pitchFamily="18" charset="0"/>
                                      </a:rPr>
                                    </m:ctrlPr>
                                  </m:sSupPr>
                                  <m:e>
                                    <m:r>
                                      <a:rPr lang="en-IN" sz="3200" i="1" smtClean="0">
                                        <a:latin typeface="Cambria Math" panose="02040503050406030204" pitchFamily="18" charset="0"/>
                                      </a:rPr>
                                      <m:t>(1−</m:t>
                                    </m:r>
                                    <m:r>
                                      <a:rPr lang="en-IN" sz="3200" i="1" smtClean="0">
                                        <a:latin typeface="Cambria Math" panose="02040503050406030204" pitchFamily="18" charset="0"/>
                                      </a:rPr>
                                      <m:t>𝑝</m:t>
                                    </m:r>
                                    <m:r>
                                      <a:rPr lang="en-IN" sz="3200" i="1" smtClean="0">
                                        <a:latin typeface="Cambria Math" panose="02040503050406030204" pitchFamily="18" charset="0"/>
                                      </a:rPr>
                                      <m:t>)</m:t>
                                    </m:r>
                                  </m:e>
                                  <m:sup>
                                    <m:r>
                                      <a:rPr lang="en-IN" sz="3200" i="1" smtClean="0">
                                        <a:latin typeface="Cambria Math" panose="02040503050406030204" pitchFamily="18" charset="0"/>
                                      </a:rPr>
                                      <m:t>𝑑</m:t>
                                    </m:r>
                                    <m:r>
                                      <a:rPr lang="pt-BR" sz="3200" i="1" smtClean="0">
                                        <a:latin typeface="Cambria Math" panose="02040503050406030204" pitchFamily="18" charset="0"/>
                                      </a:rPr>
                                      <m:t>−</m:t>
                                    </m:r>
                                    <m:r>
                                      <a:rPr lang="pt-BR" sz="3200" i="1" smtClean="0">
                                        <a:latin typeface="Cambria Math" panose="02040503050406030204" pitchFamily="18" charset="0"/>
                                      </a:rPr>
                                      <m:t>𝑘</m:t>
                                    </m:r>
                                  </m:sup>
                                </m:sSup>
                              </m:e>
                            </m:nary>
                            <m:r>
                              <m:rPr>
                                <m:nor/>
                              </m:rPr>
                              <a:rPr lang="en-IN" sz="3200" dirty="0">
                                <a:latin typeface="Times New Roman" panose="02020603050405020304" pitchFamily="18" charset="0"/>
                                <a:cs typeface="Times New Roman" panose="02020603050405020304" pitchFamily="18" charset="0"/>
                              </a:rPr>
                              <m:t> </m:t>
                            </m:r>
                          </m:e>
                        </m:eqArr>
                      </m:e>
                    </m:d>
                  </m:oMath>
                </a14:m>
                <a:endParaRPr lang="en-IN" sz="3200" i="1" dirty="0">
                  <a:latin typeface="Times New Roman" panose="02020603050405020304" pitchFamily="18" charset="0"/>
                  <a:cs typeface="Times New Roman" panose="02020603050405020304" pitchFamily="18" charset="0"/>
                </a:endParaRPr>
              </a:p>
              <a:p>
                <a:pPr lvl="1"/>
                <a:endParaRPr lang="en-IN" sz="3200" i="1" dirty="0">
                  <a:latin typeface="Times New Roman" panose="02020603050405020304" pitchFamily="18" charset="0"/>
                  <a:cs typeface="Times New Roman" panose="02020603050405020304" pitchFamily="18" charset="0"/>
                </a:endParaRPr>
              </a:p>
              <a:p>
                <a:pPr lvl="1"/>
                <a:endParaRPr lang="en-IN" sz="3200" i="1" dirty="0">
                  <a:latin typeface="Times New Roman" panose="02020603050405020304" pitchFamily="18" charset="0"/>
                  <a:cs typeface="Times New Roman" panose="02020603050405020304" pitchFamily="18" charset="0"/>
                </a:endParaRPr>
              </a:p>
              <a:p>
                <a:pPr lvl="1"/>
                <a14:m>
                  <m:oMath xmlns:m="http://schemas.openxmlformats.org/officeDocument/2006/math">
                    <m:r>
                      <m:rPr>
                        <m:nor/>
                      </m:rPr>
                      <a:rPr lang="en-IN" sz="3200" dirty="0" smtClean="0">
                        <a:latin typeface="Times New Roman" panose="02020603050405020304" pitchFamily="18" charset="0"/>
                        <a:cs typeface="Times New Roman" panose="02020603050405020304" pitchFamily="18" charset="0"/>
                      </a:rPr>
                      <m:t> </m:t>
                    </m:r>
                  </m:oMath>
                </a14:m>
                <a:r>
                  <a:rPr lang="en-IN" sz="3200" dirty="0">
                    <a:latin typeface="Times New Roman" panose="02020603050405020304" pitchFamily="18" charset="0"/>
                    <a:cs typeface="Times New Roman" panose="02020603050405020304" pitchFamily="18" charset="0"/>
                  </a:rPr>
                  <a:t>	</a:t>
                </a:r>
                <a:r>
                  <a:rPr lang="en-IN" sz="3200" dirty="0"/>
                  <a:t> </a:t>
                </a:r>
                <a:endParaRPr lang="en-IN" sz="3200" dirty="0">
                  <a:latin typeface="Times New Roman" panose="02020603050405020304" pitchFamily="18" charset="0"/>
                  <a:cs typeface="Times New Roman" panose="02020603050405020304" pitchFamily="18" charset="0"/>
                </a:endParaRPr>
              </a:p>
              <a:p>
                <a:pPr lvl="1"/>
                <a:r>
                  <a:rPr lang="en-IN" sz="3200" dirty="0">
                    <a:latin typeface="Times New Roman" panose="02020603050405020304" pitchFamily="18" charset="0"/>
                    <a:cs typeface="Times New Roman" panose="02020603050405020304" pitchFamily="18" charset="0"/>
                  </a:rPr>
                  <a:t>	</a:t>
                </a:r>
              </a:p>
            </p:txBody>
          </p:sp>
        </mc:Choice>
        <mc:Fallback xmlns="">
          <p:sp>
            <p:nvSpPr>
              <p:cNvPr id="10" name="Content Placeholder 2">
                <a:extLst>
                  <a:ext uri="{FF2B5EF4-FFF2-40B4-BE49-F238E27FC236}">
                    <a16:creationId xmlns:a16="http://schemas.microsoft.com/office/drawing/2014/main" id="{67B4F279-6F0E-A464-217B-AB53E750CA03}"/>
                  </a:ext>
                </a:extLst>
              </p:cNvPr>
              <p:cNvSpPr txBox="1">
                <a:spLocks noRot="1" noChangeAspect="1" noMove="1" noResize="1" noEditPoints="1" noAdjustHandles="1" noChangeArrowheads="1" noChangeShapeType="1" noTextEdit="1"/>
              </p:cNvSpPr>
              <p:nvPr/>
            </p:nvSpPr>
            <p:spPr>
              <a:xfrm>
                <a:off x="805204" y="1500474"/>
                <a:ext cx="16720796" cy="7072025"/>
              </a:xfrm>
              <a:prstGeom prst="rect">
                <a:avLst/>
              </a:prstGeom>
              <a:blipFill>
                <a:blip r:embed="rId2"/>
                <a:stretch>
                  <a:fillRect l="-1385" t="-1810" r="-1021"/>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id="{894E449D-919C-D311-7815-4A626A974CC9}"/>
              </a:ext>
            </a:extLst>
          </p:cNvPr>
          <p:cNvSpPr txBox="1"/>
          <p:nvPr/>
        </p:nvSpPr>
        <p:spPr>
          <a:xfrm>
            <a:off x="11582400" y="5053340"/>
            <a:ext cx="2059936" cy="523220"/>
          </a:xfrm>
          <a:prstGeom prst="rect">
            <a:avLst/>
          </a:prstGeom>
          <a:noFill/>
        </p:spPr>
        <p:txBody>
          <a:bodyPr wrap="square">
            <a:spAutoFit/>
          </a:bodyPr>
          <a:lstStyle/>
          <a:p>
            <a:r>
              <a:rPr lang="en-IN" sz="2800" dirty="0"/>
              <a:t>If d is odd</a:t>
            </a:r>
          </a:p>
        </p:txBody>
      </p:sp>
      <p:sp>
        <p:nvSpPr>
          <p:cNvPr id="14" name="TextBox 13">
            <a:extLst>
              <a:ext uri="{FF2B5EF4-FFF2-40B4-BE49-F238E27FC236}">
                <a16:creationId xmlns:a16="http://schemas.microsoft.com/office/drawing/2014/main" id="{AA479623-654A-EF88-DE8F-4874F049E032}"/>
              </a:ext>
            </a:extLst>
          </p:cNvPr>
          <p:cNvSpPr txBox="1"/>
          <p:nvPr/>
        </p:nvSpPr>
        <p:spPr>
          <a:xfrm>
            <a:off x="11582400" y="5830874"/>
            <a:ext cx="2133600" cy="523219"/>
          </a:xfrm>
          <a:prstGeom prst="rect">
            <a:avLst/>
          </a:prstGeom>
          <a:noFill/>
        </p:spPr>
        <p:txBody>
          <a:bodyPr wrap="square">
            <a:spAutoFit/>
          </a:bodyPr>
          <a:lstStyle/>
          <a:p>
            <a:r>
              <a:rPr lang="en-IN" sz="2800" dirty="0"/>
              <a:t>If d is even</a:t>
            </a:r>
          </a:p>
        </p:txBody>
      </p:sp>
      <p:sp>
        <p:nvSpPr>
          <p:cNvPr id="4" name="Slide Number Placeholder 3">
            <a:extLst>
              <a:ext uri="{FF2B5EF4-FFF2-40B4-BE49-F238E27FC236}">
                <a16:creationId xmlns:a16="http://schemas.microsoft.com/office/drawing/2014/main" id="{EFA82F53-B3AE-E975-72AE-C3602852F970}"/>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40</a:t>
            </a:fld>
            <a:r>
              <a:rPr lang="en-IN" spc="-10" dirty="0"/>
              <a:t>/46</a:t>
            </a:r>
          </a:p>
        </p:txBody>
      </p:sp>
      <p:sp>
        <p:nvSpPr>
          <p:cNvPr id="9" name="TextBox 8">
            <a:extLst>
              <a:ext uri="{FF2B5EF4-FFF2-40B4-BE49-F238E27FC236}">
                <a16:creationId xmlns:a16="http://schemas.microsoft.com/office/drawing/2014/main" id="{B5F61005-50E2-FD66-427C-242AC5CE8CDE}"/>
              </a:ext>
            </a:extLst>
          </p:cNvPr>
          <p:cNvSpPr txBox="1"/>
          <p:nvPr/>
        </p:nvSpPr>
        <p:spPr>
          <a:xfrm>
            <a:off x="14212568" y="4998854"/>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(8-2-28)</a:t>
            </a:r>
            <a:endParaRPr lang="en-IN" sz="2800" dirty="0">
              <a:effectLst/>
            </a:endParaRPr>
          </a:p>
        </p:txBody>
      </p:sp>
      <p:sp>
        <p:nvSpPr>
          <p:cNvPr id="11" name="TextBox 10">
            <a:extLst>
              <a:ext uri="{FF2B5EF4-FFF2-40B4-BE49-F238E27FC236}">
                <a16:creationId xmlns:a16="http://schemas.microsoft.com/office/drawing/2014/main" id="{F12E022B-3731-E726-E22F-0D433CCCC99F}"/>
              </a:ext>
            </a:extLst>
          </p:cNvPr>
          <p:cNvSpPr txBox="1"/>
          <p:nvPr/>
        </p:nvSpPr>
        <p:spPr>
          <a:xfrm>
            <a:off x="14249400" y="5864957"/>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(8-2-29)</a:t>
            </a:r>
            <a:endParaRPr lang="en-IN" sz="2800" dirty="0">
              <a:effectLst/>
            </a:endParaRPr>
          </a:p>
        </p:txBody>
      </p:sp>
    </p:spTree>
    <p:extLst>
      <p:ext uri="{BB962C8B-B14F-4D97-AF65-F5344CB8AC3E}">
        <p14:creationId xmlns:p14="http://schemas.microsoft.com/office/powerpoint/2010/main" val="5650292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DC398585-FA7D-4D96-8F00-C2809B29D7B4}" type="datetime4">
              <a:rPr lang="en-US" spc="-25" smtClean="0"/>
              <a:t>April 17, 2024</a:t>
            </a:fld>
            <a:endParaRPr lang="en-IN" spc="-25" dirty="0"/>
          </a:p>
        </p:txBody>
      </p:sp>
      <p:sp>
        <p:nvSpPr>
          <p:cNvPr id="10" name="Content Placeholder 2">
            <a:extLst>
              <a:ext uri="{FF2B5EF4-FFF2-40B4-BE49-F238E27FC236}">
                <a16:creationId xmlns:a16="http://schemas.microsoft.com/office/drawing/2014/main" id="{67B4F279-6F0E-A464-217B-AB53E750CA03}"/>
              </a:ext>
            </a:extLst>
          </p:cNvPr>
          <p:cNvSpPr txBox="1">
            <a:spLocks/>
          </p:cNvSpPr>
          <p:nvPr/>
        </p:nvSpPr>
        <p:spPr>
          <a:xfrm>
            <a:off x="805204" y="1500475"/>
            <a:ext cx="16720796" cy="6664960"/>
          </a:xfrm>
          <a:prstGeom prst="rect">
            <a:avLst/>
          </a:prstGeom>
        </p:spPr>
        <p:txBody>
          <a:bodyPr wrap="square" lIns="0" tIns="0" rIns="0" bIns="0">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pic>
        <p:nvPicPr>
          <p:cNvPr id="3" name="Content Placeholder 7">
            <a:extLst>
              <a:ext uri="{FF2B5EF4-FFF2-40B4-BE49-F238E27FC236}">
                <a16:creationId xmlns:a16="http://schemas.microsoft.com/office/drawing/2014/main" id="{4C2C18C8-9816-B9B1-40F1-2E9BB6EBF9A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37072" y="1197842"/>
            <a:ext cx="6587728" cy="4354975"/>
          </a:xfrm>
          <a:prstGeom prst="rect">
            <a:avLst/>
          </a:prstGeom>
        </p:spPr>
      </p:pic>
      <p:sp>
        <p:nvSpPr>
          <p:cNvPr id="4" name="Content Placeholder 5">
            <a:extLst>
              <a:ext uri="{FF2B5EF4-FFF2-40B4-BE49-F238E27FC236}">
                <a16:creationId xmlns:a16="http://schemas.microsoft.com/office/drawing/2014/main" id="{0EDCA3F0-E219-C73F-DA8A-DD0D8CDD37A6}"/>
              </a:ext>
            </a:extLst>
          </p:cNvPr>
          <p:cNvSpPr txBox="1">
            <a:spLocks/>
          </p:cNvSpPr>
          <p:nvPr/>
        </p:nvSpPr>
        <p:spPr>
          <a:xfrm>
            <a:off x="8052638" y="1764274"/>
            <a:ext cx="6730162" cy="3379226"/>
          </a:xfrm>
          <a:prstGeom prst="rect">
            <a:avLst/>
          </a:prstGeom>
        </p:spPr>
        <p:txBody>
          <a:bodyPr>
            <a:normAutofit lnSpcReduction="10000"/>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All incorrect paths of length t branches or less can cause a first event error at time 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Thus the first event error probability at time t can be bounded using union bound by the sum of the error probabilities of each of these paths.</a:t>
            </a:r>
            <a:endParaRPr lang="en-I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283AEBF-C6E4-24A1-DB67-8E17DC967DF4}"/>
                  </a:ext>
                </a:extLst>
              </p:cNvPr>
              <p:cNvSpPr txBox="1"/>
              <p:nvPr/>
            </p:nvSpPr>
            <p:spPr>
              <a:xfrm>
                <a:off x="830188" y="6154928"/>
                <a:ext cx="12276212" cy="2700226"/>
              </a:xfrm>
              <a:prstGeom prst="rect">
                <a:avLst/>
              </a:prstGeom>
              <a:noFill/>
            </p:spPr>
            <p:txBody>
              <a:bodyPr wrap="square">
                <a:spAutoFit/>
              </a:bodyPr>
              <a:lstStyle/>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If all incorrect paths of length greater than t are also included, then the first event error probability at any time t can be bounded by</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3200" i="1" smtClean="0">
                            <a:latin typeface="Cambria Math" panose="02040503050406030204" pitchFamily="18" charset="0"/>
                          </a:rPr>
                        </m:ctrlPr>
                      </m:sSubPr>
                      <m:e>
                        <m:r>
                          <a:rPr lang="en-IN" sz="3200" b="0" i="1" smtClean="0">
                            <a:latin typeface="Cambria Math" panose="02040503050406030204" pitchFamily="18" charset="0"/>
                          </a:rPr>
                          <m:t>𝑃</m:t>
                        </m:r>
                      </m:e>
                      <m:sub>
                        <m:r>
                          <a:rPr lang="en-IN" sz="3200" b="0" i="1" smtClean="0">
                            <a:latin typeface="Cambria Math" panose="02040503050406030204" pitchFamily="18" charset="0"/>
                          </a:rPr>
                          <m:t>𝑒</m:t>
                        </m:r>
                      </m:sub>
                    </m:sSub>
                  </m:oMath>
                </a14:m>
                <a:r>
                  <a:rPr lang="en-IN" sz="3200" dirty="0">
                    <a:latin typeface="Times New Roman" panose="02020603050405020304" pitchFamily="18" charset="0"/>
                    <a:cs typeface="Times New Roman" panose="02020603050405020304" pitchFamily="18" charset="0"/>
                  </a:rPr>
                  <a:t> &lt; </a:t>
                </a:r>
                <a14:m>
                  <m:oMath xmlns:m="http://schemas.openxmlformats.org/officeDocument/2006/math">
                    <m:nary>
                      <m:naryPr>
                        <m:chr m:val="∑"/>
                        <m:limLoc m:val="subSup"/>
                        <m:ctrlPr>
                          <a:rPr lang="en-IN" sz="3200" i="1" smtClean="0">
                            <a:latin typeface="Cambria Math" panose="02040503050406030204" pitchFamily="18" charset="0"/>
                          </a:rPr>
                        </m:ctrlPr>
                      </m:naryPr>
                      <m:sub>
                        <m:r>
                          <m:rPr>
                            <m:brk m:alnAt="25"/>
                          </m:rPr>
                          <a:rPr lang="en-IN" sz="3200" b="0" i="1" smtClean="0">
                            <a:latin typeface="Cambria Math" panose="02040503050406030204" pitchFamily="18" charset="0"/>
                          </a:rPr>
                          <m:t>𝑑</m:t>
                        </m:r>
                        <m:r>
                          <a:rPr lang="en-IN" sz="3200" b="0" i="1" smtClean="0">
                            <a:latin typeface="Cambria Math" panose="02040503050406030204" pitchFamily="18" charset="0"/>
                          </a:rPr>
                          <m:t>=</m:t>
                        </m:r>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𝑑</m:t>
                            </m:r>
                          </m:e>
                          <m:sub>
                            <m:r>
                              <a:rPr lang="en-IN" sz="3200" b="0" i="1" smtClean="0">
                                <a:latin typeface="Cambria Math" panose="02040503050406030204" pitchFamily="18" charset="0"/>
                              </a:rPr>
                              <m:t>𝑓𝑟𝑒𝑒</m:t>
                            </m:r>
                          </m:sub>
                        </m:sSub>
                      </m:sub>
                      <m:sup>
                        <m:r>
                          <a:rPr lang="en-IN" sz="3200" b="0" i="1" smtClean="0">
                            <a:latin typeface="Cambria Math" panose="02040503050406030204" pitchFamily="18" charset="0"/>
                          </a:rPr>
                          <m:t>𝑑</m:t>
                        </m:r>
                      </m:sup>
                      <m:e>
                        <m:sSub>
                          <m:sSubPr>
                            <m:ctrlPr>
                              <a:rPr lang="en-US" sz="3200" i="1" smtClean="0">
                                <a:latin typeface="Cambria Math" panose="02040503050406030204" pitchFamily="18" charset="0"/>
                              </a:rPr>
                            </m:ctrlPr>
                          </m:sSubPr>
                          <m:e>
                            <m:r>
                              <a:rPr lang="en-IN" sz="3200" b="0" i="1" smtClean="0">
                                <a:latin typeface="Cambria Math" panose="02040503050406030204" pitchFamily="18" charset="0"/>
                              </a:rPr>
                              <m:t>𝑎</m:t>
                            </m:r>
                          </m:e>
                          <m:sub>
                            <m:r>
                              <a:rPr lang="en-IN" sz="3200" b="0" i="1" smtClean="0">
                                <a:latin typeface="Cambria Math" panose="02040503050406030204" pitchFamily="18" charset="0"/>
                              </a:rPr>
                              <m:t>𝑑</m:t>
                            </m:r>
                          </m:sub>
                        </m:sSub>
                      </m:e>
                    </m:nary>
                  </m:oMath>
                </a14:m>
                <a:r>
                  <a:rPr lang="en-US" sz="3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3200" i="1" smtClean="0">
                            <a:latin typeface="Cambria Math" panose="02040503050406030204" pitchFamily="18" charset="0"/>
                          </a:rPr>
                        </m:ctrlPr>
                      </m:sSubPr>
                      <m:e>
                        <m:r>
                          <a:rPr lang="en-IN" sz="3200" b="0" i="1" smtClean="0">
                            <a:latin typeface="Cambria Math" panose="02040503050406030204" pitchFamily="18" charset="0"/>
                          </a:rPr>
                          <m:t>𝑃</m:t>
                        </m:r>
                      </m:e>
                      <m:sub>
                        <m:r>
                          <a:rPr lang="en-IN" sz="3200" b="0" i="1" smtClean="0">
                            <a:latin typeface="Cambria Math" panose="02040503050406030204" pitchFamily="18" charset="0"/>
                          </a:rPr>
                          <m:t>2</m:t>
                        </m:r>
                      </m:sub>
                    </m:sSub>
                    <m:r>
                      <a:rPr lang="en-IN" sz="3200" b="0" i="1" smtClean="0">
                        <a:latin typeface="Cambria Math" panose="02040503050406030204" pitchFamily="18" charset="0"/>
                      </a:rPr>
                      <m:t>(</m:t>
                    </m:r>
                    <m:r>
                      <a:rPr lang="en-IN" sz="3200" b="0" i="1" smtClean="0">
                        <a:latin typeface="Cambria Math" panose="02040503050406030204" pitchFamily="18" charset="0"/>
                      </a:rPr>
                      <m:t>𝐷</m:t>
                    </m:r>
                    <m:r>
                      <a:rPr lang="en-IN" sz="3200" b="0" i="1" smtClean="0">
                        <a:latin typeface="Cambria Math" panose="02040503050406030204" pitchFamily="18" charset="0"/>
                      </a:rPr>
                      <m:t>)</m:t>
                    </m:r>
                  </m:oMath>
                </a14:m>
                <a:r>
                  <a:rPr lang="en-IN" sz="3200" dirty="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sz="3200" i="1" smtClean="0">
                            <a:latin typeface="Cambria Math" panose="02040503050406030204" pitchFamily="18" charset="0"/>
                          </a:rPr>
                        </m:ctrlPr>
                      </m:sSubPr>
                      <m:e>
                        <m:r>
                          <a:rPr lang="en-IN" sz="3200" b="0" i="1" smtClean="0">
                            <a:latin typeface="Cambria Math" panose="02040503050406030204" pitchFamily="18" charset="0"/>
                          </a:rPr>
                          <m:t>𝑎</m:t>
                        </m:r>
                      </m:e>
                      <m:sub>
                        <m:r>
                          <a:rPr lang="en-IN" sz="3200" b="0" i="1" smtClean="0">
                            <a:latin typeface="Cambria Math" panose="02040503050406030204" pitchFamily="18" charset="0"/>
                          </a:rPr>
                          <m:t>𝑑</m:t>
                        </m:r>
                      </m:sub>
                    </m:sSub>
                  </m:oMath>
                </a14:m>
                <a:r>
                  <a:rPr lang="en-IN" sz="3200" dirty="0">
                    <a:latin typeface="Times New Roman" panose="02020603050405020304" pitchFamily="18" charset="0"/>
                    <a:cs typeface="Times New Roman" panose="02020603050405020304" pitchFamily="18" charset="0"/>
                  </a:rPr>
                  <a:t> is the number of codewords of weight d.</a:t>
                </a:r>
              </a:p>
            </p:txBody>
          </p:sp>
        </mc:Choice>
        <mc:Fallback xmlns="">
          <p:sp>
            <p:nvSpPr>
              <p:cNvPr id="11" name="TextBox 10">
                <a:extLst>
                  <a:ext uri="{FF2B5EF4-FFF2-40B4-BE49-F238E27FC236}">
                    <a16:creationId xmlns:a16="http://schemas.microsoft.com/office/drawing/2014/main" id="{A283AEBF-C6E4-24A1-DB67-8E17DC967DF4}"/>
                  </a:ext>
                </a:extLst>
              </p:cNvPr>
              <p:cNvSpPr txBox="1">
                <a:spLocks noRot="1" noChangeAspect="1" noMove="1" noResize="1" noEditPoints="1" noAdjustHandles="1" noChangeArrowheads="1" noChangeShapeType="1" noTextEdit="1"/>
              </p:cNvSpPr>
              <p:nvPr/>
            </p:nvSpPr>
            <p:spPr>
              <a:xfrm>
                <a:off x="830188" y="6154928"/>
                <a:ext cx="12276212" cy="2700226"/>
              </a:xfrm>
              <a:prstGeom prst="rect">
                <a:avLst/>
              </a:prstGeom>
              <a:blipFill>
                <a:blip r:embed="rId3"/>
                <a:stretch>
                  <a:fillRect l="-1142" t="-3160" b="-6321"/>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11161F45-5E3A-C152-3423-70C50A5ED9C2}"/>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41</a:t>
            </a:fld>
            <a:r>
              <a:rPr lang="en-IN" spc="-10" dirty="0"/>
              <a:t>/46</a:t>
            </a:r>
          </a:p>
        </p:txBody>
      </p:sp>
      <p:sp>
        <p:nvSpPr>
          <p:cNvPr id="9" name="TextBox 8">
            <a:extLst>
              <a:ext uri="{FF2B5EF4-FFF2-40B4-BE49-F238E27FC236}">
                <a16:creationId xmlns:a16="http://schemas.microsoft.com/office/drawing/2014/main" id="{773A2664-F202-ABD4-7067-909122A2A44E}"/>
              </a:ext>
            </a:extLst>
          </p:cNvPr>
          <p:cNvSpPr txBox="1"/>
          <p:nvPr/>
        </p:nvSpPr>
        <p:spPr>
          <a:xfrm>
            <a:off x="13944600" y="7642215"/>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(8-2-30)</a:t>
            </a:r>
            <a:endParaRPr lang="en-IN" sz="2800" dirty="0">
              <a:effectLst/>
            </a:endParaRPr>
          </a:p>
        </p:txBody>
      </p:sp>
    </p:spTree>
    <p:extLst>
      <p:ext uri="{BB962C8B-B14F-4D97-AF65-F5344CB8AC3E}">
        <p14:creationId xmlns:p14="http://schemas.microsoft.com/office/powerpoint/2010/main" val="3004688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3BBB60B9-F265-4154-8FFD-1789ED5070CC}" type="datetime4">
              <a:rPr lang="en-US" spc="-25" smtClean="0"/>
              <a:t>April 17, 2024</a:t>
            </a:fld>
            <a:endParaRPr lang="en-IN" spc="-25" dirty="0"/>
          </a:p>
        </p:txBody>
      </p:sp>
      <p:sp>
        <p:nvSpPr>
          <p:cNvPr id="10" name="Content Placeholder 2">
            <a:extLst>
              <a:ext uri="{FF2B5EF4-FFF2-40B4-BE49-F238E27FC236}">
                <a16:creationId xmlns:a16="http://schemas.microsoft.com/office/drawing/2014/main" id="{67B4F279-6F0E-A464-217B-AB53E750CA03}"/>
              </a:ext>
            </a:extLst>
          </p:cNvPr>
          <p:cNvSpPr txBox="1">
            <a:spLocks/>
          </p:cNvSpPr>
          <p:nvPr/>
        </p:nvSpPr>
        <p:spPr>
          <a:xfrm>
            <a:off x="805204" y="1500475"/>
            <a:ext cx="16720796" cy="6664960"/>
          </a:xfrm>
          <a:prstGeom prst="rect">
            <a:avLst/>
          </a:prstGeom>
        </p:spPr>
        <p:txBody>
          <a:bodyPr wrap="square" lIns="0" tIns="0" rIns="0" bIns="0">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n-IN"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5">
                <a:extLst>
                  <a:ext uri="{FF2B5EF4-FFF2-40B4-BE49-F238E27FC236}">
                    <a16:creationId xmlns:a16="http://schemas.microsoft.com/office/drawing/2014/main" id="{2A4001B3-A0AD-257C-8D6F-005B885AD208}"/>
                  </a:ext>
                </a:extLst>
              </p:cNvPr>
              <p:cNvSpPr txBox="1">
                <a:spLocks/>
              </p:cNvSpPr>
              <p:nvPr/>
            </p:nvSpPr>
            <p:spPr>
              <a:xfrm>
                <a:off x="805204" y="1528742"/>
                <a:ext cx="14053796" cy="5718168"/>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Instead of using the expressions for P2(d) given in (8-2-28) and (8-2-29), we can use the upper bound,</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3200" i="1" smtClean="0">
                            <a:latin typeface="Cambria Math" panose="02040503050406030204" pitchFamily="18" charset="0"/>
                          </a:rPr>
                        </m:ctrlPr>
                      </m:sSubPr>
                      <m:e>
                        <m:r>
                          <a:rPr lang="en-IN" sz="3200" i="1" smtClean="0">
                            <a:latin typeface="Cambria Math" panose="02040503050406030204" pitchFamily="18" charset="0"/>
                          </a:rPr>
                          <m:t>𝑃</m:t>
                        </m:r>
                      </m:e>
                      <m:sub>
                        <m:r>
                          <a:rPr lang="en-IN" sz="3200" i="1" smtClean="0">
                            <a:latin typeface="Cambria Math" panose="02040503050406030204" pitchFamily="18" charset="0"/>
                          </a:rPr>
                          <m:t>2</m:t>
                        </m:r>
                      </m:sub>
                    </m:sSub>
                  </m:oMath>
                </a14:m>
                <a:r>
                  <a:rPr lang="en-IN" sz="3200" dirty="0">
                    <a:latin typeface="Times New Roman" panose="02020603050405020304" pitchFamily="18" charset="0"/>
                    <a:cs typeface="Times New Roman" panose="02020603050405020304" pitchFamily="18" charset="0"/>
                  </a:rPr>
                  <a:t>(D) &lt;</a:t>
                </a:r>
                <a:r>
                  <a:rPr lang="nn-NO" sz="32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nn-NO" sz="3200" i="1" smtClean="0">
                            <a:latin typeface="Cambria Math" panose="02040503050406030204" pitchFamily="18" charset="0"/>
                          </a:rPr>
                        </m:ctrlPr>
                      </m:sSupPr>
                      <m:e>
                        <m:r>
                          <a:rPr lang="en-IN" sz="3200" i="1" smtClean="0">
                            <a:latin typeface="Cambria Math" panose="02040503050406030204" pitchFamily="18" charset="0"/>
                          </a:rPr>
                          <m:t>[4</m:t>
                        </m:r>
                        <m:r>
                          <a:rPr lang="en-IN" sz="3200" i="1" smtClean="0">
                            <a:latin typeface="Cambria Math" panose="02040503050406030204" pitchFamily="18" charset="0"/>
                          </a:rPr>
                          <m:t>𝑝</m:t>
                        </m:r>
                        <m:r>
                          <a:rPr lang="en-IN" sz="3200" i="1" smtClean="0">
                            <a:latin typeface="Cambria Math" panose="02040503050406030204" pitchFamily="18" charset="0"/>
                          </a:rPr>
                          <m:t> (1−</m:t>
                        </m:r>
                        <m:r>
                          <a:rPr lang="en-IN" sz="3200" i="1" smtClean="0">
                            <a:latin typeface="Cambria Math" panose="02040503050406030204" pitchFamily="18" charset="0"/>
                          </a:rPr>
                          <m:t>𝑝</m:t>
                        </m:r>
                        <m:r>
                          <a:rPr lang="en-IN" sz="3200" i="1" smtClean="0">
                            <a:latin typeface="Cambria Math" panose="02040503050406030204" pitchFamily="18" charset="0"/>
                          </a:rPr>
                          <m:t>) ]</m:t>
                        </m:r>
                      </m:e>
                      <m:sup>
                        <m:r>
                          <a:rPr lang="en-IN" sz="3200" i="1" smtClean="0">
                            <a:latin typeface="Cambria Math" panose="02040503050406030204" pitchFamily="18" charset="0"/>
                          </a:rPr>
                          <m:t>𝑑</m:t>
                        </m:r>
                        <m:r>
                          <a:rPr lang="en-IN" sz="3200" i="1" smtClean="0">
                            <a:latin typeface="Cambria Math" panose="02040503050406030204" pitchFamily="18" charset="0"/>
                          </a:rPr>
                          <m:t>/2</m:t>
                        </m:r>
                      </m:sup>
                    </m:sSup>
                  </m:oMath>
                </a14:m>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Use of this bound in (8-2-30) yields a looser upper bound on the first-event error probability, in the form</a:t>
                </a:r>
                <a:r>
                  <a:rPr lang="en-IN" sz="3200" dirty="0">
                    <a:latin typeface="Times New Roman" panose="02020603050405020304" pitchFamily="18" charset="0"/>
                    <a:cs typeface="Times New Roman" panose="02020603050405020304" pitchFamily="18" charset="0"/>
                  </a:rPr>
                  <a:t>,</a:t>
                </a:r>
              </a:p>
              <a:p>
                <a:r>
                  <a:rPr lang="en-IN"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3200" i="1" smtClean="0">
                            <a:latin typeface="Cambria Math" panose="02040503050406030204" pitchFamily="18" charset="0"/>
                          </a:rPr>
                        </m:ctrlPr>
                      </m:sSubPr>
                      <m:e>
                        <m:r>
                          <a:rPr lang="en-IN" sz="3200" i="1" smtClean="0">
                            <a:latin typeface="Cambria Math" panose="02040503050406030204" pitchFamily="18" charset="0"/>
                          </a:rPr>
                          <m:t>𝑃</m:t>
                        </m:r>
                      </m:e>
                      <m:sub>
                        <m:r>
                          <a:rPr lang="en-IN" sz="3200" i="1" smtClean="0">
                            <a:latin typeface="Cambria Math" panose="02040503050406030204" pitchFamily="18" charset="0"/>
                          </a:rPr>
                          <m:t>𝑒</m:t>
                        </m:r>
                      </m:sub>
                    </m:sSub>
                  </m:oMath>
                </a14:m>
                <a:r>
                  <a:rPr lang="en-IN" sz="3200" dirty="0">
                    <a:latin typeface="Times New Roman" panose="02020603050405020304" pitchFamily="18" charset="0"/>
                    <a:cs typeface="Times New Roman" panose="02020603050405020304" pitchFamily="18" charset="0"/>
                  </a:rPr>
                  <a:t> &lt;</a:t>
                </a:r>
                <a:r>
                  <a:rPr lang="nn-NO" sz="3200" dirty="0">
                    <a:latin typeface="Times New Roman" panose="02020603050405020304" pitchFamily="18" charset="0"/>
                    <a:cs typeface="Times New Roman" panose="02020603050405020304" pitchFamily="18" charset="0"/>
                  </a:rPr>
                  <a:t>  </a:t>
                </a:r>
                <a14:m>
                  <m:oMath xmlns:m="http://schemas.openxmlformats.org/officeDocument/2006/math">
                    <m:nary>
                      <m:naryPr>
                        <m:chr m:val="∑"/>
                        <m:limLoc m:val="subSup"/>
                        <m:ctrlPr>
                          <a:rPr lang="en-IN" sz="3200" i="1">
                            <a:latin typeface="Cambria Math" panose="02040503050406030204" pitchFamily="18" charset="0"/>
                          </a:rPr>
                        </m:ctrlPr>
                      </m:naryPr>
                      <m:sub>
                        <m:r>
                          <m:rPr>
                            <m:brk m:alnAt="25"/>
                          </m:rPr>
                          <a:rPr lang="en-IN" sz="3200" i="1">
                            <a:latin typeface="Cambria Math" panose="02040503050406030204" pitchFamily="18" charset="0"/>
                          </a:rPr>
                          <m:t>𝑑</m:t>
                        </m:r>
                        <m:r>
                          <a:rPr lang="en-IN" sz="3200" i="1">
                            <a:latin typeface="Cambria Math" panose="02040503050406030204" pitchFamily="18" charset="0"/>
                          </a:rPr>
                          <m:t>=</m:t>
                        </m:r>
                        <m:sSub>
                          <m:sSubPr>
                            <m:ctrlPr>
                              <a:rPr lang="en-IN" sz="3200" i="1">
                                <a:latin typeface="Cambria Math" panose="02040503050406030204" pitchFamily="18" charset="0"/>
                              </a:rPr>
                            </m:ctrlPr>
                          </m:sSubPr>
                          <m:e>
                            <m:r>
                              <a:rPr lang="en-IN" sz="3200" i="1">
                                <a:latin typeface="Cambria Math" panose="02040503050406030204" pitchFamily="18" charset="0"/>
                              </a:rPr>
                              <m:t>𝑑</m:t>
                            </m:r>
                          </m:e>
                          <m:sub>
                            <m:r>
                              <a:rPr lang="en-IN" sz="3200" i="1">
                                <a:latin typeface="Cambria Math" panose="02040503050406030204" pitchFamily="18" charset="0"/>
                              </a:rPr>
                              <m:t>𝑓𝑟𝑒𝑒</m:t>
                            </m:r>
                          </m:sub>
                        </m:sSub>
                      </m:sub>
                      <m:sup>
                        <m:r>
                          <a:rPr lang="en-IN" sz="3200" i="1">
                            <a:latin typeface="Cambria Math" panose="02040503050406030204" pitchFamily="18" charset="0"/>
                          </a:rPr>
                          <m:t>𝑑</m:t>
                        </m:r>
                      </m:sup>
                      <m:e>
                        <m:sSub>
                          <m:sSubPr>
                            <m:ctrlPr>
                              <a:rPr lang="en-US" sz="3200" i="1">
                                <a:latin typeface="Cambria Math" panose="02040503050406030204" pitchFamily="18" charset="0"/>
                              </a:rPr>
                            </m:ctrlPr>
                          </m:sSubPr>
                          <m:e>
                            <m:r>
                              <a:rPr lang="en-IN" sz="3200" i="1">
                                <a:latin typeface="Cambria Math" panose="02040503050406030204" pitchFamily="18" charset="0"/>
                              </a:rPr>
                              <m:t>𝑎</m:t>
                            </m:r>
                          </m:e>
                          <m:sub>
                            <m:r>
                              <a:rPr lang="en-IN" sz="3200" i="1">
                                <a:latin typeface="Cambria Math" panose="02040503050406030204" pitchFamily="18" charset="0"/>
                              </a:rPr>
                              <m:t>𝑑</m:t>
                            </m:r>
                          </m:sub>
                        </m:sSub>
                      </m:e>
                    </m:nary>
                    <m:r>
                      <a:rPr lang="en-IN" sz="3200" i="1">
                        <a:latin typeface="Cambria Math" panose="02040503050406030204" pitchFamily="18" charset="0"/>
                      </a:rPr>
                      <m:t> </m:t>
                    </m:r>
                    <m:sSup>
                      <m:sSupPr>
                        <m:ctrlPr>
                          <a:rPr lang="nn-NO" sz="3200" i="1" smtClean="0">
                            <a:latin typeface="Cambria Math" panose="02040503050406030204" pitchFamily="18" charset="0"/>
                          </a:rPr>
                        </m:ctrlPr>
                      </m:sSupPr>
                      <m:e>
                        <m:r>
                          <a:rPr lang="en-IN" sz="3200" i="1" smtClean="0">
                            <a:latin typeface="Cambria Math" panose="02040503050406030204" pitchFamily="18" charset="0"/>
                          </a:rPr>
                          <m:t>[4</m:t>
                        </m:r>
                        <m:r>
                          <a:rPr lang="en-IN" sz="3200" i="1" smtClean="0">
                            <a:latin typeface="Cambria Math" panose="02040503050406030204" pitchFamily="18" charset="0"/>
                          </a:rPr>
                          <m:t>𝑝</m:t>
                        </m:r>
                        <m:r>
                          <a:rPr lang="en-IN" sz="3200" i="1" smtClean="0">
                            <a:latin typeface="Cambria Math" panose="02040503050406030204" pitchFamily="18" charset="0"/>
                          </a:rPr>
                          <m:t> (1−</m:t>
                        </m:r>
                        <m:r>
                          <a:rPr lang="en-IN" sz="3200" i="1" smtClean="0">
                            <a:latin typeface="Cambria Math" panose="02040503050406030204" pitchFamily="18" charset="0"/>
                          </a:rPr>
                          <m:t>𝑝</m:t>
                        </m:r>
                        <m:r>
                          <a:rPr lang="en-IN" sz="3200" i="1" smtClean="0">
                            <a:latin typeface="Cambria Math" panose="02040503050406030204" pitchFamily="18" charset="0"/>
                          </a:rPr>
                          <m:t>) ]</m:t>
                        </m:r>
                      </m:e>
                      <m:sup>
                        <m:r>
                          <a:rPr lang="en-IN" sz="3200" i="1" smtClean="0">
                            <a:latin typeface="Cambria Math" panose="02040503050406030204" pitchFamily="18" charset="0"/>
                          </a:rPr>
                          <m:t>𝑑</m:t>
                        </m:r>
                        <m:r>
                          <a:rPr lang="en-IN" sz="3200" i="1" smtClean="0">
                            <a:latin typeface="Cambria Math" panose="02040503050406030204" pitchFamily="18" charset="0"/>
                          </a:rPr>
                          <m:t>/2</m:t>
                        </m:r>
                      </m:sup>
                    </m:sSup>
                  </m:oMath>
                </a14:m>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			      &lt;  T(D)</a:t>
                </a:r>
                <a14:m>
                  <m:oMath xmlns:m="http://schemas.openxmlformats.org/officeDocument/2006/math">
                    <m:sSub>
                      <m:sSubPr>
                        <m:ctrlPr>
                          <a:rPr lang="en-IN" sz="3200" i="1" smtClean="0">
                            <a:latin typeface="Cambria Math" panose="02040503050406030204" pitchFamily="18" charset="0"/>
                          </a:rPr>
                        </m:ctrlPr>
                      </m:sSubPr>
                      <m:e>
                        <m:r>
                          <a:rPr lang="en-IN" sz="3200" i="1" smtClean="0">
                            <a:latin typeface="Cambria Math" panose="02040503050406030204" pitchFamily="18" charset="0"/>
                          </a:rPr>
                          <m:t>|</m:t>
                        </m:r>
                      </m:e>
                      <m:sub>
                        <m:r>
                          <a:rPr lang="en-IN" sz="3200" i="1" smtClean="0">
                            <a:latin typeface="Cambria Math" panose="02040503050406030204" pitchFamily="18" charset="0"/>
                          </a:rPr>
                          <m:t>𝐷</m:t>
                        </m:r>
                        <m:r>
                          <a:rPr lang="en-IN" sz="3200" i="1" smtClean="0">
                            <a:latin typeface="Cambria Math" panose="02040503050406030204" pitchFamily="18" charset="0"/>
                          </a:rPr>
                          <m:t>=</m:t>
                        </m:r>
                        <m:rad>
                          <m:radPr>
                            <m:degHide m:val="on"/>
                            <m:ctrlPr>
                              <a:rPr lang="en-IN" sz="3200" i="1" smtClean="0">
                                <a:latin typeface="Cambria Math" panose="02040503050406030204" pitchFamily="18" charset="0"/>
                              </a:rPr>
                            </m:ctrlPr>
                          </m:radPr>
                          <m:deg/>
                          <m:e>
                            <m:r>
                              <a:rPr lang="en-IN" sz="3200" i="1" smtClean="0">
                                <a:latin typeface="Cambria Math" panose="02040503050406030204" pitchFamily="18" charset="0"/>
                              </a:rPr>
                              <m:t>4</m:t>
                            </m:r>
                            <m:r>
                              <a:rPr lang="en-IN" sz="3200" i="1" smtClean="0">
                                <a:latin typeface="Cambria Math" panose="02040503050406030204" pitchFamily="18" charset="0"/>
                              </a:rPr>
                              <m:t>𝑝</m:t>
                            </m:r>
                            <m:r>
                              <a:rPr lang="en-IN" sz="3200" i="1" smtClean="0">
                                <a:latin typeface="Cambria Math" panose="02040503050406030204" pitchFamily="18" charset="0"/>
                              </a:rPr>
                              <m:t>(1−</m:t>
                            </m:r>
                            <m:r>
                              <a:rPr lang="en-IN" sz="3200" i="1" smtClean="0">
                                <a:latin typeface="Cambria Math" panose="02040503050406030204" pitchFamily="18" charset="0"/>
                              </a:rPr>
                              <m:t>𝑝</m:t>
                            </m:r>
                            <m:r>
                              <a:rPr lang="en-IN" sz="3200" i="1" smtClean="0">
                                <a:latin typeface="Cambria Math" panose="02040503050406030204" pitchFamily="18" charset="0"/>
                              </a:rPr>
                              <m:t>)</m:t>
                            </m:r>
                          </m:e>
                        </m:rad>
                      </m:sub>
                    </m:sSub>
                  </m:oMath>
                </a14:m>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mc:Choice>
        <mc:Fallback xmlns="">
          <p:sp>
            <p:nvSpPr>
              <p:cNvPr id="3" name="Content Placeholder 5">
                <a:extLst>
                  <a:ext uri="{FF2B5EF4-FFF2-40B4-BE49-F238E27FC236}">
                    <a16:creationId xmlns:a16="http://schemas.microsoft.com/office/drawing/2014/main" id="{2A4001B3-A0AD-257C-8D6F-005B885AD208}"/>
                  </a:ext>
                </a:extLst>
              </p:cNvPr>
              <p:cNvSpPr txBox="1">
                <a:spLocks noRot="1" noChangeAspect="1" noMove="1" noResize="1" noEditPoints="1" noAdjustHandles="1" noChangeArrowheads="1" noChangeShapeType="1" noTextEdit="1"/>
              </p:cNvSpPr>
              <p:nvPr/>
            </p:nvSpPr>
            <p:spPr>
              <a:xfrm>
                <a:off x="805204" y="1528742"/>
                <a:ext cx="14053796" cy="5718168"/>
              </a:xfrm>
              <a:prstGeom prst="rect">
                <a:avLst/>
              </a:prstGeom>
              <a:blipFill>
                <a:blip r:embed="rId2"/>
                <a:stretch>
                  <a:fillRect l="-1648" t="-2345"/>
                </a:stretch>
              </a:blipFill>
            </p:spPr>
            <p:txBody>
              <a:bodyPr/>
              <a:lstStyle/>
              <a:p>
                <a:r>
                  <a:rPr lang="en-IN">
                    <a:noFill/>
                  </a:rPr>
                  <a:t> </a:t>
                </a:r>
              </a:p>
            </p:txBody>
          </p:sp>
        </mc:Fallback>
      </mc:AlternateContent>
      <p:sp>
        <p:nvSpPr>
          <p:cNvPr id="11" name="Slide Number Placeholder 10">
            <a:extLst>
              <a:ext uri="{FF2B5EF4-FFF2-40B4-BE49-F238E27FC236}">
                <a16:creationId xmlns:a16="http://schemas.microsoft.com/office/drawing/2014/main" id="{79DE500E-5DC1-74F2-B9FD-7DADEACE3FB6}"/>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42</a:t>
            </a:fld>
            <a:r>
              <a:rPr lang="en-IN" spc="-10" dirty="0"/>
              <a:t>/46</a:t>
            </a:r>
          </a:p>
        </p:txBody>
      </p:sp>
      <p:sp>
        <p:nvSpPr>
          <p:cNvPr id="9" name="TextBox 8">
            <a:extLst>
              <a:ext uri="{FF2B5EF4-FFF2-40B4-BE49-F238E27FC236}">
                <a16:creationId xmlns:a16="http://schemas.microsoft.com/office/drawing/2014/main" id="{0B6D98E4-FCBF-99B1-66CD-1F07622D0459}"/>
              </a:ext>
            </a:extLst>
          </p:cNvPr>
          <p:cNvSpPr txBox="1"/>
          <p:nvPr/>
        </p:nvSpPr>
        <p:spPr>
          <a:xfrm>
            <a:off x="14321975" y="2889713"/>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(8-2-31)</a:t>
            </a:r>
            <a:endParaRPr lang="en-IN" sz="2800" dirty="0">
              <a:effectLst/>
            </a:endParaRPr>
          </a:p>
        </p:txBody>
      </p:sp>
      <p:sp>
        <p:nvSpPr>
          <p:cNvPr id="12" name="TextBox 11">
            <a:extLst>
              <a:ext uri="{FF2B5EF4-FFF2-40B4-BE49-F238E27FC236}">
                <a16:creationId xmlns:a16="http://schemas.microsoft.com/office/drawing/2014/main" id="{AC372E7E-7F58-F3C8-DE74-CD6156267040}"/>
              </a:ext>
            </a:extLst>
          </p:cNvPr>
          <p:cNvSpPr txBox="1"/>
          <p:nvPr/>
        </p:nvSpPr>
        <p:spPr>
          <a:xfrm>
            <a:off x="14249400" y="6519953"/>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(8-2-32)</a:t>
            </a:r>
            <a:endParaRPr lang="en-IN" sz="2800" dirty="0">
              <a:effectLst/>
            </a:endParaRPr>
          </a:p>
        </p:txBody>
      </p:sp>
    </p:spTree>
    <p:extLst>
      <p:ext uri="{BB962C8B-B14F-4D97-AF65-F5344CB8AC3E}">
        <p14:creationId xmlns:p14="http://schemas.microsoft.com/office/powerpoint/2010/main" val="1783564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4BE12B69-6B6D-4C5D-A65C-184A8D034298}" type="datetime4">
              <a:rPr lang="en-US" spc="-25" smtClean="0"/>
              <a:t>April 17, 2024</a:t>
            </a:fld>
            <a:endParaRPr lang="en-IN" spc="-25" dirty="0"/>
          </a:p>
        </p:txBody>
      </p:sp>
      <p:sp>
        <p:nvSpPr>
          <p:cNvPr id="10" name="Content Placeholder 2">
            <a:extLst>
              <a:ext uri="{FF2B5EF4-FFF2-40B4-BE49-F238E27FC236}">
                <a16:creationId xmlns:a16="http://schemas.microsoft.com/office/drawing/2014/main" id="{67B4F279-6F0E-A464-217B-AB53E750CA03}"/>
              </a:ext>
            </a:extLst>
          </p:cNvPr>
          <p:cNvSpPr txBox="1">
            <a:spLocks/>
          </p:cNvSpPr>
          <p:nvPr/>
        </p:nvSpPr>
        <p:spPr>
          <a:xfrm>
            <a:off x="805204" y="1500475"/>
            <a:ext cx="16720796" cy="6664960"/>
          </a:xfrm>
          <a:prstGeom prst="rect">
            <a:avLst/>
          </a:prstGeom>
        </p:spPr>
        <p:txBody>
          <a:bodyPr wrap="square" lIns="0" tIns="0" rIns="0" bIns="0">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n-IN"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5">
                <a:extLst>
                  <a:ext uri="{FF2B5EF4-FFF2-40B4-BE49-F238E27FC236}">
                    <a16:creationId xmlns:a16="http://schemas.microsoft.com/office/drawing/2014/main" id="{2A4001B3-A0AD-257C-8D6F-005B885AD208}"/>
                  </a:ext>
                </a:extLst>
              </p:cNvPr>
              <p:cNvSpPr txBox="1">
                <a:spLocks/>
              </p:cNvSpPr>
              <p:nvPr/>
            </p:nvSpPr>
            <p:spPr>
              <a:xfrm>
                <a:off x="491725" y="1380296"/>
                <a:ext cx="14053796" cy="8941871"/>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14:m>
                  <m:oMathPara xmlns:m="http://schemas.openxmlformats.org/officeDocument/2006/math">
                    <m:oMathParaPr>
                      <m:jc m:val="left"/>
                    </m:oMathParaPr>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2</m:t>
                          </m:r>
                        </m:sub>
                      </m:sSub>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𝑑</m:t>
                          </m:r>
                        </m:e>
                      </m:d>
                      <m:r>
                        <a:rPr lang="en-IN" sz="2800" b="0" i="1" smtClean="0">
                          <a:latin typeface="Cambria Math" panose="02040503050406030204" pitchFamily="18" charset="0"/>
                        </a:rPr>
                        <m:t>=</m:t>
                      </m:r>
                      <m:sSubSup>
                        <m:sSubSupPr>
                          <m:ctrlPr>
                            <a:rPr lang="en-IN" sz="2800" b="0" i="1" smtClean="0">
                              <a:latin typeface="Cambria Math" panose="02040503050406030204" pitchFamily="18" charset="0"/>
                            </a:rPr>
                          </m:ctrlPr>
                        </m:sSubSupPr>
                        <m:e>
                          <m:r>
                            <a:rPr lang="en-IN" sz="2800" b="0" i="1" smtClean="0">
                              <a:latin typeface="Cambria Math" panose="02040503050406030204" pitchFamily="18" charset="0"/>
                            </a:rPr>
                            <m:t>∑</m:t>
                          </m:r>
                        </m:e>
                        <m:sub>
                          <m:r>
                            <a:rPr lang="en-IN" sz="2800" b="0" i="1" smtClean="0">
                              <a:latin typeface="Cambria Math" panose="02040503050406030204" pitchFamily="18" charset="0"/>
                            </a:rPr>
                            <m:t>𝑒</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𝑑</m:t>
                              </m:r>
                              <m:r>
                                <a:rPr lang="en-IN" sz="2800" b="0" i="1" smtClean="0">
                                  <a:latin typeface="Cambria Math" panose="02040503050406030204" pitchFamily="18" charset="0"/>
                                </a:rPr>
                                <m:t>+1</m:t>
                              </m:r>
                            </m:num>
                            <m:den>
                              <m:r>
                                <a:rPr lang="en-IN" sz="2800" b="0" i="1" smtClean="0">
                                  <a:latin typeface="Cambria Math" panose="02040503050406030204" pitchFamily="18" charset="0"/>
                                </a:rPr>
                                <m:t>2</m:t>
                              </m:r>
                            </m:den>
                          </m:f>
                        </m:sub>
                        <m:sup>
                          <m:r>
                            <a:rPr lang="en-IN" sz="2800" b="0" i="1" smtClean="0">
                              <a:latin typeface="Cambria Math" panose="02040503050406030204" pitchFamily="18" charset="0"/>
                            </a:rPr>
                            <m:t>𝑑</m:t>
                          </m:r>
                        </m:sup>
                      </m:sSubSup>
                      <m:d>
                        <m:dPr>
                          <m:ctrlPr>
                            <a:rPr lang="en-IN" sz="2800" b="0" i="1" smtClean="0">
                              <a:latin typeface="Cambria Math" panose="02040503050406030204" pitchFamily="18" charset="0"/>
                            </a:rPr>
                          </m:ctrlPr>
                        </m:dPr>
                        <m:e>
                          <m:eqArr>
                            <m:eqArrPr>
                              <m:ctrlPr>
                                <a:rPr lang="en-IN" sz="2800" b="0" i="1" smtClean="0">
                                  <a:latin typeface="Cambria Math" panose="02040503050406030204" pitchFamily="18" charset="0"/>
                                </a:rPr>
                              </m:ctrlPr>
                            </m:eqArrPr>
                            <m:e>
                              <m:r>
                                <a:rPr lang="en-IN" sz="2800" b="0" i="1" smtClean="0">
                                  <a:latin typeface="Cambria Math" panose="02040503050406030204" pitchFamily="18" charset="0"/>
                                </a:rPr>
                                <m:t>𝑑</m:t>
                              </m:r>
                            </m:e>
                            <m:e>
                              <m:r>
                                <a:rPr lang="en-IN" sz="2800" b="0" i="1" smtClean="0">
                                  <a:latin typeface="Cambria Math" panose="02040503050406030204" pitchFamily="18" charset="0"/>
                                </a:rPr>
                                <m:t>𝑒</m:t>
                              </m:r>
                            </m:e>
                          </m:eqArr>
                        </m:e>
                      </m:d>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𝑒</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(1−</m:t>
                          </m:r>
                          <m:r>
                            <a:rPr lang="en-IN" sz="2800" b="0" i="1" smtClean="0">
                              <a:latin typeface="Cambria Math" panose="02040503050406030204" pitchFamily="18" charset="0"/>
                            </a:rPr>
                            <m:t>𝑝</m:t>
                          </m:r>
                          <m:r>
                            <a:rPr lang="en-IN" sz="2800" b="0" i="1" smtClean="0">
                              <a:latin typeface="Cambria Math" panose="02040503050406030204" pitchFamily="18" charset="0"/>
                            </a:rPr>
                            <m:t>)</m:t>
                          </m:r>
                        </m:e>
                        <m:sup>
                          <m:r>
                            <a:rPr lang="en-IN" sz="2800" b="0" i="1" smtClean="0">
                              <a:latin typeface="Cambria Math" panose="02040503050406030204" pitchFamily="18" charset="0"/>
                            </a:rPr>
                            <m:t>𝑑</m:t>
                          </m:r>
                          <m:r>
                            <a:rPr lang="en-IN" sz="2800" b="0" i="1" smtClean="0">
                              <a:latin typeface="Cambria Math" panose="02040503050406030204" pitchFamily="18" charset="0"/>
                            </a:rPr>
                            <m:t>−</m:t>
                          </m:r>
                          <m:r>
                            <a:rPr lang="en-IN" sz="2800" b="0" i="1" smtClean="0">
                              <a:latin typeface="Cambria Math" panose="02040503050406030204" pitchFamily="18" charset="0"/>
                            </a:rPr>
                            <m:t>𝑒</m:t>
                          </m:r>
                        </m:sup>
                      </m:sSup>
                    </m:oMath>
                  </m:oMathPara>
                </a14:m>
                <a:endParaRPr lang="en-IN" sz="2800" dirty="0"/>
              </a:p>
              <a:p>
                <a:r>
                  <a:rPr lang="en-IN" sz="2800" dirty="0"/>
                  <a:t>	</a:t>
                </a:r>
                <a14:m>
                  <m:oMath xmlns:m="http://schemas.openxmlformats.org/officeDocument/2006/math">
                    <m:r>
                      <a:rPr lang="en-IN" sz="2800" b="0" i="1" smtClean="0">
                        <a:latin typeface="Cambria Math" panose="02040503050406030204" pitchFamily="18" charset="0"/>
                      </a:rPr>
                      <m:t>≤</m:t>
                    </m:r>
                    <m:sSubSup>
                      <m:sSubSupPr>
                        <m:ctrlPr>
                          <a:rPr lang="en-IN" sz="2800" b="0" i="1" smtClean="0">
                            <a:latin typeface="Cambria Math" panose="02040503050406030204" pitchFamily="18" charset="0"/>
                          </a:rPr>
                        </m:ctrlPr>
                      </m:sSubSupPr>
                      <m:e>
                        <m:r>
                          <a:rPr lang="en-IN" sz="2800" b="0" i="1" smtClean="0">
                            <a:latin typeface="Cambria Math" panose="02040503050406030204" pitchFamily="18" charset="0"/>
                          </a:rPr>
                          <m:t>∑</m:t>
                        </m:r>
                      </m:e>
                      <m:sub>
                        <m:r>
                          <a:rPr lang="en-IN" sz="2800" b="0" i="1" smtClean="0">
                            <a:latin typeface="Cambria Math" panose="02040503050406030204" pitchFamily="18" charset="0"/>
                          </a:rPr>
                          <m:t>𝑒</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𝑑</m:t>
                            </m:r>
                            <m:r>
                              <a:rPr lang="en-IN" sz="2800" b="0" i="1" smtClean="0">
                                <a:latin typeface="Cambria Math" panose="02040503050406030204" pitchFamily="18" charset="0"/>
                              </a:rPr>
                              <m:t>+1</m:t>
                            </m:r>
                          </m:num>
                          <m:den>
                            <m:r>
                              <a:rPr lang="en-IN" sz="2800" b="0" i="1" smtClean="0">
                                <a:latin typeface="Cambria Math" panose="02040503050406030204" pitchFamily="18" charset="0"/>
                              </a:rPr>
                              <m:t>2</m:t>
                            </m:r>
                          </m:den>
                        </m:f>
                      </m:sub>
                      <m:sup>
                        <m:r>
                          <a:rPr lang="en-IN" sz="2800" b="0" i="1" smtClean="0">
                            <a:latin typeface="Cambria Math" panose="02040503050406030204" pitchFamily="18" charset="0"/>
                          </a:rPr>
                          <m:t>𝑑</m:t>
                        </m:r>
                      </m:sup>
                    </m:sSubSup>
                  </m:oMath>
                </a14:m>
                <a:r>
                  <a:rPr lang="en-IN" sz="2800" b="0" dirty="0"/>
                  <a:t> </a:t>
                </a:r>
                <a14:m>
                  <m:oMath xmlns:m="http://schemas.openxmlformats.org/officeDocument/2006/math">
                    <m:d>
                      <m:dPr>
                        <m:ctrlPr>
                          <a:rPr lang="en-IN" sz="2800" b="0" i="1" smtClean="0">
                            <a:latin typeface="Cambria Math" panose="02040503050406030204" pitchFamily="18" charset="0"/>
                          </a:rPr>
                        </m:ctrlPr>
                      </m:dPr>
                      <m:e>
                        <m:eqArr>
                          <m:eqArrPr>
                            <m:ctrlPr>
                              <a:rPr lang="en-IN" sz="2800" b="0" i="1" smtClean="0">
                                <a:latin typeface="Cambria Math" panose="02040503050406030204" pitchFamily="18" charset="0"/>
                              </a:rPr>
                            </m:ctrlPr>
                          </m:eqArrPr>
                          <m:e>
                            <m:r>
                              <a:rPr lang="en-IN" sz="2800" b="0" i="1" smtClean="0">
                                <a:latin typeface="Cambria Math" panose="02040503050406030204" pitchFamily="18" charset="0"/>
                              </a:rPr>
                              <m:t>𝑑</m:t>
                            </m:r>
                          </m:e>
                          <m:e>
                            <m:r>
                              <a:rPr lang="en-IN" sz="2800" b="0" i="1" smtClean="0">
                                <a:latin typeface="Cambria Math" panose="02040503050406030204" pitchFamily="18" charset="0"/>
                              </a:rPr>
                              <m:t>𝑒</m:t>
                            </m:r>
                          </m:e>
                        </m:eqArr>
                      </m:e>
                    </m:d>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(1−</m:t>
                        </m:r>
                        <m:r>
                          <a:rPr lang="en-IN" sz="2800" b="0" i="1" smtClean="0">
                            <a:latin typeface="Cambria Math" panose="02040503050406030204" pitchFamily="18" charset="0"/>
                          </a:rPr>
                          <m:t>𝑝</m:t>
                        </m:r>
                        <m:r>
                          <a:rPr lang="en-IN" sz="2800" b="0" i="1" smtClean="0">
                            <a:latin typeface="Cambria Math" panose="02040503050406030204" pitchFamily="18" charset="0"/>
                          </a:rPr>
                          <m:t>)</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oMath>
                </a14:m>
                <a:endParaRPr lang="en-IN" sz="2800" dirty="0"/>
              </a:p>
              <a:p>
                <a:r>
                  <a:rPr lang="en-IN" sz="2800" dirty="0"/>
                  <a:t>	= </a:t>
                </a:r>
                <a14:m>
                  <m:oMath xmlns:m="http://schemas.openxmlformats.org/officeDocument/2006/math">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(1−</m:t>
                        </m:r>
                        <m:r>
                          <a:rPr lang="en-IN" sz="2800" b="0" i="1" smtClean="0">
                            <a:latin typeface="Cambria Math" panose="02040503050406030204" pitchFamily="18" charset="0"/>
                          </a:rPr>
                          <m:t>𝑝</m:t>
                        </m:r>
                        <m:r>
                          <a:rPr lang="en-IN" sz="2800" b="0" i="1" smtClean="0">
                            <a:latin typeface="Cambria Math" panose="02040503050406030204" pitchFamily="18" charset="0"/>
                          </a:rPr>
                          <m:t>)</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oMath>
                </a14:m>
                <a:r>
                  <a:rPr lang="en-IN" sz="2800" b="0" dirty="0"/>
                  <a:t> </a:t>
                </a:r>
                <a14:m>
                  <m:oMath xmlns:m="http://schemas.openxmlformats.org/officeDocument/2006/math">
                    <m:sSubSup>
                      <m:sSubSupPr>
                        <m:ctrlPr>
                          <a:rPr lang="en-IN" sz="2800" b="0" i="1" smtClean="0">
                            <a:latin typeface="Cambria Math" panose="02040503050406030204" pitchFamily="18" charset="0"/>
                          </a:rPr>
                        </m:ctrlPr>
                      </m:sSubSupPr>
                      <m:e>
                        <m:r>
                          <a:rPr lang="en-IN" sz="2800" b="0" i="1" smtClean="0">
                            <a:latin typeface="Cambria Math" panose="02040503050406030204" pitchFamily="18" charset="0"/>
                          </a:rPr>
                          <m:t>∑</m:t>
                        </m:r>
                      </m:e>
                      <m:sub>
                        <m:r>
                          <a:rPr lang="en-IN" sz="2800" b="0" i="1" smtClean="0">
                            <a:latin typeface="Cambria Math" panose="02040503050406030204" pitchFamily="18" charset="0"/>
                          </a:rPr>
                          <m:t>𝑒</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𝑑</m:t>
                            </m:r>
                            <m:r>
                              <a:rPr lang="en-IN" sz="2800" b="0" i="1" smtClean="0">
                                <a:latin typeface="Cambria Math" panose="02040503050406030204" pitchFamily="18" charset="0"/>
                              </a:rPr>
                              <m:t>+1</m:t>
                            </m:r>
                          </m:num>
                          <m:den>
                            <m:r>
                              <a:rPr lang="en-IN" sz="2800" b="0" i="1" smtClean="0">
                                <a:latin typeface="Cambria Math" panose="02040503050406030204" pitchFamily="18" charset="0"/>
                              </a:rPr>
                              <m:t>2</m:t>
                            </m:r>
                          </m:den>
                        </m:f>
                      </m:sub>
                      <m:sup>
                        <m:r>
                          <a:rPr lang="en-IN" sz="2800" b="0" i="1" smtClean="0">
                            <a:latin typeface="Cambria Math" panose="02040503050406030204" pitchFamily="18" charset="0"/>
                          </a:rPr>
                          <m:t>𝑑</m:t>
                        </m:r>
                      </m:sup>
                    </m:sSubSup>
                  </m:oMath>
                </a14:m>
                <a:r>
                  <a:rPr lang="en-IN" sz="2800" b="0" dirty="0"/>
                  <a:t> </a:t>
                </a:r>
                <a14:m>
                  <m:oMath xmlns:m="http://schemas.openxmlformats.org/officeDocument/2006/math">
                    <m:d>
                      <m:dPr>
                        <m:ctrlPr>
                          <a:rPr lang="en-IN" sz="2800" b="0" i="1" smtClean="0">
                            <a:latin typeface="Cambria Math" panose="02040503050406030204" pitchFamily="18" charset="0"/>
                          </a:rPr>
                        </m:ctrlPr>
                      </m:dPr>
                      <m:e>
                        <m:eqArr>
                          <m:eqArrPr>
                            <m:ctrlPr>
                              <a:rPr lang="en-IN" sz="2800" b="0" i="1" smtClean="0">
                                <a:latin typeface="Cambria Math" panose="02040503050406030204" pitchFamily="18" charset="0"/>
                              </a:rPr>
                            </m:ctrlPr>
                          </m:eqArrPr>
                          <m:e>
                            <m:r>
                              <a:rPr lang="en-IN" sz="2800" b="0" i="1" smtClean="0">
                                <a:latin typeface="Cambria Math" panose="02040503050406030204" pitchFamily="18" charset="0"/>
                              </a:rPr>
                              <m:t>𝑑</m:t>
                            </m:r>
                          </m:e>
                          <m:e>
                            <m:r>
                              <a:rPr lang="en-IN" sz="2800" b="0" i="1" smtClean="0">
                                <a:latin typeface="Cambria Math" panose="02040503050406030204" pitchFamily="18" charset="0"/>
                              </a:rPr>
                              <m:t>𝑒</m:t>
                            </m:r>
                          </m:e>
                        </m:eqArr>
                      </m:e>
                    </m:d>
                  </m:oMath>
                </a14:m>
                <a:endParaRPr lang="en-IN" sz="2800" dirty="0"/>
              </a:p>
              <a:p>
                <a:r>
                  <a:rPr lang="en-IN" sz="2800" dirty="0"/>
                  <a:t>	=</a:t>
                </a:r>
                <a:r>
                  <a:rPr lang="en-IN" sz="2800" b="0" dirty="0"/>
                  <a:t> </a:t>
                </a:r>
                <a14:m>
                  <m:oMath xmlns:m="http://schemas.openxmlformats.org/officeDocument/2006/math">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(1−</m:t>
                        </m:r>
                        <m:r>
                          <a:rPr lang="en-IN" sz="2800" b="0" i="1" smtClean="0">
                            <a:latin typeface="Cambria Math" panose="02040503050406030204" pitchFamily="18" charset="0"/>
                          </a:rPr>
                          <m:t>𝑝</m:t>
                        </m:r>
                        <m:r>
                          <a:rPr lang="en-IN" sz="2800" b="0" i="1" smtClean="0">
                            <a:latin typeface="Cambria Math" panose="02040503050406030204" pitchFamily="18" charset="0"/>
                          </a:rPr>
                          <m:t>)</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oMath>
                </a14:m>
                <a:r>
                  <a:rPr lang="en-IN" sz="2800" b="0" dirty="0"/>
                  <a:t> </a:t>
                </a:r>
                <a14:m>
                  <m:oMath xmlns:m="http://schemas.openxmlformats.org/officeDocument/2006/math">
                    <m:sSubSup>
                      <m:sSubSupPr>
                        <m:ctrlPr>
                          <a:rPr lang="en-IN" sz="2800" b="0" i="1" smtClean="0">
                            <a:latin typeface="Cambria Math" panose="02040503050406030204" pitchFamily="18" charset="0"/>
                          </a:rPr>
                        </m:ctrlPr>
                      </m:sSubSupPr>
                      <m:e>
                        <m:r>
                          <a:rPr lang="en-IN" sz="2800" b="0" i="1" smtClean="0">
                            <a:latin typeface="Cambria Math" panose="02040503050406030204" pitchFamily="18" charset="0"/>
                          </a:rPr>
                          <m:t>∑</m:t>
                        </m:r>
                      </m:e>
                      <m:sub>
                        <m:r>
                          <a:rPr lang="en-IN" sz="2800" b="0" i="1" smtClean="0">
                            <a:latin typeface="Cambria Math" panose="02040503050406030204" pitchFamily="18" charset="0"/>
                          </a:rPr>
                          <m:t>𝑒</m:t>
                        </m:r>
                        <m:r>
                          <a:rPr lang="en-IN" sz="2800" b="0" i="1" smtClean="0">
                            <a:latin typeface="Cambria Math" panose="02040503050406030204" pitchFamily="18" charset="0"/>
                          </a:rPr>
                          <m:t>=0</m:t>
                        </m:r>
                      </m:sub>
                      <m:sup>
                        <m:r>
                          <a:rPr lang="en-IN" sz="2800" b="0" i="1" smtClean="0">
                            <a:latin typeface="Cambria Math" panose="02040503050406030204" pitchFamily="18" charset="0"/>
                          </a:rPr>
                          <m:t>𝑑</m:t>
                        </m:r>
                      </m:sup>
                    </m:sSubSup>
                  </m:oMath>
                </a14:m>
                <a:r>
                  <a:rPr lang="en-IN" sz="2800" b="0" dirty="0"/>
                  <a:t> </a:t>
                </a:r>
                <a14:m>
                  <m:oMath xmlns:m="http://schemas.openxmlformats.org/officeDocument/2006/math">
                    <m:d>
                      <m:dPr>
                        <m:ctrlPr>
                          <a:rPr lang="en-IN" sz="2800" b="0" i="1" smtClean="0">
                            <a:latin typeface="Cambria Math" panose="02040503050406030204" pitchFamily="18" charset="0"/>
                          </a:rPr>
                        </m:ctrlPr>
                      </m:dPr>
                      <m:e>
                        <m:eqArr>
                          <m:eqArrPr>
                            <m:ctrlPr>
                              <a:rPr lang="en-IN" sz="2800" b="0" i="1" smtClean="0">
                                <a:latin typeface="Cambria Math" panose="02040503050406030204" pitchFamily="18" charset="0"/>
                              </a:rPr>
                            </m:ctrlPr>
                          </m:eqArrPr>
                          <m:e>
                            <m:r>
                              <a:rPr lang="en-IN" sz="2800" b="0" i="1" smtClean="0">
                                <a:latin typeface="Cambria Math" panose="02040503050406030204" pitchFamily="18" charset="0"/>
                              </a:rPr>
                              <m:t>𝑑</m:t>
                            </m:r>
                          </m:e>
                          <m:e>
                            <m:r>
                              <a:rPr lang="en-IN" sz="2800" b="0" i="1" smtClean="0">
                                <a:latin typeface="Cambria Math" panose="02040503050406030204" pitchFamily="18" charset="0"/>
                              </a:rPr>
                              <m:t>𝑒</m:t>
                            </m:r>
                          </m:e>
                        </m:eqArr>
                      </m:e>
                    </m:d>
                  </m:oMath>
                </a14:m>
                <a:endParaRPr lang="en-IN" sz="2800" dirty="0"/>
              </a:p>
              <a:p>
                <a:r>
                  <a:rPr lang="en-IN" sz="2800" dirty="0"/>
                  <a:t>	= </a:t>
                </a:r>
                <a14:m>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2</m:t>
                        </m:r>
                      </m:e>
                      <m:sup>
                        <m:r>
                          <a:rPr lang="en-IN" sz="2800" b="0" i="1" smtClean="0">
                            <a:latin typeface="Cambria Math" panose="02040503050406030204" pitchFamily="18" charset="0"/>
                          </a:rPr>
                          <m:t>𝑑</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(1−</m:t>
                        </m:r>
                        <m:r>
                          <a:rPr lang="en-IN" sz="2800" b="0" i="1" smtClean="0">
                            <a:latin typeface="Cambria Math" panose="02040503050406030204" pitchFamily="18" charset="0"/>
                          </a:rPr>
                          <m:t>𝑝</m:t>
                        </m:r>
                        <m:r>
                          <a:rPr lang="en-IN" sz="2800" b="0" i="1" smtClean="0">
                            <a:latin typeface="Cambria Math" panose="02040503050406030204" pitchFamily="18" charset="0"/>
                          </a:rPr>
                          <m:t>)</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oMath>
                </a14:m>
                <a:endParaRPr lang="en-IN" sz="2800" dirty="0"/>
              </a:p>
              <a:p>
                <a:endParaRPr lang="en-IN" sz="2800" dirty="0"/>
              </a:p>
              <a:p>
                <a:r>
                  <a:rPr lang="en-IN" sz="2800" dirty="0"/>
                  <a:t>	</a:t>
                </a:r>
              </a:p>
              <a:p>
                <a:pPr/>
                <a14:m>
                  <m:oMathPara xmlns:m="http://schemas.openxmlformats.org/officeDocument/2006/math">
                    <m:oMathParaPr>
                      <m:jc m:val="left"/>
                    </m:oMathParaPr>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2</m:t>
                          </m:r>
                        </m:sub>
                      </m:sSub>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𝑑</m:t>
                          </m:r>
                        </m:e>
                      </m:d>
                      <m:r>
                        <a:rPr lang="en-IN" sz="2800" b="0" i="1" smtClean="0">
                          <a:latin typeface="Cambria Math" panose="02040503050406030204" pitchFamily="18" charset="0"/>
                        </a:rPr>
                        <m:t>=</m:t>
                      </m:r>
                      <m:sSubSup>
                        <m:sSubSupPr>
                          <m:ctrlPr>
                            <a:rPr lang="en-IN" sz="2800" b="0" i="1" smtClean="0">
                              <a:latin typeface="Cambria Math" panose="02040503050406030204" pitchFamily="18" charset="0"/>
                            </a:rPr>
                          </m:ctrlPr>
                        </m:sSubSupPr>
                        <m:e>
                          <m:r>
                            <a:rPr lang="en-IN" sz="2800" b="0" i="1" smtClean="0">
                              <a:latin typeface="Cambria Math" panose="02040503050406030204" pitchFamily="18" charset="0"/>
                            </a:rPr>
                            <m:t>∑</m:t>
                          </m:r>
                        </m:e>
                        <m:sub>
                          <m:r>
                            <a:rPr lang="en-IN" sz="2800" b="0" i="1" smtClean="0">
                              <a:latin typeface="Cambria Math" panose="02040503050406030204" pitchFamily="18" charset="0"/>
                            </a:rPr>
                            <m:t>𝑒</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𝑑</m:t>
                              </m:r>
                            </m:num>
                            <m:den>
                              <m:r>
                                <a:rPr lang="en-IN" sz="2800" b="0" i="1" smtClean="0">
                                  <a:latin typeface="Cambria Math" panose="02040503050406030204" pitchFamily="18" charset="0"/>
                                </a:rPr>
                                <m:t>2</m:t>
                              </m:r>
                            </m:den>
                          </m:f>
                          <m:r>
                            <a:rPr lang="en-IN" sz="2800" b="0" i="1" smtClean="0">
                              <a:latin typeface="Cambria Math" panose="02040503050406030204" pitchFamily="18" charset="0"/>
                            </a:rPr>
                            <m:t>+1</m:t>
                          </m:r>
                        </m:sub>
                        <m:sup>
                          <m:r>
                            <a:rPr lang="en-IN" sz="2800" b="0" i="1" smtClean="0">
                              <a:latin typeface="Cambria Math" panose="02040503050406030204" pitchFamily="18" charset="0"/>
                            </a:rPr>
                            <m:t>𝑑</m:t>
                          </m:r>
                        </m:sup>
                      </m:sSubSup>
                      <m:d>
                        <m:dPr>
                          <m:ctrlPr>
                            <a:rPr lang="en-IN" sz="2800" b="0" i="1" smtClean="0">
                              <a:latin typeface="Cambria Math" panose="02040503050406030204" pitchFamily="18" charset="0"/>
                            </a:rPr>
                          </m:ctrlPr>
                        </m:dPr>
                        <m:e>
                          <m:eqArr>
                            <m:eqArrPr>
                              <m:ctrlPr>
                                <a:rPr lang="en-IN" sz="2800" b="0" i="1" smtClean="0">
                                  <a:latin typeface="Cambria Math" panose="02040503050406030204" pitchFamily="18" charset="0"/>
                                </a:rPr>
                              </m:ctrlPr>
                            </m:eqArrPr>
                            <m:e>
                              <m:r>
                                <a:rPr lang="en-IN" sz="2800" b="0" i="1" smtClean="0">
                                  <a:latin typeface="Cambria Math" panose="02040503050406030204" pitchFamily="18" charset="0"/>
                                </a:rPr>
                                <m:t>𝑑</m:t>
                              </m:r>
                            </m:e>
                            <m:e>
                              <m:r>
                                <a:rPr lang="en-IN" sz="2800" b="0" i="1" smtClean="0">
                                  <a:latin typeface="Cambria Math" panose="02040503050406030204" pitchFamily="18" charset="0"/>
                                </a:rPr>
                                <m:t>𝑒</m:t>
                              </m:r>
                            </m:e>
                          </m:eqArr>
                        </m:e>
                      </m:d>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𝑒</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(1−</m:t>
                          </m:r>
                          <m:r>
                            <a:rPr lang="en-IN" sz="2800" b="0" i="1" smtClean="0">
                              <a:latin typeface="Cambria Math" panose="02040503050406030204" pitchFamily="18" charset="0"/>
                            </a:rPr>
                            <m:t>𝑝</m:t>
                          </m:r>
                          <m:r>
                            <a:rPr lang="en-IN" sz="2800" b="0" i="1" smtClean="0">
                              <a:latin typeface="Cambria Math" panose="02040503050406030204" pitchFamily="18" charset="0"/>
                            </a:rPr>
                            <m:t>)</m:t>
                          </m:r>
                        </m:e>
                        <m:sup>
                          <m:r>
                            <a:rPr lang="en-IN" sz="2800" b="0" i="1" smtClean="0">
                              <a:latin typeface="Cambria Math" panose="02040503050406030204" pitchFamily="18" charset="0"/>
                            </a:rPr>
                            <m:t>𝑑</m:t>
                          </m:r>
                          <m:r>
                            <a:rPr lang="en-IN" sz="2800" b="0" i="1" smtClean="0">
                              <a:latin typeface="Cambria Math" panose="02040503050406030204" pitchFamily="18" charset="0"/>
                            </a:rPr>
                            <m:t>−</m:t>
                          </m:r>
                          <m:r>
                            <a:rPr lang="en-IN" sz="2800" b="0" i="1" smtClean="0">
                              <a:latin typeface="Cambria Math" panose="02040503050406030204" pitchFamily="18" charset="0"/>
                            </a:rPr>
                            <m:t>𝑒</m:t>
                          </m:r>
                        </m:sup>
                      </m:sSup>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
                            <a:rPr lang="en-IN" sz="2800" b="0" i="1" smtClean="0">
                              <a:latin typeface="Cambria Math" panose="02040503050406030204" pitchFamily="18" charset="0"/>
                            </a:rPr>
                            <m:t>2</m:t>
                          </m:r>
                        </m:den>
                      </m:f>
                      <m:d>
                        <m:dPr>
                          <m:ctrlPr>
                            <a:rPr lang="en-IN" sz="2800" b="0" i="1" smtClean="0">
                              <a:latin typeface="Cambria Math" panose="02040503050406030204" pitchFamily="18" charset="0"/>
                            </a:rPr>
                          </m:ctrlPr>
                        </m:dPr>
                        <m:e>
                          <m:eqArr>
                            <m:eqArrPr>
                              <m:ctrlPr>
                                <a:rPr lang="en-IN" sz="2800" b="0" i="1" smtClean="0">
                                  <a:latin typeface="Cambria Math" panose="02040503050406030204" pitchFamily="18" charset="0"/>
                                </a:rPr>
                              </m:ctrlPr>
                            </m:eqArrPr>
                            <m:e>
                              <m:r>
                                <a:rPr lang="en-IN" sz="2800" b="0" i="1" smtClean="0">
                                  <a:latin typeface="Cambria Math" panose="02040503050406030204" pitchFamily="18" charset="0"/>
                                </a:rPr>
                                <m:t>𝑑</m:t>
                              </m:r>
                            </m:e>
                            <m:e>
                              <m:r>
                                <a:rPr lang="en-IN" sz="2800" b="0" i="1" smtClean="0">
                                  <a:latin typeface="Cambria Math" panose="02040503050406030204" pitchFamily="18" charset="0"/>
                                </a:rPr>
                                <m:t>𝑒</m:t>
                              </m:r>
                            </m:e>
                          </m:eqArr>
                        </m:e>
                      </m:d>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(1−</m:t>
                          </m:r>
                          <m:r>
                            <a:rPr lang="en-IN" sz="2800" b="0" i="1" smtClean="0">
                              <a:latin typeface="Cambria Math" panose="02040503050406030204" pitchFamily="18" charset="0"/>
                            </a:rPr>
                            <m:t>𝑝</m:t>
                          </m:r>
                          <m:r>
                            <a:rPr lang="en-IN" sz="2800" b="0" i="1" smtClean="0">
                              <a:latin typeface="Cambria Math" panose="02040503050406030204" pitchFamily="18" charset="0"/>
                            </a:rPr>
                            <m:t>)</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oMath>
                  </m:oMathPara>
                </a14:m>
                <a:endParaRPr lang="en-IN" sz="2800" b="0" dirty="0"/>
              </a:p>
              <a:p>
                <a:r>
                  <a:rPr lang="en-IN" sz="2800" dirty="0"/>
                  <a:t>	</a:t>
                </a:r>
                <a14:m>
                  <m:oMath xmlns:m="http://schemas.openxmlformats.org/officeDocument/2006/math">
                    <m:r>
                      <a:rPr lang="en-IN" sz="2800" b="0" i="1" smtClean="0">
                        <a:latin typeface="Cambria Math" panose="02040503050406030204" pitchFamily="18" charset="0"/>
                      </a:rPr>
                      <m:t>&lt;</m:t>
                    </m:r>
                  </m:oMath>
                </a14:m>
                <a:r>
                  <a:rPr lang="en-IN" sz="2800" b="0" dirty="0"/>
                  <a:t> </a:t>
                </a:r>
                <a14:m>
                  <m:oMath xmlns:m="http://schemas.openxmlformats.org/officeDocument/2006/math">
                    <m:sSubSup>
                      <m:sSubSupPr>
                        <m:ctrlPr>
                          <a:rPr lang="en-IN" sz="2800" b="0" i="1" smtClean="0">
                            <a:latin typeface="Cambria Math" panose="02040503050406030204" pitchFamily="18" charset="0"/>
                          </a:rPr>
                        </m:ctrlPr>
                      </m:sSubSupPr>
                      <m:e>
                        <m:r>
                          <a:rPr lang="en-IN" sz="2800" b="0" i="1" smtClean="0">
                            <a:latin typeface="Cambria Math" panose="02040503050406030204" pitchFamily="18" charset="0"/>
                          </a:rPr>
                          <m:t>∑</m:t>
                        </m:r>
                      </m:e>
                      <m:sub>
                        <m:r>
                          <a:rPr lang="en-IN" sz="2800" b="0" i="1" smtClean="0">
                            <a:latin typeface="Cambria Math" panose="02040503050406030204" pitchFamily="18" charset="0"/>
                          </a:rPr>
                          <m:t>𝑒</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𝑑</m:t>
                            </m:r>
                          </m:num>
                          <m:den>
                            <m:r>
                              <a:rPr lang="en-IN" sz="2800" b="0" i="1" smtClean="0">
                                <a:latin typeface="Cambria Math" panose="02040503050406030204" pitchFamily="18" charset="0"/>
                              </a:rPr>
                              <m:t>2</m:t>
                            </m:r>
                          </m:den>
                        </m:f>
                      </m:sub>
                      <m:sup>
                        <m:r>
                          <a:rPr lang="en-IN" sz="2800" b="0" i="1" smtClean="0">
                            <a:latin typeface="Cambria Math" panose="02040503050406030204" pitchFamily="18" charset="0"/>
                          </a:rPr>
                          <m:t>𝑑</m:t>
                        </m:r>
                      </m:sup>
                    </m:sSubSup>
                    <m:d>
                      <m:dPr>
                        <m:ctrlPr>
                          <a:rPr lang="en-IN" sz="2800" b="0" i="1" smtClean="0">
                            <a:latin typeface="Cambria Math" panose="02040503050406030204" pitchFamily="18" charset="0"/>
                          </a:rPr>
                        </m:ctrlPr>
                      </m:dPr>
                      <m:e>
                        <m:eqArr>
                          <m:eqArrPr>
                            <m:ctrlPr>
                              <a:rPr lang="en-IN" sz="2800" b="0" i="1" smtClean="0">
                                <a:latin typeface="Cambria Math" panose="02040503050406030204" pitchFamily="18" charset="0"/>
                              </a:rPr>
                            </m:ctrlPr>
                          </m:eqArrPr>
                          <m:e>
                            <m:r>
                              <a:rPr lang="en-IN" sz="2800" b="0" i="1" smtClean="0">
                                <a:latin typeface="Cambria Math" panose="02040503050406030204" pitchFamily="18" charset="0"/>
                              </a:rPr>
                              <m:t>𝑑</m:t>
                            </m:r>
                          </m:e>
                          <m:e>
                            <m:r>
                              <a:rPr lang="en-IN" sz="2800" b="0" i="1" smtClean="0">
                                <a:latin typeface="Cambria Math" panose="02040503050406030204" pitchFamily="18" charset="0"/>
                              </a:rPr>
                              <m:t>𝑒</m:t>
                            </m:r>
                          </m:e>
                        </m:eqArr>
                      </m:e>
                    </m:d>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𝑒</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(1−</m:t>
                        </m:r>
                        <m:r>
                          <a:rPr lang="en-IN" sz="2800" b="0" i="1" smtClean="0">
                            <a:latin typeface="Cambria Math" panose="02040503050406030204" pitchFamily="18" charset="0"/>
                          </a:rPr>
                          <m:t>𝑝</m:t>
                        </m:r>
                        <m:r>
                          <a:rPr lang="en-IN" sz="2800" b="0" i="1" smtClean="0">
                            <a:latin typeface="Cambria Math" panose="02040503050406030204" pitchFamily="18" charset="0"/>
                          </a:rPr>
                          <m:t>)</m:t>
                        </m:r>
                      </m:e>
                      <m:sup>
                        <m:r>
                          <a:rPr lang="en-IN" sz="2800" b="0" i="1" smtClean="0">
                            <a:latin typeface="Cambria Math" panose="02040503050406030204" pitchFamily="18" charset="0"/>
                          </a:rPr>
                          <m:t>𝑑</m:t>
                        </m:r>
                        <m:r>
                          <a:rPr lang="en-IN" sz="2800" b="0" i="1" smtClean="0">
                            <a:latin typeface="Cambria Math" panose="02040503050406030204" pitchFamily="18" charset="0"/>
                          </a:rPr>
                          <m:t>−</m:t>
                        </m:r>
                        <m:r>
                          <a:rPr lang="en-IN" sz="2800" b="0" i="1" smtClean="0">
                            <a:latin typeface="Cambria Math" panose="02040503050406030204" pitchFamily="18" charset="0"/>
                          </a:rPr>
                          <m:t>𝑒</m:t>
                        </m:r>
                      </m:sup>
                    </m:sSup>
                  </m:oMath>
                </a14:m>
                <a:endParaRPr lang="en-IN" sz="2800" b="0" dirty="0"/>
              </a:p>
              <a:p>
                <a:r>
                  <a:rPr lang="en-IN" sz="2800" dirty="0"/>
                  <a:t>	</a:t>
                </a:r>
                <a:r>
                  <a:rPr lang="en-IN" sz="2800" b="0" dirty="0"/>
                  <a:t> </a:t>
                </a:r>
                <a14:m>
                  <m:oMath xmlns:m="http://schemas.openxmlformats.org/officeDocument/2006/math">
                    <m:r>
                      <a:rPr lang="en-IN" sz="2800" b="0" i="1" smtClean="0">
                        <a:latin typeface="Cambria Math" panose="02040503050406030204" pitchFamily="18" charset="0"/>
                      </a:rPr>
                      <m:t>&lt;</m:t>
                    </m:r>
                  </m:oMath>
                </a14:m>
                <a:r>
                  <a:rPr lang="en-IN" sz="2800" b="0" dirty="0"/>
                  <a:t> </a:t>
                </a:r>
                <a14:m>
                  <m:oMath xmlns:m="http://schemas.openxmlformats.org/officeDocument/2006/math">
                    <m:sSubSup>
                      <m:sSubSupPr>
                        <m:ctrlPr>
                          <a:rPr lang="en-IN" sz="2800" b="0" i="1" smtClean="0">
                            <a:latin typeface="Cambria Math" panose="02040503050406030204" pitchFamily="18" charset="0"/>
                          </a:rPr>
                        </m:ctrlPr>
                      </m:sSubSupPr>
                      <m:e>
                        <m:r>
                          <a:rPr lang="en-IN" sz="2800" b="0" i="1" smtClean="0">
                            <a:latin typeface="Cambria Math" panose="02040503050406030204" pitchFamily="18" charset="0"/>
                          </a:rPr>
                          <m:t>∑</m:t>
                        </m:r>
                      </m:e>
                      <m:sub>
                        <m:r>
                          <a:rPr lang="en-IN" sz="2800" b="0" i="1" smtClean="0">
                            <a:latin typeface="Cambria Math" panose="02040503050406030204" pitchFamily="18" charset="0"/>
                          </a:rPr>
                          <m:t>𝑒</m:t>
                        </m:r>
                        <m:r>
                          <a:rPr lang="en-IN" sz="2800" b="0" i="1" smtClean="0">
                            <a:latin typeface="Cambria Math" panose="02040503050406030204" pitchFamily="18" charset="0"/>
                          </a:rPr>
                          <m:t>=</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𝑑</m:t>
                            </m:r>
                          </m:num>
                          <m:den>
                            <m:r>
                              <a:rPr lang="en-IN" sz="2800" b="0" i="1" smtClean="0">
                                <a:latin typeface="Cambria Math" panose="02040503050406030204" pitchFamily="18" charset="0"/>
                              </a:rPr>
                              <m:t>2</m:t>
                            </m:r>
                          </m:den>
                        </m:f>
                      </m:sub>
                      <m:sup>
                        <m:r>
                          <a:rPr lang="en-IN" sz="2800" b="0" i="1" smtClean="0">
                            <a:latin typeface="Cambria Math" panose="02040503050406030204" pitchFamily="18" charset="0"/>
                          </a:rPr>
                          <m:t>𝑑</m:t>
                        </m:r>
                      </m:sup>
                    </m:sSubSup>
                    <m:d>
                      <m:dPr>
                        <m:ctrlPr>
                          <a:rPr lang="en-IN" sz="2800" b="0" i="1" smtClean="0">
                            <a:latin typeface="Cambria Math" panose="02040503050406030204" pitchFamily="18" charset="0"/>
                          </a:rPr>
                        </m:ctrlPr>
                      </m:dPr>
                      <m:e>
                        <m:eqArr>
                          <m:eqArrPr>
                            <m:ctrlPr>
                              <a:rPr lang="en-IN" sz="2800" b="0" i="1" smtClean="0">
                                <a:latin typeface="Cambria Math" panose="02040503050406030204" pitchFamily="18" charset="0"/>
                              </a:rPr>
                            </m:ctrlPr>
                          </m:eqArrPr>
                          <m:e>
                            <m:r>
                              <a:rPr lang="en-IN" sz="2800" b="0" i="1" smtClean="0">
                                <a:latin typeface="Cambria Math" panose="02040503050406030204" pitchFamily="18" charset="0"/>
                              </a:rPr>
                              <m:t>𝑑</m:t>
                            </m:r>
                          </m:e>
                          <m:e>
                            <m:r>
                              <a:rPr lang="en-IN" sz="2800" b="0" i="1" smtClean="0">
                                <a:latin typeface="Cambria Math" panose="02040503050406030204" pitchFamily="18" charset="0"/>
                              </a:rPr>
                              <m:t>𝑒</m:t>
                            </m:r>
                          </m:e>
                        </m:eqArr>
                      </m:e>
                    </m:d>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(1−</m:t>
                        </m:r>
                        <m:r>
                          <a:rPr lang="en-IN" sz="2800" b="0" i="1" smtClean="0">
                            <a:latin typeface="Cambria Math" panose="02040503050406030204" pitchFamily="18" charset="0"/>
                          </a:rPr>
                          <m:t>𝑝</m:t>
                        </m:r>
                        <m:r>
                          <a:rPr lang="en-IN" sz="2800" b="0" i="1" smtClean="0">
                            <a:latin typeface="Cambria Math" panose="02040503050406030204" pitchFamily="18" charset="0"/>
                          </a:rPr>
                          <m:t>)</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oMath>
                </a14:m>
                <a:endParaRPr lang="en-IN" sz="2800" b="0" dirty="0"/>
              </a:p>
              <a:p>
                <a:r>
                  <a:rPr lang="en-IN" sz="2800" dirty="0"/>
                  <a:t>	= </a:t>
                </a:r>
                <a14:m>
                  <m:oMath xmlns:m="http://schemas.openxmlformats.org/officeDocument/2006/math">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(1−</m:t>
                        </m:r>
                        <m:r>
                          <a:rPr lang="en-IN" sz="2800" b="0" i="1" smtClean="0">
                            <a:latin typeface="Cambria Math" panose="02040503050406030204" pitchFamily="18" charset="0"/>
                          </a:rPr>
                          <m:t>𝑝</m:t>
                        </m:r>
                        <m:r>
                          <a:rPr lang="en-IN" sz="2800" b="0" i="1" smtClean="0">
                            <a:latin typeface="Cambria Math" panose="02040503050406030204" pitchFamily="18" charset="0"/>
                          </a:rPr>
                          <m:t>)</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oMath>
                </a14:m>
                <a:r>
                  <a:rPr lang="en-IN" sz="2800" b="0" dirty="0"/>
                  <a:t> </a:t>
                </a:r>
                <a14:m>
                  <m:oMath xmlns:m="http://schemas.openxmlformats.org/officeDocument/2006/math">
                    <m:sSubSup>
                      <m:sSubSupPr>
                        <m:ctrlPr>
                          <a:rPr lang="en-IN" sz="2800" b="0" i="1" smtClean="0">
                            <a:latin typeface="Cambria Math" panose="02040503050406030204" pitchFamily="18" charset="0"/>
                          </a:rPr>
                        </m:ctrlPr>
                      </m:sSubSupPr>
                      <m:e>
                        <m:r>
                          <a:rPr lang="en-IN" sz="2800" b="0" i="1" smtClean="0">
                            <a:latin typeface="Cambria Math" panose="02040503050406030204" pitchFamily="18" charset="0"/>
                          </a:rPr>
                          <m:t>∑</m:t>
                        </m:r>
                      </m:e>
                      <m:sub>
                        <m:r>
                          <a:rPr lang="en-IN" sz="2800" b="0" i="1" smtClean="0">
                            <a:latin typeface="Cambria Math" panose="02040503050406030204" pitchFamily="18" charset="0"/>
                          </a:rPr>
                          <m:t>𝑒</m:t>
                        </m:r>
                        <m:r>
                          <a:rPr lang="en-IN" sz="2800" b="0" i="1" smtClean="0">
                            <a:latin typeface="Cambria Math" panose="02040503050406030204" pitchFamily="18" charset="0"/>
                          </a:rPr>
                          <m:t>=0</m:t>
                        </m:r>
                      </m:sub>
                      <m:sup>
                        <m:r>
                          <a:rPr lang="en-IN" sz="2800" b="0" i="1" smtClean="0">
                            <a:latin typeface="Cambria Math" panose="02040503050406030204" pitchFamily="18" charset="0"/>
                          </a:rPr>
                          <m:t>𝑑</m:t>
                        </m:r>
                      </m:sup>
                    </m:sSubSup>
                    <m:d>
                      <m:dPr>
                        <m:ctrlPr>
                          <a:rPr lang="en-IN" sz="2800" b="0" i="1" smtClean="0">
                            <a:latin typeface="Cambria Math" panose="02040503050406030204" pitchFamily="18" charset="0"/>
                          </a:rPr>
                        </m:ctrlPr>
                      </m:dPr>
                      <m:e>
                        <m:eqArr>
                          <m:eqArrPr>
                            <m:ctrlPr>
                              <a:rPr lang="en-IN" sz="2800" b="0" i="1" smtClean="0">
                                <a:latin typeface="Cambria Math" panose="02040503050406030204" pitchFamily="18" charset="0"/>
                              </a:rPr>
                            </m:ctrlPr>
                          </m:eqArrPr>
                          <m:e>
                            <m:r>
                              <a:rPr lang="en-IN" sz="2800" b="0" i="1" smtClean="0">
                                <a:latin typeface="Cambria Math" panose="02040503050406030204" pitchFamily="18" charset="0"/>
                              </a:rPr>
                              <m:t>𝑑</m:t>
                            </m:r>
                          </m:e>
                          <m:e>
                            <m:r>
                              <a:rPr lang="en-IN" sz="2800" b="0" i="1" smtClean="0">
                                <a:latin typeface="Cambria Math" panose="02040503050406030204" pitchFamily="18" charset="0"/>
                              </a:rPr>
                              <m:t>𝑒</m:t>
                            </m:r>
                          </m:e>
                        </m:eqArr>
                      </m:e>
                    </m:d>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oMath>
                </a14:m>
                <a:endParaRPr lang="en-IN" sz="2800" dirty="0"/>
              </a:p>
              <a:p>
                <a:r>
                  <a:rPr lang="en-IN" sz="2800" dirty="0"/>
                  <a:t>	 = </a:t>
                </a:r>
                <a14:m>
                  <m:oMath xmlns:m="http://schemas.openxmlformats.org/officeDocument/2006/math">
                    <m:sSup>
                      <m:sSupPr>
                        <m:ctrlPr>
                          <a:rPr lang="en-IN" sz="2800" i="1" smtClean="0">
                            <a:latin typeface="Cambria Math" panose="02040503050406030204" pitchFamily="18" charset="0"/>
                          </a:rPr>
                        </m:ctrlPr>
                      </m:sSupPr>
                      <m:e>
                        <m:r>
                          <a:rPr lang="en-IN" sz="2800" b="0" i="1" smtClean="0">
                            <a:latin typeface="Cambria Math" panose="02040503050406030204" pitchFamily="18" charset="0"/>
                          </a:rPr>
                          <m:t>2</m:t>
                        </m:r>
                      </m:e>
                      <m:sup>
                        <m:r>
                          <a:rPr lang="en-IN" sz="2800" b="0" i="1" smtClean="0">
                            <a:latin typeface="Cambria Math" panose="02040503050406030204" pitchFamily="18" charset="0"/>
                          </a:rPr>
                          <m:t>𝑑</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𝑝</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sSup>
                      <m:sSupPr>
                        <m:ctrlPr>
                          <a:rPr lang="en-IN" sz="2800" b="0" i="1" smtClean="0">
                            <a:latin typeface="Cambria Math" panose="02040503050406030204" pitchFamily="18" charset="0"/>
                          </a:rPr>
                        </m:ctrlPr>
                      </m:sSupPr>
                      <m:e>
                        <m:r>
                          <a:rPr lang="en-IN" sz="2800" b="0" i="1" smtClean="0">
                            <a:latin typeface="Cambria Math" panose="02040503050406030204" pitchFamily="18" charset="0"/>
                          </a:rPr>
                          <m:t>(1−</m:t>
                        </m:r>
                        <m:r>
                          <a:rPr lang="en-IN" sz="2800" b="0" i="1" smtClean="0">
                            <a:latin typeface="Cambria Math" panose="02040503050406030204" pitchFamily="18" charset="0"/>
                          </a:rPr>
                          <m:t>𝑝</m:t>
                        </m:r>
                        <m:r>
                          <a:rPr lang="en-IN" sz="2800" b="0" i="1" smtClean="0">
                            <a:latin typeface="Cambria Math" panose="02040503050406030204" pitchFamily="18" charset="0"/>
                          </a:rPr>
                          <m:t>)</m:t>
                        </m:r>
                      </m:e>
                      <m:sup>
                        <m:r>
                          <a:rPr lang="en-IN" sz="2800" b="0" i="1" smtClean="0">
                            <a:latin typeface="Cambria Math" panose="02040503050406030204" pitchFamily="18" charset="0"/>
                          </a:rPr>
                          <m:t>𝑑</m:t>
                        </m:r>
                        <m:r>
                          <a:rPr lang="en-IN" sz="2800" b="0" i="1" smtClean="0">
                            <a:latin typeface="Cambria Math" panose="02040503050406030204" pitchFamily="18" charset="0"/>
                          </a:rPr>
                          <m:t>/2</m:t>
                        </m:r>
                      </m:sup>
                    </m:sSup>
                  </m:oMath>
                </a14:m>
                <a:endParaRPr lang="en-IN" sz="2800" dirty="0"/>
              </a:p>
              <a:p>
                <a:r>
                  <a:rPr lang="en-IN" sz="2800" dirty="0"/>
                  <a:t>	</a:t>
                </a:r>
              </a:p>
              <a:p>
                <a:endParaRPr lang="en-IN" sz="2800" dirty="0">
                  <a:latin typeface="Times New Roman" panose="02020603050405020304" pitchFamily="18" charset="0"/>
                  <a:cs typeface="Times New Roman" panose="02020603050405020304" pitchFamily="18" charset="0"/>
                </a:endParaRPr>
              </a:p>
            </p:txBody>
          </p:sp>
        </mc:Choice>
        <mc:Fallback xmlns="">
          <p:sp>
            <p:nvSpPr>
              <p:cNvPr id="3" name="Content Placeholder 5">
                <a:extLst>
                  <a:ext uri="{FF2B5EF4-FFF2-40B4-BE49-F238E27FC236}">
                    <a16:creationId xmlns:a16="http://schemas.microsoft.com/office/drawing/2014/main" id="{2A4001B3-A0AD-257C-8D6F-005B885AD208}"/>
                  </a:ext>
                </a:extLst>
              </p:cNvPr>
              <p:cNvSpPr txBox="1">
                <a:spLocks noRot="1" noChangeAspect="1" noMove="1" noResize="1" noEditPoints="1" noAdjustHandles="1" noChangeArrowheads="1" noChangeShapeType="1" noTextEdit="1"/>
              </p:cNvSpPr>
              <p:nvPr/>
            </p:nvSpPr>
            <p:spPr>
              <a:xfrm>
                <a:off x="491725" y="1380296"/>
                <a:ext cx="14053796" cy="8941871"/>
              </a:xfrm>
              <a:prstGeom prst="rect">
                <a:avLst/>
              </a:prstGeom>
              <a:blipFill>
                <a:blip r:embed="rId2"/>
                <a:stretch>
                  <a:fillRect/>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BC784864-3C68-499C-8203-7C10F94ABB54}"/>
              </a:ext>
            </a:extLst>
          </p:cNvPr>
          <p:cNvSpPr txBox="1"/>
          <p:nvPr/>
        </p:nvSpPr>
        <p:spPr>
          <a:xfrm>
            <a:off x="386764" y="1024061"/>
            <a:ext cx="1824538" cy="523220"/>
          </a:xfrm>
          <a:prstGeom prst="rect">
            <a:avLst/>
          </a:prstGeom>
          <a:noFill/>
        </p:spPr>
        <p:txBody>
          <a:bodyPr wrap="none" rtlCol="0">
            <a:spAutoFit/>
          </a:bodyPr>
          <a:lstStyle/>
          <a:p>
            <a:r>
              <a:rPr lang="en-IN" sz="2800" dirty="0"/>
              <a:t>For odd d,</a:t>
            </a:r>
            <a:endParaRPr lang="en-IN" dirty="0"/>
          </a:p>
        </p:txBody>
      </p:sp>
      <p:sp>
        <p:nvSpPr>
          <p:cNvPr id="11" name="TextBox 10">
            <a:extLst>
              <a:ext uri="{FF2B5EF4-FFF2-40B4-BE49-F238E27FC236}">
                <a16:creationId xmlns:a16="http://schemas.microsoft.com/office/drawing/2014/main" id="{867D6E16-BAAF-67FB-29DE-B501A9ABC46C}"/>
              </a:ext>
            </a:extLst>
          </p:cNvPr>
          <p:cNvSpPr txBox="1"/>
          <p:nvPr/>
        </p:nvSpPr>
        <p:spPr>
          <a:xfrm>
            <a:off x="410576" y="5331568"/>
            <a:ext cx="9144000" cy="523220"/>
          </a:xfrm>
          <a:prstGeom prst="rect">
            <a:avLst/>
          </a:prstGeom>
          <a:noFill/>
        </p:spPr>
        <p:txBody>
          <a:bodyPr wrap="square">
            <a:spAutoFit/>
          </a:bodyPr>
          <a:lstStyle/>
          <a:p>
            <a:r>
              <a:rPr lang="en-IN" sz="2800" dirty="0"/>
              <a:t>For even d,</a:t>
            </a:r>
          </a:p>
        </p:txBody>
      </p:sp>
      <p:sp>
        <p:nvSpPr>
          <p:cNvPr id="5" name="Slide Number Placeholder 4">
            <a:extLst>
              <a:ext uri="{FF2B5EF4-FFF2-40B4-BE49-F238E27FC236}">
                <a16:creationId xmlns:a16="http://schemas.microsoft.com/office/drawing/2014/main" id="{BD0C1FBF-D87F-3276-03D8-F078BCD95FF7}"/>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43</a:t>
            </a:fld>
            <a:r>
              <a:rPr lang="en-IN" spc="-10" dirty="0"/>
              <a:t>/46</a:t>
            </a:r>
          </a:p>
        </p:txBody>
      </p:sp>
      <p:sp>
        <p:nvSpPr>
          <p:cNvPr id="9" name="TextBox 8">
            <a:extLst>
              <a:ext uri="{FF2B5EF4-FFF2-40B4-BE49-F238E27FC236}">
                <a16:creationId xmlns:a16="http://schemas.microsoft.com/office/drawing/2014/main" id="{4CF65D69-2E2C-95C5-B873-9CF28FB59FAD}"/>
              </a:ext>
            </a:extLst>
          </p:cNvPr>
          <p:cNvSpPr txBox="1"/>
          <p:nvPr/>
        </p:nvSpPr>
        <p:spPr>
          <a:xfrm>
            <a:off x="14249400" y="4293644"/>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a:t>
            </a:r>
            <a:r>
              <a:rPr lang="en-IN" sz="2800" kern="1200" dirty="0">
                <a:solidFill>
                  <a:srgbClr val="000000"/>
                </a:solidFill>
                <a:latin typeface="Calibri" panose="020F0502020204030204" pitchFamily="34" charset="0"/>
                <a:ea typeface="+mn-ea"/>
                <a:cs typeface="+mn-cs"/>
              </a:rPr>
              <a:t>a</a:t>
            </a:r>
            <a:r>
              <a:rPr lang="en-IN" sz="2800" kern="1200" dirty="0">
                <a:solidFill>
                  <a:srgbClr val="000000"/>
                </a:solidFill>
                <a:effectLst/>
                <a:latin typeface="Calibri" panose="020F0502020204030204" pitchFamily="34" charset="0"/>
                <a:ea typeface="+mn-ea"/>
                <a:cs typeface="+mn-cs"/>
              </a:rPr>
              <a:t>)</a:t>
            </a:r>
            <a:endParaRPr lang="en-IN" sz="2800" dirty="0">
              <a:effectLst/>
            </a:endParaRPr>
          </a:p>
        </p:txBody>
      </p:sp>
      <p:sp>
        <p:nvSpPr>
          <p:cNvPr id="14" name="TextBox 13">
            <a:extLst>
              <a:ext uri="{FF2B5EF4-FFF2-40B4-BE49-F238E27FC236}">
                <a16:creationId xmlns:a16="http://schemas.microsoft.com/office/drawing/2014/main" id="{41384166-B7CD-47D8-6283-7DCC065D976F}"/>
              </a:ext>
            </a:extLst>
          </p:cNvPr>
          <p:cNvSpPr txBox="1"/>
          <p:nvPr/>
        </p:nvSpPr>
        <p:spPr>
          <a:xfrm>
            <a:off x="14249400" y="9067419"/>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a:t>
            </a:r>
            <a:r>
              <a:rPr lang="en-IN" sz="2800" kern="1200" dirty="0">
                <a:solidFill>
                  <a:srgbClr val="000000"/>
                </a:solidFill>
                <a:latin typeface="Calibri" panose="020F0502020204030204" pitchFamily="34" charset="0"/>
                <a:ea typeface="+mn-ea"/>
                <a:cs typeface="+mn-cs"/>
              </a:rPr>
              <a:t>b</a:t>
            </a:r>
            <a:r>
              <a:rPr lang="en-IN" sz="2800" kern="1200" dirty="0">
                <a:solidFill>
                  <a:srgbClr val="000000"/>
                </a:solidFill>
                <a:effectLst/>
                <a:latin typeface="Calibri" panose="020F0502020204030204" pitchFamily="34" charset="0"/>
                <a:ea typeface="+mn-ea"/>
                <a:cs typeface="+mn-cs"/>
              </a:rPr>
              <a:t>)</a:t>
            </a:r>
            <a:endParaRPr lang="en-IN" sz="2800" dirty="0">
              <a:effectLst/>
            </a:endParaRPr>
          </a:p>
        </p:txBody>
      </p:sp>
    </p:spTree>
    <p:extLst>
      <p:ext uri="{BB962C8B-B14F-4D97-AF65-F5344CB8AC3E}">
        <p14:creationId xmlns:p14="http://schemas.microsoft.com/office/powerpoint/2010/main" val="17962318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270510" algn="l" rtl="0">
              <a:spcBef>
                <a:spcPts val="125"/>
              </a:spcBef>
            </a:pPr>
            <a:r>
              <a:rPr lang="en-IN" spc="220" dirty="0"/>
              <a:t>Appendix</a:t>
            </a: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85A49892-950F-4013-9B07-8F26B3761225}" type="datetime4">
              <a:rPr lang="en-US" spc="-25" smtClean="0"/>
              <a:t>April 17, 2024</a:t>
            </a:fld>
            <a:endParaRPr lang="en-IN" spc="-25" dirty="0"/>
          </a:p>
        </p:txBody>
      </p:sp>
      <p:sp>
        <p:nvSpPr>
          <p:cNvPr id="10" name="Content Placeholder 2">
            <a:extLst>
              <a:ext uri="{FF2B5EF4-FFF2-40B4-BE49-F238E27FC236}">
                <a16:creationId xmlns:a16="http://schemas.microsoft.com/office/drawing/2014/main" id="{67B4F279-6F0E-A464-217B-AB53E750CA03}"/>
              </a:ext>
            </a:extLst>
          </p:cNvPr>
          <p:cNvSpPr txBox="1">
            <a:spLocks/>
          </p:cNvSpPr>
          <p:nvPr/>
        </p:nvSpPr>
        <p:spPr>
          <a:xfrm>
            <a:off x="805204" y="1500475"/>
            <a:ext cx="16720796" cy="6664960"/>
          </a:xfrm>
          <a:prstGeom prst="rect">
            <a:avLst/>
          </a:prstGeom>
        </p:spPr>
        <p:txBody>
          <a:bodyPr wrap="square" lIns="0" tIns="0" rIns="0" bIns="0">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n-IN"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5">
                <a:extLst>
                  <a:ext uri="{FF2B5EF4-FFF2-40B4-BE49-F238E27FC236}">
                    <a16:creationId xmlns:a16="http://schemas.microsoft.com/office/drawing/2014/main" id="{2A4001B3-A0AD-257C-8D6F-005B885AD208}"/>
                  </a:ext>
                </a:extLst>
              </p:cNvPr>
              <p:cNvSpPr txBox="1">
                <a:spLocks/>
              </p:cNvSpPr>
              <p:nvPr/>
            </p:nvSpPr>
            <p:spPr>
              <a:xfrm>
                <a:off x="345825" y="1028700"/>
                <a:ext cx="17450450" cy="7303025"/>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71500" indent="-5715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 bit error probability can be bounded by</a:t>
                </a:r>
              </a:p>
              <a:p>
                <a:endParaRPr lang="en-IN" sz="4000" dirty="0">
                  <a:latin typeface="Times New Roman" panose="02020603050405020304" pitchFamily="18" charset="0"/>
                  <a:cs typeface="Times New Roman" panose="02020603050405020304" pitchFamily="18" charset="0"/>
                </a:endParaRPr>
              </a:p>
              <a:p>
                <a:pPr marL="0" indent="0">
                  <a:buNone/>
                </a:pPr>
                <a:r>
                  <a:rPr lang="en-IN" sz="4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𝑏</m:t>
                        </m:r>
                      </m:sub>
                    </m:sSub>
                  </m:oMath>
                </a14:m>
                <a:r>
                  <a:rPr lang="en-IN" sz="2800" dirty="0">
                    <a:latin typeface="Times New Roman" panose="02020603050405020304" pitchFamily="18" charset="0"/>
                    <a:cs typeface="Times New Roman" panose="02020603050405020304" pitchFamily="18" charset="0"/>
                  </a:rPr>
                  <a:t> &lt;  </a:t>
                </a:r>
                <a14:m>
                  <m:oMath xmlns:m="http://schemas.openxmlformats.org/officeDocument/2006/math">
                    <m:nary>
                      <m:naryPr>
                        <m:chr m:val="∑"/>
                        <m:limLoc m:val="subSup"/>
                        <m:ctrlPr>
                          <a:rPr lang="en-IN" sz="2800" i="1" smtClean="0">
                            <a:latin typeface="Cambria Math" panose="02040503050406030204" pitchFamily="18" charset="0"/>
                          </a:rPr>
                        </m:ctrlPr>
                      </m:naryPr>
                      <m:sub>
                        <m:r>
                          <m:rPr>
                            <m:brk m:alnAt="25"/>
                          </m:rPr>
                          <a:rPr lang="en-IN" sz="2800" b="0" i="1" smtClean="0">
                            <a:latin typeface="Cambria Math" panose="02040503050406030204" pitchFamily="18" charset="0"/>
                          </a:rPr>
                          <m:t>𝑑</m:t>
                        </m:r>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𝑑</m:t>
                            </m:r>
                          </m:e>
                          <m:sub>
                            <m:r>
                              <a:rPr lang="en-IN" sz="2800" b="0" i="1" smtClean="0">
                                <a:latin typeface="Cambria Math" panose="02040503050406030204" pitchFamily="18" charset="0"/>
                              </a:rPr>
                              <m:t>𝑓𝑟𝑒𝑒</m:t>
                            </m:r>
                          </m:sub>
                        </m:sSub>
                      </m:sub>
                      <m:sup>
                        <m:r>
                          <a:rPr lang="en-IN" sz="2800" b="0" i="1" smtClean="0">
                            <a:latin typeface="Cambria Math" panose="02040503050406030204" pitchFamily="18" charset="0"/>
                          </a:rPr>
                          <m:t>∞</m:t>
                        </m:r>
                      </m:sup>
                      <m:e>
                        <m:r>
                          <a:rPr lang="en-IN" sz="2800" b="0" i="1" smtClean="0">
                            <a:latin typeface="Cambria Math" panose="02040503050406030204" pitchFamily="18" charset="0"/>
                          </a:rPr>
                          <m:t> </m:t>
                        </m:r>
                        <m:sSub>
                          <m:sSubPr>
                            <m:ctrlPr>
                              <a:rPr lang="en-IN" sz="2800" b="0" i="1" smtClean="0">
                                <a:latin typeface="Cambria Math" panose="02040503050406030204" pitchFamily="18" charset="0"/>
                              </a:rPr>
                            </m:ctrlPr>
                          </m:sSubPr>
                          <m:e>
                            <m:r>
                              <m:rPr>
                                <m:sty m:val="p"/>
                              </m:rPr>
                              <a:rPr lang="el-GR" sz="2800" b="0" i="1" smtClean="0">
                                <a:latin typeface="Cambria Math" panose="02040503050406030204" pitchFamily="18" charset="0"/>
                              </a:rPr>
                              <m:t>β</m:t>
                            </m:r>
                          </m:e>
                          <m:sub>
                            <m:r>
                              <a:rPr lang="en-IN" sz="2800" b="0" i="1" smtClean="0">
                                <a:latin typeface="Cambria Math" panose="02040503050406030204" pitchFamily="18" charset="0"/>
                              </a:rPr>
                              <m:t>𝑑</m:t>
                            </m:r>
                          </m:sub>
                        </m:sSub>
                      </m:e>
                    </m:nary>
                  </m:oMath>
                </a14:m>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2</m:t>
                        </m:r>
                      </m:sub>
                    </m:sSub>
                    <m:r>
                      <a:rPr lang="en-IN" sz="2800" b="0" i="1" smtClean="0">
                        <a:latin typeface="Cambria Math" panose="02040503050406030204" pitchFamily="18" charset="0"/>
                      </a:rPr>
                      <m:t>(</m:t>
                    </m:r>
                    <m:r>
                      <a:rPr lang="en-IN" sz="2800" b="0" i="1" smtClean="0">
                        <a:latin typeface="Cambria Math" panose="02040503050406030204" pitchFamily="18" charset="0"/>
                      </a:rPr>
                      <m:t>𝑑</m:t>
                    </m:r>
                    <m:r>
                      <a:rPr lang="en-IN" sz="2800" b="0" i="1" smtClean="0">
                        <a:latin typeface="Cambria Math" panose="02040503050406030204" pitchFamily="18" charset="0"/>
                      </a:rPr>
                      <m:t>)</m:t>
                    </m:r>
                  </m:oMath>
                </a14:m>
                <a:endParaRPr lang="en-IN" sz="4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where</a:t>
                </a:r>
                <a:r>
                  <a:rPr lang="en-US" sz="36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400" b="0" i="1" smtClean="0">
                            <a:latin typeface="Cambria Math" panose="02040503050406030204" pitchFamily="18" charset="0"/>
                          </a:rPr>
                        </m:ctrlPr>
                      </m:sSubPr>
                      <m:e>
                        <m:r>
                          <m:rPr>
                            <m:sty m:val="p"/>
                          </m:rPr>
                          <a:rPr lang="el-GR" sz="2400" b="0" i="1" smtClean="0">
                            <a:latin typeface="Cambria Math" panose="02040503050406030204" pitchFamily="18" charset="0"/>
                          </a:rPr>
                          <m:t>β</m:t>
                        </m:r>
                      </m:e>
                      <m:sub>
                        <m:r>
                          <a:rPr lang="en-IN" sz="2400" b="0" i="1" smtClean="0">
                            <a:latin typeface="Cambria Math" panose="02040503050406030204" pitchFamily="18" charset="0"/>
                          </a:rPr>
                          <m:t>𝑑</m:t>
                        </m:r>
                      </m:sub>
                    </m:sSub>
                  </m:oMath>
                </a14:m>
                <a:r>
                  <a:rPr lang="en-US" sz="36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is the total number of nonzero information bits on all weight-d paths, divided by the number of information bits k per unit time</a:t>
                </a:r>
                <a:r>
                  <a:rPr lang="en-US" sz="4000" dirty="0">
                    <a:latin typeface="Times New Roman" panose="02020603050405020304" pitchFamily="18" charset="0"/>
                    <a:cs typeface="Times New Roman" panose="02020603050405020304" pitchFamily="18" charset="0"/>
                  </a:rPr>
                  <a:t>.</a:t>
                </a:r>
              </a:p>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a:t>
                </a:r>
                <a:r>
                  <a:rPr lang="en-US" sz="4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m:t>
                        </m:r>
                        <m:r>
                          <m:rPr>
                            <m:sty m:val="p"/>
                          </m:rPr>
                          <a:rPr lang="el-GR" sz="2800" b="0" i="1" smtClean="0">
                            <a:latin typeface="Cambria Math" panose="02040503050406030204" pitchFamily="18" charset="0"/>
                          </a:rPr>
                          <m:t>β</m:t>
                        </m:r>
                      </m:e>
                      <m:sub>
                        <m:r>
                          <a:rPr lang="en-IN" sz="2800" b="0" i="1" smtClean="0">
                            <a:latin typeface="Cambria Math" panose="02040503050406030204" pitchFamily="18" charset="0"/>
                          </a:rPr>
                          <m:t>𝑑</m:t>
                        </m:r>
                      </m:sub>
                    </m:sSub>
                    <m:r>
                      <a:rPr lang="en-IN" sz="2800" b="0" i="1" smtClean="0">
                        <a:latin typeface="Cambria Math" panose="02040503050406030204" pitchFamily="18" charset="0"/>
                      </a:rPr>
                      <m:t>} </m:t>
                    </m:r>
                  </m:oMath>
                </a14:m>
                <a:r>
                  <a:rPr lang="en-US" sz="3200" dirty="0">
                    <a:latin typeface="Times New Roman" panose="02020603050405020304" pitchFamily="18" charset="0"/>
                    <a:cs typeface="Times New Roman" panose="02020603050405020304" pitchFamily="18" charset="0"/>
                  </a:rPr>
                  <a:t>are the coefficients in the expansion of the derivative of  T(D, N), evaluated at N = 1. For </a:t>
                </a:r>
                <a14:m>
                  <m:oMath xmlns:m="http://schemas.openxmlformats.org/officeDocument/2006/math">
                    <m:sSub>
                      <m:sSubPr>
                        <m:ctrlPr>
                          <a:rPr lang="en-US" sz="3200" i="1" smtClean="0">
                            <a:latin typeface="Cambria Math" panose="02040503050406030204" pitchFamily="18" charset="0"/>
                            <a:cs typeface="Times New Roman" panose="02020603050405020304" pitchFamily="18" charset="0"/>
                          </a:rPr>
                        </m:ctrlPr>
                      </m:sSubPr>
                      <m:e>
                        <m:r>
                          <a:rPr lang="en-IN" sz="3200" b="0" i="1" smtClean="0">
                            <a:latin typeface="Cambria Math" panose="02040503050406030204" pitchFamily="18" charset="0"/>
                            <a:cs typeface="Times New Roman" panose="02020603050405020304" pitchFamily="18" charset="0"/>
                          </a:rPr>
                          <m:t>𝑃</m:t>
                        </m:r>
                      </m:e>
                      <m:sub>
                        <m:r>
                          <a:rPr lang="en-IN" sz="3200" b="0" i="1" smtClean="0">
                            <a:latin typeface="Cambria Math" panose="02040503050406030204" pitchFamily="18" charset="0"/>
                            <a:cs typeface="Times New Roman" panose="02020603050405020304" pitchFamily="18" charset="0"/>
                          </a:rPr>
                          <m:t>2</m:t>
                        </m:r>
                      </m:sub>
                    </m:sSub>
                  </m:oMath>
                </a14:m>
                <a:r>
                  <a:rPr lang="en-US" sz="3200" dirty="0">
                    <a:latin typeface="Times New Roman" panose="02020603050405020304" pitchFamily="18" charset="0"/>
                    <a:cs typeface="Times New Roman" panose="02020603050405020304" pitchFamily="18" charset="0"/>
                  </a:rPr>
                  <a:t>(d), we may use either the expressions given in</a:t>
                </a:r>
                <a:r>
                  <a:rPr lang="en-US" sz="40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(8-2-28) and (8-2-29) or the upper bound in (8-2-31). If the latter is used, the upper bound on</a:t>
                </a:r>
                <a:r>
                  <a:rPr lang="en-US" sz="4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3200" i="1" smtClean="0">
                            <a:latin typeface="Cambria Math" panose="02040503050406030204" pitchFamily="18" charset="0"/>
                            <a:cs typeface="Times New Roman" panose="02020603050405020304" pitchFamily="18" charset="0"/>
                          </a:rPr>
                        </m:ctrlPr>
                      </m:sSubPr>
                      <m:e>
                        <m:r>
                          <a:rPr lang="en-IN" sz="3200" b="0" i="1" smtClean="0">
                            <a:latin typeface="Cambria Math" panose="02040503050406030204" pitchFamily="18" charset="0"/>
                            <a:cs typeface="Times New Roman" panose="02020603050405020304" pitchFamily="18" charset="0"/>
                          </a:rPr>
                          <m:t>𝑃</m:t>
                        </m:r>
                      </m:e>
                      <m:sub>
                        <m:r>
                          <a:rPr lang="en-IN" sz="3200" b="0" i="1" smtClean="0">
                            <a:latin typeface="Cambria Math" panose="02040503050406030204" pitchFamily="18" charset="0"/>
                            <a:cs typeface="Times New Roman" panose="02020603050405020304" pitchFamily="18" charset="0"/>
                          </a:rPr>
                          <m:t>𝑏</m:t>
                        </m:r>
                      </m:sub>
                    </m:sSub>
                  </m:oMath>
                </a14:m>
                <a:r>
                  <a:rPr lang="en-US" sz="40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can be expressed as,</a:t>
                </a:r>
              </a:p>
              <a:p>
                <a:endParaRPr lang="en-US" sz="4000"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i="1" smtClean="0">
                            <a:latin typeface="Cambria Math" panose="02040503050406030204" pitchFamily="18" charset="0"/>
                          </a:rPr>
                        </m:ctrlPr>
                      </m:sSubPr>
                      <m:e>
                        <m:r>
                          <a:rPr lang="en-IN" sz="2800" b="0" i="1" smtClean="0">
                            <a:latin typeface="Cambria Math" panose="02040503050406030204" pitchFamily="18" charset="0"/>
                          </a:rPr>
                          <m:t>𝑃</m:t>
                        </m:r>
                      </m:e>
                      <m:sub>
                        <m:r>
                          <a:rPr lang="en-IN" sz="2800" b="0" i="1" smtClean="0">
                            <a:latin typeface="Cambria Math" panose="02040503050406030204" pitchFamily="18" charset="0"/>
                          </a:rPr>
                          <m:t>𝑏</m:t>
                        </m:r>
                      </m:sub>
                    </m:sSub>
                  </m:oMath>
                </a14:m>
                <a:r>
                  <a:rPr lang="en-IN" sz="4000" dirty="0">
                    <a:latin typeface="Times New Roman" panose="02020603050405020304" pitchFamily="18" charset="0"/>
                    <a:cs typeface="Times New Roman" panose="02020603050405020304" pitchFamily="18" charset="0"/>
                  </a:rPr>
                  <a:t>  &lt;  </a:t>
                </a:r>
                <a14:m>
                  <m:oMath xmlns:m="http://schemas.openxmlformats.org/officeDocument/2006/math">
                    <m:f>
                      <m:fPr>
                        <m:ctrlPr>
                          <a:rPr lang="en-IN" sz="4000" i="1" smtClean="0">
                            <a:latin typeface="Cambria Math" panose="02040503050406030204" pitchFamily="18" charset="0"/>
                          </a:rPr>
                        </m:ctrlPr>
                      </m:fPr>
                      <m:num>
                        <m:r>
                          <a:rPr lang="en-IN" sz="4000" b="0" i="1" smtClean="0">
                            <a:latin typeface="Cambria Math" panose="02040503050406030204" pitchFamily="18" charset="0"/>
                          </a:rPr>
                          <m:t>𝑑𝑇</m:t>
                        </m:r>
                        <m:r>
                          <a:rPr lang="en-IN" sz="4000" b="0" i="1" smtClean="0">
                            <a:latin typeface="Cambria Math" panose="02040503050406030204" pitchFamily="18" charset="0"/>
                          </a:rPr>
                          <m:t>(</m:t>
                        </m:r>
                        <m:r>
                          <a:rPr lang="en-IN" sz="4000" b="0" i="1" smtClean="0">
                            <a:latin typeface="Cambria Math" panose="02040503050406030204" pitchFamily="18" charset="0"/>
                          </a:rPr>
                          <m:t>𝐷</m:t>
                        </m:r>
                        <m:r>
                          <a:rPr lang="en-IN" sz="4000" b="0" i="1" smtClean="0">
                            <a:latin typeface="Cambria Math" panose="02040503050406030204" pitchFamily="18" charset="0"/>
                          </a:rPr>
                          <m:t>,</m:t>
                        </m:r>
                        <m:r>
                          <a:rPr lang="en-IN" sz="4000" b="0" i="1" smtClean="0">
                            <a:latin typeface="Cambria Math" panose="02040503050406030204" pitchFamily="18" charset="0"/>
                          </a:rPr>
                          <m:t>𝑁</m:t>
                        </m:r>
                        <m:r>
                          <a:rPr lang="en-IN" sz="4000" b="0" i="1" smtClean="0">
                            <a:latin typeface="Cambria Math" panose="02040503050406030204" pitchFamily="18" charset="0"/>
                          </a:rPr>
                          <m:t>)</m:t>
                        </m:r>
                      </m:num>
                      <m:den>
                        <m:r>
                          <a:rPr lang="en-IN" sz="4000" b="0" i="1" smtClean="0">
                            <a:latin typeface="Cambria Math" panose="02040503050406030204" pitchFamily="18" charset="0"/>
                          </a:rPr>
                          <m:t>𝑑𝑁</m:t>
                        </m:r>
                      </m:den>
                    </m:f>
                  </m:oMath>
                </a14:m>
                <a:r>
                  <a:rPr lang="en-IN" sz="4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4000" i="1" dirty="0" smtClean="0">
                            <a:latin typeface="Cambria Math" panose="02040503050406030204" pitchFamily="18" charset="0"/>
                          </a:rPr>
                        </m:ctrlPr>
                      </m:sSubPr>
                      <m:e>
                        <m:r>
                          <a:rPr lang="en-IN" sz="4000" b="0" i="1" dirty="0" smtClean="0">
                            <a:latin typeface="Cambria Math" panose="02040503050406030204" pitchFamily="18" charset="0"/>
                          </a:rPr>
                          <m:t>|</m:t>
                        </m:r>
                      </m:e>
                      <m:sub>
                        <m:r>
                          <a:rPr lang="en-IN" sz="4000" b="0" i="1" dirty="0" smtClean="0">
                            <a:latin typeface="Cambria Math" panose="02040503050406030204" pitchFamily="18" charset="0"/>
                          </a:rPr>
                          <m:t>𝑁</m:t>
                        </m:r>
                        <m:r>
                          <a:rPr lang="en-IN" sz="4000" b="0" i="1" dirty="0" smtClean="0">
                            <a:latin typeface="Cambria Math" panose="02040503050406030204" pitchFamily="18" charset="0"/>
                          </a:rPr>
                          <m:t>=1,</m:t>
                        </m:r>
                        <m:r>
                          <a:rPr lang="en-IN" sz="4000" b="0" i="1" dirty="0" smtClean="0">
                            <a:latin typeface="Cambria Math" panose="02040503050406030204" pitchFamily="18" charset="0"/>
                          </a:rPr>
                          <m:t>𝐷</m:t>
                        </m:r>
                        <m:r>
                          <a:rPr lang="en-IN" sz="4000" b="0" i="1" dirty="0" smtClean="0">
                            <a:latin typeface="Cambria Math" panose="02040503050406030204" pitchFamily="18" charset="0"/>
                          </a:rPr>
                          <m:t>=</m:t>
                        </m:r>
                        <m:rad>
                          <m:radPr>
                            <m:degHide m:val="on"/>
                            <m:ctrlPr>
                              <a:rPr lang="en-IN" sz="4000" b="0" i="1" smtClean="0">
                                <a:latin typeface="Cambria Math" panose="02040503050406030204" pitchFamily="18" charset="0"/>
                              </a:rPr>
                            </m:ctrlPr>
                          </m:radPr>
                          <m:deg/>
                          <m:e>
                            <m:r>
                              <a:rPr lang="en-IN" sz="4000" b="0" i="1" smtClean="0">
                                <a:latin typeface="Cambria Math" panose="02040503050406030204" pitchFamily="18" charset="0"/>
                              </a:rPr>
                              <m:t>4</m:t>
                            </m:r>
                            <m:r>
                              <a:rPr lang="en-IN" sz="4000" b="0" i="1" smtClean="0">
                                <a:latin typeface="Cambria Math" panose="02040503050406030204" pitchFamily="18" charset="0"/>
                              </a:rPr>
                              <m:t>𝑝</m:t>
                            </m:r>
                            <m:r>
                              <a:rPr lang="en-IN" sz="4000" b="0" i="1" smtClean="0">
                                <a:latin typeface="Cambria Math" panose="02040503050406030204" pitchFamily="18" charset="0"/>
                              </a:rPr>
                              <m:t>(1−</m:t>
                            </m:r>
                            <m:r>
                              <a:rPr lang="en-IN" sz="4000" b="0" i="1" smtClean="0">
                                <a:latin typeface="Cambria Math" panose="02040503050406030204" pitchFamily="18" charset="0"/>
                              </a:rPr>
                              <m:t>𝑝</m:t>
                            </m:r>
                            <m:r>
                              <a:rPr lang="en-IN" sz="4000" b="0" i="1" smtClean="0">
                                <a:latin typeface="Cambria Math" panose="02040503050406030204" pitchFamily="18" charset="0"/>
                              </a:rPr>
                              <m:t>)</m:t>
                            </m:r>
                          </m:e>
                        </m:rad>
                      </m:sub>
                    </m:sSub>
                  </m:oMath>
                </a14:m>
                <a:endParaRPr lang="en-IN" sz="4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When k &gt;1, the results given in (8-2-33) and</a:t>
                </a:r>
                <a:r>
                  <a:rPr lang="en-US" sz="40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(8-2-34) for</a:t>
                </a:r>
                <a:r>
                  <a:rPr lang="en-US" sz="4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3200" i="1" smtClean="0">
                            <a:latin typeface="Cambria Math" panose="02040503050406030204" pitchFamily="18" charset="0"/>
                            <a:cs typeface="Times New Roman" panose="02020603050405020304" pitchFamily="18" charset="0"/>
                          </a:rPr>
                        </m:ctrlPr>
                      </m:sSubPr>
                      <m:e>
                        <m:r>
                          <a:rPr lang="en-IN" sz="3200" b="0" i="1" smtClean="0">
                            <a:latin typeface="Cambria Math" panose="02040503050406030204" pitchFamily="18" charset="0"/>
                            <a:cs typeface="Times New Roman" panose="02020603050405020304" pitchFamily="18" charset="0"/>
                          </a:rPr>
                          <m:t>𝑃</m:t>
                        </m:r>
                      </m:e>
                      <m:sub>
                        <m:r>
                          <a:rPr lang="en-IN" sz="3200" b="0" i="1" smtClean="0">
                            <a:latin typeface="Cambria Math" panose="02040503050406030204" pitchFamily="18" charset="0"/>
                            <a:cs typeface="Times New Roman" panose="02020603050405020304" pitchFamily="18" charset="0"/>
                          </a:rPr>
                          <m:t>𝑏</m:t>
                        </m:r>
                      </m:sub>
                    </m:sSub>
                  </m:oMath>
                </a14:m>
                <a:r>
                  <a:rPr lang="en-US" sz="40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should be divided by k</a:t>
                </a:r>
                <a:r>
                  <a:rPr lang="en-US" sz="4000" dirty="0">
                    <a:latin typeface="Times New Roman" panose="02020603050405020304" pitchFamily="18" charset="0"/>
                    <a:cs typeface="Times New Roman" panose="02020603050405020304" pitchFamily="18" charset="0"/>
                  </a:rPr>
                  <a:t>.</a:t>
                </a:r>
                <a:endParaRPr lang="en-IN" sz="40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mc:Choice>
        <mc:Fallback xmlns="">
          <p:sp>
            <p:nvSpPr>
              <p:cNvPr id="3" name="Content Placeholder 5">
                <a:extLst>
                  <a:ext uri="{FF2B5EF4-FFF2-40B4-BE49-F238E27FC236}">
                    <a16:creationId xmlns:a16="http://schemas.microsoft.com/office/drawing/2014/main" id="{2A4001B3-A0AD-257C-8D6F-005B885AD208}"/>
                  </a:ext>
                </a:extLst>
              </p:cNvPr>
              <p:cNvSpPr txBox="1">
                <a:spLocks noRot="1" noChangeAspect="1" noMove="1" noResize="1" noEditPoints="1" noAdjustHandles="1" noChangeArrowheads="1" noChangeShapeType="1" noTextEdit="1"/>
              </p:cNvSpPr>
              <p:nvPr/>
            </p:nvSpPr>
            <p:spPr>
              <a:xfrm>
                <a:off x="345825" y="1028700"/>
                <a:ext cx="17450450" cy="7303025"/>
              </a:xfrm>
              <a:prstGeom prst="rect">
                <a:avLst/>
              </a:prstGeom>
              <a:blipFill>
                <a:blip r:embed="rId2"/>
                <a:stretch>
                  <a:fillRect l="-1328" t="-1836" r="-1677"/>
                </a:stretch>
              </a:blipFill>
            </p:spPr>
            <p:txBody>
              <a:bodyPr/>
              <a:lstStyle/>
              <a:p>
                <a:r>
                  <a:rPr lang="en-IN">
                    <a:noFill/>
                  </a:rPr>
                  <a:t> </a:t>
                </a:r>
              </a:p>
            </p:txBody>
          </p:sp>
        </mc:Fallback>
      </mc:AlternateContent>
      <p:sp>
        <p:nvSpPr>
          <p:cNvPr id="5" name="Slide Number Placeholder 4">
            <a:extLst>
              <a:ext uri="{FF2B5EF4-FFF2-40B4-BE49-F238E27FC236}">
                <a16:creationId xmlns:a16="http://schemas.microsoft.com/office/drawing/2014/main" id="{1EDF8486-DD0A-EB52-D051-B95246DC51DB}"/>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44</a:t>
            </a:fld>
            <a:r>
              <a:rPr lang="en-IN" spc="-10" dirty="0"/>
              <a:t>/46</a:t>
            </a:r>
          </a:p>
        </p:txBody>
      </p:sp>
      <p:sp>
        <p:nvSpPr>
          <p:cNvPr id="9" name="TextBox 8">
            <a:extLst>
              <a:ext uri="{FF2B5EF4-FFF2-40B4-BE49-F238E27FC236}">
                <a16:creationId xmlns:a16="http://schemas.microsoft.com/office/drawing/2014/main" id="{5BB2EB8C-F927-F05F-490C-59D2F9B887A4}"/>
              </a:ext>
            </a:extLst>
          </p:cNvPr>
          <p:cNvSpPr txBox="1"/>
          <p:nvPr/>
        </p:nvSpPr>
        <p:spPr>
          <a:xfrm>
            <a:off x="14236821" y="2098937"/>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(8-2-33)</a:t>
            </a:r>
            <a:endParaRPr lang="en-IN" sz="2800" dirty="0">
              <a:effectLst/>
            </a:endParaRPr>
          </a:p>
        </p:txBody>
      </p:sp>
      <p:sp>
        <p:nvSpPr>
          <p:cNvPr id="12" name="TextBox 11">
            <a:extLst>
              <a:ext uri="{FF2B5EF4-FFF2-40B4-BE49-F238E27FC236}">
                <a16:creationId xmlns:a16="http://schemas.microsoft.com/office/drawing/2014/main" id="{B9DB8CF9-880B-6D8B-D8D2-B776C81BF6D1}"/>
              </a:ext>
            </a:extLst>
          </p:cNvPr>
          <p:cNvSpPr txBox="1"/>
          <p:nvPr/>
        </p:nvSpPr>
        <p:spPr>
          <a:xfrm>
            <a:off x="14192124" y="6743700"/>
            <a:ext cx="2743200" cy="523220"/>
          </a:xfrm>
          <a:prstGeom prst="rect">
            <a:avLst/>
          </a:prstGeom>
          <a:noFill/>
        </p:spPr>
        <p:txBody>
          <a:bodyPr wrap="square">
            <a:spAutoFit/>
          </a:bodyPr>
          <a:lstStyle/>
          <a:p>
            <a:r>
              <a:rPr lang="en-IN" sz="2800" kern="1200" dirty="0">
                <a:solidFill>
                  <a:srgbClr val="000000"/>
                </a:solidFill>
                <a:effectLst/>
                <a:latin typeface="Calibri" panose="020F0502020204030204" pitchFamily="34" charset="0"/>
                <a:ea typeface="+mn-ea"/>
                <a:cs typeface="+mn-cs"/>
              </a:rPr>
              <a:t>……… (8-2-34)</a:t>
            </a:r>
            <a:endParaRPr lang="en-IN" sz="2800" dirty="0">
              <a:effectLst/>
            </a:endParaRPr>
          </a:p>
        </p:txBody>
      </p:sp>
    </p:spTree>
    <p:extLst>
      <p:ext uri="{BB962C8B-B14F-4D97-AF65-F5344CB8AC3E}">
        <p14:creationId xmlns:p14="http://schemas.microsoft.com/office/powerpoint/2010/main" val="14219633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1395635"/>
            <a:ext cx="16717058" cy="6749925"/>
          </a:xfrm>
          <a:prstGeom prst="rect">
            <a:avLst/>
          </a:prstGeom>
        </p:spPr>
        <p:txBody>
          <a:bodyPr vert="horz" wrap="square" lIns="0" tIns="12065" rIns="0" bIns="0" rtlCol="0">
            <a:spAutoFit/>
          </a:bodyPr>
          <a:lstStyle/>
          <a:p>
            <a:pPr marL="12700" marR="5080">
              <a:lnSpc>
                <a:spcPct val="116599"/>
              </a:lnSpc>
              <a:spcBef>
                <a:spcPts val="95"/>
              </a:spcBef>
            </a:pPr>
            <a:r>
              <a:rPr sz="3700" spc="-125" dirty="0">
                <a:latin typeface="Times New Roman"/>
                <a:cs typeface="Times New Roman"/>
              </a:rPr>
              <a:t>[1]</a:t>
            </a:r>
            <a:r>
              <a:rPr lang="en-IN" sz="3700" spc="-125" dirty="0">
                <a:latin typeface="Times New Roman"/>
                <a:cs typeface="Times New Roman"/>
              </a:rPr>
              <a:t> </a:t>
            </a:r>
            <a:r>
              <a:rPr lang="en-US" sz="3700" spc="-125" dirty="0">
                <a:latin typeface="Times New Roman"/>
                <a:cs typeface="Times New Roman"/>
              </a:rPr>
              <a:t>CT216. Introduction to Communication Systems: Lecture 3 Channel Coding. DA-IICT,     Winter 2024.</a:t>
            </a:r>
          </a:p>
          <a:p>
            <a:pPr marL="12700" marR="5080">
              <a:lnSpc>
                <a:spcPct val="116599"/>
              </a:lnSpc>
              <a:spcBef>
                <a:spcPts val="95"/>
              </a:spcBef>
            </a:pPr>
            <a:r>
              <a:rPr lang="en-US" sz="3700" spc="-125" dirty="0">
                <a:latin typeface="Times New Roman"/>
                <a:cs typeface="Times New Roman"/>
              </a:rPr>
              <a:t>[2] J. G. </a:t>
            </a:r>
            <a:r>
              <a:rPr lang="en-US" sz="3700" spc="-125" dirty="0" err="1">
                <a:latin typeface="Times New Roman"/>
                <a:cs typeface="Times New Roman"/>
              </a:rPr>
              <a:t>Proakis</a:t>
            </a:r>
            <a:r>
              <a:rPr lang="en-US" sz="3700" spc="-125" dirty="0">
                <a:latin typeface="Times New Roman"/>
                <a:cs typeface="Times New Roman"/>
              </a:rPr>
              <a:t>. Digital Communications. McGraw-Hill, 4th edition, 1995.</a:t>
            </a:r>
          </a:p>
          <a:p>
            <a:pPr marL="12700" marR="5080">
              <a:lnSpc>
                <a:spcPct val="116599"/>
              </a:lnSpc>
              <a:spcBef>
                <a:spcPts val="95"/>
              </a:spcBef>
            </a:pPr>
            <a:r>
              <a:rPr lang="en-US" sz="3700" spc="-125" dirty="0">
                <a:latin typeface="Times New Roman"/>
                <a:cs typeface="Times New Roman"/>
              </a:rPr>
              <a:t>[3] Matthew </a:t>
            </a:r>
            <a:r>
              <a:rPr lang="en-US" sz="3700" spc="-125" dirty="0" err="1">
                <a:latin typeface="Times New Roman"/>
                <a:cs typeface="Times New Roman"/>
              </a:rPr>
              <a:t>Valenti</a:t>
            </a:r>
            <a:r>
              <a:rPr lang="en-US" sz="3700" spc="-125" dirty="0">
                <a:latin typeface="Times New Roman"/>
                <a:cs typeface="Times New Roman"/>
              </a:rPr>
              <a:t> and </a:t>
            </a:r>
            <a:r>
              <a:rPr lang="en-US" sz="3700" spc="-125" dirty="0" err="1">
                <a:latin typeface="Times New Roman"/>
                <a:cs typeface="Times New Roman"/>
              </a:rPr>
              <a:t>Bibin</a:t>
            </a:r>
            <a:r>
              <a:rPr lang="en-US" sz="3700" spc="-125" dirty="0">
                <a:latin typeface="Times New Roman"/>
                <a:cs typeface="Times New Roman"/>
              </a:rPr>
              <a:t> Baby John. Introduction to Communication Systems: A      Lecture on Convolution Coding and Viterbi Decoding. DA-IICT, Winter 2024.</a:t>
            </a:r>
          </a:p>
          <a:p>
            <a:pPr marL="12700" marR="5080">
              <a:lnSpc>
                <a:spcPct val="116599"/>
              </a:lnSpc>
              <a:spcBef>
                <a:spcPts val="95"/>
              </a:spcBef>
            </a:pPr>
            <a:r>
              <a:rPr lang="en-US" sz="3700" spc="-125" dirty="0">
                <a:latin typeface="Times New Roman"/>
                <a:cs typeface="Times New Roman"/>
              </a:rPr>
              <a:t>[4] </a:t>
            </a:r>
            <a:r>
              <a:rPr lang="en-US" sz="3700" spc="-125" dirty="0">
                <a:latin typeface="Times New Roman"/>
                <a:cs typeface="Times New Roman"/>
                <a:hlinkClick r:id="rId2"/>
              </a:rPr>
              <a:t>PERFORMANCE ANALYSIS OF M-QAM WITH VITERBI SOFT-DECISION DECODING by </a:t>
            </a:r>
            <a:r>
              <a:rPr lang="en-US" sz="3700" spc="-125" dirty="0" err="1">
                <a:latin typeface="Times New Roman"/>
                <a:cs typeface="Times New Roman"/>
                <a:hlinkClick r:id="rId2"/>
              </a:rPr>
              <a:t>Rogerio</a:t>
            </a:r>
            <a:r>
              <a:rPr lang="en-US" sz="3700" spc="-125" dirty="0">
                <a:latin typeface="Times New Roman"/>
                <a:cs typeface="Times New Roman"/>
                <a:hlinkClick r:id="rId2"/>
              </a:rPr>
              <a:t> Correa </a:t>
            </a:r>
            <a:r>
              <a:rPr lang="en-US" sz="3700" spc="-125" dirty="0" err="1">
                <a:latin typeface="Times New Roman"/>
                <a:cs typeface="Times New Roman"/>
                <a:hlinkClick r:id="rId2"/>
              </a:rPr>
              <a:t>Manso</a:t>
            </a:r>
            <a:endParaRPr lang="en-US" sz="3700" spc="-125" dirty="0">
              <a:latin typeface="Times New Roman"/>
              <a:cs typeface="Times New Roman"/>
            </a:endParaRPr>
          </a:p>
          <a:p>
            <a:pPr marL="12700" marR="5080">
              <a:lnSpc>
                <a:spcPct val="116599"/>
              </a:lnSpc>
              <a:spcBef>
                <a:spcPts val="95"/>
              </a:spcBef>
            </a:pPr>
            <a:r>
              <a:rPr lang="en-US" sz="3700" spc="-125" dirty="0">
                <a:latin typeface="Times New Roman"/>
                <a:cs typeface="Times New Roman"/>
              </a:rPr>
              <a:t>[5] </a:t>
            </a:r>
            <a:r>
              <a:rPr lang="en-US" sz="3700" b="0" i="0" dirty="0">
                <a:effectLst/>
                <a:latin typeface="Times New Roman" panose="02020603050405020304" pitchFamily="18" charset="0"/>
                <a:cs typeface="Times New Roman" panose="02020603050405020304" pitchFamily="18" charset="0"/>
              </a:rPr>
              <a:t>MIT Lectures L8 and L9  (Convolution Codes and Viterbi Decoding)</a:t>
            </a:r>
          </a:p>
          <a:p>
            <a:pPr marL="12700" marR="5080" algn="l">
              <a:lnSpc>
                <a:spcPct val="116599"/>
              </a:lnSpc>
              <a:spcBef>
                <a:spcPts val="95"/>
              </a:spcBef>
            </a:pPr>
            <a:r>
              <a:rPr lang="en-US" sz="3700" dirty="0">
                <a:latin typeface="Times New Roman" panose="02020603050405020304" pitchFamily="18" charset="0"/>
                <a:cs typeface="Times New Roman" panose="02020603050405020304" pitchFamily="18" charset="0"/>
              </a:rPr>
              <a:t>[6] </a:t>
            </a:r>
            <a:r>
              <a:rPr lang="en-IN" sz="3700" i="0" dirty="0">
                <a:solidFill>
                  <a:srgbClr val="0F0F0F"/>
                </a:solidFill>
                <a:effectLst/>
                <a:latin typeface="Times New Roman" panose="02020603050405020304" pitchFamily="18" charset="0"/>
                <a:cs typeface="Times New Roman" panose="02020603050405020304" pitchFamily="18" charset="0"/>
                <a:hlinkClick r:id="rId3"/>
              </a:rPr>
              <a:t>Performance Bounds for Convolutional Codes ( NPTEL Lecture )</a:t>
            </a:r>
            <a:endParaRPr lang="en-IN" sz="3700" i="0" dirty="0">
              <a:solidFill>
                <a:srgbClr val="0F0F0F"/>
              </a:solidFill>
              <a:effectLst/>
              <a:latin typeface="Times New Roman" panose="02020603050405020304" pitchFamily="18" charset="0"/>
              <a:cs typeface="Times New Roman" panose="02020603050405020304" pitchFamily="18" charset="0"/>
            </a:endParaRPr>
          </a:p>
          <a:p>
            <a:pPr marL="12700" marR="5080">
              <a:lnSpc>
                <a:spcPct val="116599"/>
              </a:lnSpc>
              <a:spcBef>
                <a:spcPts val="95"/>
              </a:spcBef>
            </a:pPr>
            <a:endParaRPr sz="3700" dirty="0">
              <a:latin typeface="Times New Roman" panose="02020603050405020304" pitchFamily="18" charset="0"/>
              <a:cs typeface="Times New Roman" panose="02020603050405020304" pitchFamily="18" charset="0"/>
            </a:endParaRPr>
          </a:p>
        </p:txBody>
      </p:sp>
      <p:sp>
        <p:nvSpPr>
          <p:cNvPr id="3" name="object 3"/>
          <p:cNvSpPr/>
          <p:nvPr/>
        </p:nvSpPr>
        <p:spPr>
          <a:xfrm>
            <a:off x="0" y="9784384"/>
            <a:ext cx="18288000" cy="502920"/>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4" name="object 4"/>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z="6000" spc="75" dirty="0"/>
              <a:t>References</a:t>
            </a:r>
            <a:endParaRPr sz="6000"/>
          </a:p>
        </p:txBody>
      </p:sp>
      <p:sp>
        <p:nvSpPr>
          <p:cNvPr id="5" name="object 5"/>
          <p:cNvSpPr txBox="1">
            <a:spLocks noGrp="1"/>
          </p:cNvSpPr>
          <p:nvPr>
            <p:ph type="ftr" sz="quarter" idx="5"/>
          </p:nvPr>
        </p:nvSpPr>
        <p:spPr>
          <a:xfrm>
            <a:off x="386764" y="9891280"/>
            <a:ext cx="31946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6" name="object 6"/>
          <p:cNvSpPr txBox="1">
            <a:spLocks noGrp="1"/>
          </p:cNvSpPr>
          <p:nvPr>
            <p:ph type="dt" sz="half" idx="6"/>
          </p:nvPr>
        </p:nvSpPr>
        <p:spPr>
          <a:xfrm>
            <a:off x="8090738" y="9869131"/>
            <a:ext cx="2106524" cy="333425"/>
          </a:xfrm>
          <a:prstGeom prst="rect">
            <a:avLst/>
          </a:prstGeom>
        </p:spPr>
        <p:txBody>
          <a:bodyPr vert="horz" wrap="square" lIns="0" tIns="0" rIns="0" bIns="0" rtlCol="0">
            <a:spAutoFit/>
          </a:bodyPr>
          <a:lstStyle/>
          <a:p>
            <a:pPr marL="12700">
              <a:lnSpc>
                <a:spcPts val="2575"/>
              </a:lnSpc>
            </a:pPr>
            <a:fld id="{8C179E3D-0499-445D-BEC9-EDF74349CC62}" type="datetime4">
              <a:rPr lang="en-US" spc="-25" smtClean="0"/>
              <a:t>April 17, 2024</a:t>
            </a:fld>
            <a:endParaRPr spc="-25" dirty="0"/>
          </a:p>
        </p:txBody>
      </p:sp>
      <p:sp>
        <p:nvSpPr>
          <p:cNvPr id="8" name="Slide Number Placeholder 7">
            <a:extLst>
              <a:ext uri="{FF2B5EF4-FFF2-40B4-BE49-F238E27FC236}">
                <a16:creationId xmlns:a16="http://schemas.microsoft.com/office/drawing/2014/main" id="{CA77A7C5-A70E-C69C-4C27-65FBE2BDFA5B}"/>
              </a:ext>
            </a:extLst>
          </p:cNvPr>
          <p:cNvSpPr>
            <a:spLocks noGrp="1"/>
          </p:cNvSpPr>
          <p:nvPr>
            <p:ph type="sldNum" sz="quarter" idx="7"/>
          </p:nvPr>
        </p:nvSpPr>
        <p:spPr>
          <a:xfrm>
            <a:off x="16383000" y="9891280"/>
            <a:ext cx="833119" cy="333425"/>
          </a:xfrm>
        </p:spPr>
        <p:txBody>
          <a:bodyPr/>
          <a:lstStyle/>
          <a:p>
            <a:pPr marL="38100">
              <a:lnSpc>
                <a:spcPts val="2575"/>
              </a:lnSpc>
            </a:pPr>
            <a:fld id="{81D60167-4931-47E6-BA6A-407CBD079E47}" type="slidenum">
              <a:rPr lang="en-IN" spc="-10" smtClean="0"/>
              <a:t>45</a:t>
            </a:fld>
            <a:r>
              <a:rPr lang="en-IN" spc="-10" dirty="0"/>
              <a:t>/46</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9784384"/>
            <a:ext cx="18288000" cy="502920"/>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5" name="object 5"/>
          <p:cNvSpPr txBox="1">
            <a:spLocks noGrp="1"/>
          </p:cNvSpPr>
          <p:nvPr>
            <p:ph type="ftr" sz="quarter" idx="5"/>
          </p:nvPr>
        </p:nvSpPr>
        <p:spPr>
          <a:xfrm>
            <a:off x="386764" y="9891280"/>
            <a:ext cx="31946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6" name="object 6"/>
          <p:cNvSpPr txBox="1">
            <a:spLocks noGrp="1"/>
          </p:cNvSpPr>
          <p:nvPr>
            <p:ph type="dt" sz="half" idx="6"/>
          </p:nvPr>
        </p:nvSpPr>
        <p:spPr>
          <a:xfrm>
            <a:off x="8090738" y="9869131"/>
            <a:ext cx="2106524" cy="333425"/>
          </a:xfrm>
          <a:prstGeom prst="rect">
            <a:avLst/>
          </a:prstGeom>
        </p:spPr>
        <p:txBody>
          <a:bodyPr vert="horz" wrap="square" lIns="0" tIns="0" rIns="0" bIns="0" rtlCol="0">
            <a:spAutoFit/>
          </a:bodyPr>
          <a:lstStyle/>
          <a:p>
            <a:pPr marL="12700">
              <a:lnSpc>
                <a:spcPts val="2575"/>
              </a:lnSpc>
            </a:pPr>
            <a:fld id="{8C179E3D-0499-445D-BEC9-EDF74349CC62}" type="datetime4">
              <a:rPr lang="en-US" spc="-25" smtClean="0"/>
              <a:t>April 17, 2024</a:t>
            </a:fld>
            <a:endParaRPr spc="-25" dirty="0"/>
          </a:p>
        </p:txBody>
      </p:sp>
      <p:sp>
        <p:nvSpPr>
          <p:cNvPr id="8" name="Slide Number Placeholder 7">
            <a:extLst>
              <a:ext uri="{FF2B5EF4-FFF2-40B4-BE49-F238E27FC236}">
                <a16:creationId xmlns:a16="http://schemas.microsoft.com/office/drawing/2014/main" id="{CA77A7C5-A70E-C69C-4C27-65FBE2BDFA5B}"/>
              </a:ext>
            </a:extLst>
          </p:cNvPr>
          <p:cNvSpPr>
            <a:spLocks noGrp="1"/>
          </p:cNvSpPr>
          <p:nvPr>
            <p:ph type="sldNum" sz="quarter" idx="7"/>
          </p:nvPr>
        </p:nvSpPr>
        <p:spPr>
          <a:xfrm>
            <a:off x="16383000" y="9891280"/>
            <a:ext cx="833119" cy="333425"/>
          </a:xfrm>
        </p:spPr>
        <p:txBody>
          <a:bodyPr/>
          <a:lstStyle/>
          <a:p>
            <a:pPr marL="38100">
              <a:lnSpc>
                <a:spcPts val="2575"/>
              </a:lnSpc>
            </a:pPr>
            <a:fld id="{81D60167-4931-47E6-BA6A-407CBD079E47}" type="slidenum">
              <a:rPr lang="en-IN" spc="-10" smtClean="0"/>
              <a:t>46</a:t>
            </a:fld>
            <a:r>
              <a:rPr lang="en-IN" spc="-10" dirty="0"/>
              <a:t>/46</a:t>
            </a:r>
          </a:p>
        </p:txBody>
      </p:sp>
      <p:sp>
        <p:nvSpPr>
          <p:cNvPr id="7" name="object 3">
            <a:extLst>
              <a:ext uri="{FF2B5EF4-FFF2-40B4-BE49-F238E27FC236}">
                <a16:creationId xmlns:a16="http://schemas.microsoft.com/office/drawing/2014/main" id="{44132F12-0D48-9441-D367-EF2A0286D2E7}"/>
              </a:ext>
            </a:extLst>
          </p:cNvPr>
          <p:cNvSpPr txBox="1">
            <a:spLocks/>
          </p:cNvSpPr>
          <p:nvPr/>
        </p:nvSpPr>
        <p:spPr>
          <a:xfrm>
            <a:off x="6841080" y="4530724"/>
            <a:ext cx="5274719" cy="1028487"/>
          </a:xfrm>
          <a:prstGeom prst="rect">
            <a:avLst/>
          </a:prstGeom>
        </p:spPr>
        <p:txBody>
          <a:bodyPr vert="horz" wrap="square" lIns="0" tIns="12700" rIns="0" bIns="0" rtlCol="0">
            <a:spAutoFit/>
          </a:bodyPr>
          <a:lstStyle>
            <a:lvl1pPr>
              <a:defRPr sz="5600" b="0" i="0">
                <a:solidFill>
                  <a:schemeClr val="bg1"/>
                </a:solidFill>
                <a:latin typeface="Times New Roman"/>
                <a:ea typeface="+mj-ea"/>
                <a:cs typeface="Times New Roman"/>
              </a:defRPr>
            </a:lvl1pPr>
          </a:lstStyle>
          <a:p>
            <a:pPr marL="12700">
              <a:spcBef>
                <a:spcPts val="100"/>
              </a:spcBef>
              <a:tabLst>
                <a:tab pos="2353945" algn="l"/>
                <a:tab pos="3973195" algn="l"/>
              </a:tabLst>
            </a:pPr>
            <a:r>
              <a:rPr lang="en-IN" sz="6600" spc="295">
                <a:solidFill>
                  <a:srgbClr val="000000"/>
                </a:solidFill>
              </a:rPr>
              <a:t>Thank</a:t>
            </a:r>
            <a:r>
              <a:rPr lang="en-IN" sz="6600">
                <a:solidFill>
                  <a:srgbClr val="000000"/>
                </a:solidFill>
              </a:rPr>
              <a:t>	</a:t>
            </a:r>
            <a:r>
              <a:rPr lang="en-IN" sz="6600" spc="260">
                <a:solidFill>
                  <a:srgbClr val="000000"/>
                </a:solidFill>
              </a:rPr>
              <a:t>You</a:t>
            </a:r>
            <a:r>
              <a:rPr lang="en-IN" sz="6600">
                <a:solidFill>
                  <a:srgbClr val="000000"/>
                </a:solidFill>
              </a:rPr>
              <a:t>	</a:t>
            </a:r>
            <a:r>
              <a:rPr lang="en-IN" sz="6600" spc="-405">
                <a:solidFill>
                  <a:srgbClr val="000000"/>
                </a:solidFill>
              </a:rPr>
              <a:t>!!!</a:t>
            </a:r>
            <a:endParaRPr lang="en-IN" sz="6600" dirty="0"/>
          </a:p>
        </p:txBody>
      </p:sp>
    </p:spTree>
    <p:extLst>
      <p:ext uri="{BB962C8B-B14F-4D97-AF65-F5344CB8AC3E}">
        <p14:creationId xmlns:p14="http://schemas.microsoft.com/office/powerpoint/2010/main" val="114952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102235">
              <a:lnSpc>
                <a:spcPct val="100000"/>
              </a:lnSpc>
              <a:spcBef>
                <a:spcPts val="125"/>
              </a:spcBef>
            </a:pPr>
            <a:r>
              <a:rPr lang="en-IN" spc="180" dirty="0"/>
              <a:t>Objective</a:t>
            </a:r>
            <a:endParaRPr spc="180" dirty="0"/>
          </a:p>
        </p:txBody>
      </p:sp>
      <p:sp>
        <p:nvSpPr>
          <p:cNvPr id="4" name="object 4"/>
          <p:cNvSpPr/>
          <p:nvPr/>
        </p:nvSpPr>
        <p:spPr>
          <a:xfrm>
            <a:off x="0" y="9784384"/>
            <a:ext cx="18288000" cy="502920"/>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dirty="0"/>
          </a:p>
        </p:txBody>
      </p:sp>
      <p:sp>
        <p:nvSpPr>
          <p:cNvPr id="5" name="object 5"/>
          <p:cNvSpPr txBox="1">
            <a:spLocks noGrp="1"/>
          </p:cNvSpPr>
          <p:nvPr>
            <p:ph type="ftr" sz="quarter" idx="5"/>
          </p:nvPr>
        </p:nvSpPr>
        <p:spPr>
          <a:xfrm>
            <a:off x="244475" y="9891280"/>
            <a:ext cx="3287698"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6" name="object 6"/>
          <p:cNvSpPr txBox="1">
            <a:spLocks noGrp="1"/>
          </p:cNvSpPr>
          <p:nvPr>
            <p:ph type="dt" sz="half" idx="6"/>
          </p:nvPr>
        </p:nvSpPr>
        <p:spPr>
          <a:xfrm>
            <a:off x="7792972" y="9865706"/>
            <a:ext cx="2716124" cy="333425"/>
          </a:xfrm>
          <a:prstGeom prst="rect">
            <a:avLst/>
          </a:prstGeom>
        </p:spPr>
        <p:txBody>
          <a:bodyPr vert="horz" wrap="square" lIns="0" tIns="0" rIns="0" bIns="0" rtlCol="0">
            <a:spAutoFit/>
          </a:bodyPr>
          <a:lstStyle/>
          <a:p>
            <a:pPr marL="12700">
              <a:lnSpc>
                <a:spcPts val="2575"/>
              </a:lnSpc>
            </a:pPr>
            <a:fld id="{7CD4F446-1326-40FD-8E29-EDA189EC5D64}" type="datetime4">
              <a:rPr lang="en-US" spc="-25" smtClean="0"/>
              <a:t>April 17, 2024</a:t>
            </a:fld>
            <a:endParaRPr spc="-25" dirty="0"/>
          </a:p>
        </p:txBody>
      </p:sp>
      <p:sp>
        <p:nvSpPr>
          <p:cNvPr id="8" name="TextBox 7">
            <a:extLst>
              <a:ext uri="{FF2B5EF4-FFF2-40B4-BE49-F238E27FC236}">
                <a16:creationId xmlns:a16="http://schemas.microsoft.com/office/drawing/2014/main" id="{D66E20DC-0DB4-F8A3-5BE3-06A5C8364ED9}"/>
              </a:ext>
            </a:extLst>
          </p:cNvPr>
          <p:cNvSpPr txBox="1"/>
          <p:nvPr/>
        </p:nvSpPr>
        <p:spPr>
          <a:xfrm>
            <a:off x="381000" y="1333500"/>
            <a:ext cx="16120164" cy="7132722"/>
          </a:xfrm>
          <a:prstGeom prst="rect">
            <a:avLst/>
          </a:prstGeom>
          <a:noFill/>
        </p:spPr>
        <p:txBody>
          <a:bodyPr wrap="square" rtlCol="0">
            <a:spAutoFit/>
          </a:bodyPr>
          <a:lstStyle/>
          <a:p>
            <a:r>
              <a:rPr lang="en-US" sz="3050" dirty="0">
                <a:latin typeface="Times New Roman" panose="02020603050405020304" pitchFamily="18" charset="0"/>
                <a:cs typeface="Times New Roman" panose="02020603050405020304" pitchFamily="18" charset="0"/>
              </a:rPr>
              <a:t>Our objective is to understand the channel coding through Convolution Codes in the digital communication. Here, the scope of the digital communication is limited to encoding, modulation, demodulation and decoding. </a:t>
            </a:r>
          </a:p>
          <a:p>
            <a:endParaRPr lang="en-US" sz="3050" dirty="0">
              <a:latin typeface="Times New Roman" panose="02020603050405020304" pitchFamily="18" charset="0"/>
              <a:cs typeface="Times New Roman" panose="02020603050405020304" pitchFamily="18" charset="0"/>
            </a:endParaRPr>
          </a:p>
          <a:p>
            <a:r>
              <a:rPr lang="en-US" sz="3050" dirty="0">
                <a:latin typeface="Times New Roman" panose="02020603050405020304" pitchFamily="18" charset="0"/>
                <a:cs typeface="Times New Roman" panose="02020603050405020304" pitchFamily="18" charset="0"/>
              </a:rPr>
              <a:t>More Specifically:-</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Encode the transmitted message for each of the above described rate and constraint length.</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Modulation of the encoded bits using BPSK Modulator.</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Addition of the noise when the message passes through the AWGN channel for simulation purpose. In reality, when the message passes from transmitter side to receiver side some noise is introduced in it.</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Decoding the received message with two decoding techniques: </a:t>
            </a:r>
            <a:r>
              <a:rPr lang="en-US" sz="3050" dirty="0" err="1">
                <a:latin typeface="Times New Roman" panose="02020603050405020304" pitchFamily="18" charset="0"/>
                <a:cs typeface="Times New Roman" panose="02020603050405020304" pitchFamily="18" charset="0"/>
              </a:rPr>
              <a:t>viterbi</a:t>
            </a:r>
            <a:r>
              <a:rPr lang="en-US" sz="3050" dirty="0">
                <a:latin typeface="Times New Roman" panose="02020603050405020304" pitchFamily="18" charset="0"/>
                <a:cs typeface="Times New Roman" panose="02020603050405020304" pitchFamily="18" charset="0"/>
              </a:rPr>
              <a:t> hard and </a:t>
            </a:r>
            <a:r>
              <a:rPr lang="en-US" sz="3050" dirty="0" err="1">
                <a:latin typeface="Times New Roman" panose="02020603050405020304" pitchFamily="18" charset="0"/>
                <a:cs typeface="Times New Roman" panose="02020603050405020304" pitchFamily="18" charset="0"/>
              </a:rPr>
              <a:t>viterbi</a:t>
            </a:r>
            <a:r>
              <a:rPr lang="en-US" sz="3050" dirty="0">
                <a:latin typeface="Times New Roman" panose="02020603050405020304" pitchFamily="18" charset="0"/>
                <a:cs typeface="Times New Roman" panose="02020603050405020304" pitchFamily="18" charset="0"/>
              </a:rPr>
              <a:t> soft.</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Plotting the graph for probability of detection errors which demonstrates the performance of both decoding techniques for different rates and constraint length.</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Comparison of the simulation results of soft and hard decision decoding with their respective analysis results.</a:t>
            </a:r>
          </a:p>
        </p:txBody>
      </p:sp>
      <p:sp>
        <p:nvSpPr>
          <p:cNvPr id="3" name="Slide Number Placeholder 2">
            <a:extLst>
              <a:ext uri="{FF2B5EF4-FFF2-40B4-BE49-F238E27FC236}">
                <a16:creationId xmlns:a16="http://schemas.microsoft.com/office/drawing/2014/main" id="{593AEEAB-F847-913C-FF1A-1C328CDF23FF}"/>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5</a:t>
            </a:fld>
            <a:r>
              <a:rPr lang="en-IN" spc="-10" dirty="0"/>
              <a:t>/46</a:t>
            </a:r>
          </a:p>
        </p:txBody>
      </p:sp>
    </p:spTree>
    <p:extLst>
      <p:ext uri="{BB962C8B-B14F-4D97-AF65-F5344CB8AC3E}">
        <p14:creationId xmlns:p14="http://schemas.microsoft.com/office/powerpoint/2010/main" val="792571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877804"/>
          </a:xfrm>
          <a:prstGeom prst="rect">
            <a:avLst/>
          </a:prstGeom>
        </p:spPr>
        <p:txBody>
          <a:bodyPr vert="horz" wrap="square" lIns="0" tIns="15875" rIns="0" bIns="0" rtlCol="0">
            <a:spAutoFit/>
          </a:bodyPr>
          <a:lstStyle/>
          <a:p>
            <a:pPr marL="102235">
              <a:lnSpc>
                <a:spcPct val="100000"/>
              </a:lnSpc>
              <a:spcBef>
                <a:spcPts val="125"/>
              </a:spcBef>
            </a:pPr>
            <a:r>
              <a:rPr lang="en-IN" spc="180" dirty="0"/>
              <a:t>Introduction to Convolution Codes</a:t>
            </a:r>
            <a:endParaRPr spc="180" dirty="0"/>
          </a:p>
        </p:txBody>
      </p:sp>
      <p:sp>
        <p:nvSpPr>
          <p:cNvPr id="4" name="object 4"/>
          <p:cNvSpPr/>
          <p:nvPr/>
        </p:nvSpPr>
        <p:spPr>
          <a:xfrm>
            <a:off x="0" y="9784384"/>
            <a:ext cx="18288000" cy="502920"/>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dirty="0"/>
          </a:p>
        </p:txBody>
      </p:sp>
      <p:sp>
        <p:nvSpPr>
          <p:cNvPr id="5" name="object 5"/>
          <p:cNvSpPr txBox="1">
            <a:spLocks noGrp="1"/>
          </p:cNvSpPr>
          <p:nvPr>
            <p:ph type="ftr" sz="quarter" idx="5"/>
          </p:nvPr>
        </p:nvSpPr>
        <p:spPr>
          <a:xfrm>
            <a:off x="244475" y="9891280"/>
            <a:ext cx="3287698"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6" name="object 6"/>
          <p:cNvSpPr txBox="1">
            <a:spLocks noGrp="1"/>
          </p:cNvSpPr>
          <p:nvPr>
            <p:ph type="dt" sz="half" idx="6"/>
          </p:nvPr>
        </p:nvSpPr>
        <p:spPr>
          <a:xfrm>
            <a:off x="7792972" y="9865706"/>
            <a:ext cx="2716124" cy="333425"/>
          </a:xfrm>
          <a:prstGeom prst="rect">
            <a:avLst/>
          </a:prstGeom>
        </p:spPr>
        <p:txBody>
          <a:bodyPr vert="horz" wrap="square" lIns="0" tIns="0" rIns="0" bIns="0" rtlCol="0">
            <a:spAutoFit/>
          </a:bodyPr>
          <a:lstStyle/>
          <a:p>
            <a:pPr marL="12700">
              <a:lnSpc>
                <a:spcPts val="2575"/>
              </a:lnSpc>
            </a:pPr>
            <a:fld id="{A4D9F358-3BDC-4DC5-86F0-07BE30E20E4E}" type="datetime4">
              <a:rPr lang="en-US" spc="-25" smtClean="0"/>
              <a:t>April 17, 2024</a:t>
            </a:fld>
            <a:endParaRPr spc="-25" dirty="0"/>
          </a:p>
        </p:txBody>
      </p:sp>
      <p:sp>
        <p:nvSpPr>
          <p:cNvPr id="8" name="TextBox 7">
            <a:extLst>
              <a:ext uri="{FF2B5EF4-FFF2-40B4-BE49-F238E27FC236}">
                <a16:creationId xmlns:a16="http://schemas.microsoft.com/office/drawing/2014/main" id="{D66E20DC-0DB4-F8A3-5BE3-06A5C8364ED9}"/>
              </a:ext>
            </a:extLst>
          </p:cNvPr>
          <p:cNvSpPr txBox="1"/>
          <p:nvPr/>
        </p:nvSpPr>
        <p:spPr>
          <a:xfrm>
            <a:off x="244475" y="1212388"/>
            <a:ext cx="16120164" cy="1992853"/>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Convolutional codes were invented by </a:t>
            </a:r>
            <a:r>
              <a:rPr lang="en-US" sz="3200" i="1" dirty="0">
                <a:latin typeface="Times New Roman" panose="02020603050405020304" pitchFamily="18" charset="0"/>
                <a:cs typeface="Times New Roman" panose="02020603050405020304" pitchFamily="18" charset="0"/>
              </a:rPr>
              <a:t>Elias</a:t>
            </a:r>
            <a:r>
              <a:rPr lang="en-US" sz="3200" dirty="0">
                <a:latin typeface="Times New Roman" panose="02020603050405020304" pitchFamily="18" charset="0"/>
                <a:cs typeface="Times New Roman" panose="02020603050405020304" pitchFamily="18" charset="0"/>
              </a:rPr>
              <a:t> in 1955.</a:t>
            </a:r>
            <a:endParaRPr lang="en-US" sz="305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Convolution codes coding method in digital communication involves the transmission of parity bits which are generated from message bits.</a:t>
            </a:r>
          </a:p>
          <a:p>
            <a:pPr marL="457200" indent="-457200">
              <a:buFont typeface="Arial" panose="020B0604020202020204" pitchFamily="34" charset="0"/>
              <a:buChar char="•"/>
            </a:pPr>
            <a:endParaRPr lang="en-US" sz="305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3C482E38-4947-F5DE-9D95-266A18EFB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2173" y="4008532"/>
            <a:ext cx="10615084" cy="3886200"/>
          </a:xfrm>
          <a:prstGeom prst="rect">
            <a:avLst/>
          </a:prstGeom>
        </p:spPr>
      </p:pic>
      <p:sp>
        <p:nvSpPr>
          <p:cNvPr id="16" name="TextBox 15">
            <a:extLst>
              <a:ext uri="{FF2B5EF4-FFF2-40B4-BE49-F238E27FC236}">
                <a16:creationId xmlns:a16="http://schemas.microsoft.com/office/drawing/2014/main" id="{C55F772C-0B7D-FE38-9970-677E4358561D}"/>
              </a:ext>
            </a:extLst>
          </p:cNvPr>
          <p:cNvSpPr txBox="1"/>
          <p:nvPr/>
        </p:nvSpPr>
        <p:spPr>
          <a:xfrm>
            <a:off x="2045869" y="4128072"/>
            <a:ext cx="1486304" cy="461665"/>
          </a:xfrm>
          <a:prstGeom prst="rect">
            <a:avLst/>
          </a:prstGeom>
          <a:noFill/>
        </p:spPr>
        <p:txBody>
          <a:bodyPr wrap="none" rtlCol="0">
            <a:spAutoFit/>
          </a:bodyPr>
          <a:lstStyle/>
          <a:p>
            <a:r>
              <a:rPr lang="en-IN" sz="2400" b="1" dirty="0"/>
              <a:t>Message</a:t>
            </a:r>
            <a:endParaRPr lang="en-IN" b="1" dirty="0"/>
          </a:p>
        </p:txBody>
      </p:sp>
      <p:sp>
        <p:nvSpPr>
          <p:cNvPr id="20" name="TextBox 19">
            <a:extLst>
              <a:ext uri="{FF2B5EF4-FFF2-40B4-BE49-F238E27FC236}">
                <a16:creationId xmlns:a16="http://schemas.microsoft.com/office/drawing/2014/main" id="{C7B3EAB3-0023-F75D-BBD8-F42CEF708875}"/>
              </a:ext>
            </a:extLst>
          </p:cNvPr>
          <p:cNvSpPr txBox="1"/>
          <p:nvPr/>
        </p:nvSpPr>
        <p:spPr>
          <a:xfrm>
            <a:off x="685800" y="7081760"/>
            <a:ext cx="9188244" cy="461665"/>
          </a:xfrm>
          <a:prstGeom prst="rect">
            <a:avLst/>
          </a:prstGeom>
          <a:noFill/>
        </p:spPr>
        <p:txBody>
          <a:bodyPr wrap="square">
            <a:spAutoFit/>
          </a:bodyPr>
          <a:lstStyle/>
          <a:p>
            <a:r>
              <a:rPr lang="en-IN" sz="2400" b="1" dirty="0"/>
              <a:t>Decoded Message</a:t>
            </a:r>
            <a:endParaRPr lang="en-IN" sz="2400" dirty="0"/>
          </a:p>
        </p:txBody>
      </p:sp>
      <p:sp>
        <p:nvSpPr>
          <p:cNvPr id="3" name="Slide Number Placeholder 2">
            <a:extLst>
              <a:ext uri="{FF2B5EF4-FFF2-40B4-BE49-F238E27FC236}">
                <a16:creationId xmlns:a16="http://schemas.microsoft.com/office/drawing/2014/main" id="{F82FCE32-35DC-FA24-747C-5CD933A36691}"/>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6</a:t>
            </a:fld>
            <a:r>
              <a:rPr lang="en-IN" spc="-10" dirty="0"/>
              <a:t>/46</a:t>
            </a:r>
          </a:p>
        </p:txBody>
      </p:sp>
    </p:spTree>
    <p:extLst>
      <p:ext uri="{BB962C8B-B14F-4D97-AF65-F5344CB8AC3E}">
        <p14:creationId xmlns:p14="http://schemas.microsoft.com/office/powerpoint/2010/main" val="231981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1801134"/>
          </a:xfrm>
          <a:prstGeom prst="rect">
            <a:avLst/>
          </a:prstGeom>
        </p:spPr>
        <p:txBody>
          <a:bodyPr vert="horz" wrap="square" lIns="0" tIns="15875" rIns="0" bIns="0" rtlCol="0">
            <a:spAutoFit/>
          </a:bodyPr>
          <a:lstStyle/>
          <a:p>
            <a:pPr marL="270510" algn="l" rtl="0">
              <a:spcBef>
                <a:spcPts val="125"/>
              </a:spcBef>
            </a:pPr>
            <a:r>
              <a:rPr kumimoji="0" lang="en-IN" sz="600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Concept </a:t>
            </a:r>
            <a:r>
              <a:rPr lang="en-IN" sz="6000" kern="1200" dirty="0">
                <a:solidFill>
                  <a:srgbClr val="E3E3E3"/>
                </a:solidFill>
                <a:latin typeface="Cambria Math" panose="02040503050406030204" pitchFamily="18" charset="0"/>
                <a:ea typeface="Cambria Math" panose="02040503050406030204" pitchFamily="18" charset="0"/>
                <a:cs typeface="+mn-cs"/>
              </a:rPr>
              <a:t>O</a:t>
            </a:r>
            <a:r>
              <a:rPr kumimoji="0" lang="en-IN" sz="600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f Encoding</a:t>
            </a:r>
            <a:br>
              <a:rPr kumimoji="0" lang="en-IN" sz="600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mc:AlternateContent xmlns:mc="http://schemas.openxmlformats.org/markup-compatibility/2006" xmlns:a14="http://schemas.microsoft.com/office/drawing/2010/main">
        <mc:Choice Requires="a14">
          <p:sp>
            <p:nvSpPr>
              <p:cNvPr id="5" name="object 5"/>
              <p:cNvSpPr txBox="1"/>
              <p:nvPr/>
            </p:nvSpPr>
            <p:spPr>
              <a:xfrm>
                <a:off x="361632" y="1333500"/>
                <a:ext cx="17564735" cy="8030212"/>
              </a:xfrm>
              <a:prstGeom prst="rect">
                <a:avLst/>
              </a:prstGeom>
            </p:spPr>
            <p:txBody>
              <a:bodyPr vert="horz" wrap="square" lIns="0" tIns="90170" rIns="0" bIns="0" rtlCol="0">
                <a:spAutoFit/>
              </a:bodyPr>
              <a:lstStyle/>
              <a:p>
                <a:pPr marL="469900" indent="-457200">
                  <a:lnSpc>
                    <a:spcPct val="100000"/>
                  </a:lnSpc>
                  <a:spcBef>
                    <a:spcPts val="710"/>
                  </a:spcBef>
                  <a:buFont typeface="Arial" panose="020B0604020202020204" pitchFamily="34" charset="0"/>
                  <a:buChar char="•"/>
                </a:pPr>
                <a:r>
                  <a:rPr lang="en-IN" sz="3050" dirty="0">
                    <a:latin typeface="Times New Roman"/>
                    <a:cs typeface="Times New Roman"/>
                  </a:rPr>
                  <a:t>Convolution Codes involve the transmission of the parity bits rather than transmitting the message followed by the parity bits.</a:t>
                </a:r>
              </a:p>
              <a:p>
                <a:pPr marL="469900" indent="-457200">
                  <a:lnSpc>
                    <a:spcPct val="100000"/>
                  </a:lnSpc>
                  <a:spcBef>
                    <a:spcPts val="710"/>
                  </a:spcBef>
                  <a:buFont typeface="Arial" panose="020B0604020202020204" pitchFamily="34" charset="0"/>
                  <a:buChar char="•"/>
                </a:pPr>
                <a:r>
                  <a:rPr lang="en-IN" sz="3050" dirty="0">
                    <a:latin typeface="Times New Roman"/>
                    <a:cs typeface="Times New Roman"/>
                  </a:rPr>
                  <a:t>The encoder serves the purpose of generating these parity bits. The encoder uses a sliding window of size K (constraint length) to calculate r &gt;1 parity bits by combining various subsets of the window which are determined by the generator sequences. </a:t>
                </a:r>
              </a:p>
              <a:p>
                <a:pPr marL="469900" indent="-457200">
                  <a:lnSpc>
                    <a:spcPct val="100000"/>
                  </a:lnSpc>
                  <a:spcBef>
                    <a:spcPts val="710"/>
                  </a:spcBef>
                  <a:buFont typeface="Arial" panose="020B0604020202020204" pitchFamily="34" charset="0"/>
                  <a:buChar char="•"/>
                </a:pPr>
                <a:r>
                  <a:rPr lang="en-IN" sz="3050" dirty="0">
                    <a:latin typeface="Times New Roman"/>
                    <a:cs typeface="Times New Roman"/>
                  </a:rPr>
                  <a:t>The parity bits are generated by the convolution of the message bits and the generator polynomial, g.</a:t>
                </a:r>
              </a:p>
              <a:p>
                <a:pPr marL="469900" indent="-457200">
                  <a:lnSpc>
                    <a:spcPct val="100000"/>
                  </a:lnSpc>
                  <a:spcBef>
                    <a:spcPts val="710"/>
                  </a:spcBef>
                  <a:buFont typeface="Arial" panose="020B0604020202020204" pitchFamily="34" charset="0"/>
                  <a:buChar char="•"/>
                </a:pPr>
                <a:endParaRPr lang="en-IN" sz="3050" dirty="0">
                  <a:latin typeface="Times New Roman"/>
                  <a:cs typeface="Times New Roman"/>
                </a:endParaRPr>
              </a:p>
              <a:p>
                <a:pPr marL="12700" algn="ctr">
                  <a:lnSpc>
                    <a:spcPct val="100000"/>
                  </a:lnSpc>
                  <a:spcBef>
                    <a:spcPts val="710"/>
                  </a:spcBef>
                </a:pPr>
                <a:r>
                  <a:rPr lang="en-IN" sz="3050" dirty="0">
                    <a:latin typeface="Times New Roman"/>
                    <a:cs typeface="Times New Roman"/>
                  </a:rPr>
                  <a:t>	</a:t>
                </a:r>
                <a:r>
                  <a:rPr lang="pt-BR" sz="3050" dirty="0">
                    <a:cs typeface="Times New Roman"/>
                  </a:rPr>
                  <a:t> </a:t>
                </a:r>
                <a14:m>
                  <m:oMath xmlns:m="http://schemas.openxmlformats.org/officeDocument/2006/math">
                    <m:sSub>
                      <m:sSubPr>
                        <m:ctrlPr>
                          <a:rPr lang="pt-BR" sz="3050" i="1" smtClean="0">
                            <a:latin typeface="Cambria Math" panose="02040503050406030204" pitchFamily="18" charset="0"/>
                            <a:cs typeface="Times New Roman"/>
                          </a:rPr>
                        </m:ctrlPr>
                      </m:sSubPr>
                      <m:e>
                        <m:r>
                          <a:rPr lang="en-IN" sz="3050" b="0" i="1" smtClean="0">
                            <a:latin typeface="Cambria Math" panose="02040503050406030204" pitchFamily="18" charset="0"/>
                            <a:cs typeface="Times New Roman"/>
                          </a:rPr>
                          <m:t>𝑝</m:t>
                        </m:r>
                      </m:e>
                      <m:sub>
                        <m:r>
                          <a:rPr lang="en-IN" sz="3050" b="0" i="1" smtClean="0">
                            <a:latin typeface="Cambria Math" panose="02040503050406030204" pitchFamily="18" charset="0"/>
                            <a:cs typeface="Times New Roman"/>
                          </a:rPr>
                          <m:t>𝑖</m:t>
                        </m:r>
                      </m:sub>
                    </m:sSub>
                    <m:r>
                      <a:rPr lang="pt-BR" sz="3050" i="1" smtClean="0">
                        <a:latin typeface="Cambria Math" panose="02040503050406030204" pitchFamily="18" charset="0"/>
                        <a:cs typeface="Times New Roman"/>
                      </a:rPr>
                      <m:t> </m:t>
                    </m:r>
                    <m:r>
                      <a:rPr lang="en-IN" sz="3050" b="0" i="1" smtClean="0">
                        <a:latin typeface="Cambria Math" panose="02040503050406030204" pitchFamily="18" charset="0"/>
                        <a:cs typeface="Times New Roman"/>
                      </a:rPr>
                      <m:t>[</m:t>
                    </m:r>
                    <m:r>
                      <a:rPr lang="en-IN" sz="3050" b="0" i="1" smtClean="0">
                        <a:latin typeface="Cambria Math" panose="02040503050406030204" pitchFamily="18" charset="0"/>
                        <a:cs typeface="Times New Roman"/>
                      </a:rPr>
                      <m:t>𝑛</m:t>
                    </m:r>
                    <m:r>
                      <a:rPr lang="en-IN" sz="3050" b="0" i="1" smtClean="0">
                        <a:latin typeface="Cambria Math" panose="02040503050406030204" pitchFamily="18" charset="0"/>
                        <a:cs typeface="Times New Roman"/>
                      </a:rPr>
                      <m:t>]=</m:t>
                    </m:r>
                    <m:d>
                      <m:dPr>
                        <m:ctrlPr>
                          <a:rPr lang="en-IN" sz="3050" b="0" i="1" smtClean="0">
                            <a:latin typeface="Cambria Math" panose="02040503050406030204" pitchFamily="18" charset="0"/>
                            <a:cs typeface="Times New Roman"/>
                          </a:rPr>
                        </m:ctrlPr>
                      </m:dPr>
                      <m:e>
                        <m:nary>
                          <m:naryPr>
                            <m:chr m:val="∑"/>
                            <m:ctrlPr>
                              <a:rPr lang="pt-BR" sz="3050" i="1" smtClean="0">
                                <a:latin typeface="Cambria Math" panose="02040503050406030204" pitchFamily="18" charset="0"/>
                                <a:cs typeface="Times New Roman"/>
                              </a:rPr>
                            </m:ctrlPr>
                          </m:naryPr>
                          <m:sub>
                            <m:r>
                              <m:rPr>
                                <m:brk m:alnAt="23"/>
                              </m:rPr>
                              <a:rPr lang="en-IN" sz="3050" b="0" i="1" smtClean="0">
                                <a:latin typeface="Cambria Math" panose="02040503050406030204" pitchFamily="18" charset="0"/>
                                <a:cs typeface="Times New Roman"/>
                              </a:rPr>
                              <m:t>𝑗</m:t>
                            </m:r>
                            <m:r>
                              <a:rPr lang="pt-BR" sz="3050" i="1" smtClean="0">
                                <a:latin typeface="Cambria Math" panose="02040503050406030204" pitchFamily="18" charset="0"/>
                                <a:cs typeface="Times New Roman"/>
                              </a:rPr>
                              <m:t>=</m:t>
                            </m:r>
                            <m:r>
                              <a:rPr lang="en-IN" sz="3050" b="0" i="1" smtClean="0">
                                <a:latin typeface="Cambria Math" panose="02040503050406030204" pitchFamily="18" charset="0"/>
                                <a:cs typeface="Times New Roman"/>
                              </a:rPr>
                              <m:t>0</m:t>
                            </m:r>
                          </m:sub>
                          <m:sup>
                            <m:r>
                              <a:rPr lang="en-IN" sz="3050" b="0" i="1" smtClean="0">
                                <a:latin typeface="Cambria Math" panose="02040503050406030204" pitchFamily="18" charset="0"/>
                                <a:cs typeface="Times New Roman"/>
                              </a:rPr>
                              <m:t>𝑘</m:t>
                            </m:r>
                            <m:r>
                              <a:rPr lang="en-IN" sz="3050" b="0" i="1" smtClean="0">
                                <a:latin typeface="Cambria Math" panose="02040503050406030204" pitchFamily="18" charset="0"/>
                                <a:cs typeface="Times New Roman"/>
                              </a:rPr>
                              <m:t>−1</m:t>
                            </m:r>
                          </m:sup>
                          <m:e>
                            <m:d>
                              <m:dPr>
                                <m:ctrlPr>
                                  <a:rPr lang="pt-BR" sz="3050" i="1" smtClean="0">
                                    <a:latin typeface="Cambria Math" panose="02040503050406030204" pitchFamily="18" charset="0"/>
                                    <a:cs typeface="Times New Roman"/>
                                  </a:rPr>
                                </m:ctrlPr>
                              </m:dPr>
                              <m:e>
                                <m:sSub>
                                  <m:sSubPr>
                                    <m:ctrlPr>
                                      <a:rPr lang="pt-BR" sz="3050" i="1" smtClean="0">
                                        <a:latin typeface="Cambria Math" panose="02040503050406030204" pitchFamily="18" charset="0"/>
                                        <a:cs typeface="Times New Roman"/>
                                      </a:rPr>
                                    </m:ctrlPr>
                                  </m:sSubPr>
                                  <m:e>
                                    <m:r>
                                      <a:rPr lang="en-IN" sz="3050" b="0" i="1" smtClean="0">
                                        <a:latin typeface="Cambria Math" panose="02040503050406030204" pitchFamily="18" charset="0"/>
                                        <a:cs typeface="Times New Roman"/>
                                      </a:rPr>
                                      <m:t>𝑔</m:t>
                                    </m:r>
                                  </m:e>
                                  <m:sub>
                                    <m:r>
                                      <a:rPr lang="en-IN" sz="3050" b="0" i="1" smtClean="0">
                                        <a:latin typeface="Cambria Math" panose="02040503050406030204" pitchFamily="18" charset="0"/>
                                        <a:cs typeface="Times New Roman"/>
                                      </a:rPr>
                                      <m:t>𝑖</m:t>
                                    </m:r>
                                  </m:sub>
                                </m:sSub>
                                <m:d>
                                  <m:dPr>
                                    <m:begChr m:val="["/>
                                    <m:endChr m:val="]"/>
                                    <m:ctrlPr>
                                      <a:rPr lang="en-IN" sz="3050" b="0" i="1" smtClean="0">
                                        <a:latin typeface="Cambria Math" panose="02040503050406030204" pitchFamily="18" charset="0"/>
                                        <a:cs typeface="Times New Roman"/>
                                      </a:rPr>
                                    </m:ctrlPr>
                                  </m:dPr>
                                  <m:e>
                                    <m:r>
                                      <a:rPr lang="en-IN" sz="3050" b="0" i="1" smtClean="0">
                                        <a:latin typeface="Cambria Math" panose="02040503050406030204" pitchFamily="18" charset="0"/>
                                        <a:cs typeface="Times New Roman"/>
                                      </a:rPr>
                                      <m:t>𝑗</m:t>
                                    </m:r>
                                  </m:e>
                                </m:d>
                                <m:r>
                                  <a:rPr lang="en-IN" sz="3050" b="0" i="1" smtClean="0">
                                    <a:latin typeface="Cambria Math" panose="02040503050406030204" pitchFamily="18" charset="0"/>
                                    <a:cs typeface="Times New Roman"/>
                                  </a:rPr>
                                  <m:t> </m:t>
                                </m:r>
                                <m:r>
                                  <a:rPr lang="en-IN" sz="3050" b="0" i="1" smtClean="0">
                                    <a:latin typeface="Cambria Math" panose="02040503050406030204" pitchFamily="18" charset="0"/>
                                    <a:cs typeface="Times New Roman"/>
                                  </a:rPr>
                                  <m:t>𝑥</m:t>
                                </m:r>
                                <m:d>
                                  <m:dPr>
                                    <m:begChr m:val="["/>
                                    <m:endChr m:val="]"/>
                                    <m:ctrlPr>
                                      <a:rPr lang="en-IN" sz="3050" b="0" i="1" smtClean="0">
                                        <a:latin typeface="Cambria Math" panose="02040503050406030204" pitchFamily="18" charset="0"/>
                                        <a:cs typeface="Times New Roman"/>
                                      </a:rPr>
                                    </m:ctrlPr>
                                  </m:dPr>
                                  <m:e>
                                    <m:r>
                                      <a:rPr lang="en-IN" sz="3050" b="0" i="1" smtClean="0">
                                        <a:latin typeface="Cambria Math" panose="02040503050406030204" pitchFamily="18" charset="0"/>
                                        <a:cs typeface="Times New Roman"/>
                                      </a:rPr>
                                      <m:t>𝑛</m:t>
                                    </m:r>
                                    <m:r>
                                      <a:rPr lang="en-IN" sz="3050" b="0" i="1" smtClean="0">
                                        <a:latin typeface="Cambria Math" panose="02040503050406030204" pitchFamily="18" charset="0"/>
                                        <a:cs typeface="Times New Roman"/>
                                      </a:rPr>
                                      <m:t>−</m:t>
                                    </m:r>
                                    <m:r>
                                      <a:rPr lang="en-IN" sz="3050" b="0" i="1" smtClean="0">
                                        <a:latin typeface="Cambria Math" panose="02040503050406030204" pitchFamily="18" charset="0"/>
                                        <a:cs typeface="Times New Roman"/>
                                      </a:rPr>
                                      <m:t>𝑗</m:t>
                                    </m:r>
                                  </m:e>
                                </m:d>
                              </m:e>
                            </m:d>
                          </m:e>
                        </m:nary>
                      </m:e>
                    </m:d>
                    <m:r>
                      <a:rPr lang="en-IN" sz="3050" b="0" i="1" smtClean="0">
                        <a:latin typeface="Cambria Math" panose="02040503050406030204" pitchFamily="18" charset="0"/>
                        <a:cs typeface="Times New Roman"/>
                      </a:rPr>
                      <m:t> </m:t>
                    </m:r>
                    <m:r>
                      <a:rPr lang="en-IN" sz="3050" b="0" i="1" smtClean="0">
                        <a:latin typeface="Cambria Math" panose="02040503050406030204" pitchFamily="18" charset="0"/>
                        <a:cs typeface="Times New Roman"/>
                      </a:rPr>
                      <m:t>𝑚𝑜𝑑</m:t>
                    </m:r>
                    <m:r>
                      <a:rPr lang="en-IN" sz="3050" b="0" i="1" smtClean="0">
                        <a:latin typeface="Cambria Math" panose="02040503050406030204" pitchFamily="18" charset="0"/>
                        <a:cs typeface="Times New Roman"/>
                      </a:rPr>
                      <m:t> 2</m:t>
                    </m:r>
                  </m:oMath>
                </a14:m>
                <a:endParaRPr lang="en-IN" sz="3050" dirty="0">
                  <a:latin typeface="Times New Roman"/>
                  <a:cs typeface="Times New Roman"/>
                </a:endParaRPr>
              </a:p>
              <a:p>
                <a:pPr marL="12700" algn="ctr">
                  <a:lnSpc>
                    <a:spcPct val="100000"/>
                  </a:lnSpc>
                  <a:spcBef>
                    <a:spcPts val="710"/>
                  </a:spcBef>
                </a:pPr>
                <a:endParaRPr lang="en-IN" sz="3050" dirty="0">
                  <a:latin typeface="Times New Roman"/>
                  <a:cs typeface="Times New Roman"/>
                </a:endParaRPr>
              </a:p>
              <a:p>
                <a:pPr marL="469900" indent="-457200" algn="l">
                  <a:lnSpc>
                    <a:spcPct val="100000"/>
                  </a:lnSpc>
                  <a:spcBef>
                    <a:spcPts val="710"/>
                  </a:spcBef>
                  <a:buFont typeface="Arial" panose="020B0604020202020204" pitchFamily="34" charset="0"/>
                  <a:buChar char="•"/>
                </a:pPr>
                <a:r>
                  <a:rPr lang="en-IN" sz="3050" dirty="0">
                    <a:latin typeface="Times New Roman"/>
                    <a:cs typeface="Times New Roman"/>
                  </a:rPr>
                  <a:t>The above equation is used to encode the message.</a:t>
                </a:r>
              </a:p>
              <a:p>
                <a:pPr marL="469900" indent="-457200" algn="l">
                  <a:lnSpc>
                    <a:spcPct val="100000"/>
                  </a:lnSpc>
                  <a:spcBef>
                    <a:spcPts val="710"/>
                  </a:spcBef>
                  <a:buFont typeface="Arial" panose="020B0604020202020204" pitchFamily="34" charset="0"/>
                  <a:buChar char="•"/>
                </a:pPr>
                <a:r>
                  <a:rPr lang="en-IN" sz="3050" dirty="0">
                    <a:latin typeface="Times New Roman"/>
                    <a:cs typeface="Times New Roman"/>
                  </a:rPr>
                  <a:t>The length of the encoded message will be r*(k+K-1) where r=generated number of parity bits/number of generator polynomials, k=number of message bits, and K=constraint length.</a:t>
                </a:r>
              </a:p>
              <a:p>
                <a:pPr marL="469900" indent="-457200" algn="l">
                  <a:lnSpc>
                    <a:spcPct val="100000"/>
                  </a:lnSpc>
                  <a:spcBef>
                    <a:spcPts val="710"/>
                  </a:spcBef>
                  <a:buFont typeface="Arial" panose="020B0604020202020204" pitchFamily="34" charset="0"/>
                  <a:buChar char="•"/>
                </a:pPr>
                <a:r>
                  <a:rPr lang="en-IN" sz="3050" dirty="0">
                    <a:latin typeface="Times New Roman"/>
                    <a:cs typeface="Times New Roman"/>
                  </a:rPr>
                  <a:t>The rate of the convolution code will be 1/r.</a:t>
                </a:r>
              </a:p>
              <a:p>
                <a:pPr marL="469900" indent="-457200" algn="l">
                  <a:lnSpc>
                    <a:spcPct val="100000"/>
                  </a:lnSpc>
                  <a:spcBef>
                    <a:spcPts val="710"/>
                  </a:spcBef>
                  <a:buFont typeface="Arial" panose="020B0604020202020204" pitchFamily="34" charset="0"/>
                  <a:buChar char="•"/>
                </a:pPr>
                <a:r>
                  <a:rPr lang="en-IN" sz="3050" dirty="0">
                    <a:latin typeface="Times New Roman"/>
                    <a:cs typeface="Times New Roman"/>
                  </a:rPr>
                  <a:t>The trade-off involved in convolution code is that the longer the constraint length, the greater the resilience to bit errors but the longer the time taken to encode and decode the message.</a:t>
                </a:r>
              </a:p>
            </p:txBody>
          </p:sp>
        </mc:Choice>
        <mc:Fallback xmlns="">
          <p:sp>
            <p:nvSpPr>
              <p:cNvPr id="5" name="object 5"/>
              <p:cNvSpPr txBox="1">
                <a:spLocks noRot="1" noChangeAspect="1" noMove="1" noResize="1" noEditPoints="1" noAdjustHandles="1" noChangeArrowheads="1" noChangeShapeType="1" noTextEdit="1"/>
              </p:cNvSpPr>
              <p:nvPr/>
            </p:nvSpPr>
            <p:spPr>
              <a:xfrm>
                <a:off x="361632" y="1333500"/>
                <a:ext cx="17564735" cy="8030212"/>
              </a:xfrm>
              <a:prstGeom prst="rect">
                <a:avLst/>
              </a:prstGeom>
              <a:blipFill>
                <a:blip r:embed="rId2"/>
                <a:stretch>
                  <a:fillRect l="-1180" t="-456" r="-1388" b="-2050"/>
                </a:stretch>
              </a:blipFill>
            </p:spPr>
            <p:txBody>
              <a:bodyPr/>
              <a:lstStyle/>
              <a:p>
                <a:r>
                  <a:rPr lang="en-IN">
                    <a:noFill/>
                  </a:rPr>
                  <a:t> </a:t>
                </a:r>
              </a:p>
            </p:txBody>
          </p:sp>
        </mc:Fallback>
      </mc:AlternateContent>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6261A749-4C2C-4089-ACB8-B18403E86583}" type="datetime4">
              <a:rPr lang="en-US" spc="-25" smtClean="0"/>
              <a:t>April 17, 2024</a:t>
            </a:fld>
            <a:endParaRPr lang="en-IN" spc="-25" dirty="0"/>
          </a:p>
        </p:txBody>
      </p:sp>
      <p:sp>
        <p:nvSpPr>
          <p:cNvPr id="3" name="Slide Number Placeholder 2">
            <a:extLst>
              <a:ext uri="{FF2B5EF4-FFF2-40B4-BE49-F238E27FC236}">
                <a16:creationId xmlns:a16="http://schemas.microsoft.com/office/drawing/2014/main" id="{3B4534C6-AE0A-166E-8170-D8EA22F8FC12}"/>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7</a:t>
            </a:fld>
            <a:r>
              <a:rPr lang="en-IN" spc="-10" dirty="0"/>
              <a:t>/46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1801134"/>
          </a:xfrm>
          <a:prstGeom prst="rect">
            <a:avLst/>
          </a:prstGeom>
        </p:spPr>
        <p:txBody>
          <a:bodyPr vert="horz" wrap="square" lIns="0" tIns="15875" rIns="0" bIns="0" rtlCol="0">
            <a:spAutoFit/>
          </a:bodyPr>
          <a:lstStyle/>
          <a:p>
            <a:pPr marL="270510" algn="l" rtl="0">
              <a:spcBef>
                <a:spcPts val="125"/>
              </a:spcBef>
            </a:pPr>
            <a:r>
              <a:rPr kumimoji="0" lang="en-IN" sz="600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Encoder Concept</a:t>
            </a:r>
            <a:br>
              <a:rPr kumimoji="0" lang="en-IN" sz="600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6" name="object 6"/>
          <p:cNvSpPr/>
          <p:nvPr/>
        </p:nvSpPr>
        <p:spPr>
          <a:xfrm>
            <a:off x="0" y="9793908"/>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67894810-B5BF-41FC-B29D-BECE459A2691}" type="datetime4">
              <a:rPr lang="en-US" spc="-25" smtClean="0"/>
              <a:t>April 17, 2024</a:t>
            </a:fld>
            <a:endParaRPr lang="en-IN" spc="-25" dirty="0"/>
          </a:p>
        </p:txBody>
      </p:sp>
      <p:sp>
        <p:nvSpPr>
          <p:cNvPr id="12" name="TextBox 11">
            <a:extLst>
              <a:ext uri="{FF2B5EF4-FFF2-40B4-BE49-F238E27FC236}">
                <a16:creationId xmlns:a16="http://schemas.microsoft.com/office/drawing/2014/main" id="{53E61004-5BD9-848A-9E99-7F109E2D94AB}"/>
              </a:ext>
            </a:extLst>
          </p:cNvPr>
          <p:cNvSpPr txBox="1"/>
          <p:nvPr/>
        </p:nvSpPr>
        <p:spPr>
          <a:xfrm>
            <a:off x="2630415" y="4443516"/>
            <a:ext cx="12457256" cy="369332"/>
          </a:xfrm>
          <a:prstGeom prst="rect">
            <a:avLst/>
          </a:prstGeom>
          <a:noFill/>
        </p:spPr>
        <p:txBody>
          <a:bodyPr wrap="none" rtlCol="0">
            <a:spAutoFit/>
          </a:bodyPr>
          <a:lstStyle/>
          <a:p>
            <a:r>
              <a:rPr lang="en-US" b="1" dirty="0"/>
              <a:t>Fig-1: An example of a convolutional code with two parity bits per message bit (r =2) and constraint length K=3.</a:t>
            </a:r>
            <a:endParaRPr lang="en-IN" b="1" dirty="0"/>
          </a:p>
        </p:txBody>
      </p:sp>
      <p:pic>
        <p:nvPicPr>
          <p:cNvPr id="14" name="Picture 13">
            <a:extLst>
              <a:ext uri="{FF2B5EF4-FFF2-40B4-BE49-F238E27FC236}">
                <a16:creationId xmlns:a16="http://schemas.microsoft.com/office/drawing/2014/main" id="{9EA285E3-6911-6037-3839-E1A9DC04180D}"/>
              </a:ext>
            </a:extLst>
          </p:cNvPr>
          <p:cNvPicPr>
            <a:picLocks noChangeAspect="1"/>
          </p:cNvPicPr>
          <p:nvPr/>
        </p:nvPicPr>
        <p:blipFill>
          <a:blip r:embed="rId2"/>
          <a:stretch>
            <a:fillRect/>
          </a:stretch>
        </p:blipFill>
        <p:spPr>
          <a:xfrm>
            <a:off x="4225200" y="1821694"/>
            <a:ext cx="9548396" cy="2453913"/>
          </a:xfrm>
          <a:prstGeom prst="rect">
            <a:avLst/>
          </a:prstGeom>
        </p:spPr>
      </p:pic>
      <p:sp>
        <p:nvSpPr>
          <p:cNvPr id="3" name="TextBox 2"/>
          <p:cNvSpPr txBox="1"/>
          <p:nvPr/>
        </p:nvSpPr>
        <p:spPr>
          <a:xfrm>
            <a:off x="838200" y="5143500"/>
            <a:ext cx="5456943" cy="561692"/>
          </a:xfrm>
          <a:prstGeom prst="rect">
            <a:avLst/>
          </a:prstGeom>
          <a:noFill/>
        </p:spPr>
        <p:txBody>
          <a:bodyPr wrap="none" rtlCol="0">
            <a:spAutoFit/>
          </a:bodyPr>
          <a:lstStyle/>
          <a:p>
            <a:pPr marL="457200" indent="-457200">
              <a:buFont typeface="Arial" panose="020B0604020202020204" pitchFamily="34" charset="0"/>
              <a:buChar char="•"/>
            </a:pPr>
            <a:r>
              <a:rPr lang="en-IN" sz="3050" dirty="0">
                <a:latin typeface="Times New Roman" panose="02020603050405020304" pitchFamily="18" charset="0"/>
                <a:cs typeface="Times New Roman" panose="02020603050405020304" pitchFamily="18" charset="0"/>
              </a:rPr>
              <a:t>Views of Convolution encoder</a:t>
            </a:r>
          </a:p>
        </p:txBody>
      </p:sp>
      <p:sp>
        <p:nvSpPr>
          <p:cNvPr id="5" name="TextBox 4"/>
          <p:cNvSpPr txBox="1"/>
          <p:nvPr/>
        </p:nvSpPr>
        <p:spPr>
          <a:xfrm>
            <a:off x="1666629" y="5891169"/>
            <a:ext cx="3017173" cy="1500411"/>
          </a:xfrm>
          <a:prstGeom prst="rect">
            <a:avLst/>
          </a:prstGeom>
          <a:noFill/>
        </p:spPr>
        <p:txBody>
          <a:bodyPr wrap="none" rtlCol="0">
            <a:spAutoFit/>
          </a:bodyPr>
          <a:lstStyle/>
          <a:p>
            <a:pPr marL="342900" indent="-342900">
              <a:buFont typeface="+mj-lt"/>
              <a:buAutoNum type="arabicPeriod"/>
            </a:pPr>
            <a:r>
              <a:rPr lang="en-IN" sz="3050" dirty="0">
                <a:latin typeface="Times New Roman" panose="02020603050405020304" pitchFamily="18" charset="0"/>
                <a:cs typeface="Times New Roman" panose="02020603050405020304" pitchFamily="18" charset="0"/>
              </a:rPr>
              <a:t>Block Diagram</a:t>
            </a:r>
          </a:p>
          <a:p>
            <a:pPr marL="342900" indent="-342900">
              <a:buFont typeface="+mj-lt"/>
              <a:buAutoNum type="arabicPeriod"/>
            </a:pPr>
            <a:r>
              <a:rPr lang="en-IN" sz="3050" dirty="0">
                <a:latin typeface="Times New Roman" panose="02020603050405020304" pitchFamily="18" charset="0"/>
                <a:cs typeface="Times New Roman" panose="02020603050405020304" pitchFamily="18" charset="0"/>
              </a:rPr>
              <a:t>State Diagram</a:t>
            </a:r>
          </a:p>
          <a:p>
            <a:pPr marL="342900" indent="-342900">
              <a:buFont typeface="+mj-lt"/>
              <a:buAutoNum type="arabicPeriod"/>
            </a:pPr>
            <a:r>
              <a:rPr lang="en-IN" sz="3050" dirty="0">
                <a:latin typeface="Times New Roman" panose="02020603050405020304" pitchFamily="18" charset="0"/>
                <a:cs typeface="Times New Roman" panose="02020603050405020304" pitchFamily="18" charset="0"/>
              </a:rPr>
              <a:t>Trellis Diagram</a:t>
            </a:r>
          </a:p>
        </p:txBody>
      </p:sp>
      <p:sp>
        <p:nvSpPr>
          <p:cNvPr id="10" name="Rectangle 9"/>
          <p:cNvSpPr/>
          <p:nvPr/>
        </p:nvSpPr>
        <p:spPr>
          <a:xfrm>
            <a:off x="14130107" y="9424576"/>
            <a:ext cx="3249608" cy="369332"/>
          </a:xfrm>
          <a:prstGeom prst="rect">
            <a:avLst/>
          </a:prstGeom>
        </p:spPr>
        <p:txBody>
          <a:bodyPr wrap="none">
            <a:spAutoFit/>
          </a:bodyPr>
          <a:lstStyle/>
          <a:p>
            <a:r>
              <a:rPr lang="en-IN" i="1" dirty="0"/>
              <a:t>* Figure taken from Lec-8 MIT</a:t>
            </a:r>
          </a:p>
        </p:txBody>
      </p:sp>
      <p:sp>
        <p:nvSpPr>
          <p:cNvPr id="4" name="Slide Number Placeholder 3">
            <a:extLst>
              <a:ext uri="{FF2B5EF4-FFF2-40B4-BE49-F238E27FC236}">
                <a16:creationId xmlns:a16="http://schemas.microsoft.com/office/drawing/2014/main" id="{25E84F53-9594-F1FC-1591-00CC7DB320A1}"/>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8</a:t>
            </a:fld>
            <a:r>
              <a:rPr lang="en-IN" spc="-10" dirty="0"/>
              <a:t>/46</a:t>
            </a:r>
          </a:p>
        </p:txBody>
      </p:sp>
    </p:spTree>
    <p:extLst>
      <p:ext uri="{BB962C8B-B14F-4D97-AF65-F5344CB8AC3E}">
        <p14:creationId xmlns:p14="http://schemas.microsoft.com/office/powerpoint/2010/main" val="403491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475" y="20560"/>
            <a:ext cx="17509847" cy="1801134"/>
          </a:xfrm>
          <a:prstGeom prst="rect">
            <a:avLst/>
          </a:prstGeom>
        </p:spPr>
        <p:txBody>
          <a:bodyPr vert="horz" wrap="square" lIns="0" tIns="15875" rIns="0" bIns="0" rtlCol="0">
            <a:spAutoFit/>
          </a:bodyPr>
          <a:lstStyle/>
          <a:p>
            <a:pPr marL="270510" algn="l" rtl="0">
              <a:spcBef>
                <a:spcPts val="125"/>
              </a:spcBef>
            </a:pPr>
            <a:r>
              <a:rPr kumimoji="0" lang="en-IN" sz="600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t>Encoder Concept</a:t>
            </a:r>
            <a:br>
              <a:rPr kumimoji="0" lang="en-IN" sz="6000" i="0" u="none" strike="noStrike" kern="1200" cap="none" spc="0" normalizeH="0" baseline="0" noProof="0" dirty="0">
                <a:ln>
                  <a:noFill/>
                </a:ln>
                <a:solidFill>
                  <a:srgbClr val="E3E3E3"/>
                </a:solidFill>
                <a:effectLst/>
                <a:uLnTx/>
                <a:uFillTx/>
                <a:latin typeface="Cambria Math" panose="02040503050406030204" pitchFamily="18" charset="0"/>
                <a:ea typeface="Cambria Math" panose="02040503050406030204" pitchFamily="18" charset="0"/>
                <a:cs typeface="+mn-cs"/>
              </a:rPr>
            </a:br>
            <a:endParaRPr spc="220" dirty="0"/>
          </a:p>
        </p:txBody>
      </p:sp>
      <p:sp>
        <p:nvSpPr>
          <p:cNvPr id="6" name="object 6"/>
          <p:cNvSpPr/>
          <p:nvPr/>
        </p:nvSpPr>
        <p:spPr>
          <a:xfrm>
            <a:off x="0" y="9806493"/>
            <a:ext cx="18288000" cy="493395"/>
          </a:xfrm>
          <a:custGeom>
            <a:avLst/>
            <a:gdLst/>
            <a:ahLst/>
            <a:cxnLst/>
            <a:rect l="l" t="t" r="r" b="b"/>
            <a:pathLst>
              <a:path w="18288000" h="502920">
                <a:moveTo>
                  <a:pt x="0" y="502615"/>
                </a:moveTo>
                <a:lnTo>
                  <a:pt x="0" y="0"/>
                </a:lnTo>
                <a:lnTo>
                  <a:pt x="18287999" y="0"/>
                </a:lnTo>
                <a:lnTo>
                  <a:pt x="18287999" y="502615"/>
                </a:lnTo>
                <a:lnTo>
                  <a:pt x="0" y="502615"/>
                </a:lnTo>
                <a:close/>
              </a:path>
            </a:pathLst>
          </a:custGeom>
          <a:solidFill>
            <a:srgbClr val="004AAC"/>
          </a:solidFill>
        </p:spPr>
        <p:txBody>
          <a:bodyPr wrap="square" lIns="0" tIns="0" rIns="0" bIns="0" rtlCol="0"/>
          <a:lstStyle/>
          <a:p>
            <a:endParaRPr/>
          </a:p>
        </p:txBody>
      </p:sp>
      <p:sp>
        <p:nvSpPr>
          <p:cNvPr id="7" name="object 7"/>
          <p:cNvSpPr txBox="1">
            <a:spLocks noGrp="1"/>
          </p:cNvSpPr>
          <p:nvPr>
            <p:ph type="ftr" sz="quarter" idx="5"/>
          </p:nvPr>
        </p:nvSpPr>
        <p:spPr>
          <a:xfrm>
            <a:off x="386764" y="9891280"/>
            <a:ext cx="2889836" cy="333425"/>
          </a:xfrm>
          <a:prstGeom prst="rect">
            <a:avLst/>
          </a:prstGeom>
        </p:spPr>
        <p:txBody>
          <a:bodyPr vert="horz" wrap="square" lIns="0" tIns="0" rIns="0" bIns="0" rtlCol="0">
            <a:spAutoFit/>
          </a:bodyPr>
          <a:lstStyle/>
          <a:p>
            <a:pPr marL="12700">
              <a:lnSpc>
                <a:spcPts val="2575"/>
              </a:lnSpc>
            </a:pPr>
            <a:r>
              <a:rPr lang="en-IN" spc="65" dirty="0"/>
              <a:t>Convolution Codes</a:t>
            </a:r>
            <a:endParaRPr spc="-20" dirty="0"/>
          </a:p>
        </p:txBody>
      </p:sp>
      <p:sp>
        <p:nvSpPr>
          <p:cNvPr id="8" name="object 8"/>
          <p:cNvSpPr txBox="1">
            <a:spLocks noGrp="1"/>
          </p:cNvSpPr>
          <p:nvPr>
            <p:ph type="dt" sz="half" idx="6"/>
          </p:nvPr>
        </p:nvSpPr>
        <p:spPr>
          <a:xfrm>
            <a:off x="8052638" y="9873892"/>
            <a:ext cx="2182724" cy="333425"/>
          </a:xfrm>
          <a:prstGeom prst="rect">
            <a:avLst/>
          </a:prstGeom>
        </p:spPr>
        <p:txBody>
          <a:bodyPr vert="horz" wrap="square" lIns="0" tIns="0" rIns="0" bIns="0" rtlCol="0">
            <a:spAutoFit/>
          </a:bodyPr>
          <a:lstStyle/>
          <a:p>
            <a:pPr marL="12700">
              <a:lnSpc>
                <a:spcPts val="2575"/>
              </a:lnSpc>
            </a:pPr>
            <a:fld id="{7DE7C492-BDE0-4873-93D5-AC04732615CA}" type="datetime4">
              <a:rPr lang="en-US" spc="-25" smtClean="0"/>
              <a:t>April 17, 2024</a:t>
            </a:fld>
            <a:endParaRPr lang="en-IN" spc="-25" dirty="0"/>
          </a:p>
        </p:txBody>
      </p:sp>
      <p:sp>
        <p:nvSpPr>
          <p:cNvPr id="12" name="TextBox 11">
            <a:extLst>
              <a:ext uri="{FF2B5EF4-FFF2-40B4-BE49-F238E27FC236}">
                <a16:creationId xmlns:a16="http://schemas.microsoft.com/office/drawing/2014/main" id="{53E61004-5BD9-848A-9E99-7F109E2D94AB}"/>
              </a:ext>
            </a:extLst>
          </p:cNvPr>
          <p:cNvSpPr txBox="1"/>
          <p:nvPr/>
        </p:nvSpPr>
        <p:spPr>
          <a:xfrm>
            <a:off x="11539192" y="8878454"/>
            <a:ext cx="4775666" cy="369332"/>
          </a:xfrm>
          <a:prstGeom prst="rect">
            <a:avLst/>
          </a:prstGeom>
          <a:noFill/>
        </p:spPr>
        <p:txBody>
          <a:bodyPr wrap="none" rtlCol="0">
            <a:spAutoFit/>
          </a:bodyPr>
          <a:lstStyle/>
          <a:p>
            <a:r>
              <a:rPr lang="en-US" b="1" dirty="0"/>
              <a:t>Fig-3: State diagram view for K=3 rate=1/2</a:t>
            </a:r>
            <a:endParaRPr lang="en-IN" b="1" dirty="0"/>
          </a:p>
        </p:txBody>
      </p:sp>
      <p:sp>
        <p:nvSpPr>
          <p:cNvPr id="13" name="TextBox 12">
            <a:extLst>
              <a:ext uri="{FF2B5EF4-FFF2-40B4-BE49-F238E27FC236}">
                <a16:creationId xmlns:a16="http://schemas.microsoft.com/office/drawing/2014/main" id="{B3BECB63-55C8-4D2B-E64B-03E65A7FF009}"/>
              </a:ext>
            </a:extLst>
          </p:cNvPr>
          <p:cNvSpPr txBox="1"/>
          <p:nvPr/>
        </p:nvSpPr>
        <p:spPr>
          <a:xfrm>
            <a:off x="2045038" y="8885291"/>
            <a:ext cx="4839786" cy="369332"/>
          </a:xfrm>
          <a:prstGeom prst="rect">
            <a:avLst/>
          </a:prstGeom>
          <a:noFill/>
        </p:spPr>
        <p:txBody>
          <a:bodyPr wrap="none" rtlCol="0">
            <a:spAutoFit/>
          </a:bodyPr>
          <a:lstStyle/>
          <a:p>
            <a:r>
              <a:rPr lang="en-US" b="1" dirty="0"/>
              <a:t>Fig-2: Block diagram view for K=3 rate=1/2</a:t>
            </a:r>
            <a:endParaRPr lang="en-IN" b="1" dirty="0"/>
          </a:p>
        </p:txBody>
      </p:sp>
      <p:sp>
        <p:nvSpPr>
          <p:cNvPr id="10" name="TextBox 9"/>
          <p:cNvSpPr txBox="1"/>
          <p:nvPr/>
        </p:nvSpPr>
        <p:spPr>
          <a:xfrm>
            <a:off x="14130107" y="9424576"/>
            <a:ext cx="3159839" cy="369332"/>
          </a:xfrm>
          <a:prstGeom prst="rect">
            <a:avLst/>
          </a:prstGeom>
          <a:noFill/>
        </p:spPr>
        <p:txBody>
          <a:bodyPr wrap="none" rtlCol="0">
            <a:spAutoFit/>
          </a:bodyPr>
          <a:lstStyle/>
          <a:p>
            <a:r>
              <a:rPr lang="en-IN" i="1" dirty="0"/>
              <a:t>* Figure taken from </a:t>
            </a:r>
            <a:r>
              <a:rPr lang="en-IN" i="1" dirty="0" err="1"/>
              <a:t>Lec</a:t>
            </a:r>
            <a:r>
              <a:rPr lang="en-IN" i="1" dirty="0"/>
              <a:t> Slide</a:t>
            </a:r>
          </a:p>
        </p:txBody>
      </p:sp>
      <p:pic>
        <p:nvPicPr>
          <p:cNvPr id="4" name="Picture 3">
            <a:extLst>
              <a:ext uri="{FF2B5EF4-FFF2-40B4-BE49-F238E27FC236}">
                <a16:creationId xmlns:a16="http://schemas.microsoft.com/office/drawing/2014/main" id="{A4853DFE-7466-A1A9-87ED-389C40F2603B}"/>
              </a:ext>
            </a:extLst>
          </p:cNvPr>
          <p:cNvPicPr>
            <a:picLocks noChangeAspect="1"/>
          </p:cNvPicPr>
          <p:nvPr/>
        </p:nvPicPr>
        <p:blipFill>
          <a:blip r:embed="rId2"/>
          <a:stretch>
            <a:fillRect/>
          </a:stretch>
        </p:blipFill>
        <p:spPr>
          <a:xfrm>
            <a:off x="826425" y="5313061"/>
            <a:ext cx="8503717" cy="3360222"/>
          </a:xfrm>
          <a:prstGeom prst="rect">
            <a:avLst/>
          </a:prstGeom>
        </p:spPr>
      </p:pic>
      <p:pic>
        <p:nvPicPr>
          <p:cNvPr id="15" name="Picture 14">
            <a:extLst>
              <a:ext uri="{FF2B5EF4-FFF2-40B4-BE49-F238E27FC236}">
                <a16:creationId xmlns:a16="http://schemas.microsoft.com/office/drawing/2014/main" id="{5F8440ED-7347-AAE1-B8B9-FA837EF7B39B}"/>
              </a:ext>
            </a:extLst>
          </p:cNvPr>
          <p:cNvPicPr>
            <a:picLocks noChangeAspect="1"/>
          </p:cNvPicPr>
          <p:nvPr/>
        </p:nvPicPr>
        <p:blipFill rotWithShape="1">
          <a:blip r:embed="rId3"/>
          <a:srcRect l="24260" t="8371" r="5127" b="13821"/>
          <a:stretch/>
        </p:blipFill>
        <p:spPr>
          <a:xfrm>
            <a:off x="10744200" y="5313060"/>
            <a:ext cx="5882853" cy="354491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6B7EF2-F3F0-0A88-C719-0515260E0067}"/>
                  </a:ext>
                </a:extLst>
              </p:cNvPr>
              <p:cNvSpPr txBox="1"/>
              <p:nvPr/>
            </p:nvSpPr>
            <p:spPr>
              <a:xfrm>
                <a:off x="39189" y="1274834"/>
                <a:ext cx="18288000" cy="4316566"/>
              </a:xfrm>
              <a:prstGeom prst="rect">
                <a:avLst/>
              </a:prstGeom>
              <a:noFill/>
            </p:spPr>
            <p:txBody>
              <a:bodyPr wrap="square" rtlCol="0">
                <a:spAutoFit/>
              </a:bodyPr>
              <a:lstStyle/>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Convolutional  encoder has some 'k' inputs and 'n' outputs where n</a:t>
                </a:r>
                <a14:m>
                  <m:oMath xmlns:m="http://schemas.openxmlformats.org/officeDocument/2006/math">
                    <m:r>
                      <a:rPr lang="en-US" sz="305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3050" dirty="0">
                    <a:latin typeface="Times New Roman" panose="02020603050405020304" pitchFamily="18" charset="0"/>
                    <a:cs typeface="Times New Roman" panose="02020603050405020304" pitchFamily="18" charset="0"/>
                  </a:rPr>
                  <a:t>k.</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The input message is split into 'k' inputs. Each input has length equal to (length of message/k).</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The output has length equal to (length of received message/n).</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The inputs are convolved with generator sequences to give outputs.</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The block diagram uses shift registers. This diagram has two generator sequence and generates two outputs.</a:t>
                </a:r>
              </a:p>
              <a:p>
                <a:pPr marL="457200" indent="-457200">
                  <a:buFont typeface="Arial" panose="020B0604020202020204" pitchFamily="34" charset="0"/>
                  <a:buChar char="•"/>
                </a:pPr>
                <a:r>
                  <a:rPr lang="en-US" sz="3050" dirty="0">
                    <a:latin typeface="Times New Roman" panose="02020603050405020304" pitchFamily="18" charset="0"/>
                    <a:cs typeface="Times New Roman" panose="02020603050405020304" pitchFamily="18" charset="0"/>
                  </a:rPr>
                  <a:t>In the state diagram, a new state can be obtained by shifting the current state according to the constraint length and appending 1 &amp; 0 whichever be the next input bit. There are a total of </a:t>
                </a:r>
                <a14:m>
                  <m:oMath xmlns:m="http://schemas.openxmlformats.org/officeDocument/2006/math">
                    <m:sSup>
                      <m:sSupPr>
                        <m:ctrlPr>
                          <a:rPr lang="en-IN" sz="3050" b="0" i="1" smtClean="0">
                            <a:latin typeface="Cambria Math" panose="02040503050406030204" pitchFamily="18" charset="0"/>
                            <a:cs typeface="Times New Roman" panose="02020603050405020304" pitchFamily="18" charset="0"/>
                          </a:rPr>
                        </m:ctrlPr>
                      </m:sSupPr>
                      <m:e>
                        <m:r>
                          <a:rPr lang="en-IN" sz="3050" b="0" i="1" smtClean="0">
                            <a:latin typeface="Cambria Math" panose="02040503050406030204" pitchFamily="18" charset="0"/>
                            <a:cs typeface="Times New Roman" panose="02020603050405020304" pitchFamily="18" charset="0"/>
                          </a:rPr>
                          <m:t>2</m:t>
                        </m:r>
                      </m:e>
                      <m:sup>
                        <m:r>
                          <a:rPr lang="en-IN" sz="3050" b="0" i="1" smtClean="0">
                            <a:latin typeface="Cambria Math" panose="02040503050406030204" pitchFamily="18" charset="0"/>
                            <a:cs typeface="Times New Roman" panose="02020603050405020304" pitchFamily="18" charset="0"/>
                          </a:rPr>
                          <m:t>𝑘</m:t>
                        </m:r>
                        <m:r>
                          <a:rPr lang="en-IN" sz="3050" b="0" i="1" smtClean="0">
                            <a:latin typeface="Cambria Math" panose="02040503050406030204" pitchFamily="18" charset="0"/>
                            <a:cs typeface="Times New Roman" panose="02020603050405020304" pitchFamily="18" charset="0"/>
                          </a:rPr>
                          <m:t>(</m:t>
                        </m:r>
                        <m:r>
                          <a:rPr lang="en-IN" sz="3050" b="0" i="1" smtClean="0">
                            <a:latin typeface="Cambria Math" panose="02040503050406030204" pitchFamily="18" charset="0"/>
                            <a:cs typeface="Times New Roman" panose="02020603050405020304" pitchFamily="18" charset="0"/>
                          </a:rPr>
                          <m:t>𝐾</m:t>
                        </m:r>
                        <m:r>
                          <a:rPr lang="en-IN" sz="3050" b="0" i="1" smtClean="0">
                            <a:latin typeface="Cambria Math" panose="02040503050406030204" pitchFamily="18" charset="0"/>
                            <a:cs typeface="Times New Roman" panose="02020603050405020304" pitchFamily="18" charset="0"/>
                          </a:rPr>
                          <m:t>−1)</m:t>
                        </m:r>
                      </m:sup>
                    </m:sSup>
                  </m:oMath>
                </a14:m>
                <a:r>
                  <a:rPr lang="en-US" sz="3050" dirty="0">
                    <a:latin typeface="Times New Roman" panose="02020603050405020304" pitchFamily="18" charset="0"/>
                    <a:cs typeface="Times New Roman" panose="02020603050405020304" pitchFamily="18" charset="0"/>
                  </a:rPr>
                  <a:t>states.</a:t>
                </a:r>
              </a:p>
              <a:p>
                <a:pPr marL="457200" indent="-457200">
                  <a:buFont typeface="Arial" panose="020B0604020202020204" pitchFamily="34" charset="0"/>
                  <a:buChar char="•"/>
                </a:pPr>
                <a:endParaRPr lang="en-US" sz="305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305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086B7EF2-F3F0-0A88-C719-0515260E0067}"/>
                  </a:ext>
                </a:extLst>
              </p:cNvPr>
              <p:cNvSpPr txBox="1">
                <a:spLocks noRot="1" noChangeAspect="1" noMove="1" noResize="1" noEditPoints="1" noAdjustHandles="1" noChangeArrowheads="1" noChangeShapeType="1" noTextEdit="1"/>
              </p:cNvSpPr>
              <p:nvPr/>
            </p:nvSpPr>
            <p:spPr>
              <a:xfrm>
                <a:off x="39189" y="1274834"/>
                <a:ext cx="18288000" cy="4316566"/>
              </a:xfrm>
              <a:prstGeom prst="rect">
                <a:avLst/>
              </a:prstGeom>
              <a:blipFill>
                <a:blip r:embed="rId4"/>
                <a:stretch>
                  <a:fillRect l="-700" t="-1836"/>
                </a:stretch>
              </a:blipFill>
            </p:spPr>
            <p:txBody>
              <a:bodyPr/>
              <a:lstStyle/>
              <a:p>
                <a:r>
                  <a:rPr lang="en-IN">
                    <a:noFill/>
                  </a:rPr>
                  <a:t> </a:t>
                </a:r>
              </a:p>
            </p:txBody>
          </p:sp>
        </mc:Fallback>
      </mc:AlternateContent>
      <p:sp>
        <p:nvSpPr>
          <p:cNvPr id="11" name="Slide Number Placeholder 10">
            <a:extLst>
              <a:ext uri="{FF2B5EF4-FFF2-40B4-BE49-F238E27FC236}">
                <a16:creationId xmlns:a16="http://schemas.microsoft.com/office/drawing/2014/main" id="{4B5A3586-C25B-2936-7B32-3FD1AC1BDB8A}"/>
              </a:ext>
            </a:extLst>
          </p:cNvPr>
          <p:cNvSpPr>
            <a:spLocks noGrp="1"/>
          </p:cNvSpPr>
          <p:nvPr>
            <p:ph type="sldNum" sz="quarter" idx="7"/>
          </p:nvPr>
        </p:nvSpPr>
        <p:spPr>
          <a:xfrm>
            <a:off x="16548502" y="9831605"/>
            <a:ext cx="833119" cy="333425"/>
          </a:xfrm>
        </p:spPr>
        <p:txBody>
          <a:bodyPr/>
          <a:lstStyle/>
          <a:p>
            <a:pPr marL="38100">
              <a:lnSpc>
                <a:spcPts val="2575"/>
              </a:lnSpc>
            </a:pPr>
            <a:fld id="{81D60167-4931-47E6-BA6A-407CBD079E47}" type="slidenum">
              <a:rPr lang="en-IN" spc="-10" smtClean="0"/>
              <a:t>9</a:t>
            </a:fld>
            <a:r>
              <a:rPr lang="en-IN" spc="-10" dirty="0"/>
              <a:t>/46</a:t>
            </a:r>
          </a:p>
        </p:txBody>
      </p:sp>
    </p:spTree>
    <p:extLst>
      <p:ext uri="{BB962C8B-B14F-4D97-AF65-F5344CB8AC3E}">
        <p14:creationId xmlns:p14="http://schemas.microsoft.com/office/powerpoint/2010/main" val="3518062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1175</TotalTime>
  <Words>4850</Words>
  <Application>Microsoft Office PowerPoint</Application>
  <PresentationFormat>Custom</PresentationFormat>
  <Paragraphs>694</Paragraphs>
  <Slides>46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Cambria Math</vt:lpstr>
      <vt:lpstr>Courier New</vt:lpstr>
      <vt:lpstr>Poppins</vt:lpstr>
      <vt:lpstr>Times New Roman</vt:lpstr>
      <vt:lpstr>Wingdings</vt:lpstr>
      <vt:lpstr>Office Theme</vt:lpstr>
      <vt:lpstr>PowerPoint Presentation</vt:lpstr>
      <vt:lpstr>Honor Code</vt:lpstr>
      <vt:lpstr>Outline</vt:lpstr>
      <vt:lpstr>Problem Statement  </vt:lpstr>
      <vt:lpstr>Objective</vt:lpstr>
      <vt:lpstr>Introduction to Convolution Codes</vt:lpstr>
      <vt:lpstr>Concept Of Encoding </vt:lpstr>
      <vt:lpstr>Encoder Concept </vt:lpstr>
      <vt:lpstr>Encoder Concept </vt:lpstr>
      <vt:lpstr>Encoder Concept </vt:lpstr>
      <vt:lpstr>Transfer function </vt:lpstr>
      <vt:lpstr>Transfer function </vt:lpstr>
      <vt:lpstr>Modulation and AWGN Simulation </vt:lpstr>
      <vt:lpstr>BPSK and AWGN Simulation </vt:lpstr>
      <vt:lpstr>Demodulation  </vt:lpstr>
      <vt:lpstr>Concept of decoding </vt:lpstr>
      <vt:lpstr>Hard Decision Decoding  </vt:lpstr>
      <vt:lpstr>Hard Decision Decoding  </vt:lpstr>
      <vt:lpstr>Pseudocode for Backtracking(hard)  </vt:lpstr>
      <vt:lpstr> Soft Decision Decoding  </vt:lpstr>
      <vt:lpstr> Soft Decision Decoding  </vt:lpstr>
      <vt:lpstr> Soft Decision Decoding  </vt:lpstr>
      <vt:lpstr> Soft Decision Decoding  </vt:lpstr>
      <vt:lpstr> Soft Decision Decoding  </vt:lpstr>
      <vt:lpstr> Soft Decision Decoding  </vt:lpstr>
      <vt:lpstr> Soft Decision Decoding  </vt:lpstr>
      <vt:lpstr>Pseudocode for Backtracking(soft)  </vt:lpstr>
      <vt:lpstr>Simulation results</vt:lpstr>
      <vt:lpstr>Observations from Plots</vt:lpstr>
      <vt:lpstr>Summary</vt:lpstr>
      <vt:lpstr>Appendix</vt:lpstr>
      <vt:lpstr>Appendix</vt:lpstr>
      <vt:lpstr>Appendix</vt:lpstr>
      <vt:lpstr>Appendix</vt:lpstr>
      <vt:lpstr>Appendix</vt:lpstr>
      <vt:lpstr>Appendix</vt:lpstr>
      <vt:lpstr>Appendix</vt:lpstr>
      <vt:lpstr>Appendix</vt:lpstr>
      <vt:lpstr>Appendix</vt:lpstr>
      <vt:lpstr>Appendix</vt:lpstr>
      <vt:lpstr>Appendix</vt:lpstr>
      <vt:lpstr>Appendix</vt:lpstr>
      <vt:lpstr>Appendix</vt:lpstr>
      <vt:lpstr>Appendix</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CT Pres2</dc:title>
  <dc:creator>nishasavaliya471</dc:creator>
  <cp:keywords>DAFhWwgnpUE,BAEyDZ98IMo</cp:keywords>
  <cp:lastModifiedBy>Parth Vadodaria</cp:lastModifiedBy>
  <cp:revision>66</cp:revision>
  <dcterms:created xsi:type="dcterms:W3CDTF">2024-04-13T10:53:10Z</dcterms:created>
  <dcterms:modified xsi:type="dcterms:W3CDTF">2024-04-17T14:50:34Z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2023-04-29T00:00:00Z</vt:filetime>
  </property>
  <property fmtid="{D5CDD505-2E9C-101B-9397-08002B2CF9AE}" pid="3" name="Creator">
    <vt:lpwstr>Canva</vt:lpwstr>
  </property>
  <property fmtid="{D5CDD505-2E9C-101B-9397-08002B2CF9AE}" pid="4" name="LastSaved">
    <vt:filetime>2024-04-13T00:00:00Z</vt:filetime>
  </property>
  <property fmtid="{D5CDD505-2E9C-101B-9397-08002B2CF9AE}" pid="5" name="Producer">
    <vt:lpwstr>3-Heights(TM) PDF Security Shell 4.8.25.2 (http://www.pdf-tools.com)</vt:lpwstr>
  </property>
</Properties>
</file>