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6" r:id="rId2"/>
    <p:sldId id="280" r:id="rId3"/>
    <p:sldId id="281" r:id="rId4"/>
    <p:sldId id="267" r:id="rId5"/>
    <p:sldId id="257" r:id="rId6"/>
    <p:sldId id="286" r:id="rId7"/>
    <p:sldId id="282" r:id="rId8"/>
    <p:sldId id="284" r:id="rId9"/>
    <p:sldId id="283" r:id="rId10"/>
    <p:sldId id="269" r:id="rId11"/>
    <p:sldId id="270" r:id="rId12"/>
    <p:sldId id="271" r:id="rId13"/>
    <p:sldId id="272" r:id="rId14"/>
    <p:sldId id="273" r:id="rId15"/>
    <p:sldId id="285" r:id="rId16"/>
    <p:sldId id="274" r:id="rId17"/>
    <p:sldId id="279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ishprak\Desktop\miniproject\talend_op\arrival_delay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shprak\Desktop\miniproject\talend_op\flight_cou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ARRIVAL_DELAY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Sheet1!$B$2:$B$15</c:f>
              <c:strCache>
                <c:ptCount val="14"/>
                <c:pt idx="0">
                  <c:v>American Airlines</c:v>
                </c:pt>
                <c:pt idx="1">
                  <c:v>Hawaiian Airlines</c:v>
                </c:pt>
                <c:pt idx="2">
                  <c:v>Delta Airlines</c:v>
                </c:pt>
                <c:pt idx="3">
                  <c:v>American Eagle Airlines</c:v>
                </c:pt>
                <c:pt idx="4">
                  <c:v>Frontier Airlines</c:v>
                </c:pt>
                <c:pt idx="5">
                  <c:v>SkyWest Airlines</c:v>
                </c:pt>
                <c:pt idx="6">
                  <c:v>JetBlue Airways</c:v>
                </c:pt>
                <c:pt idx="7">
                  <c:v>United Airlines Inc</c:v>
                </c:pt>
                <c:pt idx="8">
                  <c:v>Alaska Airlines Inc</c:v>
                </c:pt>
                <c:pt idx="9">
                  <c:v>Atlantic SouthEast Airlines</c:v>
                </c:pt>
                <c:pt idx="10">
                  <c:v>US Airways</c:v>
                </c:pt>
                <c:pt idx="11">
                  <c:v>Spirit Airlines</c:v>
                </c:pt>
                <c:pt idx="12">
                  <c:v>SouthWest Airlines</c:v>
                </c:pt>
                <c:pt idx="13">
                  <c:v>Virgin America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1971</c:v>
                </c:pt>
                <c:pt idx="1">
                  <c:v>1467</c:v>
                </c:pt>
                <c:pt idx="2">
                  <c:v>1177</c:v>
                </c:pt>
                <c:pt idx="3">
                  <c:v>1152</c:v>
                </c:pt>
                <c:pt idx="4">
                  <c:v>1005</c:v>
                </c:pt>
                <c:pt idx="5">
                  <c:v>953</c:v>
                </c:pt>
                <c:pt idx="6">
                  <c:v>952</c:v>
                </c:pt>
                <c:pt idx="7">
                  <c:v>863</c:v>
                </c:pt>
                <c:pt idx="8">
                  <c:v>729</c:v>
                </c:pt>
                <c:pt idx="9">
                  <c:v>723</c:v>
                </c:pt>
                <c:pt idx="10">
                  <c:v>711</c:v>
                </c:pt>
                <c:pt idx="11">
                  <c:v>631</c:v>
                </c:pt>
                <c:pt idx="12">
                  <c:v>593</c:v>
                </c:pt>
                <c:pt idx="13">
                  <c:v>572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0374368"/>
        <c:axId val="350372016"/>
        <c:axId val="0"/>
      </c:bar3DChart>
      <c:catAx>
        <c:axId val="35037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72016"/>
        <c:crosses val="autoZero"/>
        <c:auto val="1"/>
        <c:lblAlgn val="ctr"/>
        <c:lblOffset val="100"/>
        <c:noMultiLvlLbl val="0"/>
      </c:catAx>
      <c:valAx>
        <c:axId val="3503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7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Avg_ARRIVAL_DELAY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ARRIVAL_DELAY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Sheet1!$A$2:$A$15</c:f>
              <c:strCache>
                <c:ptCount val="14"/>
                <c:pt idx="0">
                  <c:v>Frontier Airlines</c:v>
                </c:pt>
                <c:pt idx="1">
                  <c:v>American Eagle Airlines</c:v>
                </c:pt>
                <c:pt idx="2">
                  <c:v>Spirit Airlines</c:v>
                </c:pt>
                <c:pt idx="3">
                  <c:v>JetBlue Airways</c:v>
                </c:pt>
                <c:pt idx="4">
                  <c:v>Atlantic SouthEast Airlines</c:v>
                </c:pt>
                <c:pt idx="5">
                  <c:v>SkyWest Airlines</c:v>
                </c:pt>
                <c:pt idx="6">
                  <c:v>American Airlines</c:v>
                </c:pt>
                <c:pt idx="7">
                  <c:v>United Airlines Inc</c:v>
                </c:pt>
                <c:pt idx="8">
                  <c:v>US Airways</c:v>
                </c:pt>
                <c:pt idx="9">
                  <c:v>Virgin America</c:v>
                </c:pt>
                <c:pt idx="10">
                  <c:v>Hawaiian Airlines</c:v>
                </c:pt>
                <c:pt idx="11">
                  <c:v>SouthWest Airlines</c:v>
                </c:pt>
                <c:pt idx="12">
                  <c:v>Delta Airlines</c:v>
                </c:pt>
                <c:pt idx="13">
                  <c:v>Alaska Airlines Inc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24</c:v>
                </c:pt>
                <c:pt idx="1">
                  <c:v>20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1507072"/>
        <c:axId val="301507464"/>
        <c:axId val="0"/>
      </c:bar3DChart>
      <c:catAx>
        <c:axId val="30150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07464"/>
        <c:crosses val="autoZero"/>
        <c:auto val="1"/>
        <c:lblAlgn val="ctr"/>
        <c:lblOffset val="100"/>
        <c:noMultiLvlLbl val="0"/>
      </c:catAx>
      <c:valAx>
        <c:axId val="30150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070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flight_count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Sheet1!$A$2:$A$15</c:f>
              <c:strCache>
                <c:ptCount val="14"/>
                <c:pt idx="0">
                  <c:v>Alaska Airlines Inc</c:v>
                </c:pt>
                <c:pt idx="1">
                  <c:v>American Airlines</c:v>
                </c:pt>
                <c:pt idx="2">
                  <c:v>American Eagle Airlines</c:v>
                </c:pt>
                <c:pt idx="3">
                  <c:v>Atlantic SouthEast Airlines</c:v>
                </c:pt>
                <c:pt idx="4">
                  <c:v>Delta Airlines</c:v>
                </c:pt>
                <c:pt idx="5">
                  <c:v>Frontier Airlines</c:v>
                </c:pt>
                <c:pt idx="6">
                  <c:v>Hawaiian Airlines</c:v>
                </c:pt>
                <c:pt idx="7">
                  <c:v>JetBlue Airways</c:v>
                </c:pt>
                <c:pt idx="8">
                  <c:v>SkyWest Airlines</c:v>
                </c:pt>
                <c:pt idx="9">
                  <c:v>SouthWest Airlines</c:v>
                </c:pt>
                <c:pt idx="10">
                  <c:v>Spirit Airlines</c:v>
                </c:pt>
                <c:pt idx="11">
                  <c:v>US Airways</c:v>
                </c:pt>
                <c:pt idx="12">
                  <c:v>United Airlines Inc</c:v>
                </c:pt>
                <c:pt idx="13">
                  <c:v>Virgin America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29428</c:v>
                </c:pt>
                <c:pt idx="1">
                  <c:v>92948</c:v>
                </c:pt>
                <c:pt idx="2">
                  <c:v>57999</c:v>
                </c:pt>
                <c:pt idx="3">
                  <c:v>105084</c:v>
                </c:pt>
                <c:pt idx="4">
                  <c:v>144689</c:v>
                </c:pt>
                <c:pt idx="5">
                  <c:v>14450</c:v>
                </c:pt>
                <c:pt idx="6">
                  <c:v>14105</c:v>
                </c:pt>
                <c:pt idx="7">
                  <c:v>45541</c:v>
                </c:pt>
                <c:pt idx="8">
                  <c:v>104294</c:v>
                </c:pt>
                <c:pt idx="9">
                  <c:v>215070</c:v>
                </c:pt>
                <c:pt idx="10">
                  <c:v>19164</c:v>
                </c:pt>
                <c:pt idx="11">
                  <c:v>70885</c:v>
                </c:pt>
                <c:pt idx="12">
                  <c:v>85270</c:v>
                </c:pt>
                <c:pt idx="13">
                  <c:v>10133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flight_count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Sheet1!$A$2:$A$15</c:f>
              <c:strCache>
                <c:ptCount val="14"/>
                <c:pt idx="0">
                  <c:v>Alaska Airlines Inc</c:v>
                </c:pt>
                <c:pt idx="1">
                  <c:v>American Airlines</c:v>
                </c:pt>
                <c:pt idx="2">
                  <c:v>American Eagle Airlines</c:v>
                </c:pt>
                <c:pt idx="3">
                  <c:v>Atlantic SouthEast Airlines</c:v>
                </c:pt>
                <c:pt idx="4">
                  <c:v>Delta Airlines</c:v>
                </c:pt>
                <c:pt idx="5">
                  <c:v>Frontier Airlines</c:v>
                </c:pt>
                <c:pt idx="6">
                  <c:v>Hawaiian Airlines</c:v>
                </c:pt>
                <c:pt idx="7">
                  <c:v>JetBlue Airways</c:v>
                </c:pt>
                <c:pt idx="8">
                  <c:v>SkyWest Airlines</c:v>
                </c:pt>
                <c:pt idx="9">
                  <c:v>SouthWest Airlines</c:v>
                </c:pt>
                <c:pt idx="10">
                  <c:v>Spirit Airlines</c:v>
                </c:pt>
                <c:pt idx="11">
                  <c:v>US Airways</c:v>
                </c:pt>
                <c:pt idx="12">
                  <c:v>United Airlines Inc</c:v>
                </c:pt>
                <c:pt idx="13">
                  <c:v>Virgin America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29428</c:v>
                </c:pt>
                <c:pt idx="1">
                  <c:v>92948</c:v>
                </c:pt>
                <c:pt idx="2">
                  <c:v>57999</c:v>
                </c:pt>
                <c:pt idx="3">
                  <c:v>105084</c:v>
                </c:pt>
                <c:pt idx="4">
                  <c:v>144689</c:v>
                </c:pt>
                <c:pt idx="5">
                  <c:v>14450</c:v>
                </c:pt>
                <c:pt idx="6">
                  <c:v>14105</c:v>
                </c:pt>
                <c:pt idx="7">
                  <c:v>45541</c:v>
                </c:pt>
                <c:pt idx="8">
                  <c:v>104294</c:v>
                </c:pt>
                <c:pt idx="9">
                  <c:v>215070</c:v>
                </c:pt>
                <c:pt idx="10">
                  <c:v>19164</c:v>
                </c:pt>
                <c:pt idx="11">
                  <c:v>70885</c:v>
                </c:pt>
                <c:pt idx="12">
                  <c:v>85270</c:v>
                </c:pt>
                <c:pt idx="13">
                  <c:v>10133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0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9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=""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=""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=""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299469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F2EEF7-B1AD-4DFE-82BD-95AA2031E16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7B0D3F-07E9-4210-9E42-9C589ACB17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=""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8412" y="344285"/>
            <a:ext cx="5392948" cy="205865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Of Flight Delay And Cancellation (2015)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591" y="3996520"/>
            <a:ext cx="3096000" cy="68298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Presented by: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J. Sri Lakshmi</a:t>
            </a:r>
          </a:p>
        </p:txBody>
      </p:sp>
    </p:spTree>
    <p:extLst>
      <p:ext uri="{BB962C8B-B14F-4D97-AF65-F5344CB8AC3E}">
        <p14:creationId xmlns:p14="http://schemas.microsoft.com/office/powerpoint/2010/main" val="852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51" y="500038"/>
            <a:ext cx="2980849" cy="22765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0" y="4123835"/>
            <a:ext cx="2945528" cy="1657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33" y="4583885"/>
            <a:ext cx="3121152" cy="1249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038" y="1538512"/>
            <a:ext cx="6942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Hive and </a:t>
            </a:r>
            <a:r>
              <a:rPr lang="en-GB" sz="2400" dirty="0" err="1" smtClean="0"/>
              <a:t>Talend</a:t>
            </a:r>
            <a:r>
              <a:rPr lang="en-GB" sz="2400" dirty="0" smtClean="0"/>
              <a:t> was used in</a:t>
            </a:r>
          </a:p>
          <a:p>
            <a:r>
              <a:rPr lang="en-GB" sz="2400" dirty="0" smtClean="0"/>
              <a:t>    analysing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Hive uses HQL (Hive Query Language) to </a:t>
            </a:r>
          </a:p>
          <a:p>
            <a:r>
              <a:rPr lang="en-US" sz="2400" dirty="0" smtClean="0"/>
              <a:t>     retrieve data from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Talend</a:t>
            </a:r>
            <a:r>
              <a:rPr lang="en-US" sz="2400" dirty="0" smtClean="0"/>
              <a:t> was also used in querying and gaining </a:t>
            </a:r>
          </a:p>
          <a:p>
            <a:r>
              <a:rPr lang="en-US" sz="2400" dirty="0" smtClean="0"/>
              <a:t>    insights into the data    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799921" y="735568"/>
            <a:ext cx="3758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Analyzing the data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956" y="583021"/>
            <a:ext cx="4132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Highest arrival delay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956" y="1505003"/>
            <a:ext cx="11232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In the year 2015 American Airlines registered an arrival  delay of about 2000 </a:t>
            </a:r>
            <a:r>
              <a:rPr lang="en-GB" sz="2400" dirty="0" err="1" smtClean="0">
                <a:solidFill>
                  <a:schemeClr val="tx1"/>
                </a:solidFill>
              </a:rPr>
              <a:t>mins</a:t>
            </a:r>
            <a:r>
              <a:rPr lang="en-GB" sz="2400" dirty="0" smtClean="0">
                <a:solidFill>
                  <a:schemeClr val="tx1"/>
                </a:solidFill>
              </a:rPr>
              <a:t> for the flight number 125 going from BHM to DFW. These are the max delay registered by each airline company during the same duration.</a:t>
            </a:r>
            <a:endParaRPr lang="en-GB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601500"/>
              </p:ext>
            </p:extLst>
          </p:nvPr>
        </p:nvGraphicFramePr>
        <p:xfrm>
          <a:off x="838200" y="2811439"/>
          <a:ext cx="10380260" cy="366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21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81051" y="2708885"/>
            <a:ext cx="5943600" cy="36100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1051" y="600615"/>
            <a:ext cx="4728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Average departure delay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1051" y="1346973"/>
            <a:ext cx="108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In the year 2015 Frontier Airlines registered an average departure  delay of about 23 </a:t>
            </a:r>
            <a:r>
              <a:rPr lang="en-GB" sz="2400" dirty="0" err="1" smtClean="0">
                <a:solidFill>
                  <a:schemeClr val="tx1"/>
                </a:solidFill>
              </a:rPr>
              <a:t>mins</a:t>
            </a:r>
            <a:r>
              <a:rPr lang="en-GB" sz="2400" dirty="0" smtClean="0">
                <a:solidFill>
                  <a:schemeClr val="tx1"/>
                </a:solidFill>
              </a:rPr>
              <a:t>, the maximum among all airlines while Hawaiian Airlines registered the lowest average departure delay for the same duration. 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29366" y="2905398"/>
            <a:ext cx="4229100" cy="14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7544" y="787737"/>
            <a:ext cx="3107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Longest routes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544" y="1445389"/>
            <a:ext cx="10613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From this data we can infer that the first three airlines are only the ones providing airline services for long routes of over 4900 </a:t>
            </a:r>
            <a:r>
              <a:rPr lang="en-GB" sz="2400" dirty="0" err="1" smtClean="0">
                <a:solidFill>
                  <a:schemeClr val="tx1"/>
                </a:solidFill>
              </a:rPr>
              <a:t>kms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47964" y="2866029"/>
            <a:ext cx="3686175" cy="1610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45" y="2456597"/>
            <a:ext cx="6791325" cy="38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4493" y="678555"/>
            <a:ext cx="3992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Average arrival delay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492" y="1477708"/>
            <a:ext cx="10570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In the year 2015 Frontier Airlines registered an average </a:t>
            </a:r>
            <a:r>
              <a:rPr lang="en-GB" sz="2400" dirty="0" smtClean="0"/>
              <a:t>Arrival</a:t>
            </a:r>
            <a:r>
              <a:rPr lang="en-GB" sz="2400" dirty="0" smtClean="0">
                <a:solidFill>
                  <a:schemeClr val="tx1"/>
                </a:solidFill>
              </a:rPr>
              <a:t>  delay of about 23 </a:t>
            </a:r>
            <a:r>
              <a:rPr lang="en-GB" sz="2400" dirty="0" err="1" smtClean="0">
                <a:solidFill>
                  <a:schemeClr val="tx1"/>
                </a:solidFill>
              </a:rPr>
              <a:t>mins</a:t>
            </a:r>
            <a:r>
              <a:rPr lang="en-GB" sz="2400" dirty="0" smtClean="0">
                <a:solidFill>
                  <a:schemeClr val="tx1"/>
                </a:solidFill>
              </a:rPr>
              <a:t>, the maximum among all airlines while Alaska Airlines </a:t>
            </a:r>
            <a:r>
              <a:rPr lang="en-GB" sz="2400" dirty="0" err="1" smtClean="0">
                <a:solidFill>
                  <a:schemeClr val="tx1"/>
                </a:solidFill>
              </a:rPr>
              <a:t>Inc</a:t>
            </a:r>
            <a:r>
              <a:rPr lang="en-GB" sz="2400" dirty="0" smtClean="0">
                <a:solidFill>
                  <a:schemeClr val="tx1"/>
                </a:solidFill>
              </a:rPr>
              <a:t> registered the lowest average </a:t>
            </a:r>
            <a:r>
              <a:rPr lang="en-GB" sz="2400" dirty="0" smtClean="0"/>
              <a:t>Arrival</a:t>
            </a:r>
            <a:r>
              <a:rPr lang="en-GB" sz="2400" dirty="0" smtClean="0">
                <a:solidFill>
                  <a:schemeClr val="tx1"/>
                </a:solidFill>
              </a:rPr>
              <a:t> delay for the same duration. 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90182" y="3084393"/>
            <a:ext cx="3781425" cy="1542197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040019"/>
              </p:ext>
            </p:extLst>
          </p:nvPr>
        </p:nvGraphicFramePr>
        <p:xfrm>
          <a:off x="620327" y="2892414"/>
          <a:ext cx="7049715" cy="3389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92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2822" y="391952"/>
            <a:ext cx="4190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Highest departure delay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823" y="1245696"/>
            <a:ext cx="11154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In the year 2015 American Airlines registered a departure delay of about 1971 </a:t>
            </a:r>
            <a:r>
              <a:rPr lang="en-GB" sz="2400" dirty="0" err="1" smtClean="0"/>
              <a:t>mins</a:t>
            </a:r>
            <a:r>
              <a:rPr lang="en-GB" sz="2400" dirty="0" smtClean="0"/>
              <a:t>. These </a:t>
            </a:r>
            <a:r>
              <a:rPr lang="en-GB" sz="2400" dirty="0"/>
              <a:t>are the max delay registered by each airline company during the same duration. Virgin Airlines here also registered the minimum departure delay.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0" y="2446025"/>
            <a:ext cx="8911988" cy="38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3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430" y="669946"/>
            <a:ext cx="2863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Flight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7429" y="1506053"/>
            <a:ext cx="10797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Southwest airlines owned a majority of flights in the U.S having more than 2 lakh flights traversing between the </a:t>
            </a:r>
            <a:r>
              <a:rPr lang="en-GB" sz="2400" dirty="0" smtClean="0"/>
              <a:t>cities </a:t>
            </a:r>
            <a:r>
              <a:rPr lang="en-GB" sz="2400" dirty="0"/>
              <a:t>of the U.S in the span of 3 months. While Virginia Airlines had the least number of operational flights.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8055109" y="2868862"/>
            <a:ext cx="3162300" cy="1856935"/>
          </a:xfrm>
          <a:prstGeom prst="rect">
            <a:avLst/>
          </a:prstGeom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323683"/>
              </p:ext>
            </p:extLst>
          </p:nvPr>
        </p:nvGraphicFramePr>
        <p:xfrm>
          <a:off x="1530971" y="2706382"/>
          <a:ext cx="5943600" cy="33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04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091" y="378304"/>
            <a:ext cx="32197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Busiest airport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091" y="1275013"/>
            <a:ext cx="11657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airport of </a:t>
            </a:r>
            <a:r>
              <a:rPr lang="en-GB" sz="2400" dirty="0" smtClean="0"/>
              <a:t>ATL </a:t>
            </a:r>
            <a:r>
              <a:rPr lang="en-GB" sz="2400" dirty="0"/>
              <a:t>experienced the largest number of flights with the count being above 65000.While ITH just had 4 flights during the period.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2" y="2294833"/>
            <a:ext cx="9880979" cy="40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290" y="796556"/>
            <a:ext cx="27699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Few analysis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290" y="1443841"/>
            <a:ext cx="105879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Though </a:t>
            </a:r>
            <a:r>
              <a:rPr lang="en-GB" sz="2400" dirty="0"/>
              <a:t>flight count of </a:t>
            </a:r>
            <a:r>
              <a:rPr lang="en-GB" sz="2400" dirty="0" err="1" smtClean="0"/>
              <a:t>SouthWest</a:t>
            </a:r>
            <a:r>
              <a:rPr lang="en-GB" sz="2400" dirty="0" smtClean="0"/>
              <a:t> </a:t>
            </a:r>
            <a:r>
              <a:rPr lang="en-GB" sz="2400" dirty="0"/>
              <a:t>Airlines is the highest its average departure delay and average arrival delay is far less than its highest counterparts. </a:t>
            </a:r>
          </a:p>
          <a:p>
            <a:r>
              <a:rPr lang="en-GB" sz="2400" dirty="0"/>
              <a:t>   Making it more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Frontier </a:t>
            </a:r>
            <a:r>
              <a:rPr lang="en-US" sz="2400" dirty="0"/>
              <a:t>Airlines, Virgin America and SkyWest Airlines have focused on smaller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Moreover because of operating on shorter routes Virgin America happens to be more punctual on its timing </a:t>
            </a:r>
            <a:r>
              <a:rPr lang="en-GB" sz="2400" dirty="0"/>
              <a:t>having the least arrival and departure delay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4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slides for powerpoint with flight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thank you slides for powerpoint with flight pic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1263128"/>
            <a:ext cx="768369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287" y="1037230"/>
            <a:ext cx="782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TOOLS USED: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287" y="2285895"/>
            <a:ext cx="109208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Data Cleaning : TALEND OPEN STUDIO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Creation Of Dimension And Fact table : TALEND OPEN STUDIO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Table Creation And Data Loading : CLOUDERA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Queries Using HIVE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Data Analysis Using DATABRICKS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88066"/>
              </p:ext>
            </p:extLst>
          </p:nvPr>
        </p:nvGraphicFramePr>
        <p:xfrm>
          <a:off x="777922" y="1569492"/>
          <a:ext cx="2333768" cy="1392071"/>
        </p:xfrm>
        <a:graphic>
          <a:graphicData uri="http://schemas.openxmlformats.org/drawingml/2006/table">
            <a:tbl>
              <a:tblPr/>
              <a:tblGrid>
                <a:gridCol w="2333768"/>
              </a:tblGrid>
              <a:tr h="1392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Cleaning Process Using </a:t>
                      </a:r>
                      <a:r>
                        <a:rPr lang="en-US" sz="2400" dirty="0" err="1" smtClean="0"/>
                        <a:t>Talend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47055"/>
              </p:ext>
            </p:extLst>
          </p:nvPr>
        </p:nvGraphicFramePr>
        <p:xfrm>
          <a:off x="4394579" y="1528549"/>
          <a:ext cx="2388358" cy="1446663"/>
        </p:xfrm>
        <a:graphic>
          <a:graphicData uri="http://schemas.openxmlformats.org/drawingml/2006/table">
            <a:tbl>
              <a:tblPr/>
              <a:tblGrid>
                <a:gridCol w="2388358"/>
              </a:tblGrid>
              <a:tr h="14466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Creation Of Fact And Dimension Tables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5338"/>
              </p:ext>
            </p:extLst>
          </p:nvPr>
        </p:nvGraphicFramePr>
        <p:xfrm>
          <a:off x="8379724" y="1528549"/>
          <a:ext cx="2470245" cy="1433015"/>
        </p:xfrm>
        <a:graphic>
          <a:graphicData uri="http://schemas.openxmlformats.org/drawingml/2006/table">
            <a:tbl>
              <a:tblPr/>
              <a:tblGrid>
                <a:gridCol w="2470245"/>
              </a:tblGrid>
              <a:tr h="14330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Loading</a:t>
                      </a:r>
                      <a:r>
                        <a:rPr lang="en-US" sz="2400" baseline="0" dirty="0" smtClean="0"/>
                        <a:t> Data to </a:t>
                      </a:r>
                      <a:r>
                        <a:rPr lang="en-US" sz="2400" baseline="0" dirty="0" err="1" smtClean="0"/>
                        <a:t>Cloudera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6706"/>
              </p:ext>
            </p:extLst>
          </p:nvPr>
        </p:nvGraphicFramePr>
        <p:xfrm>
          <a:off x="8379725" y="4121624"/>
          <a:ext cx="2470245" cy="1419367"/>
        </p:xfrm>
        <a:graphic>
          <a:graphicData uri="http://schemas.openxmlformats.org/drawingml/2006/table">
            <a:tbl>
              <a:tblPr/>
              <a:tblGrid>
                <a:gridCol w="2470245"/>
              </a:tblGrid>
              <a:tr h="141936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Queries Using Hive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563"/>
              </p:ext>
            </p:extLst>
          </p:nvPr>
        </p:nvGraphicFramePr>
        <p:xfrm>
          <a:off x="4394579" y="4135272"/>
          <a:ext cx="2333767" cy="1446662"/>
        </p:xfrm>
        <a:graphic>
          <a:graphicData uri="http://schemas.openxmlformats.org/drawingml/2006/table">
            <a:tbl>
              <a:tblPr/>
              <a:tblGrid>
                <a:gridCol w="2333767"/>
              </a:tblGrid>
              <a:tr h="14466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Analysis Using </a:t>
                      </a:r>
                      <a:r>
                        <a:rPr lang="en-US" sz="2400" dirty="0" err="1" smtClean="0"/>
                        <a:t>Dataframes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3111690" y="2238233"/>
            <a:ext cx="1282889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6782937" y="2238233"/>
            <a:ext cx="1596787" cy="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9608024" y="2975212"/>
            <a:ext cx="6823" cy="114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782937" y="4831307"/>
            <a:ext cx="1596787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06722" y="395785"/>
            <a:ext cx="7697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              </a:t>
            </a:r>
            <a:r>
              <a:rPr lang="en-US" sz="4800" dirty="0" smtClean="0">
                <a:solidFill>
                  <a:srgbClr val="7030A0"/>
                </a:solidFill>
              </a:rPr>
              <a:t>FLOW CHART</a:t>
            </a:r>
            <a:endParaRPr 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37" y="2635155"/>
            <a:ext cx="4111935" cy="2733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910" y="797087"/>
            <a:ext cx="4121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roblem Description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63775" y="1942238"/>
            <a:ext cx="75369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Analyzing the flight details of 2015 data to get insights of U.S flights.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Getting insights into flights route, there delays like arrival delay and departure delay and average delay of the various Airlines operating within the U.S.</a:t>
            </a:r>
          </a:p>
          <a:p>
            <a:pPr lvl="1">
              <a:lnSpc>
                <a:spcPct val="150000"/>
              </a:lnSpc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187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89" y="3712191"/>
            <a:ext cx="3348380" cy="241067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181600" y="4191000"/>
            <a:ext cx="1371600" cy="838200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46" r="73112" b="31311"/>
          <a:stretch/>
        </p:blipFill>
        <p:spPr>
          <a:xfrm>
            <a:off x="7141191" y="3534770"/>
            <a:ext cx="914400" cy="23724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9102" y="392233"/>
            <a:ext cx="3583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Data Cleaning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668" y="1436659"/>
            <a:ext cx="103259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With around 10 lakh rows of data to be analyzed ,data cleaning becomes a necessity to accelerate the analysis process.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While most of the data present was clean and well structured, the date column was reorganized properly.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Tools used include </a:t>
            </a:r>
            <a:r>
              <a:rPr lang="en-US" sz="2400" dirty="0" err="1" smtClean="0"/>
              <a:t>Talend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9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05220" y="1345217"/>
            <a:ext cx="9539785" cy="49993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9051" y="327546"/>
            <a:ext cx="648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Fact And Dimension Table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4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016" y="313898"/>
            <a:ext cx="10058400" cy="9594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Fact Table Creation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6" y="1928812"/>
            <a:ext cx="8993874" cy="38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159" y="1581741"/>
            <a:ext cx="9977651" cy="1207135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159" y="2788876"/>
            <a:ext cx="9977651" cy="208250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159" y="4871378"/>
            <a:ext cx="9977650" cy="1207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7159" y="474003"/>
            <a:ext cx="978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Creating And Loading Data into Dimension Tables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4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14149" y="1542197"/>
            <a:ext cx="10795379" cy="4380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149" y="586854"/>
            <a:ext cx="7192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Creating Fact Table And Loading Data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14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Words>561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Times New Roman</vt:lpstr>
      <vt:lpstr>Wingdings</vt:lpstr>
      <vt:lpstr>Retrospect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 Table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108</cp:revision>
  <dcterms:created xsi:type="dcterms:W3CDTF">2020-03-02T09:51:08Z</dcterms:created>
  <dcterms:modified xsi:type="dcterms:W3CDTF">2020-03-07T10:33:31Z</dcterms:modified>
</cp:coreProperties>
</file>