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3" r:id="rId6"/>
    <p:sldId id="276" r:id="rId7"/>
    <p:sldId id="274" r:id="rId8"/>
    <p:sldId id="275" r:id="rId9"/>
    <p:sldId id="279" r:id="rId10"/>
    <p:sldId id="278" r:id="rId11"/>
    <p:sldId id="280" r:id="rId12"/>
    <p:sldId id="267" r:id="rId13"/>
    <p:sldId id="263" r:id="rId14"/>
    <p:sldId id="264" r:id="rId15"/>
    <p:sldId id="268" r:id="rId16"/>
    <p:sldId id="262" r:id="rId17"/>
    <p:sldId id="269" r:id="rId18"/>
    <p:sldId id="270" r:id="rId19"/>
    <p:sldId id="266" r:id="rId20"/>
    <p:sldId id="261" r:id="rId21"/>
    <p:sldId id="265" r:id="rId22"/>
    <p:sldId id="271" r:id="rId23"/>
    <p:sldId id="26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51DBD-98F6-4F52-B740-D116CEDDCD9D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97306-C16A-487F-B40B-D5BC3EE70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428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97306-C16A-487F-B40B-D5BC3EE7074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934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97306-C16A-487F-B40B-D5BC3EE70742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408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830D-044C-422F-8387-70E450FE376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A528-BAC0-43EF-A42A-7A2F2DF1E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71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830D-044C-422F-8387-70E450FE376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A528-BAC0-43EF-A42A-7A2F2DF1E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20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830D-044C-422F-8387-70E450FE376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A528-BAC0-43EF-A42A-7A2F2DF1E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215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830D-044C-422F-8387-70E450FE376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A528-BAC0-43EF-A42A-7A2F2DF1E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01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830D-044C-422F-8387-70E450FE376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A528-BAC0-43EF-A42A-7A2F2DF1E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17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830D-044C-422F-8387-70E450FE376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A528-BAC0-43EF-A42A-7A2F2DF1E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2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830D-044C-422F-8387-70E450FE376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A528-BAC0-43EF-A42A-7A2F2DF1E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97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830D-044C-422F-8387-70E450FE376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A528-BAC0-43EF-A42A-7A2F2DF1E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55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830D-044C-422F-8387-70E450FE376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A528-BAC0-43EF-A42A-7A2F2DF1E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56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830D-044C-422F-8387-70E450FE376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A528-BAC0-43EF-A42A-7A2F2DF1E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02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830D-044C-422F-8387-70E450FE376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A528-BAC0-43EF-A42A-7A2F2DF1E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59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A830D-044C-422F-8387-70E450FE376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0A528-BAC0-43EF-A42A-7A2F2DF1E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34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CYCLISTIC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 case study of how a bike sharing </a:t>
            </a:r>
            <a:r>
              <a:rPr lang="en-IN" dirty="0" smtClean="0"/>
              <a:t>company could design </a:t>
            </a:r>
            <a:r>
              <a:rPr lang="en-IN" dirty="0" smtClean="0"/>
              <a:t>its marketing strategies aiming to convert its casual riders to annual members.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01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Recommendations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Casual riders could be targeted through in-app promotions of limited edition, discounted membership plans, offering longer ride-length per day in summers.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Bike mounted, eco-friendly tourism can be promoted, along with “weekends only” flexible membership plan.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Winter season sight-seeing on bikes could be promoted to woo casual riders into opting for yearlong membership.</a:t>
            </a:r>
          </a:p>
        </p:txBody>
      </p:sp>
    </p:spTree>
    <p:extLst>
      <p:ext uri="{BB962C8B-B14F-4D97-AF65-F5344CB8AC3E}">
        <p14:creationId xmlns:p14="http://schemas.microsoft.com/office/powerpoint/2010/main" val="247267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Detailed Month-wise Analysis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April, 2021 to March, 2022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923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April, 2021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 smtClean="0"/>
              <a:t>More number of rides are taken by casual riders than members, on weekends.</a:t>
            </a:r>
          </a:p>
          <a:p>
            <a:r>
              <a:rPr lang="en-IN" sz="1600" dirty="0" smtClean="0"/>
              <a:t>On an average casual riders ride longer than members.</a:t>
            </a:r>
          </a:p>
          <a:p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9253"/>
            <a:ext cx="6511092" cy="30787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092" y="3779253"/>
            <a:ext cx="5680908" cy="30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8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May 2021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 smtClean="0"/>
              <a:t>Casual riders appear in huge numbers on weekends, even more than that of the members</a:t>
            </a:r>
          </a:p>
          <a:p>
            <a:r>
              <a:rPr lang="en-IN" sz="1600" dirty="0" smtClean="0"/>
              <a:t>Casual riders take longer rides than members on any given day. </a:t>
            </a:r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310" y="3676081"/>
            <a:ext cx="6159690" cy="3181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676081"/>
            <a:ext cx="6032310" cy="318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7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June 2021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 smtClean="0"/>
              <a:t>Casual riders take longer rides than members on an average, on any given day.</a:t>
            </a:r>
          </a:p>
          <a:p>
            <a:r>
              <a:rPr lang="en-IN" sz="1600" dirty="0" smtClean="0"/>
              <a:t>Casual riders appear in much greater numbers than members </a:t>
            </a:r>
            <a:r>
              <a:rPr lang="en-IN" sz="1600" dirty="0"/>
              <a:t>i</a:t>
            </a:r>
            <a:r>
              <a:rPr lang="en-IN" sz="1600" dirty="0" smtClean="0"/>
              <a:t>n weekends.</a:t>
            </a:r>
          </a:p>
          <a:p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091" y="3807725"/>
            <a:ext cx="5936909" cy="3050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40" y="3807725"/>
            <a:ext cx="6257231" cy="305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4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July, 2021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3965197"/>
            <a:ext cx="6553768" cy="28165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768" y="3965197"/>
            <a:ext cx="5638232" cy="289280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1690688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Casual riders ride longer than members on an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Casual riders are considerably more than members on weekends, especially Saturdays.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9130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August 2021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 smtClean="0"/>
              <a:t>Casual riders take more rides than members in this month, especially on weekends.</a:t>
            </a:r>
          </a:p>
          <a:p>
            <a:r>
              <a:rPr lang="en-IN" sz="1600" dirty="0" smtClean="0"/>
              <a:t>Casual riders take longer rides than members on any given day.</a:t>
            </a:r>
          </a:p>
          <a:p>
            <a:r>
              <a:rPr lang="en-IN" sz="1600" dirty="0" smtClean="0"/>
              <a:t>Casual riders appear in huge numbers on weekends.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1666"/>
            <a:ext cx="6596444" cy="2926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444" y="3931666"/>
            <a:ext cx="5614903" cy="29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September, 2021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 smtClean="0"/>
              <a:t>Casual riders take longer rides than members on an average.</a:t>
            </a:r>
          </a:p>
          <a:p>
            <a:r>
              <a:rPr lang="en-IN" sz="1600" dirty="0" smtClean="0"/>
              <a:t>Exceptionally higher number of rides taken by casual riders than members on weekends.</a:t>
            </a:r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027" y="4059693"/>
            <a:ext cx="5954973" cy="2798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59693"/>
            <a:ext cx="6237027" cy="27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2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October, 2021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 smtClean="0"/>
              <a:t>Casual riders ride for longer periods than members on an average.</a:t>
            </a:r>
          </a:p>
          <a:p>
            <a:r>
              <a:rPr lang="en-IN" sz="1600" dirty="0" smtClean="0"/>
              <a:t>Casual riders are more concentrated on weekends, and their count surpasses that of the members.</a:t>
            </a:r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725" y="3572256"/>
            <a:ext cx="5956275" cy="33300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2256"/>
            <a:ext cx="6235725" cy="328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0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November, 2021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 smtClean="0"/>
              <a:t>Casual riders take longer rides than members on an average.</a:t>
            </a:r>
          </a:p>
          <a:p>
            <a:r>
              <a:rPr lang="en-IN" sz="1600" dirty="0" smtClean="0"/>
              <a:t>Rides taken by members are much greater than casual riders on any given day.</a:t>
            </a:r>
          </a:p>
          <a:p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072" y="3468753"/>
            <a:ext cx="6227928" cy="33674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68753"/>
            <a:ext cx="5964072" cy="336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8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Business Task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How do annual members and casual riders use </a:t>
            </a:r>
            <a:r>
              <a:rPr lang="en-IN" dirty="0" err="1" smtClean="0"/>
              <a:t>Cyclistic</a:t>
            </a:r>
            <a:r>
              <a:rPr lang="en-IN" dirty="0" smtClean="0"/>
              <a:t> bikes differently</a:t>
            </a:r>
            <a:r>
              <a:rPr lang="en-IN" dirty="0" smtClean="0"/>
              <a:t>?</a:t>
            </a:r>
          </a:p>
          <a:p>
            <a:r>
              <a:rPr lang="en-IN" dirty="0"/>
              <a:t>How can </a:t>
            </a:r>
            <a:r>
              <a:rPr lang="en-IN" dirty="0" err="1"/>
              <a:t>Cyclistic</a:t>
            </a:r>
            <a:r>
              <a:rPr lang="en-IN" dirty="0"/>
              <a:t> use digital media to influence casual riders to become members?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867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December 2021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 smtClean="0"/>
              <a:t>Casual riders are most concentrated on Sundays, with longer average ride length.</a:t>
            </a:r>
          </a:p>
          <a:p>
            <a:r>
              <a:rPr lang="en-IN" sz="1600" dirty="0" smtClean="0"/>
              <a:t>Casual riders prefer to ride much longer than member riders on any given day.</a:t>
            </a:r>
          </a:p>
          <a:p>
            <a:r>
              <a:rPr lang="en-IN" sz="1600" dirty="0" smtClean="0"/>
              <a:t>Majority of riders on any given day are members.</a:t>
            </a:r>
          </a:p>
          <a:p>
            <a:r>
              <a:rPr lang="en-IN" sz="1600" dirty="0" smtClean="0"/>
              <a:t>No of riders on Tuesdays is low.</a:t>
            </a:r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1964"/>
            <a:ext cx="6456224" cy="27617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224" y="3865612"/>
            <a:ext cx="5864860" cy="300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9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January 2022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 smtClean="0"/>
              <a:t>Rides taken by Casual riders is much less than that of Members, on any given day.</a:t>
            </a:r>
          </a:p>
          <a:p>
            <a:r>
              <a:rPr lang="en-IN" sz="1600" dirty="0" smtClean="0"/>
              <a:t>Casual riders take longer rides than members on an average.</a:t>
            </a:r>
          </a:p>
          <a:p>
            <a:endParaRPr lang="en-IN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041404"/>
            <a:ext cx="6059606" cy="28165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607" y="4042392"/>
            <a:ext cx="6132393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8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February, 2022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 smtClean="0"/>
              <a:t>Casual riders ride longer than members on average</a:t>
            </a:r>
          </a:p>
          <a:p>
            <a:r>
              <a:rPr lang="en-IN" sz="1600" dirty="0" smtClean="0"/>
              <a:t>Members have taken up to 4 times more rides than casual riders on any given day.</a:t>
            </a:r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1294"/>
            <a:ext cx="6498899" cy="28897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899" y="3992632"/>
            <a:ext cx="5693101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March 2022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074" y="1347953"/>
            <a:ext cx="10515600" cy="4351338"/>
          </a:xfrm>
        </p:spPr>
        <p:txBody>
          <a:bodyPr>
            <a:normAutofit/>
          </a:bodyPr>
          <a:lstStyle/>
          <a:p>
            <a:r>
              <a:rPr lang="en-IN" sz="1600" dirty="0" smtClean="0"/>
              <a:t>Casual riders are more concentrated in weekends and their rides are longer as well.</a:t>
            </a:r>
          </a:p>
          <a:p>
            <a:r>
              <a:rPr lang="en-IN" sz="1600" dirty="0" smtClean="0"/>
              <a:t>Member riders are more concentrated in weekdays.</a:t>
            </a:r>
          </a:p>
          <a:p>
            <a:r>
              <a:rPr lang="en-IN" sz="1600" dirty="0" smtClean="0"/>
              <a:t>Casual riders ride for much longer periods (on an average) than member riders, on any given day.</a:t>
            </a:r>
          </a:p>
          <a:p>
            <a:r>
              <a:rPr lang="en-IN" sz="1600" dirty="0" smtClean="0"/>
              <a:t>Total no of rides is quite low on Fridays.</a:t>
            </a:r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689" y="3523622"/>
            <a:ext cx="6032310" cy="3334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23622"/>
            <a:ext cx="6159689" cy="322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7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sources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Historical </a:t>
            </a:r>
            <a:r>
              <a:rPr lang="en-IN" dirty="0" smtClean="0"/>
              <a:t>trip </a:t>
            </a:r>
            <a:r>
              <a:rPr lang="en-IN" dirty="0" smtClean="0"/>
              <a:t>data from </a:t>
            </a:r>
            <a:r>
              <a:rPr lang="en-IN" dirty="0"/>
              <a:t>a</a:t>
            </a:r>
            <a:r>
              <a:rPr lang="en-IN" dirty="0" smtClean="0"/>
              <a:t>mazonAWS.com.</a:t>
            </a:r>
          </a:p>
          <a:p>
            <a:r>
              <a:rPr lang="en-IN" dirty="0" smtClean="0"/>
              <a:t>Data made available by Motivate International Inc.</a:t>
            </a:r>
            <a:endParaRPr lang="en-IN" dirty="0" smtClean="0"/>
          </a:p>
          <a:p>
            <a:r>
              <a:rPr lang="en-IN" dirty="0" smtClean="0"/>
              <a:t>Data of last 12 months, from </a:t>
            </a:r>
            <a:r>
              <a:rPr lang="en-IN" dirty="0" smtClean="0"/>
              <a:t>April</a:t>
            </a:r>
            <a:r>
              <a:rPr lang="en-IN" dirty="0" smtClean="0"/>
              <a:t> </a:t>
            </a:r>
            <a:r>
              <a:rPr lang="en-IN" dirty="0" smtClean="0"/>
              <a:t>2021 to </a:t>
            </a:r>
            <a:r>
              <a:rPr lang="en-IN" dirty="0" smtClean="0"/>
              <a:t>March</a:t>
            </a:r>
            <a:r>
              <a:rPr lang="en-IN" dirty="0" smtClean="0"/>
              <a:t> </a:t>
            </a:r>
            <a:r>
              <a:rPr lang="en-IN" dirty="0" smtClean="0"/>
              <a:t>2022.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101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Details of Data manipulations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1">
            <a:normAutofit/>
          </a:bodyPr>
          <a:lstStyle/>
          <a:p>
            <a:r>
              <a:rPr lang="en-IN" sz="2000" dirty="0" smtClean="0"/>
              <a:t>“</a:t>
            </a:r>
            <a:r>
              <a:rPr lang="en-IN" sz="2000" dirty="0" err="1" smtClean="0"/>
              <a:t>Started_at</a:t>
            </a:r>
            <a:r>
              <a:rPr lang="en-IN" sz="2000" dirty="0" smtClean="0"/>
              <a:t>” and “</a:t>
            </a:r>
            <a:r>
              <a:rPr lang="en-IN" sz="2000" dirty="0" err="1" smtClean="0"/>
              <a:t>ended_at</a:t>
            </a:r>
            <a:r>
              <a:rPr lang="en-IN" sz="2000" dirty="0" smtClean="0"/>
              <a:t>” timings are inconsistent: With </a:t>
            </a:r>
            <a:r>
              <a:rPr lang="en-IN" sz="2000" dirty="0" err="1" smtClean="0"/>
              <a:t>Ride_ids</a:t>
            </a:r>
            <a:r>
              <a:rPr lang="en-IN" sz="2000" dirty="0" smtClean="0"/>
              <a:t> as follows:</a:t>
            </a:r>
          </a:p>
          <a:p>
            <a:r>
              <a:rPr lang="en-IN" sz="2000" dirty="0" smtClean="0"/>
              <a:t>2D97E3C98E165D80</a:t>
            </a:r>
          </a:p>
          <a:p>
            <a:r>
              <a:rPr lang="en-IN" sz="2000" dirty="0" smtClean="0"/>
              <a:t>7407049C5D89A13D</a:t>
            </a:r>
          </a:p>
          <a:p>
            <a:r>
              <a:rPr lang="en-IN" sz="2000" dirty="0" smtClean="0"/>
              <a:t>53 records deleted from November due to inconsistency in ride lengths.</a:t>
            </a:r>
          </a:p>
          <a:p>
            <a:endParaRPr lang="en-IN" sz="2000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3166280" y="2210938"/>
            <a:ext cx="327547" cy="701180"/>
          </a:xfrm>
          <a:prstGeom prst="righ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616652" y="2265787"/>
            <a:ext cx="2347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Removed from dataset of March’22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223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136"/>
            <a:ext cx="10515600" cy="977038"/>
          </a:xfrm>
        </p:spPr>
        <p:txBody>
          <a:bodyPr/>
          <a:lstStyle/>
          <a:p>
            <a:r>
              <a:rPr lang="en-IN" dirty="0" smtClean="0"/>
              <a:t>Summary of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8174"/>
            <a:ext cx="10515600" cy="4351338"/>
          </a:xfrm>
        </p:spPr>
        <p:txBody>
          <a:bodyPr>
            <a:normAutofit/>
          </a:bodyPr>
          <a:lstStyle/>
          <a:p>
            <a:r>
              <a:rPr lang="en-IN" sz="2000" dirty="0" smtClean="0"/>
              <a:t>Casual riders prefer to take more rides on weekends.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72883"/>
            <a:ext cx="8237561" cy="514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2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18" y="0"/>
            <a:ext cx="10515600" cy="1325563"/>
          </a:xfrm>
        </p:spPr>
        <p:txBody>
          <a:bodyPr/>
          <a:lstStyle/>
          <a:p>
            <a:r>
              <a:rPr lang="en-IN" dirty="0" smtClean="0"/>
              <a:t>Summary of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018" y="1170532"/>
            <a:ext cx="10515600" cy="4351338"/>
          </a:xfrm>
        </p:spPr>
        <p:txBody>
          <a:bodyPr>
            <a:normAutofit/>
          </a:bodyPr>
          <a:lstStyle/>
          <a:p>
            <a:r>
              <a:rPr lang="en-IN" sz="2000" dirty="0" smtClean="0"/>
              <a:t>Whereas Members are found in greater numbers on weekdays.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18" y="1682695"/>
            <a:ext cx="8469573" cy="509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0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8582"/>
          </a:xfrm>
        </p:spPr>
        <p:txBody>
          <a:bodyPr/>
          <a:lstStyle/>
          <a:p>
            <a:r>
              <a:rPr lang="en-IN" dirty="0" smtClean="0"/>
              <a:t>Summary of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5249"/>
            <a:ext cx="10515600" cy="4351338"/>
          </a:xfrm>
        </p:spPr>
        <p:txBody>
          <a:bodyPr/>
          <a:lstStyle/>
          <a:p>
            <a:r>
              <a:rPr lang="en-IN" sz="2000" dirty="0"/>
              <a:t>Casual riders ride for longer duration than members on an average.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22391"/>
            <a:ext cx="8237561" cy="494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1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174"/>
          </a:xfrm>
        </p:spPr>
        <p:txBody>
          <a:bodyPr/>
          <a:lstStyle/>
          <a:p>
            <a:r>
              <a:rPr lang="en-IN" dirty="0" smtClean="0"/>
              <a:t>Summary of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300"/>
            <a:ext cx="10515600" cy="4351338"/>
          </a:xfrm>
        </p:spPr>
        <p:txBody>
          <a:bodyPr/>
          <a:lstStyle/>
          <a:p>
            <a:r>
              <a:rPr lang="en-IN" sz="2000" dirty="0"/>
              <a:t>Casual riders do not prefer taking out rides in winter season.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7064"/>
            <a:ext cx="8434318" cy="532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4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 of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More than 40% of casual riders in a week avail </a:t>
            </a:r>
            <a:r>
              <a:rPr lang="en-IN" dirty="0" smtClean="0"/>
              <a:t>rides </a:t>
            </a:r>
            <a:r>
              <a:rPr lang="en-IN" dirty="0"/>
              <a:t>on </a:t>
            </a:r>
            <a:r>
              <a:rPr lang="en-IN" dirty="0" smtClean="0"/>
              <a:t>weekends. This suggests that a major section of Casual riders </a:t>
            </a:r>
            <a:r>
              <a:rPr lang="en-IN" dirty="0"/>
              <a:t>take rides </a:t>
            </a:r>
            <a:r>
              <a:rPr lang="en-IN" dirty="0" smtClean="0"/>
              <a:t>for </a:t>
            </a:r>
            <a:r>
              <a:rPr lang="en-IN" b="1" dirty="0" smtClean="0"/>
              <a:t>recreational </a:t>
            </a:r>
            <a:r>
              <a:rPr lang="en-IN" dirty="0" smtClean="0"/>
              <a:t>purposes.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997575" y="1690688"/>
            <a:ext cx="6087970" cy="413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16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4453</TotalTime>
  <Words>691</Words>
  <Application>Microsoft Office PowerPoint</Application>
  <PresentationFormat>Widescreen</PresentationFormat>
  <Paragraphs>74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CYCLISTIC</vt:lpstr>
      <vt:lpstr>The Business Task</vt:lpstr>
      <vt:lpstr>Data sources used</vt:lpstr>
      <vt:lpstr>Details of Data manipulations</vt:lpstr>
      <vt:lpstr>Summary of Analysis</vt:lpstr>
      <vt:lpstr>Summary of Analysis</vt:lpstr>
      <vt:lpstr>Summary of Analysis</vt:lpstr>
      <vt:lpstr>Summary of Analysis</vt:lpstr>
      <vt:lpstr>Summary of Analysis</vt:lpstr>
      <vt:lpstr>Recommendations</vt:lpstr>
      <vt:lpstr>Detailed Month-wise Analysis</vt:lpstr>
      <vt:lpstr>April, 2021</vt:lpstr>
      <vt:lpstr>May 2021</vt:lpstr>
      <vt:lpstr>June 2021</vt:lpstr>
      <vt:lpstr>July, 2021</vt:lpstr>
      <vt:lpstr>August 2021</vt:lpstr>
      <vt:lpstr>September, 2021</vt:lpstr>
      <vt:lpstr>October, 2021</vt:lpstr>
      <vt:lpstr>November, 2021</vt:lpstr>
      <vt:lpstr>December 2021</vt:lpstr>
      <vt:lpstr>January 2022</vt:lpstr>
      <vt:lpstr>February, 2022</vt:lpstr>
      <vt:lpstr>March 2022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</dc:title>
  <dc:creator>DIVYARKA DAS</dc:creator>
  <cp:lastModifiedBy>DIVYARKA DAS</cp:lastModifiedBy>
  <cp:revision>52</cp:revision>
  <dcterms:created xsi:type="dcterms:W3CDTF">2022-04-28T07:51:26Z</dcterms:created>
  <dcterms:modified xsi:type="dcterms:W3CDTF">2022-05-13T13:50:49Z</dcterms:modified>
</cp:coreProperties>
</file>