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1" r:id="rId3"/>
    <p:sldId id="282" r:id="rId4"/>
    <p:sldId id="260" r:id="rId5"/>
    <p:sldId id="259" r:id="rId6"/>
    <p:sldId id="257" r:id="rId7"/>
    <p:sldId id="291" r:id="rId8"/>
    <p:sldId id="273" r:id="rId9"/>
    <p:sldId id="292" r:id="rId10"/>
    <p:sldId id="293" r:id="rId11"/>
    <p:sldId id="276" r:id="rId12"/>
    <p:sldId id="278" r:id="rId13"/>
    <p:sldId id="277" r:id="rId14"/>
    <p:sldId id="294" r:id="rId15"/>
    <p:sldId id="290" r:id="rId16"/>
    <p:sldId id="287" r:id="rId17"/>
    <p:sldId id="286" r:id="rId18"/>
    <p:sldId id="288" r:id="rId19"/>
    <p:sldId id="289" r:id="rId20"/>
    <p:sldId id="284" r:id="rId21"/>
    <p:sldId id="285" r:id="rId22"/>
    <p:sldId id="296" r:id="rId23"/>
    <p:sldId id="266" r:id="rId24"/>
    <p:sldId id="280" r:id="rId25"/>
    <p:sldId id="295"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 initials="d" lastIdx="1" clrIdx="0">
    <p:extLst>
      <p:ext uri="{19B8F6BF-5375-455C-9EA6-DF929625EA0E}">
        <p15:presenceInfo xmlns:p15="http://schemas.microsoft.com/office/powerpoint/2012/main" userId="d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D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490EE7-70B6-4090-885B-A499E94AE9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C441AB4-6378-4597-BE51-89BA16F7AA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7E468-E58F-414E-9414-74D9F763606A}" type="datetimeFigureOut">
              <a:rPr lang="en-IN" smtClean="0"/>
              <a:t>08-12-2017</a:t>
            </a:fld>
            <a:endParaRPr lang="en-IN"/>
          </a:p>
        </p:txBody>
      </p:sp>
      <p:sp>
        <p:nvSpPr>
          <p:cNvPr id="4" name="Footer Placeholder 3">
            <a:extLst>
              <a:ext uri="{FF2B5EF4-FFF2-40B4-BE49-F238E27FC236}">
                <a16:creationId xmlns:a16="http://schemas.microsoft.com/office/drawing/2014/main" id="{50A6EDB5-07BF-4966-A06A-6AE01282CE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1AA069C-C076-4FFF-B165-B5EE5AA32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7EB18-738A-4AF0-BA06-00F4EC670620}" type="slidenum">
              <a:rPr lang="en-IN" smtClean="0"/>
              <a:t>‹#›</a:t>
            </a:fld>
            <a:endParaRPr lang="en-IN"/>
          </a:p>
        </p:txBody>
      </p:sp>
    </p:spTree>
    <p:extLst>
      <p:ext uri="{BB962C8B-B14F-4D97-AF65-F5344CB8AC3E}">
        <p14:creationId xmlns:p14="http://schemas.microsoft.com/office/powerpoint/2010/main" val="2315000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E055-6F6C-4A9A-81C5-6C1085F8A477}" type="datetimeFigureOut">
              <a:rPr lang="en-IN" smtClean="0"/>
              <a:t>08-12-2017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F0A45-E3C2-4D7A-B70A-6A72EE4D4954}" type="slidenum">
              <a:rPr lang="en-IN" smtClean="0"/>
              <a:t>‹#›</a:t>
            </a:fld>
            <a:endParaRPr lang="en-IN"/>
          </a:p>
        </p:txBody>
      </p:sp>
    </p:spTree>
    <p:extLst>
      <p:ext uri="{BB962C8B-B14F-4D97-AF65-F5344CB8AC3E}">
        <p14:creationId xmlns:p14="http://schemas.microsoft.com/office/powerpoint/2010/main" val="2776532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C986B6-5D0F-4911-8D00-959CD6B5B314}"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140796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C6F19E-5D9A-4D95-80FD-465E2F61E0F1}" type="datetime1">
              <a:rPr lang="en-IN" smtClean="0"/>
              <a:t>08-12-2017</a:t>
            </a:fld>
            <a:endParaRPr lang="en-IN"/>
          </a:p>
        </p:txBody>
      </p:sp>
      <p:sp>
        <p:nvSpPr>
          <p:cNvPr id="6" name="Footer Placeholder 5"/>
          <p:cNvSpPr>
            <a:spLocks noGrp="1"/>
          </p:cNvSpPr>
          <p:nvPr>
            <p:ph type="ftr" sz="quarter" idx="11"/>
          </p:nvPr>
        </p:nvSpPr>
        <p:spPr/>
        <p:txBody>
          <a:bodyPr/>
          <a:lstStyle/>
          <a:p>
            <a:r>
              <a:rPr lang="en-IN"/>
              <a:t>Boss Detector</a:t>
            </a:r>
          </a:p>
        </p:txBody>
      </p:sp>
      <p:sp>
        <p:nvSpPr>
          <p:cNvPr id="7" name="Slide Number Placeholder 6"/>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313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D948CAB-F27C-4B04-A021-97944A9F138B}"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601527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064AFF-C196-4C74-9BC2-B44AD4DE4721}"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2620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44080D-86F9-4BD3-94F8-CB1DF3F3FB28}"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172836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444940-4FC5-4BC7-90B7-706CCC5C5E7C}" type="datetime1">
              <a:rPr lang="en-IN" smtClean="0"/>
              <a:t>08-12-2017</a:t>
            </a:fld>
            <a:endParaRPr lang="en-IN"/>
          </a:p>
        </p:txBody>
      </p:sp>
      <p:sp>
        <p:nvSpPr>
          <p:cNvPr id="4"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337496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76C53-CF65-4E3B-98D4-F14AAB9CF408}" type="datetime1">
              <a:rPr lang="en-IN" smtClean="0"/>
              <a:t>08-12-2017</a:t>
            </a:fld>
            <a:endParaRPr lang="en-IN"/>
          </a:p>
        </p:txBody>
      </p:sp>
      <p:sp>
        <p:nvSpPr>
          <p:cNvPr id="4"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021504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55E65-8DBF-497C-9E9A-1E985E23C5C6}"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012772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AD3F8-B457-49C2-87F9-75A3FAC71C77}"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178941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59F236D-42C5-4632-9F8E-96C2C6F7D753}"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46890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E30FC3-6BE8-499F-B0D4-A703D432CF68}" type="datetime1">
              <a:rPr lang="en-IN" smtClean="0"/>
              <a:t>08-12-2017</a:t>
            </a:fld>
            <a:endParaRPr lang="en-IN"/>
          </a:p>
        </p:txBody>
      </p:sp>
      <p:sp>
        <p:nvSpPr>
          <p:cNvPr id="5" name="Footer Placeholder 4"/>
          <p:cNvSpPr>
            <a:spLocks noGrp="1"/>
          </p:cNvSpPr>
          <p:nvPr>
            <p:ph type="ftr" sz="quarter" idx="11"/>
          </p:nvPr>
        </p:nvSpPr>
        <p:spPr/>
        <p:txBody>
          <a:bodyPr/>
          <a:lstStyle/>
          <a:p>
            <a:r>
              <a:rPr lang="en-IN"/>
              <a:t>Boss Detector</a:t>
            </a:r>
          </a:p>
        </p:txBody>
      </p:sp>
      <p:sp>
        <p:nvSpPr>
          <p:cNvPr id="6" name="Slide Number Placeholder 5"/>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6594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8044D-E45C-43DE-8FC4-10B9AF9E96DE}" type="datetime1">
              <a:rPr lang="en-IN" smtClean="0"/>
              <a:t>08-12-2017</a:t>
            </a:fld>
            <a:endParaRPr lang="en-IN"/>
          </a:p>
        </p:txBody>
      </p:sp>
      <p:sp>
        <p:nvSpPr>
          <p:cNvPr id="6" name="Footer Placeholder 5"/>
          <p:cNvSpPr>
            <a:spLocks noGrp="1"/>
          </p:cNvSpPr>
          <p:nvPr>
            <p:ph type="ftr" sz="quarter" idx="11"/>
          </p:nvPr>
        </p:nvSpPr>
        <p:spPr/>
        <p:txBody>
          <a:bodyPr/>
          <a:lstStyle/>
          <a:p>
            <a:r>
              <a:rPr lang="en-IN"/>
              <a:t>Boss Detector</a:t>
            </a:r>
          </a:p>
        </p:txBody>
      </p:sp>
      <p:sp>
        <p:nvSpPr>
          <p:cNvPr id="7" name="Slide Number Placeholder 6"/>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88003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E586D-767E-41EC-83D7-AB9F3AAA9382}" type="datetime1">
              <a:rPr lang="en-IN" smtClean="0"/>
              <a:t>08-12-2017</a:t>
            </a:fld>
            <a:endParaRPr lang="en-IN"/>
          </a:p>
        </p:txBody>
      </p:sp>
      <p:sp>
        <p:nvSpPr>
          <p:cNvPr id="8" name="Footer Placeholder 7"/>
          <p:cNvSpPr>
            <a:spLocks noGrp="1"/>
          </p:cNvSpPr>
          <p:nvPr>
            <p:ph type="ftr" sz="quarter" idx="11"/>
          </p:nvPr>
        </p:nvSpPr>
        <p:spPr/>
        <p:txBody>
          <a:bodyPr/>
          <a:lstStyle/>
          <a:p>
            <a:r>
              <a:rPr lang="en-IN"/>
              <a:t>Boss Detector</a:t>
            </a:r>
          </a:p>
        </p:txBody>
      </p:sp>
      <p:sp>
        <p:nvSpPr>
          <p:cNvPr id="9" name="Slide Number Placeholder 8"/>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241239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A5F55D-7FBD-429E-B565-67AA941C8605}" type="datetime1">
              <a:rPr lang="en-IN" smtClean="0"/>
              <a:t>08-12-2017</a:t>
            </a:fld>
            <a:endParaRPr lang="en-IN"/>
          </a:p>
        </p:txBody>
      </p:sp>
      <p:sp>
        <p:nvSpPr>
          <p:cNvPr id="5" name="Footer Placeholder 3"/>
          <p:cNvSpPr>
            <a:spLocks noGrp="1"/>
          </p:cNvSpPr>
          <p:nvPr>
            <p:ph type="ftr" sz="quarter" idx="11"/>
          </p:nvPr>
        </p:nvSpPr>
        <p:spPr/>
        <p:txBody>
          <a:bodyPr/>
          <a:lstStyle/>
          <a:p>
            <a:r>
              <a:rPr lang="en-IN"/>
              <a:t>Boss Detector</a:t>
            </a:r>
          </a:p>
        </p:txBody>
      </p:sp>
      <p:sp>
        <p:nvSpPr>
          <p:cNvPr id="6" name="Slide Number Placeholder 4"/>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311517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740482-0480-4CC6-B150-943510423D32}" type="datetime1">
              <a:rPr lang="en-IN" smtClean="0"/>
              <a:t>08-12-2017</a:t>
            </a:fld>
            <a:endParaRPr lang="en-IN"/>
          </a:p>
        </p:txBody>
      </p:sp>
      <p:sp>
        <p:nvSpPr>
          <p:cNvPr id="5" name="Footer Placeholder 2"/>
          <p:cNvSpPr>
            <a:spLocks noGrp="1"/>
          </p:cNvSpPr>
          <p:nvPr>
            <p:ph type="ftr" sz="quarter" idx="11"/>
          </p:nvPr>
        </p:nvSpPr>
        <p:spPr/>
        <p:txBody>
          <a:bodyPr/>
          <a:lstStyle/>
          <a:p>
            <a:r>
              <a:rPr lang="en-IN"/>
              <a:t>Boss Detector</a:t>
            </a:r>
          </a:p>
        </p:txBody>
      </p:sp>
      <p:sp>
        <p:nvSpPr>
          <p:cNvPr id="6" name="Slide Number Placeholder 3"/>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370960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8E937A9-5610-4060-A8D3-8130B6F2CB2B}" type="datetime1">
              <a:rPr lang="en-IN" smtClean="0"/>
              <a:t>08-12-2017</a:t>
            </a:fld>
            <a:endParaRPr lang="en-IN"/>
          </a:p>
        </p:txBody>
      </p:sp>
      <p:sp>
        <p:nvSpPr>
          <p:cNvPr id="5" name="Footer Placeholder 5"/>
          <p:cNvSpPr>
            <a:spLocks noGrp="1"/>
          </p:cNvSpPr>
          <p:nvPr>
            <p:ph type="ftr" sz="quarter" idx="11"/>
          </p:nvPr>
        </p:nvSpPr>
        <p:spPr/>
        <p:txBody>
          <a:bodyPr/>
          <a:lstStyle/>
          <a:p>
            <a:r>
              <a:rPr lang="en-IN"/>
              <a:t>Boss Detector</a:t>
            </a:r>
          </a:p>
        </p:txBody>
      </p:sp>
      <p:sp>
        <p:nvSpPr>
          <p:cNvPr id="6" name="Slide Number Placeholder 6"/>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3589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FDBA89-E167-4D7C-9663-61BDD5FA5049}" type="datetime1">
              <a:rPr lang="en-IN" smtClean="0"/>
              <a:t>08-12-2017</a:t>
            </a:fld>
            <a:endParaRPr lang="en-IN"/>
          </a:p>
        </p:txBody>
      </p:sp>
      <p:sp>
        <p:nvSpPr>
          <p:cNvPr id="6" name="Footer Placeholder 5"/>
          <p:cNvSpPr>
            <a:spLocks noGrp="1"/>
          </p:cNvSpPr>
          <p:nvPr>
            <p:ph type="ftr" sz="quarter" idx="11"/>
          </p:nvPr>
        </p:nvSpPr>
        <p:spPr/>
        <p:txBody>
          <a:bodyPr/>
          <a:lstStyle/>
          <a:p>
            <a:r>
              <a:rPr lang="en-IN"/>
              <a:t>Boss Detector</a:t>
            </a:r>
          </a:p>
        </p:txBody>
      </p:sp>
      <p:sp>
        <p:nvSpPr>
          <p:cNvPr id="7" name="Slide Number Placeholder 6"/>
          <p:cNvSpPr>
            <a:spLocks noGrp="1"/>
          </p:cNvSpPr>
          <p:nvPr>
            <p:ph type="sldNum" sz="quarter" idx="12"/>
          </p:nvPr>
        </p:nvSpPr>
        <p:spPr/>
        <p:txBody>
          <a:bodyPr/>
          <a:lstStyle/>
          <a:p>
            <a:fld id="{80F0BA48-8AEA-4534-9042-1593217A1D1D}" type="slidenum">
              <a:rPr lang="en-IN" smtClean="0"/>
              <a:t>‹#›</a:t>
            </a:fld>
            <a:endParaRPr lang="en-IN"/>
          </a:p>
        </p:txBody>
      </p:sp>
    </p:spTree>
    <p:extLst>
      <p:ext uri="{BB962C8B-B14F-4D97-AF65-F5344CB8AC3E}">
        <p14:creationId xmlns:p14="http://schemas.microsoft.com/office/powerpoint/2010/main" val="385367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B4C466-0BFE-44FF-9F4A-0F7E97C0DBDD}" type="datetime1">
              <a:rPr lang="en-IN" smtClean="0"/>
              <a:t>08-12-2017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Boss Detector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F0BA48-8AEA-4534-9042-1593217A1D1D}" type="slidenum">
              <a:rPr lang="en-IN" smtClean="0"/>
              <a:t>‹#›</a:t>
            </a:fld>
            <a:endParaRPr lang="en-IN"/>
          </a:p>
        </p:txBody>
      </p:sp>
    </p:spTree>
    <p:extLst>
      <p:ext uri="{BB962C8B-B14F-4D97-AF65-F5344CB8AC3E}">
        <p14:creationId xmlns:p14="http://schemas.microsoft.com/office/powerpoint/2010/main" val="2707442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cntk" TargetMode="External"/><Relationship Id="rId2" Type="http://schemas.openxmlformats.org/officeDocument/2006/relationships/hyperlink" Target="https://github.com/tensorflow/tensorflow"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github.com/Theano/Theano"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ahogrammer.com/" TargetMode="External"/><Relationship Id="rId1" Type="http://schemas.openxmlformats.org/officeDocument/2006/relationships/slideLayout" Target="../slideLayouts/slideLayout2.xml"/><Relationship Id="rId5" Type="http://schemas.openxmlformats.org/officeDocument/2006/relationships/hyperlink" Target="http://deeplearning.net/" TargetMode="External"/><Relationship Id="rId4" Type="http://schemas.openxmlformats.org/officeDocument/2006/relationships/hyperlink" Target="https://deeplearning4j.org/neuralnet-over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ificial_neuron" TargetMode="External"/><Relationship Id="rId7" Type="http://schemas.openxmlformats.org/officeDocument/2006/relationships/hyperlink" Target="https://en.wikipedia.org/wiki/Weight_(mathematics)"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en.wikipedia.org/wiki/Synapse" TargetMode="External"/><Relationship Id="rId5" Type="http://schemas.openxmlformats.org/officeDocument/2006/relationships/hyperlink" Target="https://en.wikipedia.org/wiki/Brain" TargetMode="External"/><Relationship Id="rId4" Type="http://schemas.openxmlformats.org/officeDocument/2006/relationships/hyperlink" Target="https://en.wikipedia.org/wiki/Neur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7BC589-947F-46A7-A2EE-31AF20EF1C46}"/>
              </a:ext>
            </a:extLst>
          </p:cNvPr>
          <p:cNvSpPr txBox="1"/>
          <p:nvPr/>
        </p:nvSpPr>
        <p:spPr>
          <a:xfrm>
            <a:off x="2363891" y="166000"/>
            <a:ext cx="6612834" cy="769441"/>
          </a:xfrm>
          <a:prstGeom prst="rect">
            <a:avLst/>
          </a:prstGeom>
          <a:noFill/>
        </p:spPr>
        <p:txBody>
          <a:bodyPr wrap="square" rtlCol="0">
            <a:spAutoFit/>
          </a:bodyPr>
          <a:lstStyle/>
          <a:p>
            <a:r>
              <a:rPr lang="en-IN" dirty="0"/>
              <a:t>   		 </a:t>
            </a:r>
            <a:r>
              <a:rPr lang="en-IN" sz="4400" b="1" dirty="0"/>
              <a:t>BOSS DETECTOR </a:t>
            </a:r>
          </a:p>
        </p:txBody>
      </p:sp>
      <p:sp>
        <p:nvSpPr>
          <p:cNvPr id="5" name="TextBox 4">
            <a:extLst>
              <a:ext uri="{FF2B5EF4-FFF2-40B4-BE49-F238E27FC236}">
                <a16:creationId xmlns:a16="http://schemas.microsoft.com/office/drawing/2014/main" id="{A1798B67-6EE6-43FD-BD46-276147F0DA30}"/>
              </a:ext>
            </a:extLst>
          </p:cNvPr>
          <p:cNvSpPr txBox="1"/>
          <p:nvPr/>
        </p:nvSpPr>
        <p:spPr>
          <a:xfrm>
            <a:off x="7603250" y="4916786"/>
            <a:ext cx="5158593" cy="1200329"/>
          </a:xfrm>
          <a:prstGeom prst="rect">
            <a:avLst/>
          </a:prstGeom>
          <a:noFill/>
        </p:spPr>
        <p:txBody>
          <a:bodyPr wrap="square" rtlCol="0">
            <a:spAutoFit/>
          </a:bodyPr>
          <a:lstStyle/>
          <a:p>
            <a:r>
              <a:rPr lang="en-IN" b="1" dirty="0"/>
              <a:t>By : </a:t>
            </a:r>
          </a:p>
          <a:p>
            <a:r>
              <a:rPr lang="en-IN" dirty="0"/>
              <a:t>          RAVI MAKAWANA</a:t>
            </a:r>
          </a:p>
          <a:p>
            <a:r>
              <a:rPr lang="en-IN" dirty="0"/>
              <a:t>	   DIVYARTH SINGH</a:t>
            </a:r>
          </a:p>
          <a:p>
            <a:r>
              <a:rPr lang="en-IN" dirty="0"/>
              <a:t>	   DEBOSMITA CHAKRABORTY</a:t>
            </a:r>
          </a:p>
        </p:txBody>
      </p:sp>
      <p:pic>
        <p:nvPicPr>
          <p:cNvPr id="7" name="Picture 6">
            <a:extLst>
              <a:ext uri="{FF2B5EF4-FFF2-40B4-BE49-F238E27FC236}">
                <a16:creationId xmlns:a16="http://schemas.microsoft.com/office/drawing/2014/main" id="{CB8C3A71-EA9F-4E47-B402-AA959218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49251">
            <a:off x="8527043" y="2423461"/>
            <a:ext cx="1925499" cy="2011077"/>
          </a:xfrm>
          <a:prstGeom prst="rect">
            <a:avLst/>
          </a:prstGeom>
        </p:spPr>
      </p:pic>
      <p:pic>
        <p:nvPicPr>
          <p:cNvPr id="9" name="Picture 8">
            <a:extLst>
              <a:ext uri="{FF2B5EF4-FFF2-40B4-BE49-F238E27FC236}">
                <a16:creationId xmlns:a16="http://schemas.microsoft.com/office/drawing/2014/main" id="{EA4692E8-062E-4339-83A0-0A911E7B4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7703">
            <a:off x="3174898" y="1746117"/>
            <a:ext cx="1713157" cy="2013199"/>
          </a:xfrm>
          <a:prstGeom prst="rect">
            <a:avLst/>
          </a:prstGeom>
        </p:spPr>
      </p:pic>
      <p:pic>
        <p:nvPicPr>
          <p:cNvPr id="1026" name="Picture 2" descr="Image result for working in  office animated">
            <a:extLst>
              <a:ext uri="{FF2B5EF4-FFF2-40B4-BE49-F238E27FC236}">
                <a16:creationId xmlns:a16="http://schemas.microsoft.com/office/drawing/2014/main" id="{5CDDF767-C500-46EC-A292-B4A252352C2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20538089">
            <a:off x="476220" y="4011175"/>
            <a:ext cx="2342878" cy="1324525"/>
          </a:xfrm>
          <a:prstGeom prst="rect">
            <a:avLst/>
          </a:prstGeom>
          <a:noFill/>
          <a:extLst>
            <a:ext uri="{909E8E84-426E-40DD-AFC4-6F175D3DCCD1}">
              <a14:hiddenFill xmlns:a14="http://schemas.microsoft.com/office/drawing/2010/main">
                <a:solidFill>
                  <a:srgbClr val="FFFFFF"/>
                </a:solidFill>
              </a14:hiddenFill>
            </a:ext>
          </a:extLst>
        </p:spPr>
      </p:pic>
      <p:sp>
        <p:nvSpPr>
          <p:cNvPr id="12" name="Speech Bubble: Oval 11">
            <a:extLst>
              <a:ext uri="{FF2B5EF4-FFF2-40B4-BE49-F238E27FC236}">
                <a16:creationId xmlns:a16="http://schemas.microsoft.com/office/drawing/2014/main" id="{578A7623-614F-41D1-A58D-03A0A695334F}"/>
              </a:ext>
            </a:extLst>
          </p:cNvPr>
          <p:cNvSpPr/>
          <p:nvPr/>
        </p:nvSpPr>
        <p:spPr>
          <a:xfrm rot="20511563">
            <a:off x="88704" y="3381983"/>
            <a:ext cx="1685831" cy="1017679"/>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dirty="0"/>
              <a:t>Fakebook seems fun !!</a:t>
            </a:r>
          </a:p>
        </p:txBody>
      </p:sp>
      <p:sp>
        <p:nvSpPr>
          <p:cNvPr id="13" name="Explosion: 14 Points 12">
            <a:extLst>
              <a:ext uri="{FF2B5EF4-FFF2-40B4-BE49-F238E27FC236}">
                <a16:creationId xmlns:a16="http://schemas.microsoft.com/office/drawing/2014/main" id="{DE78ADB4-943E-4A3F-A59A-E71FB654585C}"/>
              </a:ext>
            </a:extLst>
          </p:cNvPr>
          <p:cNvSpPr/>
          <p:nvPr/>
        </p:nvSpPr>
        <p:spPr>
          <a:xfrm>
            <a:off x="1680855" y="640020"/>
            <a:ext cx="2423610" cy="1978393"/>
          </a:xfrm>
          <a:prstGeom prst="irregularSeal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Let’s see what Harry is doing now !</a:t>
            </a:r>
          </a:p>
        </p:txBody>
      </p:sp>
      <p:pic>
        <p:nvPicPr>
          <p:cNvPr id="1030" name="Picture 6" descr="Related image">
            <a:extLst>
              <a:ext uri="{FF2B5EF4-FFF2-40B4-BE49-F238E27FC236}">
                <a16:creationId xmlns:a16="http://schemas.microsoft.com/office/drawing/2014/main" id="{C81A48D8-116F-4DBA-B1DB-A269E4571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239843">
            <a:off x="5491060" y="3064978"/>
            <a:ext cx="1126417" cy="1579568"/>
          </a:xfrm>
          <a:prstGeom prst="rect">
            <a:avLst/>
          </a:prstGeom>
          <a:noFill/>
          <a:extLst>
            <a:ext uri="{909E8E84-426E-40DD-AFC4-6F175D3DCCD1}">
              <a14:hiddenFill xmlns:a14="http://schemas.microsoft.com/office/drawing/2010/main">
                <a:solidFill>
                  <a:srgbClr val="FFFFFF"/>
                </a:solidFill>
              </a14:hiddenFill>
            </a:ext>
          </a:extLst>
        </p:spPr>
      </p:pic>
      <p:sp>
        <p:nvSpPr>
          <p:cNvPr id="14" name="Star: 5 Points 13">
            <a:extLst>
              <a:ext uri="{FF2B5EF4-FFF2-40B4-BE49-F238E27FC236}">
                <a16:creationId xmlns:a16="http://schemas.microsoft.com/office/drawing/2014/main" id="{3854538B-0A50-4281-BA0D-69994268E8D9}"/>
              </a:ext>
            </a:extLst>
          </p:cNvPr>
          <p:cNvSpPr/>
          <p:nvPr/>
        </p:nvSpPr>
        <p:spPr>
          <a:xfrm>
            <a:off x="5503477" y="1727003"/>
            <a:ext cx="1984987" cy="1505743"/>
          </a:xfrm>
          <a:prstGeom prst="star5">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a:t>Boss Detector in action!</a:t>
            </a:r>
          </a:p>
        </p:txBody>
      </p:sp>
      <p:sp>
        <p:nvSpPr>
          <p:cNvPr id="15" name="Speech Bubble: Rectangle 14">
            <a:extLst>
              <a:ext uri="{FF2B5EF4-FFF2-40B4-BE49-F238E27FC236}">
                <a16:creationId xmlns:a16="http://schemas.microsoft.com/office/drawing/2014/main" id="{E6EC42FB-1F32-494C-9073-C9FA6D8BA6CC}"/>
              </a:ext>
            </a:extLst>
          </p:cNvPr>
          <p:cNvSpPr/>
          <p:nvPr/>
        </p:nvSpPr>
        <p:spPr>
          <a:xfrm rot="865003">
            <a:off x="8698289" y="1485691"/>
            <a:ext cx="1476697" cy="1338182"/>
          </a:xfrm>
          <a:prstGeom prst="wedgeRectCallout">
            <a:avLst/>
          </a:prstGeom>
          <a:solidFill>
            <a:srgbClr val="690D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You seem to be so workaholic! Good job Harry!</a:t>
            </a:r>
          </a:p>
        </p:txBody>
      </p:sp>
      <p:sp>
        <p:nvSpPr>
          <p:cNvPr id="16" name="Footer Placeholder 15">
            <a:extLst>
              <a:ext uri="{FF2B5EF4-FFF2-40B4-BE49-F238E27FC236}">
                <a16:creationId xmlns:a16="http://schemas.microsoft.com/office/drawing/2014/main" id="{69C258AF-6864-4E07-B9CD-0D8368DE8ACD}"/>
              </a:ext>
            </a:extLst>
          </p:cNvPr>
          <p:cNvSpPr>
            <a:spLocks noGrp="1"/>
          </p:cNvSpPr>
          <p:nvPr>
            <p:ph type="ftr" sz="quarter" idx="11"/>
          </p:nvPr>
        </p:nvSpPr>
        <p:spPr>
          <a:xfrm>
            <a:off x="244670" y="6350749"/>
            <a:ext cx="3859795" cy="304801"/>
          </a:xfrm>
        </p:spPr>
        <p:txBody>
          <a:bodyPr/>
          <a:lstStyle/>
          <a:p>
            <a:r>
              <a:rPr lang="en-IN" dirty="0"/>
              <a:t>Boss Detector</a:t>
            </a:r>
          </a:p>
        </p:txBody>
      </p:sp>
      <p:sp>
        <p:nvSpPr>
          <p:cNvPr id="17" name="Slide Number Placeholder 16">
            <a:extLst>
              <a:ext uri="{FF2B5EF4-FFF2-40B4-BE49-F238E27FC236}">
                <a16:creationId xmlns:a16="http://schemas.microsoft.com/office/drawing/2014/main" id="{D6E5AD67-9BB6-4508-B5AF-F5EFAEB4E0D5}"/>
              </a:ext>
            </a:extLst>
          </p:cNvPr>
          <p:cNvSpPr>
            <a:spLocks noGrp="1"/>
          </p:cNvSpPr>
          <p:nvPr>
            <p:ph type="sldNum" sz="quarter" idx="12"/>
          </p:nvPr>
        </p:nvSpPr>
        <p:spPr/>
        <p:txBody>
          <a:bodyPr/>
          <a:lstStyle/>
          <a:p>
            <a:fld id="{80F0BA48-8AEA-4534-9042-1593217A1D1D}" type="slidenum">
              <a:rPr lang="en-IN" smtClean="0"/>
              <a:t>1</a:t>
            </a:fld>
            <a:endParaRPr lang="en-IN"/>
          </a:p>
        </p:txBody>
      </p:sp>
    </p:spTree>
    <p:extLst>
      <p:ext uri="{BB962C8B-B14F-4D97-AF65-F5344CB8AC3E}">
        <p14:creationId xmlns:p14="http://schemas.microsoft.com/office/powerpoint/2010/main" val="382321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264D-793E-4F39-B5BA-D548F8A68D16}"/>
              </a:ext>
            </a:extLst>
          </p:cNvPr>
          <p:cNvSpPr>
            <a:spLocks noGrp="1"/>
          </p:cNvSpPr>
          <p:nvPr>
            <p:ph type="title"/>
          </p:nvPr>
        </p:nvSpPr>
        <p:spPr>
          <a:xfrm>
            <a:off x="646111" y="452718"/>
            <a:ext cx="9404723" cy="607456"/>
          </a:xfrm>
        </p:spPr>
        <p:txBody>
          <a:bodyPr/>
          <a:lstStyle/>
          <a:p>
            <a:r>
              <a:rPr lang="en-IN" sz="2800" dirty="0"/>
              <a:t>Layers</a:t>
            </a:r>
          </a:p>
        </p:txBody>
      </p:sp>
      <p:cxnSp>
        <p:nvCxnSpPr>
          <p:cNvPr id="5" name="Straight Connector 4">
            <a:extLst>
              <a:ext uri="{FF2B5EF4-FFF2-40B4-BE49-F238E27FC236}">
                <a16:creationId xmlns:a16="http://schemas.microsoft.com/office/drawing/2014/main" id="{96EC2554-FC51-4ECD-9C8D-5596CA1241E1}"/>
              </a:ext>
            </a:extLst>
          </p:cNvPr>
          <p:cNvCxnSpPr>
            <a:cxnSpLocks/>
          </p:cNvCxnSpPr>
          <p:nvPr/>
        </p:nvCxnSpPr>
        <p:spPr>
          <a:xfrm>
            <a:off x="646111" y="1060174"/>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12" name="Footer Placeholder 11">
            <a:extLst>
              <a:ext uri="{FF2B5EF4-FFF2-40B4-BE49-F238E27FC236}">
                <a16:creationId xmlns:a16="http://schemas.microsoft.com/office/drawing/2014/main" id="{7AF629EC-1FE5-49BC-8535-00D789EE5084}"/>
              </a:ext>
            </a:extLst>
          </p:cNvPr>
          <p:cNvSpPr>
            <a:spLocks noGrp="1"/>
          </p:cNvSpPr>
          <p:nvPr>
            <p:ph type="ftr" sz="quarter" idx="11"/>
          </p:nvPr>
        </p:nvSpPr>
        <p:spPr>
          <a:xfrm>
            <a:off x="116827" y="6395605"/>
            <a:ext cx="3859795" cy="304801"/>
          </a:xfrm>
        </p:spPr>
        <p:txBody>
          <a:bodyPr/>
          <a:lstStyle/>
          <a:p>
            <a:r>
              <a:rPr lang="en-IN" dirty="0"/>
              <a:t>Boss Detector</a:t>
            </a:r>
          </a:p>
        </p:txBody>
      </p:sp>
      <p:sp>
        <p:nvSpPr>
          <p:cNvPr id="13" name="Slide Number Placeholder 12">
            <a:extLst>
              <a:ext uri="{FF2B5EF4-FFF2-40B4-BE49-F238E27FC236}">
                <a16:creationId xmlns:a16="http://schemas.microsoft.com/office/drawing/2014/main" id="{38C94C42-86BD-4E16-96A5-50D7CA23AE99}"/>
              </a:ext>
            </a:extLst>
          </p:cNvPr>
          <p:cNvSpPr>
            <a:spLocks noGrp="1"/>
          </p:cNvSpPr>
          <p:nvPr>
            <p:ph type="sldNum" sz="quarter" idx="12"/>
          </p:nvPr>
        </p:nvSpPr>
        <p:spPr/>
        <p:txBody>
          <a:bodyPr/>
          <a:lstStyle/>
          <a:p>
            <a:fld id="{80F0BA48-8AEA-4534-9042-1593217A1D1D}" type="slidenum">
              <a:rPr lang="en-IN" smtClean="0"/>
              <a:t>10</a:t>
            </a:fld>
            <a:endParaRPr lang="en-IN"/>
          </a:p>
        </p:txBody>
      </p:sp>
      <p:sp>
        <p:nvSpPr>
          <p:cNvPr id="4" name="TextBox 3">
            <a:extLst>
              <a:ext uri="{FF2B5EF4-FFF2-40B4-BE49-F238E27FC236}">
                <a16:creationId xmlns:a16="http://schemas.microsoft.com/office/drawing/2014/main" id="{E019FAE3-5568-4C8E-AF3C-66DA4CA07AC1}"/>
              </a:ext>
            </a:extLst>
          </p:cNvPr>
          <p:cNvSpPr txBox="1"/>
          <p:nvPr/>
        </p:nvSpPr>
        <p:spPr>
          <a:xfrm>
            <a:off x="646111" y="2136338"/>
            <a:ext cx="7938053" cy="2708434"/>
          </a:xfrm>
          <a:prstGeom prst="rect">
            <a:avLst/>
          </a:prstGeom>
          <a:noFill/>
        </p:spPr>
        <p:txBody>
          <a:bodyPr wrap="square" rtlCol="0">
            <a:spAutoFit/>
          </a:bodyPr>
          <a:lstStyle/>
          <a:p>
            <a:r>
              <a:rPr lang="en-US" b="1" dirty="0"/>
              <a:t>Fully connected layer</a:t>
            </a:r>
            <a:endParaRPr lang="en-US" dirty="0"/>
          </a:p>
          <a:p>
            <a:r>
              <a:rPr lang="en-US" sz="1600" dirty="0"/>
              <a:t>Neurons in a fully connected layer which have connections to all activations in the previous layer.</a:t>
            </a:r>
          </a:p>
          <a:p>
            <a:r>
              <a:rPr lang="en-US" dirty="0"/>
              <a:t> </a:t>
            </a:r>
          </a:p>
          <a:p>
            <a:endParaRPr lang="en-US" dirty="0"/>
          </a:p>
          <a:p>
            <a:endParaRPr lang="en-US" dirty="0"/>
          </a:p>
          <a:p>
            <a:r>
              <a:rPr lang="en-US" b="1" dirty="0"/>
              <a:t>Image augmentation</a:t>
            </a:r>
            <a:r>
              <a:rPr lang="en-US" dirty="0"/>
              <a:t> </a:t>
            </a:r>
          </a:p>
          <a:p>
            <a:r>
              <a:rPr lang="en-US" sz="1600" dirty="0"/>
              <a:t>It artificially creates training images through different ways of processing or combination of multiple processing, such as random rotation, shifts, shear, and flips, etc.</a:t>
            </a:r>
          </a:p>
        </p:txBody>
      </p:sp>
    </p:spTree>
    <p:extLst>
      <p:ext uri="{BB962C8B-B14F-4D97-AF65-F5344CB8AC3E}">
        <p14:creationId xmlns:p14="http://schemas.microsoft.com/office/powerpoint/2010/main" val="68249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4C037-EF89-4CE8-ABD0-DAD83988E632}"/>
              </a:ext>
            </a:extLst>
          </p:cNvPr>
          <p:cNvSpPr>
            <a:spLocks noGrp="1"/>
          </p:cNvSpPr>
          <p:nvPr>
            <p:ph idx="1"/>
          </p:nvPr>
        </p:nvSpPr>
        <p:spPr>
          <a:xfrm>
            <a:off x="666711" y="1348336"/>
            <a:ext cx="8946541" cy="5509664"/>
          </a:xfrm>
        </p:spPr>
        <p:txBody>
          <a:bodyPr>
            <a:noAutofit/>
          </a:bodyPr>
          <a:lstStyle/>
          <a:p>
            <a:pPr marL="0" indent="0">
              <a:buNone/>
            </a:pPr>
            <a:r>
              <a:rPr lang="en-US" sz="900" dirty="0"/>
              <a:t>____________________________________________________________________________________________________</a:t>
            </a:r>
            <a:endParaRPr lang="en-IN" sz="900" dirty="0"/>
          </a:p>
          <a:p>
            <a:pPr marL="0" indent="0">
              <a:buNone/>
            </a:pPr>
            <a:r>
              <a:rPr lang="en-US" sz="1400" dirty="0"/>
              <a:t>Layer (type)                     Output Shape          Param #     Connected to                     </a:t>
            </a:r>
            <a:endParaRPr lang="en-IN" sz="1400" dirty="0"/>
          </a:p>
          <a:p>
            <a:pPr marL="0" indent="0">
              <a:buNone/>
            </a:pPr>
            <a:r>
              <a:rPr lang="en-US" sz="1400" dirty="0"/>
              <a:t>=================================================================================</a:t>
            </a:r>
          </a:p>
          <a:p>
            <a:pPr marL="0" indent="0">
              <a:buNone/>
            </a:pPr>
            <a:r>
              <a:rPr lang="en-US" sz="1400" dirty="0"/>
              <a:t>conconvolution2d_1 (Convolution2D)  (None, 32, 64, 64)    896         convolution2d_input_1[0][0]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activation_1 (Activation)        (None, 32, 64, 64)    0           convolution2d_1[0][0]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convolution2d_2 (Convolution2D)  (None, 32, 62, 62)    9248        activation_1[0][0]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activation_2 (Activation)        (None, 32, 62, 62)    0           convolution2d_2[0][0]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maxpooling2d_1 (MaxPooling2D)    (None, 32, 31, 31)    0           activation_2[0][0]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endParaRPr lang="en-IN" sz="900" dirty="0"/>
          </a:p>
        </p:txBody>
      </p:sp>
      <p:sp>
        <p:nvSpPr>
          <p:cNvPr id="4" name="Footer Placeholder 3">
            <a:extLst>
              <a:ext uri="{FF2B5EF4-FFF2-40B4-BE49-F238E27FC236}">
                <a16:creationId xmlns:a16="http://schemas.microsoft.com/office/drawing/2014/main" id="{5B81D2DE-91D2-4F7B-B524-9BF581854A56}"/>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A584B1A-234F-4FB0-B32B-42C15999D3F8}"/>
              </a:ext>
            </a:extLst>
          </p:cNvPr>
          <p:cNvSpPr>
            <a:spLocks noGrp="1"/>
          </p:cNvSpPr>
          <p:nvPr>
            <p:ph type="sldNum" sz="quarter" idx="12"/>
          </p:nvPr>
        </p:nvSpPr>
        <p:spPr/>
        <p:txBody>
          <a:bodyPr/>
          <a:lstStyle/>
          <a:p>
            <a:fld id="{80F0BA48-8AEA-4534-9042-1593217A1D1D}" type="slidenum">
              <a:rPr lang="en-IN" smtClean="0"/>
              <a:t>11</a:t>
            </a:fld>
            <a:endParaRPr lang="en-IN"/>
          </a:p>
        </p:txBody>
      </p:sp>
      <p:sp>
        <p:nvSpPr>
          <p:cNvPr id="6" name="Title 1">
            <a:extLst>
              <a:ext uri="{FF2B5EF4-FFF2-40B4-BE49-F238E27FC236}">
                <a16:creationId xmlns:a16="http://schemas.microsoft.com/office/drawing/2014/main" id="{CE6176FC-475D-4333-9AB3-6E639614DABC}"/>
              </a:ext>
            </a:extLst>
          </p:cNvPr>
          <p:cNvSpPr>
            <a:spLocks noGrp="1"/>
          </p:cNvSpPr>
          <p:nvPr>
            <p:ph type="title"/>
          </p:nvPr>
        </p:nvSpPr>
        <p:spPr>
          <a:xfrm>
            <a:off x="646111" y="452718"/>
            <a:ext cx="9404723" cy="610698"/>
          </a:xfrm>
        </p:spPr>
        <p:txBody>
          <a:bodyPr/>
          <a:lstStyle/>
          <a:p>
            <a:r>
              <a:rPr lang="en-IN" sz="2800" u="sng" dirty="0"/>
              <a:t>Layers of the neural network used in our project</a:t>
            </a:r>
          </a:p>
        </p:txBody>
      </p:sp>
    </p:spTree>
    <p:extLst>
      <p:ext uri="{BB962C8B-B14F-4D97-AF65-F5344CB8AC3E}">
        <p14:creationId xmlns:p14="http://schemas.microsoft.com/office/powerpoint/2010/main" val="231635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8F78-F638-43F8-B676-E2CE9B0699A4}"/>
              </a:ext>
            </a:extLst>
          </p:cNvPr>
          <p:cNvSpPr>
            <a:spLocks noGrp="1"/>
          </p:cNvSpPr>
          <p:nvPr>
            <p:ph type="title"/>
          </p:nvPr>
        </p:nvSpPr>
        <p:spPr/>
        <p:txBody>
          <a:bodyPr/>
          <a:lstStyle/>
          <a:p>
            <a:r>
              <a:rPr lang="en-IN" sz="1800" dirty="0">
                <a:solidFill>
                  <a:schemeClr val="tx1"/>
                </a:solidFill>
                <a:latin typeface="+mn-lt"/>
                <a:ea typeface="+mn-ea"/>
                <a:cs typeface="+mn-cs"/>
              </a:rPr>
              <a:t>(Continuation)</a:t>
            </a:r>
            <a:br>
              <a:rPr lang="en-IN" sz="1800" dirty="0">
                <a:solidFill>
                  <a:schemeClr val="tx1"/>
                </a:solidFill>
                <a:latin typeface="+mn-lt"/>
                <a:ea typeface="+mn-ea"/>
                <a:cs typeface="+mn-cs"/>
              </a:rPr>
            </a:br>
            <a:endParaRPr lang="en-IN" sz="1800"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id="{B9AAF79F-F662-4F7B-8C75-E8429EB1284E}"/>
              </a:ext>
            </a:extLst>
          </p:cNvPr>
          <p:cNvSpPr>
            <a:spLocks noGrp="1"/>
          </p:cNvSpPr>
          <p:nvPr>
            <p:ph idx="1"/>
          </p:nvPr>
        </p:nvSpPr>
        <p:spPr>
          <a:xfrm>
            <a:off x="974757" y="1272252"/>
            <a:ext cx="8946541" cy="4996026"/>
          </a:xfrm>
        </p:spPr>
        <p:txBody>
          <a:bodyPr>
            <a:noAutofit/>
          </a:bodyPr>
          <a:lstStyle/>
          <a:p>
            <a:pPr marL="0" indent="0">
              <a:buNone/>
            </a:pPr>
            <a:r>
              <a:rPr lang="en-US" sz="1400" dirty="0"/>
              <a:t>dropout_1 (Dropout)              (None, 32, 31, 31)    0           maxpooling2d_1[0][0]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convolution2d_3 (Convolution2D)  (None, 64, 31, 31)    18496       dropout_1[0][0]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activation_3 (Activation)        (None, 64, 31, 31)    0           convolution2d_3[0][0]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convolution2d_4 (Convolution2D)  (None, 64, 29, 29)    36928       activation_3[0][0]               </a:t>
            </a:r>
            <a:endParaRPr lang="en-IN" sz="1400" dirty="0"/>
          </a:p>
          <a:p>
            <a:pPr marL="0" indent="0">
              <a:buNone/>
            </a:pPr>
            <a:r>
              <a:rPr lang="en-US" sz="1400" dirty="0"/>
              <a:t>__________________________________________________________________________________________________activation_4 (Activation)        (None, 64, 29, 29)    0           convolution2d_4[0][0]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maxpooling2d_2 (MaxPooling2D)    (None, 64, 14, 14)    0           activation_4[0][0]               </a:t>
            </a:r>
            <a:endParaRPr lang="en-IN" sz="1400" dirty="0"/>
          </a:p>
          <a:p>
            <a:pPr marL="0" indent="0">
              <a:buNone/>
            </a:pPr>
            <a:r>
              <a:rPr lang="en-US" sz="1400" dirty="0"/>
              <a:t>__________________________________________________________________________________________________</a:t>
            </a:r>
            <a:endParaRPr lang="en-IN" sz="1400" dirty="0"/>
          </a:p>
          <a:p>
            <a:pPr marL="0" indent="0">
              <a:buNone/>
            </a:pPr>
            <a:r>
              <a:rPr lang="en-US" sz="1400" dirty="0"/>
              <a:t>dropout_2 (Dropout)              (None, 64, 14, 14)    0           maxpooling2d_2[0][0]             </a:t>
            </a:r>
            <a:endParaRPr lang="en-IN" sz="1400" dirty="0"/>
          </a:p>
          <a:p>
            <a:pPr marL="0" indent="0">
              <a:buNone/>
            </a:pPr>
            <a:r>
              <a:rPr lang="en-US" sz="1400" dirty="0"/>
              <a:t>__________________________________________________________________________________________________</a:t>
            </a:r>
            <a:endParaRPr lang="en-IN" sz="1400" dirty="0"/>
          </a:p>
        </p:txBody>
      </p:sp>
      <p:sp>
        <p:nvSpPr>
          <p:cNvPr id="4" name="Footer Placeholder 3">
            <a:extLst>
              <a:ext uri="{FF2B5EF4-FFF2-40B4-BE49-F238E27FC236}">
                <a16:creationId xmlns:a16="http://schemas.microsoft.com/office/drawing/2014/main" id="{82BF71D7-AA9F-41A1-B6F5-982EA65988EC}"/>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6142C055-D4CC-47C2-9D66-2A21C9F278B7}"/>
              </a:ext>
            </a:extLst>
          </p:cNvPr>
          <p:cNvSpPr>
            <a:spLocks noGrp="1"/>
          </p:cNvSpPr>
          <p:nvPr>
            <p:ph type="sldNum" sz="quarter" idx="12"/>
          </p:nvPr>
        </p:nvSpPr>
        <p:spPr/>
        <p:txBody>
          <a:bodyPr/>
          <a:lstStyle/>
          <a:p>
            <a:fld id="{80F0BA48-8AEA-4534-9042-1593217A1D1D}" type="slidenum">
              <a:rPr lang="en-IN" smtClean="0"/>
              <a:t>12</a:t>
            </a:fld>
            <a:endParaRPr lang="en-IN"/>
          </a:p>
        </p:txBody>
      </p:sp>
      <p:cxnSp>
        <p:nvCxnSpPr>
          <p:cNvPr id="6" name="Straight Connector 5">
            <a:extLst>
              <a:ext uri="{FF2B5EF4-FFF2-40B4-BE49-F238E27FC236}">
                <a16:creationId xmlns:a16="http://schemas.microsoft.com/office/drawing/2014/main" id="{4D378B75-C13F-4356-993A-04F775DC6CC8}"/>
              </a:ext>
            </a:extLst>
          </p:cNvPr>
          <p:cNvCxnSpPr>
            <a:cxnSpLocks/>
          </p:cNvCxnSpPr>
          <p:nvPr/>
        </p:nvCxnSpPr>
        <p:spPr>
          <a:xfrm>
            <a:off x="646111" y="830277"/>
            <a:ext cx="9527791" cy="32208"/>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7780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4A48-2505-4B03-AE88-96C4B23DE466}"/>
              </a:ext>
            </a:extLst>
          </p:cNvPr>
          <p:cNvSpPr>
            <a:spLocks noGrp="1"/>
          </p:cNvSpPr>
          <p:nvPr>
            <p:ph idx="1"/>
          </p:nvPr>
        </p:nvSpPr>
        <p:spPr>
          <a:xfrm>
            <a:off x="895244" y="1063416"/>
            <a:ext cx="8946541" cy="4211971"/>
          </a:xfrm>
        </p:spPr>
        <p:txBody>
          <a:bodyPr>
            <a:normAutofit fontScale="70000" lnSpcReduction="20000"/>
          </a:bodyPr>
          <a:lstStyle/>
          <a:p>
            <a:pPr marL="0" indent="0">
              <a:buNone/>
            </a:pPr>
            <a:endParaRPr lang="en-IN" dirty="0"/>
          </a:p>
          <a:p>
            <a:pPr marL="0" indent="0">
              <a:buNone/>
            </a:pPr>
            <a:r>
              <a:rPr lang="en-US" dirty="0"/>
              <a:t>flatten_1 (Flatten)              (None, 12544)         0           dropout_2[0][0]                  </a:t>
            </a:r>
            <a:endParaRPr lang="en-IN" dirty="0"/>
          </a:p>
          <a:p>
            <a:pPr marL="0" indent="0">
              <a:buNone/>
            </a:pPr>
            <a:r>
              <a:rPr lang="en-US" dirty="0"/>
              <a:t>__________________________________________________________________________________________________</a:t>
            </a:r>
            <a:endParaRPr lang="en-IN" dirty="0"/>
          </a:p>
          <a:p>
            <a:pPr marL="0" indent="0">
              <a:buNone/>
            </a:pPr>
            <a:r>
              <a:rPr lang="en-US" dirty="0"/>
              <a:t>dense_1 (Dense)                  (None, 512)           6423040     flatten_1[0][0]                  </a:t>
            </a:r>
            <a:endParaRPr lang="en-IN" dirty="0"/>
          </a:p>
          <a:p>
            <a:pPr marL="0" indent="0">
              <a:buNone/>
            </a:pPr>
            <a:r>
              <a:rPr lang="en-US" dirty="0"/>
              <a:t>__________________________________________________________________________________________________</a:t>
            </a:r>
            <a:endParaRPr lang="en-IN" dirty="0"/>
          </a:p>
          <a:p>
            <a:pPr marL="0" indent="0">
              <a:buNone/>
            </a:pPr>
            <a:r>
              <a:rPr lang="en-US" dirty="0"/>
              <a:t>activation_5 (Activation)        (None, 512)           0           dense_1[0][0]                    </a:t>
            </a:r>
            <a:endParaRPr lang="en-IN" dirty="0"/>
          </a:p>
          <a:p>
            <a:pPr marL="0" indent="0">
              <a:buNone/>
            </a:pPr>
            <a:r>
              <a:rPr lang="en-US" dirty="0"/>
              <a:t>__________________________________________________________________________________________________</a:t>
            </a:r>
            <a:endParaRPr lang="en-IN" dirty="0"/>
          </a:p>
          <a:p>
            <a:pPr marL="0" indent="0">
              <a:buNone/>
            </a:pPr>
            <a:r>
              <a:rPr lang="en-US" dirty="0"/>
              <a:t>dropout_3 (Dropout)              (None, 512)           0           activation_5[0][0]               </a:t>
            </a:r>
            <a:endParaRPr lang="en-IN" dirty="0"/>
          </a:p>
          <a:p>
            <a:pPr marL="0" indent="0">
              <a:buNone/>
            </a:pPr>
            <a:r>
              <a:rPr lang="en-US" dirty="0"/>
              <a:t>__________________________________________________________________________________________________</a:t>
            </a:r>
            <a:endParaRPr lang="en-IN" dirty="0"/>
          </a:p>
          <a:p>
            <a:pPr marL="0" indent="0">
              <a:buNone/>
            </a:pPr>
            <a:r>
              <a:rPr lang="en-US" dirty="0"/>
              <a:t>dense_2 (Dense)                  (None, 2)             1026        dropout_3[0][0]                  </a:t>
            </a:r>
            <a:endParaRPr lang="en-IN" dirty="0"/>
          </a:p>
          <a:p>
            <a:pPr marL="0" indent="0">
              <a:buNone/>
            </a:pPr>
            <a:r>
              <a:rPr lang="en-US" dirty="0"/>
              <a:t>__________________________________________________________________________________________________</a:t>
            </a:r>
            <a:endParaRPr lang="en-IN" dirty="0"/>
          </a:p>
          <a:p>
            <a:pPr marL="0" indent="0">
              <a:buNone/>
            </a:pPr>
            <a:r>
              <a:rPr lang="en-US" dirty="0"/>
              <a:t>activation_6 (Activation)        (None, 2)             0           dense_2[0][0]                    </a:t>
            </a:r>
            <a:endParaRPr lang="en-IN" dirty="0"/>
          </a:p>
          <a:p>
            <a:pPr marL="0" indent="0">
              <a:buNone/>
            </a:pPr>
            <a:r>
              <a:rPr lang="en-US" dirty="0"/>
              <a:t>=================================================================================</a:t>
            </a:r>
            <a:endParaRPr lang="en-IN" dirty="0"/>
          </a:p>
          <a:p>
            <a:pPr marL="0" indent="0">
              <a:buNone/>
            </a:pPr>
            <a:endParaRPr lang="en-IN" dirty="0"/>
          </a:p>
          <a:p>
            <a:endParaRPr lang="en-IN" dirty="0"/>
          </a:p>
        </p:txBody>
      </p:sp>
      <p:sp>
        <p:nvSpPr>
          <p:cNvPr id="4" name="Footer Placeholder 3">
            <a:extLst>
              <a:ext uri="{FF2B5EF4-FFF2-40B4-BE49-F238E27FC236}">
                <a16:creationId xmlns:a16="http://schemas.microsoft.com/office/drawing/2014/main" id="{CE9777B1-9EBC-4939-892D-08651098BA7A}"/>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5381A8E4-5356-4B59-8D04-C6396D534C70}"/>
              </a:ext>
            </a:extLst>
          </p:cNvPr>
          <p:cNvSpPr>
            <a:spLocks noGrp="1"/>
          </p:cNvSpPr>
          <p:nvPr>
            <p:ph type="sldNum" sz="quarter" idx="12"/>
          </p:nvPr>
        </p:nvSpPr>
        <p:spPr/>
        <p:txBody>
          <a:bodyPr/>
          <a:lstStyle/>
          <a:p>
            <a:fld id="{80F0BA48-8AEA-4534-9042-1593217A1D1D}" type="slidenum">
              <a:rPr lang="en-IN" smtClean="0"/>
              <a:t>13</a:t>
            </a:fld>
            <a:endParaRPr lang="en-IN"/>
          </a:p>
        </p:txBody>
      </p:sp>
      <p:sp>
        <p:nvSpPr>
          <p:cNvPr id="6" name="TextBox 5">
            <a:extLst>
              <a:ext uri="{FF2B5EF4-FFF2-40B4-BE49-F238E27FC236}">
                <a16:creationId xmlns:a16="http://schemas.microsoft.com/office/drawing/2014/main" id="{46C093AE-932E-4900-95D2-E4ACBCFFC42F}"/>
              </a:ext>
            </a:extLst>
          </p:cNvPr>
          <p:cNvSpPr txBox="1"/>
          <p:nvPr/>
        </p:nvSpPr>
        <p:spPr>
          <a:xfrm>
            <a:off x="895244" y="295729"/>
            <a:ext cx="7996965" cy="369332"/>
          </a:xfrm>
          <a:prstGeom prst="rect">
            <a:avLst/>
          </a:prstGeom>
          <a:noFill/>
        </p:spPr>
        <p:txBody>
          <a:bodyPr wrap="square" rtlCol="0">
            <a:spAutoFit/>
          </a:bodyPr>
          <a:lstStyle/>
          <a:p>
            <a:r>
              <a:rPr lang="en-IN" dirty="0"/>
              <a:t>(Continuation)</a:t>
            </a:r>
          </a:p>
        </p:txBody>
      </p:sp>
      <p:cxnSp>
        <p:nvCxnSpPr>
          <p:cNvPr id="7" name="Straight Connector 6">
            <a:extLst>
              <a:ext uri="{FF2B5EF4-FFF2-40B4-BE49-F238E27FC236}">
                <a16:creationId xmlns:a16="http://schemas.microsoft.com/office/drawing/2014/main" id="{A4C1D669-CE3C-48F3-BBCB-4B8EDABC2B91}"/>
              </a:ext>
            </a:extLst>
          </p:cNvPr>
          <p:cNvCxnSpPr>
            <a:cxnSpLocks/>
          </p:cNvCxnSpPr>
          <p:nvPr/>
        </p:nvCxnSpPr>
        <p:spPr>
          <a:xfrm>
            <a:off x="712447" y="679572"/>
            <a:ext cx="9527791" cy="32208"/>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074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AC5EAC-72F4-4D2E-BEC5-9E9F7F353E2D}"/>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C27C4F3F-3BDC-434B-B356-30D9B93997EF}"/>
              </a:ext>
            </a:extLst>
          </p:cNvPr>
          <p:cNvSpPr>
            <a:spLocks noGrp="1"/>
          </p:cNvSpPr>
          <p:nvPr>
            <p:ph type="sldNum" sz="quarter" idx="12"/>
          </p:nvPr>
        </p:nvSpPr>
        <p:spPr/>
        <p:txBody>
          <a:bodyPr/>
          <a:lstStyle/>
          <a:p>
            <a:fld id="{80F0BA48-8AEA-4534-9042-1593217A1D1D}" type="slidenum">
              <a:rPr lang="en-IN" smtClean="0"/>
              <a:t>14</a:t>
            </a:fld>
            <a:endParaRPr lang="en-IN"/>
          </a:p>
        </p:txBody>
      </p:sp>
      <p:sp>
        <p:nvSpPr>
          <p:cNvPr id="13" name="Content Placeholder 12">
            <a:extLst>
              <a:ext uri="{FF2B5EF4-FFF2-40B4-BE49-F238E27FC236}">
                <a16:creationId xmlns:a16="http://schemas.microsoft.com/office/drawing/2014/main" id="{4FBC3023-6F4F-4E02-8C2A-A91B16F1F45B}"/>
              </a:ext>
            </a:extLst>
          </p:cNvPr>
          <p:cNvSpPr>
            <a:spLocks noGrp="1"/>
          </p:cNvSpPr>
          <p:nvPr>
            <p:ph idx="1"/>
          </p:nvPr>
        </p:nvSpPr>
        <p:spPr>
          <a:xfrm>
            <a:off x="1001261" y="792289"/>
            <a:ext cx="8946541" cy="4195481"/>
          </a:xfrm>
        </p:spPr>
        <p:txBody>
          <a:bodyPr/>
          <a:lstStyle/>
          <a:p>
            <a:r>
              <a:rPr lang="en-US" sz="2800" dirty="0" err="1"/>
              <a:t>ReLU</a:t>
            </a:r>
            <a:br>
              <a:rPr lang="en-US" sz="2800" dirty="0"/>
            </a:br>
            <a:br>
              <a:rPr lang="en-US" dirty="0"/>
            </a:br>
            <a:r>
              <a:rPr lang="en-US" sz="1800" dirty="0"/>
              <a:t>In the context of </a:t>
            </a:r>
            <a:r>
              <a:rPr lang="en-US" sz="1800" dirty="0">
                <a:hlinkClick r:id="rId2" tooltip="Artificial neural network"/>
              </a:rPr>
              <a:t>artificial neural networks</a:t>
            </a:r>
            <a:r>
              <a:rPr lang="en-US" sz="1800" dirty="0"/>
              <a:t>, the rectifier is an </a:t>
            </a:r>
            <a:r>
              <a:rPr lang="en-US" sz="1800" dirty="0">
                <a:hlinkClick r:id="rId3" tooltip="Activation function"/>
              </a:rPr>
              <a:t>activation function</a:t>
            </a:r>
            <a:r>
              <a:rPr lang="en-US" sz="1800" dirty="0"/>
              <a:t> defined as the positive part of its argument:</a:t>
            </a:r>
          </a:p>
          <a:p>
            <a:endParaRPr lang="en-US" sz="1800" dirty="0"/>
          </a:p>
          <a:p>
            <a:endParaRPr lang="en-US" sz="1800" dirty="0"/>
          </a:p>
          <a:p>
            <a:r>
              <a:rPr lang="en-US" sz="2800" dirty="0" err="1"/>
              <a:t>Softmax</a:t>
            </a:r>
            <a:br>
              <a:rPr lang="en-US" sz="1800" dirty="0"/>
            </a:br>
            <a:r>
              <a:rPr lang="en-US" sz="1800" dirty="0"/>
              <a:t>This function will calculate the probabilities of each target class over all possible target classes.</a:t>
            </a:r>
          </a:p>
          <a:p>
            <a:endParaRPr lang="en-US" sz="1800" dirty="0"/>
          </a:p>
        </p:txBody>
      </p:sp>
      <p:pic>
        <p:nvPicPr>
          <p:cNvPr id="20" name="Picture 19">
            <a:extLst>
              <a:ext uri="{FF2B5EF4-FFF2-40B4-BE49-F238E27FC236}">
                <a16:creationId xmlns:a16="http://schemas.microsoft.com/office/drawing/2014/main" id="{35EDBA03-2562-46A6-8BC7-EDD2AD12B01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13617" y="2318385"/>
            <a:ext cx="2043957" cy="339090"/>
          </a:xfrm>
          <a:prstGeom prst="rect">
            <a:avLst/>
          </a:prstGeom>
          <a:noFill/>
          <a:ln>
            <a:noFill/>
          </a:ln>
        </p:spPr>
      </p:pic>
      <p:pic>
        <p:nvPicPr>
          <p:cNvPr id="21" name="Picture 20">
            <a:extLst>
              <a:ext uri="{FF2B5EF4-FFF2-40B4-BE49-F238E27FC236}">
                <a16:creationId xmlns:a16="http://schemas.microsoft.com/office/drawing/2014/main" id="{4723F88E-CF7B-4E60-8F82-F76EB2A0CCD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13616" y="4143376"/>
            <a:ext cx="2415433" cy="638174"/>
          </a:xfrm>
          <a:prstGeom prst="rect">
            <a:avLst/>
          </a:prstGeom>
          <a:noFill/>
          <a:ln>
            <a:noFill/>
          </a:ln>
        </p:spPr>
      </p:pic>
    </p:spTree>
    <p:extLst>
      <p:ext uri="{BB962C8B-B14F-4D97-AF65-F5344CB8AC3E}">
        <p14:creationId xmlns:p14="http://schemas.microsoft.com/office/powerpoint/2010/main" val="73305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A989-7587-4586-9239-2D30F97B7498}"/>
              </a:ext>
            </a:extLst>
          </p:cNvPr>
          <p:cNvSpPr>
            <a:spLocks noGrp="1"/>
          </p:cNvSpPr>
          <p:nvPr>
            <p:ph type="title"/>
          </p:nvPr>
        </p:nvSpPr>
        <p:spPr>
          <a:xfrm>
            <a:off x="673896" y="164852"/>
            <a:ext cx="9404723" cy="767687"/>
          </a:xfrm>
        </p:spPr>
        <p:txBody>
          <a:bodyPr/>
          <a:lstStyle/>
          <a:p>
            <a:r>
              <a:rPr lang="en-IN" dirty="0" err="1"/>
              <a:t>Keras</a:t>
            </a:r>
            <a:r>
              <a:rPr lang="en-IN" dirty="0"/>
              <a:t> </a:t>
            </a:r>
          </a:p>
        </p:txBody>
      </p:sp>
      <p:sp>
        <p:nvSpPr>
          <p:cNvPr id="3" name="Content Placeholder 2">
            <a:extLst>
              <a:ext uri="{FF2B5EF4-FFF2-40B4-BE49-F238E27FC236}">
                <a16:creationId xmlns:a16="http://schemas.microsoft.com/office/drawing/2014/main" id="{E35BEAA1-D8D9-4B7F-9D04-FF3ABBFFCA34}"/>
              </a:ext>
            </a:extLst>
          </p:cNvPr>
          <p:cNvSpPr>
            <a:spLocks noGrp="1"/>
          </p:cNvSpPr>
          <p:nvPr>
            <p:ph idx="1"/>
          </p:nvPr>
        </p:nvSpPr>
        <p:spPr>
          <a:xfrm>
            <a:off x="358539" y="1315278"/>
            <a:ext cx="4186119" cy="4642391"/>
          </a:xfrm>
        </p:spPr>
        <p:txBody>
          <a:bodyPr/>
          <a:lstStyle/>
          <a:p>
            <a:pPr marL="0" indent="0">
              <a:buNone/>
            </a:pPr>
            <a:r>
              <a:rPr lang="en-IN" b="1" u="sng" dirty="0"/>
              <a:t>Definition:</a:t>
            </a:r>
            <a:r>
              <a:rPr lang="en-IN" dirty="0"/>
              <a:t> </a:t>
            </a:r>
          </a:p>
          <a:p>
            <a:pPr marL="0" indent="0">
              <a:buNone/>
            </a:pPr>
            <a:r>
              <a:rPr lang="en-IN" dirty="0" err="1"/>
              <a:t>Keras</a:t>
            </a:r>
            <a:r>
              <a:rPr lang="en-IN" dirty="0"/>
              <a:t> is a high-level neural networks API, written in Python and capable of running on top of </a:t>
            </a:r>
            <a:r>
              <a:rPr lang="en-IN" dirty="0" err="1">
                <a:hlinkClick r:id="rId2"/>
              </a:rPr>
              <a:t>TensorFlow</a:t>
            </a:r>
            <a:r>
              <a:rPr lang="en-IN" dirty="0"/>
              <a:t>, </a:t>
            </a:r>
            <a:r>
              <a:rPr lang="en-IN" dirty="0">
                <a:hlinkClick r:id="rId3"/>
              </a:rPr>
              <a:t>CNTK</a:t>
            </a:r>
            <a:r>
              <a:rPr lang="en-IN" dirty="0"/>
              <a:t>, or </a:t>
            </a:r>
            <a:r>
              <a:rPr lang="en-IN" dirty="0" err="1">
                <a:hlinkClick r:id="rId4"/>
              </a:rPr>
              <a:t>Theano</a:t>
            </a:r>
            <a:r>
              <a:rPr lang="en-IN" dirty="0"/>
              <a:t>.</a:t>
            </a:r>
          </a:p>
          <a:p>
            <a:pPr marL="0" indent="0">
              <a:buNone/>
            </a:pPr>
            <a:endParaRPr lang="en-IN" dirty="0"/>
          </a:p>
          <a:p>
            <a:pPr marL="0" indent="0">
              <a:buNone/>
            </a:pPr>
            <a:r>
              <a:rPr lang="en-IN" b="1" u="sng" dirty="0"/>
              <a:t>Features of </a:t>
            </a:r>
            <a:r>
              <a:rPr lang="en-IN" b="1" u="sng" dirty="0" err="1"/>
              <a:t>Keras</a:t>
            </a:r>
            <a:r>
              <a:rPr lang="en-IN" b="1" u="sng" dirty="0"/>
              <a:t> : </a:t>
            </a:r>
          </a:p>
          <a:p>
            <a:pPr>
              <a:buFont typeface="Wingdings" panose="05000000000000000000" pitchFamily="2" charset="2"/>
              <a:buChar char="v"/>
            </a:pPr>
            <a:r>
              <a:rPr lang="en-IN" dirty="0"/>
              <a:t>User friendliness</a:t>
            </a:r>
          </a:p>
          <a:p>
            <a:pPr>
              <a:buFont typeface="Wingdings" panose="05000000000000000000" pitchFamily="2" charset="2"/>
              <a:buChar char="v"/>
            </a:pPr>
            <a:r>
              <a:rPr lang="en-IN" dirty="0"/>
              <a:t>Modularity</a:t>
            </a:r>
          </a:p>
          <a:p>
            <a:pPr>
              <a:buFont typeface="Wingdings" panose="05000000000000000000" pitchFamily="2" charset="2"/>
              <a:buChar char="v"/>
            </a:pPr>
            <a:r>
              <a:rPr lang="en-IN" dirty="0"/>
              <a:t>Easy extensibility</a:t>
            </a:r>
          </a:p>
          <a:p>
            <a:pPr>
              <a:buFont typeface="Wingdings" panose="05000000000000000000" pitchFamily="2" charset="2"/>
              <a:buChar char="v"/>
            </a:pPr>
            <a:r>
              <a:rPr lang="en-IN" dirty="0"/>
              <a:t>Work with Python</a:t>
            </a:r>
          </a:p>
        </p:txBody>
      </p:sp>
      <p:sp>
        <p:nvSpPr>
          <p:cNvPr id="4" name="Footer Placeholder 3">
            <a:extLst>
              <a:ext uri="{FF2B5EF4-FFF2-40B4-BE49-F238E27FC236}">
                <a16:creationId xmlns:a16="http://schemas.microsoft.com/office/drawing/2014/main" id="{04EA91F4-9CF3-4C8C-9502-8192CC2433DB}"/>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572C45E0-68BA-4E57-9DD4-3A4AE66EDCC0}"/>
              </a:ext>
            </a:extLst>
          </p:cNvPr>
          <p:cNvSpPr>
            <a:spLocks noGrp="1"/>
          </p:cNvSpPr>
          <p:nvPr>
            <p:ph type="sldNum" sz="quarter" idx="12"/>
          </p:nvPr>
        </p:nvSpPr>
        <p:spPr/>
        <p:txBody>
          <a:bodyPr/>
          <a:lstStyle/>
          <a:p>
            <a:fld id="{80F0BA48-8AEA-4534-9042-1593217A1D1D}" type="slidenum">
              <a:rPr lang="en-IN" smtClean="0"/>
              <a:t>15</a:t>
            </a:fld>
            <a:endParaRPr lang="en-IN"/>
          </a:p>
        </p:txBody>
      </p:sp>
      <p:pic>
        <p:nvPicPr>
          <p:cNvPr id="6146" name="Picture 2" descr="Image result for open source library">
            <a:extLst>
              <a:ext uri="{FF2B5EF4-FFF2-40B4-BE49-F238E27FC236}">
                <a16:creationId xmlns:a16="http://schemas.microsoft.com/office/drawing/2014/main" id="{D06549B9-210E-41DB-B194-9CE766A17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4659" y="1447514"/>
            <a:ext cx="5990411" cy="417692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56F6F6B2-0A0F-4AF8-A0E1-AD8D24668A41}"/>
              </a:ext>
            </a:extLst>
          </p:cNvPr>
          <p:cNvCxnSpPr>
            <a:cxnSpLocks/>
          </p:cNvCxnSpPr>
          <p:nvPr/>
        </p:nvCxnSpPr>
        <p:spPr>
          <a:xfrm>
            <a:off x="673896" y="900331"/>
            <a:ext cx="9527791" cy="32208"/>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21510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Code Screenshot:</a:t>
            </a:r>
            <a:br>
              <a:rPr lang="en-IN" sz="2800" dirty="0"/>
            </a:br>
            <a:endParaRPr lang="en-IN" sz="28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16</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pic>
        <p:nvPicPr>
          <p:cNvPr id="3" name="Picture 2">
            <a:extLst>
              <a:ext uri="{FF2B5EF4-FFF2-40B4-BE49-F238E27FC236}">
                <a16:creationId xmlns:a16="http://schemas.microsoft.com/office/drawing/2014/main" id="{DEA590BE-B0B5-4F5F-AAA7-4C769C71B1A2}"/>
              </a:ext>
            </a:extLst>
          </p:cNvPr>
          <p:cNvPicPr>
            <a:picLocks noChangeAspect="1"/>
          </p:cNvPicPr>
          <p:nvPr/>
        </p:nvPicPr>
        <p:blipFill>
          <a:blip r:embed="rId2"/>
          <a:stretch>
            <a:fillRect/>
          </a:stretch>
        </p:blipFill>
        <p:spPr>
          <a:xfrm>
            <a:off x="1340556" y="1169369"/>
            <a:ext cx="7660569" cy="5523793"/>
          </a:xfrm>
          <a:prstGeom prst="rect">
            <a:avLst/>
          </a:prstGeom>
        </p:spPr>
      </p:pic>
    </p:spTree>
    <p:extLst>
      <p:ext uri="{BB962C8B-B14F-4D97-AF65-F5344CB8AC3E}">
        <p14:creationId xmlns:p14="http://schemas.microsoft.com/office/powerpoint/2010/main" val="381509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Code Screenshot:</a:t>
            </a:r>
            <a:br>
              <a:rPr lang="en-IN" sz="2800" dirty="0"/>
            </a:br>
            <a:endParaRPr lang="en-IN" sz="2800" dirty="0"/>
          </a:p>
        </p:txBody>
      </p:sp>
      <p:pic>
        <p:nvPicPr>
          <p:cNvPr id="7" name="Content Placeholder 6">
            <a:extLst>
              <a:ext uri="{FF2B5EF4-FFF2-40B4-BE49-F238E27FC236}">
                <a16:creationId xmlns:a16="http://schemas.microsoft.com/office/drawing/2014/main" id="{C255BDB3-BC10-40E4-B4C3-B4D1F561A7DC}"/>
              </a:ext>
            </a:extLst>
          </p:cNvPr>
          <p:cNvPicPr>
            <a:picLocks noGrp="1" noChangeAspect="1"/>
          </p:cNvPicPr>
          <p:nvPr>
            <p:ph idx="1"/>
          </p:nvPr>
        </p:nvPicPr>
        <p:blipFill>
          <a:blip r:embed="rId2"/>
          <a:stretch>
            <a:fillRect/>
          </a:stretch>
        </p:blipFill>
        <p:spPr>
          <a:xfrm>
            <a:off x="1629035" y="1170066"/>
            <a:ext cx="7438874" cy="5620928"/>
          </a:xfrm>
          <a:prstGeom prst="rect">
            <a:avLst/>
          </a:prstGeom>
        </p:spPr>
      </p:pic>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17</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2518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Code Screenshot:</a:t>
            </a:r>
            <a:br>
              <a:rPr lang="en-IN" sz="2800" dirty="0"/>
            </a:br>
            <a:endParaRPr lang="en-IN" sz="28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18</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pic>
        <p:nvPicPr>
          <p:cNvPr id="3" name="Picture 2">
            <a:extLst>
              <a:ext uri="{FF2B5EF4-FFF2-40B4-BE49-F238E27FC236}">
                <a16:creationId xmlns:a16="http://schemas.microsoft.com/office/drawing/2014/main" id="{0EE137F7-D250-4F61-89DC-212033A69155}"/>
              </a:ext>
            </a:extLst>
          </p:cNvPr>
          <p:cNvPicPr>
            <a:picLocks noChangeAspect="1"/>
          </p:cNvPicPr>
          <p:nvPr/>
        </p:nvPicPr>
        <p:blipFill>
          <a:blip r:embed="rId2"/>
          <a:stretch>
            <a:fillRect/>
          </a:stretch>
        </p:blipFill>
        <p:spPr>
          <a:xfrm>
            <a:off x="1970473" y="1170066"/>
            <a:ext cx="6774032" cy="5605865"/>
          </a:xfrm>
          <a:prstGeom prst="rect">
            <a:avLst/>
          </a:prstGeom>
        </p:spPr>
      </p:pic>
    </p:spTree>
    <p:extLst>
      <p:ext uri="{BB962C8B-B14F-4D97-AF65-F5344CB8AC3E}">
        <p14:creationId xmlns:p14="http://schemas.microsoft.com/office/powerpoint/2010/main" val="202965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Code Screenshot:</a:t>
            </a:r>
            <a:br>
              <a:rPr lang="en-IN" sz="2800" dirty="0"/>
            </a:br>
            <a:endParaRPr lang="en-IN" sz="28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19</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pic>
        <p:nvPicPr>
          <p:cNvPr id="7" name="Picture 6">
            <a:extLst>
              <a:ext uri="{FF2B5EF4-FFF2-40B4-BE49-F238E27FC236}">
                <a16:creationId xmlns:a16="http://schemas.microsoft.com/office/drawing/2014/main" id="{B9117D6E-8748-47CC-A1A3-A6F71AE09D99}"/>
              </a:ext>
            </a:extLst>
          </p:cNvPr>
          <p:cNvPicPr>
            <a:picLocks noChangeAspect="1"/>
          </p:cNvPicPr>
          <p:nvPr/>
        </p:nvPicPr>
        <p:blipFill>
          <a:blip r:embed="rId2"/>
          <a:stretch>
            <a:fillRect/>
          </a:stretch>
        </p:blipFill>
        <p:spPr>
          <a:xfrm>
            <a:off x="1997017" y="1170066"/>
            <a:ext cx="6218295" cy="5643562"/>
          </a:xfrm>
          <a:prstGeom prst="rect">
            <a:avLst/>
          </a:prstGeom>
        </p:spPr>
      </p:pic>
    </p:spTree>
    <p:extLst>
      <p:ext uri="{BB962C8B-B14F-4D97-AF65-F5344CB8AC3E}">
        <p14:creationId xmlns:p14="http://schemas.microsoft.com/office/powerpoint/2010/main" val="370357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BDE7FB-6475-4672-99F9-1ED83F2663AD}"/>
              </a:ext>
            </a:extLst>
          </p:cNvPr>
          <p:cNvSpPr>
            <a:spLocks noGrp="1"/>
          </p:cNvSpPr>
          <p:nvPr>
            <p:ph type="ftr" sz="quarter" idx="11"/>
          </p:nvPr>
        </p:nvSpPr>
        <p:spPr>
          <a:xfrm>
            <a:off x="99120" y="6445576"/>
            <a:ext cx="3859795" cy="304801"/>
          </a:xfrm>
        </p:spPr>
        <p:txBody>
          <a:bodyPr/>
          <a:lstStyle/>
          <a:p>
            <a:r>
              <a:rPr lang="en-IN"/>
              <a:t>Boss Detector</a:t>
            </a:r>
          </a:p>
        </p:txBody>
      </p:sp>
      <p:sp>
        <p:nvSpPr>
          <p:cNvPr id="5" name="Slide Number Placeholder 4">
            <a:extLst>
              <a:ext uri="{FF2B5EF4-FFF2-40B4-BE49-F238E27FC236}">
                <a16:creationId xmlns:a16="http://schemas.microsoft.com/office/drawing/2014/main" id="{2C24DC08-D0CD-4D6F-92D2-9E225843E9B7}"/>
              </a:ext>
            </a:extLst>
          </p:cNvPr>
          <p:cNvSpPr>
            <a:spLocks noGrp="1"/>
          </p:cNvSpPr>
          <p:nvPr>
            <p:ph type="sldNum" sz="quarter" idx="12"/>
          </p:nvPr>
        </p:nvSpPr>
        <p:spPr/>
        <p:txBody>
          <a:bodyPr/>
          <a:lstStyle/>
          <a:p>
            <a:fld id="{80F0BA48-8AEA-4534-9042-1593217A1D1D}" type="slidenum">
              <a:rPr lang="en-IN" smtClean="0"/>
              <a:t>2</a:t>
            </a:fld>
            <a:endParaRPr lang="en-IN"/>
          </a:p>
        </p:txBody>
      </p:sp>
      <p:sp>
        <p:nvSpPr>
          <p:cNvPr id="21" name="TextBox 20">
            <a:extLst>
              <a:ext uri="{FF2B5EF4-FFF2-40B4-BE49-F238E27FC236}">
                <a16:creationId xmlns:a16="http://schemas.microsoft.com/office/drawing/2014/main" id="{C65B8A06-4B66-4FAE-ACE7-A12B2651506D}"/>
              </a:ext>
            </a:extLst>
          </p:cNvPr>
          <p:cNvSpPr txBox="1"/>
          <p:nvPr/>
        </p:nvSpPr>
        <p:spPr>
          <a:xfrm>
            <a:off x="586277" y="377232"/>
            <a:ext cx="9390743" cy="523220"/>
          </a:xfrm>
          <a:prstGeom prst="rect">
            <a:avLst/>
          </a:prstGeom>
          <a:noFill/>
        </p:spPr>
        <p:txBody>
          <a:bodyPr wrap="square" rtlCol="0">
            <a:spAutoFit/>
          </a:bodyPr>
          <a:lstStyle/>
          <a:p>
            <a:r>
              <a:rPr lang="en-IN" sz="2800" dirty="0"/>
              <a:t>Recap</a:t>
            </a:r>
          </a:p>
        </p:txBody>
      </p:sp>
      <p:cxnSp>
        <p:nvCxnSpPr>
          <p:cNvPr id="22" name="Straight Connector 21">
            <a:extLst>
              <a:ext uri="{FF2B5EF4-FFF2-40B4-BE49-F238E27FC236}">
                <a16:creationId xmlns:a16="http://schemas.microsoft.com/office/drawing/2014/main" id="{AB85CD5D-026B-47B4-A9AC-CB3A94D268BC}"/>
              </a:ext>
            </a:extLst>
          </p:cNvPr>
          <p:cNvCxnSpPr>
            <a:cxnSpLocks/>
          </p:cNvCxnSpPr>
          <p:nvPr/>
        </p:nvCxnSpPr>
        <p:spPr>
          <a:xfrm>
            <a:off x="510502" y="900452"/>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pic>
        <p:nvPicPr>
          <p:cNvPr id="2052" name="Picture 4" descr="Related image">
            <a:extLst>
              <a:ext uri="{FF2B5EF4-FFF2-40B4-BE49-F238E27FC236}">
                <a16:creationId xmlns:a16="http://schemas.microsoft.com/office/drawing/2014/main" id="{B4D48CBB-618C-4789-B8F4-329D641C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252" y="2008329"/>
            <a:ext cx="735789" cy="7357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ngry boss icons">
            <a:extLst>
              <a:ext uri="{FF2B5EF4-FFF2-40B4-BE49-F238E27FC236}">
                <a16:creationId xmlns:a16="http://schemas.microsoft.com/office/drawing/2014/main" id="{AFD30219-FDF3-45F9-ABEE-9F24C6206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789" y="1130937"/>
            <a:ext cx="547799" cy="71186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CBD259A-6874-49FF-822F-E90B3518AEA5}"/>
              </a:ext>
            </a:extLst>
          </p:cNvPr>
          <p:cNvSpPr txBox="1"/>
          <p:nvPr/>
        </p:nvSpPr>
        <p:spPr>
          <a:xfrm>
            <a:off x="2284317" y="1979526"/>
            <a:ext cx="1625600" cy="338554"/>
          </a:xfrm>
          <a:prstGeom prst="rect">
            <a:avLst/>
          </a:prstGeom>
          <a:noFill/>
        </p:spPr>
        <p:txBody>
          <a:bodyPr wrap="square" rtlCol="0">
            <a:spAutoFit/>
          </a:bodyPr>
          <a:lstStyle/>
          <a:p>
            <a:r>
              <a:rPr lang="en-IN" sz="1600" dirty="0"/>
              <a:t>Face Image</a:t>
            </a:r>
          </a:p>
        </p:txBody>
      </p:sp>
      <p:sp>
        <p:nvSpPr>
          <p:cNvPr id="26" name="Arrow: Right 25">
            <a:extLst>
              <a:ext uri="{FF2B5EF4-FFF2-40B4-BE49-F238E27FC236}">
                <a16:creationId xmlns:a16="http://schemas.microsoft.com/office/drawing/2014/main" id="{CE6D844A-A487-44AB-A4B4-568FCB96AB3A}"/>
              </a:ext>
            </a:extLst>
          </p:cNvPr>
          <p:cNvSpPr/>
          <p:nvPr/>
        </p:nvSpPr>
        <p:spPr>
          <a:xfrm>
            <a:off x="2198733" y="2271804"/>
            <a:ext cx="1538492" cy="2088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2060" name="Picture 12" descr="Image result for computer icon">
            <a:extLst>
              <a:ext uri="{FF2B5EF4-FFF2-40B4-BE49-F238E27FC236}">
                <a16:creationId xmlns:a16="http://schemas.microsoft.com/office/drawing/2014/main" id="{CB9BB3D1-1CFC-4D27-B9ED-37892940C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0006" y="2084301"/>
            <a:ext cx="807084" cy="719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F4CD64E-15DA-422F-952C-E4D35051DA64}"/>
              </a:ext>
            </a:extLst>
          </p:cNvPr>
          <p:cNvSpPr txBox="1"/>
          <p:nvPr/>
        </p:nvSpPr>
        <p:spPr>
          <a:xfrm>
            <a:off x="3704622" y="2785146"/>
            <a:ext cx="1992233" cy="338554"/>
          </a:xfrm>
          <a:prstGeom prst="rect">
            <a:avLst/>
          </a:prstGeom>
          <a:noFill/>
        </p:spPr>
        <p:txBody>
          <a:bodyPr wrap="square" rtlCol="0">
            <a:spAutoFit/>
          </a:bodyPr>
          <a:lstStyle/>
          <a:p>
            <a:r>
              <a:rPr lang="en-IN" sz="1600" dirty="0"/>
              <a:t>    Recognize</a:t>
            </a:r>
          </a:p>
        </p:txBody>
      </p:sp>
      <p:graphicFrame>
        <p:nvGraphicFramePr>
          <p:cNvPr id="29" name="Table 28">
            <a:extLst>
              <a:ext uri="{FF2B5EF4-FFF2-40B4-BE49-F238E27FC236}">
                <a16:creationId xmlns:a16="http://schemas.microsoft.com/office/drawing/2014/main" id="{D04F3F2F-A067-4CF8-9927-CA97A0949134}"/>
              </a:ext>
            </a:extLst>
          </p:cNvPr>
          <p:cNvGraphicFramePr>
            <a:graphicFrameLocks noGrp="1"/>
          </p:cNvGraphicFramePr>
          <p:nvPr>
            <p:extLst>
              <p:ext uri="{D42A27DB-BD31-4B8C-83A1-F6EECF244321}">
                <p14:modId xmlns:p14="http://schemas.microsoft.com/office/powerpoint/2010/main" val="1818600295"/>
              </p:ext>
            </p:extLst>
          </p:nvPr>
        </p:nvGraphicFramePr>
        <p:xfrm>
          <a:off x="6654596" y="1984597"/>
          <a:ext cx="2845050" cy="942016"/>
        </p:xfrm>
        <a:graphic>
          <a:graphicData uri="http://schemas.openxmlformats.org/drawingml/2006/table">
            <a:tbl>
              <a:tblPr firstRow="1" bandRow="1">
                <a:tableStyleId>{5C22544A-7EE6-4342-B048-85BDC9FD1C3A}</a:tableStyleId>
              </a:tblPr>
              <a:tblGrid>
                <a:gridCol w="2845050">
                  <a:extLst>
                    <a:ext uri="{9D8B030D-6E8A-4147-A177-3AD203B41FA5}">
                      <a16:colId xmlns:a16="http://schemas.microsoft.com/office/drawing/2014/main" val="3925964891"/>
                    </a:ext>
                  </a:extLst>
                </a:gridCol>
              </a:tblGrid>
              <a:tr h="942016">
                <a:tc>
                  <a:txBody>
                    <a:bodyPr/>
                    <a:lstStyle/>
                    <a:p>
                      <a:r>
                        <a:rPr lang="en-IN" dirty="0">
                          <a:solidFill>
                            <a:schemeClr val="bg1"/>
                          </a:solidFill>
                        </a:rPr>
                        <a:t>        </a:t>
                      </a:r>
                    </a:p>
                    <a:p>
                      <a:r>
                        <a:rPr lang="en-IN" dirty="0">
                          <a:solidFill>
                            <a:schemeClr val="bg1"/>
                          </a:solidFill>
                        </a:rPr>
                        <a:t>           Hide Screen</a:t>
                      </a:r>
                    </a:p>
                  </a:txBody>
                  <a:tcPr>
                    <a:solidFill>
                      <a:schemeClr val="accent4">
                        <a:lumMod val="40000"/>
                        <a:lumOff val="60000"/>
                      </a:schemeClr>
                    </a:solidFill>
                  </a:tcPr>
                </a:tc>
                <a:extLst>
                  <a:ext uri="{0D108BD9-81ED-4DB2-BD59-A6C34878D82A}">
                    <a16:rowId xmlns:a16="http://schemas.microsoft.com/office/drawing/2014/main" val="4123543877"/>
                  </a:ext>
                </a:extLst>
              </a:tr>
            </a:tbl>
          </a:graphicData>
        </a:graphic>
      </p:graphicFrame>
      <p:sp>
        <p:nvSpPr>
          <p:cNvPr id="35" name="Arrow: Right 34">
            <a:extLst>
              <a:ext uri="{FF2B5EF4-FFF2-40B4-BE49-F238E27FC236}">
                <a16:creationId xmlns:a16="http://schemas.microsoft.com/office/drawing/2014/main" id="{6F897480-80C7-4FD9-92B8-A12202E521B5}"/>
              </a:ext>
            </a:extLst>
          </p:cNvPr>
          <p:cNvSpPr/>
          <p:nvPr/>
        </p:nvSpPr>
        <p:spPr>
          <a:xfrm>
            <a:off x="4986597" y="2330304"/>
            <a:ext cx="1538492" cy="2088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DD354410-5FC7-4098-81DB-FC7D6CB8EC5C}"/>
              </a:ext>
            </a:extLst>
          </p:cNvPr>
          <p:cNvSpPr txBox="1"/>
          <p:nvPr/>
        </p:nvSpPr>
        <p:spPr>
          <a:xfrm>
            <a:off x="661707" y="4049221"/>
            <a:ext cx="10601739" cy="1077218"/>
          </a:xfrm>
          <a:prstGeom prst="rect">
            <a:avLst/>
          </a:prstGeom>
          <a:noFill/>
        </p:spPr>
        <p:txBody>
          <a:bodyPr wrap="square" rtlCol="0">
            <a:spAutoFit/>
          </a:bodyPr>
          <a:lstStyle/>
          <a:p>
            <a:pPr marL="285750" lvl="0" indent="-285750">
              <a:buFont typeface="Arial" panose="020B0604020202020204" pitchFamily="34" charset="0"/>
              <a:buChar char="•"/>
            </a:pPr>
            <a:r>
              <a:rPr lang="en-IN" sz="1600" dirty="0"/>
              <a:t>The software we are using to implement the project is the anaconda. </a:t>
            </a:r>
          </a:p>
          <a:p>
            <a:pPr marL="285750" lvl="0" indent="-285750">
              <a:buFont typeface="Arial" panose="020B0604020202020204" pitchFamily="34" charset="0"/>
              <a:buChar char="•"/>
            </a:pPr>
            <a:r>
              <a:rPr lang="en-IN" sz="1600" dirty="0"/>
              <a:t>We have installed all the necessary library packages like </a:t>
            </a:r>
            <a:r>
              <a:rPr lang="en-IN" sz="1600" dirty="0" err="1"/>
              <a:t>sklearn</a:t>
            </a:r>
            <a:r>
              <a:rPr lang="en-IN" sz="1600" dirty="0"/>
              <a:t>, </a:t>
            </a:r>
            <a:r>
              <a:rPr lang="en-IN" sz="1600" dirty="0" err="1"/>
              <a:t>keras</a:t>
            </a:r>
            <a:r>
              <a:rPr lang="en-IN" sz="1600" dirty="0"/>
              <a:t>, </a:t>
            </a:r>
            <a:r>
              <a:rPr lang="en-IN" sz="1600" dirty="0" err="1"/>
              <a:t>tensorflow</a:t>
            </a:r>
            <a:r>
              <a:rPr lang="en-IN" sz="1600" dirty="0"/>
              <a:t>, OpenCV, and </a:t>
            </a:r>
            <a:r>
              <a:rPr lang="en-IN" sz="1600" dirty="0" err="1"/>
              <a:t>numpy</a:t>
            </a:r>
            <a:r>
              <a:rPr lang="en-IN" sz="1600" dirty="0"/>
              <a:t>.</a:t>
            </a:r>
          </a:p>
          <a:p>
            <a:endParaRPr lang="en-IN" sz="1600" dirty="0"/>
          </a:p>
        </p:txBody>
      </p:sp>
      <p:sp>
        <p:nvSpPr>
          <p:cNvPr id="6" name="TextBox 5">
            <a:extLst>
              <a:ext uri="{FF2B5EF4-FFF2-40B4-BE49-F238E27FC236}">
                <a16:creationId xmlns:a16="http://schemas.microsoft.com/office/drawing/2014/main" id="{62514F6B-6EE2-4719-95A3-DE6957DCC070}"/>
              </a:ext>
            </a:extLst>
          </p:cNvPr>
          <p:cNvSpPr txBox="1"/>
          <p:nvPr/>
        </p:nvSpPr>
        <p:spPr>
          <a:xfrm>
            <a:off x="661707" y="3540020"/>
            <a:ext cx="1782124" cy="369332"/>
          </a:xfrm>
          <a:prstGeom prst="rect">
            <a:avLst/>
          </a:prstGeom>
          <a:noFill/>
        </p:spPr>
        <p:txBody>
          <a:bodyPr wrap="square" rtlCol="0">
            <a:spAutoFit/>
          </a:bodyPr>
          <a:lstStyle/>
          <a:p>
            <a:r>
              <a:rPr lang="en-IN" u="sng" dirty="0"/>
              <a:t>Prerequisites</a:t>
            </a:r>
          </a:p>
        </p:txBody>
      </p:sp>
    </p:spTree>
    <p:extLst>
      <p:ext uri="{BB962C8B-B14F-4D97-AF65-F5344CB8AC3E}">
        <p14:creationId xmlns:p14="http://schemas.microsoft.com/office/powerpoint/2010/main" val="1997771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Output:</a:t>
            </a:r>
            <a:br>
              <a:rPr lang="en-IN" sz="2800" dirty="0"/>
            </a:br>
            <a:endParaRPr lang="en-IN" sz="2800" dirty="0"/>
          </a:p>
        </p:txBody>
      </p:sp>
      <p:pic>
        <p:nvPicPr>
          <p:cNvPr id="7" name="Content Placeholder 6">
            <a:extLst>
              <a:ext uri="{FF2B5EF4-FFF2-40B4-BE49-F238E27FC236}">
                <a16:creationId xmlns:a16="http://schemas.microsoft.com/office/drawing/2014/main" id="{5C28F045-9798-48FA-B6BB-1FA57F74AF72}"/>
              </a:ext>
            </a:extLst>
          </p:cNvPr>
          <p:cNvPicPr>
            <a:picLocks noGrp="1" noChangeAspect="1"/>
          </p:cNvPicPr>
          <p:nvPr>
            <p:ph idx="1"/>
          </p:nvPr>
        </p:nvPicPr>
        <p:blipFill>
          <a:blip r:embed="rId2"/>
          <a:stretch>
            <a:fillRect/>
          </a:stretch>
        </p:blipFill>
        <p:spPr>
          <a:xfrm>
            <a:off x="1699602" y="1170066"/>
            <a:ext cx="7297739" cy="5625147"/>
          </a:xfrm>
          <a:prstGeom prst="rect">
            <a:avLst/>
          </a:prstGeom>
        </p:spPr>
      </p:pic>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20</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0732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Output:</a:t>
            </a:r>
            <a:br>
              <a:rPr lang="en-IN" sz="2800" dirty="0"/>
            </a:br>
            <a:endParaRPr lang="en-IN" sz="28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21</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pic>
        <p:nvPicPr>
          <p:cNvPr id="10" name="Picture 9">
            <a:extLst>
              <a:ext uri="{FF2B5EF4-FFF2-40B4-BE49-F238E27FC236}">
                <a16:creationId xmlns:a16="http://schemas.microsoft.com/office/drawing/2014/main" id="{ECBE5E5B-B82B-48DF-8C01-9A0F601BF65C}"/>
              </a:ext>
            </a:extLst>
          </p:cNvPr>
          <p:cNvPicPr>
            <a:picLocks noChangeAspect="1"/>
          </p:cNvPicPr>
          <p:nvPr/>
        </p:nvPicPr>
        <p:blipFill>
          <a:blip r:embed="rId2"/>
          <a:stretch>
            <a:fillRect/>
          </a:stretch>
        </p:blipFill>
        <p:spPr>
          <a:xfrm>
            <a:off x="1158129" y="1170066"/>
            <a:ext cx="8049560" cy="5621259"/>
          </a:xfrm>
          <a:prstGeom prst="rect">
            <a:avLst/>
          </a:prstGeom>
        </p:spPr>
      </p:pic>
    </p:spTree>
    <p:extLst>
      <p:ext uri="{BB962C8B-B14F-4D97-AF65-F5344CB8AC3E}">
        <p14:creationId xmlns:p14="http://schemas.microsoft.com/office/powerpoint/2010/main" val="308762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Roles and Responsibilities</a:t>
            </a:r>
            <a:br>
              <a:rPr lang="en-IN" sz="2800" dirty="0"/>
            </a:br>
            <a:endParaRPr lang="en-IN" sz="2800" dirty="0"/>
          </a:p>
        </p:txBody>
      </p:sp>
      <p:sp>
        <p:nvSpPr>
          <p:cNvPr id="3" name="Content Placeholder 2">
            <a:extLst>
              <a:ext uri="{FF2B5EF4-FFF2-40B4-BE49-F238E27FC236}">
                <a16:creationId xmlns:a16="http://schemas.microsoft.com/office/drawing/2014/main" id="{9D0D9333-5728-4414-8AEB-7B6D5C208F21}"/>
              </a:ext>
            </a:extLst>
          </p:cNvPr>
          <p:cNvSpPr>
            <a:spLocks noGrp="1"/>
          </p:cNvSpPr>
          <p:nvPr>
            <p:ph idx="1"/>
          </p:nvPr>
        </p:nvSpPr>
        <p:spPr>
          <a:xfrm>
            <a:off x="646111" y="1560981"/>
            <a:ext cx="8946541" cy="4195481"/>
          </a:xfrm>
        </p:spPr>
        <p:txBody>
          <a:bodyPr>
            <a:normAutofit/>
          </a:bodyPr>
          <a:lstStyle/>
          <a:p>
            <a:pPr marL="0" indent="0">
              <a:buNone/>
            </a:pPr>
            <a:r>
              <a:rPr lang="en-IN" sz="1600" b="1" dirty="0"/>
              <a:t>We worked as a team. We divided the module into three parts :</a:t>
            </a:r>
          </a:p>
          <a:p>
            <a:pPr marL="0" indent="0">
              <a:buNone/>
            </a:pPr>
            <a:endParaRPr lang="en-IN" sz="1600" b="1" dirty="0"/>
          </a:p>
          <a:p>
            <a:pPr>
              <a:buFont typeface="Arial" panose="020B0604020202020204" pitchFamily="34" charset="0"/>
              <a:buChar char="•"/>
            </a:pPr>
            <a:r>
              <a:rPr lang="en-IN" sz="1600" u="sng" dirty="0" err="1"/>
              <a:t>Debosmita</a:t>
            </a:r>
            <a:r>
              <a:rPr lang="en-IN" sz="1600" u="sng" dirty="0"/>
              <a:t> Chakraborty</a:t>
            </a:r>
            <a:r>
              <a:rPr lang="en-IN" sz="1600" dirty="0"/>
              <a:t>: boss_input.py</a:t>
            </a:r>
          </a:p>
          <a:p>
            <a:pPr>
              <a:buFont typeface="Arial" panose="020B0604020202020204" pitchFamily="34" charset="0"/>
              <a:buChar char="•"/>
            </a:pPr>
            <a:r>
              <a:rPr lang="en-IN" sz="1600" u="sng" dirty="0"/>
              <a:t>Ravi </a:t>
            </a:r>
            <a:r>
              <a:rPr lang="en-IN" sz="1600" u="sng" dirty="0" err="1"/>
              <a:t>Makawana</a:t>
            </a:r>
            <a:r>
              <a:rPr lang="en-IN" sz="1600" dirty="0"/>
              <a:t>: image_show.py</a:t>
            </a:r>
          </a:p>
          <a:p>
            <a:pPr>
              <a:buFont typeface="Arial" panose="020B0604020202020204" pitchFamily="34" charset="0"/>
              <a:buChar char="•"/>
            </a:pPr>
            <a:r>
              <a:rPr lang="en-IN" sz="1600" u="sng" dirty="0"/>
              <a:t>Divyarth Singh</a:t>
            </a:r>
            <a:r>
              <a:rPr lang="en-IN" sz="1600" dirty="0"/>
              <a:t>: camera_reader.py</a:t>
            </a:r>
          </a:p>
          <a:p>
            <a:endParaRPr lang="en-IN" sz="1600" dirty="0"/>
          </a:p>
          <a:p>
            <a:pPr marL="0" lvl="0" indent="0">
              <a:buNone/>
            </a:pPr>
            <a:r>
              <a:rPr lang="en-IN" sz="1600" dirty="0"/>
              <a:t>    The remaining modules have been implemented as a group (boss_train.py) and the code has been tested using various entities as inputs.</a:t>
            </a:r>
          </a:p>
          <a:p>
            <a:pPr marL="0" indent="0">
              <a:buNone/>
            </a:pPr>
            <a:endParaRPr lang="en-IN" sz="16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22</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1048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6F4-5404-4ED1-A226-1229523677B9}"/>
              </a:ext>
            </a:extLst>
          </p:cNvPr>
          <p:cNvSpPr>
            <a:spLocks noGrp="1"/>
          </p:cNvSpPr>
          <p:nvPr>
            <p:ph type="title"/>
          </p:nvPr>
        </p:nvSpPr>
        <p:spPr>
          <a:xfrm>
            <a:off x="646111" y="559368"/>
            <a:ext cx="9404723" cy="610698"/>
          </a:xfrm>
        </p:spPr>
        <p:txBody>
          <a:bodyPr/>
          <a:lstStyle/>
          <a:p>
            <a:r>
              <a:rPr lang="en-IN" sz="2800" dirty="0"/>
              <a:t>Future scope:</a:t>
            </a:r>
            <a:br>
              <a:rPr lang="en-IN" sz="2800" dirty="0"/>
            </a:br>
            <a:endParaRPr lang="en-IN" sz="2800" dirty="0"/>
          </a:p>
        </p:txBody>
      </p:sp>
      <p:sp>
        <p:nvSpPr>
          <p:cNvPr id="3" name="Content Placeholder 2">
            <a:extLst>
              <a:ext uri="{FF2B5EF4-FFF2-40B4-BE49-F238E27FC236}">
                <a16:creationId xmlns:a16="http://schemas.microsoft.com/office/drawing/2014/main" id="{9D0D9333-5728-4414-8AEB-7B6D5C208F21}"/>
              </a:ext>
            </a:extLst>
          </p:cNvPr>
          <p:cNvSpPr>
            <a:spLocks noGrp="1"/>
          </p:cNvSpPr>
          <p:nvPr>
            <p:ph idx="1"/>
          </p:nvPr>
        </p:nvSpPr>
        <p:spPr>
          <a:xfrm>
            <a:off x="646111" y="1560981"/>
            <a:ext cx="8946541" cy="4195481"/>
          </a:xfrm>
        </p:spPr>
        <p:txBody>
          <a:bodyPr>
            <a:normAutofit/>
          </a:bodyPr>
          <a:lstStyle/>
          <a:p>
            <a:pPr marL="0" indent="0">
              <a:buNone/>
            </a:pPr>
            <a:endParaRPr lang="en-IN" sz="1600" b="1" dirty="0"/>
          </a:p>
          <a:p>
            <a:pPr>
              <a:buFont typeface="Arial" panose="020B0604020202020204" pitchFamily="34" charset="0"/>
              <a:buChar char="•"/>
            </a:pPr>
            <a:r>
              <a:rPr lang="en-IN" sz="1600" dirty="0"/>
              <a:t>Detecting multiple bosses.</a:t>
            </a:r>
          </a:p>
          <a:p>
            <a:pPr>
              <a:buFont typeface="Arial" panose="020B0604020202020204" pitchFamily="34" charset="0"/>
              <a:buChar char="•"/>
            </a:pPr>
            <a:r>
              <a:rPr lang="en-IN" sz="1600" dirty="0"/>
              <a:t>Detecting when the boss is far away from the camera.</a:t>
            </a:r>
          </a:p>
          <a:p>
            <a:pPr>
              <a:buFont typeface="Arial" panose="020B0604020202020204" pitchFamily="34" charset="0"/>
              <a:buChar char="•"/>
            </a:pPr>
            <a:r>
              <a:rPr lang="en-IN" sz="1600" dirty="0"/>
              <a:t>Detecting in less brightness.</a:t>
            </a:r>
          </a:p>
          <a:p>
            <a:pPr>
              <a:buFont typeface="Arial" panose="020B0604020202020204" pitchFamily="34" charset="0"/>
              <a:buChar char="•"/>
            </a:pPr>
            <a:r>
              <a:rPr lang="en-IN" sz="1600" dirty="0"/>
              <a:t>Enhancing the performance of the application.</a:t>
            </a:r>
          </a:p>
          <a:p>
            <a:pPr>
              <a:buFont typeface="Arial" panose="020B0604020202020204" pitchFamily="34" charset="0"/>
              <a:buChar char="•"/>
            </a:pPr>
            <a:endParaRPr lang="en-IN" sz="1600" dirty="0"/>
          </a:p>
          <a:p>
            <a:endParaRPr lang="en-IN" sz="1600" dirty="0"/>
          </a:p>
          <a:p>
            <a:pPr marL="0" lvl="0" indent="0">
              <a:buNone/>
            </a:pPr>
            <a:endParaRPr lang="en-IN" sz="1600" dirty="0"/>
          </a:p>
          <a:p>
            <a:pPr marL="0" indent="0">
              <a:buNone/>
            </a:pPr>
            <a:endParaRPr lang="en-IN" sz="1600" dirty="0"/>
          </a:p>
        </p:txBody>
      </p:sp>
      <p:sp>
        <p:nvSpPr>
          <p:cNvPr id="4" name="Footer Placeholder 3">
            <a:extLst>
              <a:ext uri="{FF2B5EF4-FFF2-40B4-BE49-F238E27FC236}">
                <a16:creationId xmlns:a16="http://schemas.microsoft.com/office/drawing/2014/main" id="{638D7D14-B637-46D6-96CB-34819D886944}"/>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98DABE2E-9C48-4E46-9F0B-30EAC46FC110}"/>
              </a:ext>
            </a:extLst>
          </p:cNvPr>
          <p:cNvSpPr>
            <a:spLocks noGrp="1"/>
          </p:cNvSpPr>
          <p:nvPr>
            <p:ph type="sldNum" sz="quarter" idx="12"/>
          </p:nvPr>
        </p:nvSpPr>
        <p:spPr/>
        <p:txBody>
          <a:bodyPr/>
          <a:lstStyle/>
          <a:p>
            <a:fld id="{80F0BA48-8AEA-4534-9042-1593217A1D1D}" type="slidenum">
              <a:rPr lang="en-IN" smtClean="0"/>
              <a:t>23</a:t>
            </a:fld>
            <a:endParaRPr lang="en-IN"/>
          </a:p>
        </p:txBody>
      </p:sp>
      <p:cxnSp>
        <p:nvCxnSpPr>
          <p:cNvPr id="6" name="Straight Connector 5">
            <a:extLst>
              <a:ext uri="{FF2B5EF4-FFF2-40B4-BE49-F238E27FC236}">
                <a16:creationId xmlns:a16="http://schemas.microsoft.com/office/drawing/2014/main" id="{70CB1990-1676-4829-8BE8-4AE5C0E3B8D9}"/>
              </a:ext>
            </a:extLst>
          </p:cNvPr>
          <p:cNvCxnSpPr>
            <a:cxnSpLocks/>
          </p:cNvCxnSpPr>
          <p:nvPr/>
        </p:nvCxnSpPr>
        <p:spPr>
          <a:xfrm>
            <a:off x="646111" y="1060174"/>
            <a:ext cx="9706429"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3039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84C3-DBAB-4EFD-8C9A-CAB0410BE698}"/>
              </a:ext>
            </a:extLst>
          </p:cNvPr>
          <p:cNvSpPr>
            <a:spLocks noGrp="1"/>
          </p:cNvSpPr>
          <p:nvPr>
            <p:ph type="title"/>
          </p:nvPr>
        </p:nvSpPr>
        <p:spPr>
          <a:xfrm>
            <a:off x="608208" y="200066"/>
            <a:ext cx="9404723" cy="1400530"/>
          </a:xfrm>
        </p:spPr>
        <p:txBody>
          <a:bodyPr/>
          <a:lstStyle/>
          <a:p>
            <a:r>
              <a:rPr lang="en-IN" sz="2800" dirty="0"/>
              <a:t>What we have learnt so far</a:t>
            </a:r>
          </a:p>
        </p:txBody>
      </p:sp>
      <p:sp>
        <p:nvSpPr>
          <p:cNvPr id="3" name="Content Placeholder 2">
            <a:extLst>
              <a:ext uri="{FF2B5EF4-FFF2-40B4-BE49-F238E27FC236}">
                <a16:creationId xmlns:a16="http://schemas.microsoft.com/office/drawing/2014/main" id="{D65EDEC5-A8D9-42B4-B9AA-7D85F6BA5294}"/>
              </a:ext>
            </a:extLst>
          </p:cNvPr>
          <p:cNvSpPr>
            <a:spLocks noGrp="1"/>
          </p:cNvSpPr>
          <p:nvPr>
            <p:ph idx="1"/>
          </p:nvPr>
        </p:nvSpPr>
        <p:spPr>
          <a:xfrm>
            <a:off x="608208" y="1632804"/>
            <a:ext cx="8946541" cy="4195481"/>
          </a:xfrm>
        </p:spPr>
        <p:txBody>
          <a:bodyPr>
            <a:normAutofit/>
          </a:bodyPr>
          <a:lstStyle/>
          <a:p>
            <a:pPr>
              <a:buFont typeface="Wingdings" panose="05000000000000000000" pitchFamily="2" charset="2"/>
              <a:buChar char="q"/>
            </a:pPr>
            <a:r>
              <a:rPr lang="en-IN" sz="1600" dirty="0"/>
              <a:t>We have learned CNN and its various layers like fully connected layer, max pooling, various classifiers like </a:t>
            </a:r>
            <a:r>
              <a:rPr lang="en-IN" sz="1600" dirty="0" err="1"/>
              <a:t>ReLU</a:t>
            </a:r>
            <a:r>
              <a:rPr lang="en-IN" sz="1600" dirty="0"/>
              <a:t> and </a:t>
            </a:r>
            <a:r>
              <a:rPr lang="en-IN" sz="1600" dirty="0" err="1"/>
              <a:t>softmax</a:t>
            </a:r>
            <a:r>
              <a:rPr lang="en-IN" sz="1600" dirty="0"/>
              <a:t>. </a:t>
            </a:r>
          </a:p>
          <a:p>
            <a:pPr>
              <a:buFont typeface="Wingdings" panose="05000000000000000000" pitchFamily="2" charset="2"/>
              <a:buChar char="q"/>
            </a:pPr>
            <a:r>
              <a:rPr lang="en-IN" sz="1600" dirty="0"/>
              <a:t>We have also learned about pyQt5, </a:t>
            </a:r>
            <a:r>
              <a:rPr lang="en-IN" sz="1600" dirty="0" err="1"/>
              <a:t>keras</a:t>
            </a:r>
            <a:r>
              <a:rPr lang="en-IN" sz="1600" dirty="0"/>
              <a:t> and </a:t>
            </a:r>
            <a:r>
              <a:rPr lang="en-IN" sz="1600" dirty="0" err="1"/>
              <a:t>sklearn</a:t>
            </a:r>
            <a:r>
              <a:rPr lang="en-IN" sz="1600" dirty="0"/>
              <a:t>.</a:t>
            </a:r>
          </a:p>
          <a:p>
            <a:pPr>
              <a:buFont typeface="Wingdings" panose="05000000000000000000" pitchFamily="2" charset="2"/>
              <a:buChar char="q"/>
            </a:pPr>
            <a:r>
              <a:rPr lang="en-IN" sz="1600" dirty="0"/>
              <a:t>Other than these, we learned about the testing set and validation set</a:t>
            </a:r>
            <a:r>
              <a:rPr lang="en-IN" sz="1600" b="1" dirty="0"/>
              <a:t>,</a:t>
            </a:r>
            <a:r>
              <a:rPr lang="en-IN" sz="1600" dirty="0"/>
              <a:t> data augmentation and about cascade classifier which will detect an object from the video stream.</a:t>
            </a:r>
          </a:p>
          <a:p>
            <a:pPr marL="0" indent="0">
              <a:buNone/>
            </a:pPr>
            <a:endParaRPr lang="en-IN" sz="1600" dirty="0"/>
          </a:p>
          <a:p>
            <a:pPr marL="0" indent="0">
              <a:buNone/>
            </a:pPr>
            <a:endParaRPr lang="en-IN" sz="1600" dirty="0"/>
          </a:p>
        </p:txBody>
      </p:sp>
      <p:sp>
        <p:nvSpPr>
          <p:cNvPr id="4" name="Footer Placeholder 3">
            <a:extLst>
              <a:ext uri="{FF2B5EF4-FFF2-40B4-BE49-F238E27FC236}">
                <a16:creationId xmlns:a16="http://schemas.microsoft.com/office/drawing/2014/main" id="{5A74AD41-A3F8-46FC-9F88-94721F54E724}"/>
              </a:ext>
            </a:extLst>
          </p:cNvPr>
          <p:cNvSpPr>
            <a:spLocks noGrp="1"/>
          </p:cNvSpPr>
          <p:nvPr>
            <p:ph type="ftr" sz="quarter" idx="11"/>
          </p:nvPr>
        </p:nvSpPr>
        <p:spPr/>
        <p:txBody>
          <a:bodyPr/>
          <a:lstStyle/>
          <a:p>
            <a:r>
              <a:rPr lang="en-IN" dirty="0"/>
              <a:t>Boss Detector</a:t>
            </a:r>
          </a:p>
        </p:txBody>
      </p:sp>
      <p:sp>
        <p:nvSpPr>
          <p:cNvPr id="5" name="Slide Number Placeholder 4">
            <a:extLst>
              <a:ext uri="{FF2B5EF4-FFF2-40B4-BE49-F238E27FC236}">
                <a16:creationId xmlns:a16="http://schemas.microsoft.com/office/drawing/2014/main" id="{8939ABDB-0A16-49E3-89B3-ACDED18CB49D}"/>
              </a:ext>
            </a:extLst>
          </p:cNvPr>
          <p:cNvSpPr>
            <a:spLocks noGrp="1"/>
          </p:cNvSpPr>
          <p:nvPr>
            <p:ph type="sldNum" sz="quarter" idx="12"/>
          </p:nvPr>
        </p:nvSpPr>
        <p:spPr/>
        <p:txBody>
          <a:bodyPr/>
          <a:lstStyle/>
          <a:p>
            <a:fld id="{80F0BA48-8AEA-4534-9042-1593217A1D1D}" type="slidenum">
              <a:rPr lang="en-IN" smtClean="0"/>
              <a:t>24</a:t>
            </a:fld>
            <a:endParaRPr lang="en-IN"/>
          </a:p>
        </p:txBody>
      </p:sp>
      <p:cxnSp>
        <p:nvCxnSpPr>
          <p:cNvPr id="6" name="Straight Connector 5">
            <a:extLst>
              <a:ext uri="{FF2B5EF4-FFF2-40B4-BE49-F238E27FC236}">
                <a16:creationId xmlns:a16="http://schemas.microsoft.com/office/drawing/2014/main" id="{287B73C9-EC5B-4CB1-A3A9-5AC710A85AD6}"/>
              </a:ext>
            </a:extLst>
          </p:cNvPr>
          <p:cNvCxnSpPr>
            <a:cxnSpLocks/>
          </p:cNvCxnSpPr>
          <p:nvPr/>
        </p:nvCxnSpPr>
        <p:spPr>
          <a:xfrm>
            <a:off x="673896" y="900331"/>
            <a:ext cx="9527791" cy="32208"/>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49300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84C3-DBAB-4EFD-8C9A-CAB0410BE698}"/>
              </a:ext>
            </a:extLst>
          </p:cNvPr>
          <p:cNvSpPr>
            <a:spLocks noGrp="1"/>
          </p:cNvSpPr>
          <p:nvPr>
            <p:ph type="title"/>
          </p:nvPr>
        </p:nvSpPr>
        <p:spPr>
          <a:xfrm>
            <a:off x="608208" y="200066"/>
            <a:ext cx="9404723" cy="1400530"/>
          </a:xfrm>
        </p:spPr>
        <p:txBody>
          <a:bodyPr/>
          <a:lstStyle/>
          <a:p>
            <a:r>
              <a:rPr lang="en-IN" sz="2800" dirty="0"/>
              <a:t>References </a:t>
            </a:r>
          </a:p>
        </p:txBody>
      </p:sp>
      <p:sp>
        <p:nvSpPr>
          <p:cNvPr id="4" name="Footer Placeholder 3">
            <a:extLst>
              <a:ext uri="{FF2B5EF4-FFF2-40B4-BE49-F238E27FC236}">
                <a16:creationId xmlns:a16="http://schemas.microsoft.com/office/drawing/2014/main" id="{5A74AD41-A3F8-46FC-9F88-94721F54E724}"/>
              </a:ext>
            </a:extLst>
          </p:cNvPr>
          <p:cNvSpPr>
            <a:spLocks noGrp="1"/>
          </p:cNvSpPr>
          <p:nvPr>
            <p:ph type="ftr" sz="quarter" idx="11"/>
          </p:nvPr>
        </p:nvSpPr>
        <p:spPr/>
        <p:txBody>
          <a:bodyPr/>
          <a:lstStyle/>
          <a:p>
            <a:r>
              <a:rPr lang="en-IN" dirty="0"/>
              <a:t>Boss Detector</a:t>
            </a:r>
          </a:p>
        </p:txBody>
      </p:sp>
      <p:sp>
        <p:nvSpPr>
          <p:cNvPr id="5" name="Slide Number Placeholder 4">
            <a:extLst>
              <a:ext uri="{FF2B5EF4-FFF2-40B4-BE49-F238E27FC236}">
                <a16:creationId xmlns:a16="http://schemas.microsoft.com/office/drawing/2014/main" id="{8939ABDB-0A16-49E3-89B3-ACDED18CB49D}"/>
              </a:ext>
            </a:extLst>
          </p:cNvPr>
          <p:cNvSpPr>
            <a:spLocks noGrp="1"/>
          </p:cNvSpPr>
          <p:nvPr>
            <p:ph type="sldNum" sz="quarter" idx="12"/>
          </p:nvPr>
        </p:nvSpPr>
        <p:spPr/>
        <p:txBody>
          <a:bodyPr/>
          <a:lstStyle/>
          <a:p>
            <a:fld id="{80F0BA48-8AEA-4534-9042-1593217A1D1D}" type="slidenum">
              <a:rPr lang="en-IN" smtClean="0"/>
              <a:t>25</a:t>
            </a:fld>
            <a:endParaRPr lang="en-IN"/>
          </a:p>
        </p:txBody>
      </p:sp>
      <p:cxnSp>
        <p:nvCxnSpPr>
          <p:cNvPr id="6" name="Straight Connector 5">
            <a:extLst>
              <a:ext uri="{FF2B5EF4-FFF2-40B4-BE49-F238E27FC236}">
                <a16:creationId xmlns:a16="http://schemas.microsoft.com/office/drawing/2014/main" id="{287B73C9-EC5B-4CB1-A3A9-5AC710A85AD6}"/>
              </a:ext>
            </a:extLst>
          </p:cNvPr>
          <p:cNvCxnSpPr>
            <a:cxnSpLocks/>
          </p:cNvCxnSpPr>
          <p:nvPr/>
        </p:nvCxnSpPr>
        <p:spPr>
          <a:xfrm>
            <a:off x="673896" y="900331"/>
            <a:ext cx="9527791" cy="32208"/>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9" name="Content Placeholder 8">
            <a:extLst>
              <a:ext uri="{FF2B5EF4-FFF2-40B4-BE49-F238E27FC236}">
                <a16:creationId xmlns:a16="http://schemas.microsoft.com/office/drawing/2014/main" id="{E01CBDA4-BE38-4324-98A7-B8D7A7DD8300}"/>
              </a:ext>
            </a:extLst>
          </p:cNvPr>
          <p:cNvSpPr txBox="1">
            <a:spLocks noGrp="1"/>
          </p:cNvSpPr>
          <p:nvPr>
            <p:ph idx="1"/>
          </p:nvPr>
        </p:nvSpPr>
        <p:spPr>
          <a:xfrm>
            <a:off x="673896" y="1063416"/>
            <a:ext cx="8946541" cy="5560497"/>
          </a:xfrm>
          <a:prstGeom prst="rect">
            <a:avLst/>
          </a:prstGeom>
          <a:noFill/>
        </p:spPr>
        <p:txBody>
          <a:bodyPr wrap="square" rtlCol="0">
            <a:spAutoFit/>
          </a:bodyPr>
          <a:lstStyle/>
          <a:p>
            <a:pPr marL="285750" indent="-285750">
              <a:buFont typeface="Wingdings" panose="05000000000000000000" pitchFamily="2" charset="2"/>
              <a:buChar char="§"/>
            </a:pPr>
            <a:r>
              <a:rPr lang="en-IN" sz="1600" dirty="0"/>
              <a:t>The idea has primarily been extracted  from </a:t>
            </a:r>
            <a:r>
              <a:rPr lang="en-IN" sz="1600" b="1" u="sng" dirty="0">
                <a:hlinkClick r:id="rId2"/>
              </a:rPr>
              <a:t>http://ahogrammer.com</a:t>
            </a:r>
            <a:endParaRPr lang="en-IN" sz="1600" b="1" u="sng" dirty="0"/>
          </a:p>
          <a:p>
            <a:pPr marL="0" indent="0">
              <a:buNone/>
            </a:pPr>
            <a:endParaRPr lang="en-IN" sz="1600" b="1" u="sng" dirty="0"/>
          </a:p>
          <a:p>
            <a:pPr marL="285750" indent="-285750">
              <a:buFont typeface="Wingdings" panose="05000000000000000000" pitchFamily="2" charset="2"/>
              <a:buChar char="§"/>
            </a:pPr>
            <a:r>
              <a:rPr lang="en-IN" sz="1600" dirty="0"/>
              <a:t>The research paper ‘</a:t>
            </a:r>
            <a:r>
              <a:rPr lang="en-IN" sz="1600" b="1" u="sng" dirty="0"/>
              <a:t>A Discriminative Feature Learning Approach for Deep Face Recognition</a:t>
            </a:r>
            <a:r>
              <a:rPr lang="en-IN" sz="1600" dirty="0"/>
              <a:t>’ by Shenzhen Institutes of Advanced Technology, CAS, China and the Chinese University of Hong Kong, Hong Kong is a good source of learning about deep face recognition.</a:t>
            </a:r>
          </a:p>
          <a:p>
            <a:pPr marL="0" indent="0">
              <a:buNone/>
            </a:pPr>
            <a:endParaRPr lang="en-IN" sz="1600" dirty="0"/>
          </a:p>
          <a:p>
            <a:pPr marL="285750" indent="-285750">
              <a:buFont typeface="Wingdings" panose="05000000000000000000" pitchFamily="2" charset="2"/>
              <a:buChar char="§"/>
            </a:pPr>
            <a:r>
              <a:rPr lang="en-IN" sz="1600" dirty="0"/>
              <a:t>A good understanding on neural network and deep learning can be obtained from the below mentioned links : </a:t>
            </a:r>
          </a:p>
          <a:p>
            <a:endParaRPr lang="en-IN" sz="1600" dirty="0"/>
          </a:p>
          <a:p>
            <a:pPr marL="1200150" lvl="2" indent="-285750">
              <a:buFont typeface="Wingdings" panose="05000000000000000000" pitchFamily="2" charset="2"/>
              <a:buChar char="Ø"/>
            </a:pPr>
            <a:r>
              <a:rPr lang="en-IN" dirty="0">
                <a:hlinkClick r:id="rId3"/>
              </a:rPr>
              <a:t>http://neuralnetworksanddeeplearning.com</a:t>
            </a:r>
            <a:endParaRPr lang="en-IN" dirty="0"/>
          </a:p>
          <a:p>
            <a:pPr marL="1200150" lvl="2" indent="-285750">
              <a:buFont typeface="Wingdings" panose="05000000000000000000" pitchFamily="2" charset="2"/>
              <a:buChar char="Ø"/>
            </a:pPr>
            <a:r>
              <a:rPr lang="en-IN" dirty="0">
                <a:hlinkClick r:id="rId4"/>
              </a:rPr>
              <a:t>https://deeplearning4j.org/neuralnet-overview</a:t>
            </a:r>
            <a:endParaRPr lang="en-IN" dirty="0"/>
          </a:p>
          <a:p>
            <a:pPr marL="1200150" lvl="2" indent="-285750">
              <a:buFont typeface="Wingdings" panose="05000000000000000000" pitchFamily="2" charset="2"/>
              <a:buChar char="Ø"/>
            </a:pPr>
            <a:endParaRPr lang="en-IN" dirty="0"/>
          </a:p>
          <a:p>
            <a:pPr marL="285750" indent="-285750">
              <a:buFont typeface="Wingdings" panose="05000000000000000000" pitchFamily="2" charset="2"/>
              <a:buChar char="§"/>
            </a:pPr>
            <a:r>
              <a:rPr lang="en-IN" sz="1600" dirty="0">
                <a:hlinkClick r:id="rId5"/>
              </a:rPr>
              <a:t>http://deeplearning.net/</a:t>
            </a:r>
            <a:r>
              <a:rPr lang="en-IN" sz="1600" dirty="0"/>
              <a:t> is another good open source for references to software, datasets, tutorials and demos related to deep learning which is also quite helpful for the implementation of the project.</a:t>
            </a:r>
          </a:p>
          <a:p>
            <a:pPr marL="0" indent="0">
              <a:buNone/>
            </a:pPr>
            <a:endParaRPr lang="en-IN" sz="1600" dirty="0"/>
          </a:p>
        </p:txBody>
      </p:sp>
    </p:spTree>
    <p:extLst>
      <p:ext uri="{BB962C8B-B14F-4D97-AF65-F5344CB8AC3E}">
        <p14:creationId xmlns:p14="http://schemas.microsoft.com/office/powerpoint/2010/main" val="3104598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7AF629EC-1FE5-49BC-8535-00D789EE5084}"/>
              </a:ext>
            </a:extLst>
          </p:cNvPr>
          <p:cNvSpPr>
            <a:spLocks noGrp="1"/>
          </p:cNvSpPr>
          <p:nvPr>
            <p:ph type="ftr" sz="quarter" idx="11"/>
          </p:nvPr>
        </p:nvSpPr>
        <p:spPr>
          <a:xfrm>
            <a:off x="116827" y="6395605"/>
            <a:ext cx="3859795" cy="304801"/>
          </a:xfrm>
        </p:spPr>
        <p:txBody>
          <a:bodyPr/>
          <a:lstStyle/>
          <a:p>
            <a:r>
              <a:rPr lang="en-IN" dirty="0"/>
              <a:t>Boss Detector</a:t>
            </a:r>
          </a:p>
        </p:txBody>
      </p:sp>
      <p:sp>
        <p:nvSpPr>
          <p:cNvPr id="13" name="Slide Number Placeholder 12">
            <a:extLst>
              <a:ext uri="{FF2B5EF4-FFF2-40B4-BE49-F238E27FC236}">
                <a16:creationId xmlns:a16="http://schemas.microsoft.com/office/drawing/2014/main" id="{38C94C42-86BD-4E16-96A5-50D7CA23AE99}"/>
              </a:ext>
            </a:extLst>
          </p:cNvPr>
          <p:cNvSpPr>
            <a:spLocks noGrp="1"/>
          </p:cNvSpPr>
          <p:nvPr>
            <p:ph type="sldNum" sz="quarter" idx="12"/>
          </p:nvPr>
        </p:nvSpPr>
        <p:spPr/>
        <p:txBody>
          <a:bodyPr/>
          <a:lstStyle/>
          <a:p>
            <a:fld id="{80F0BA48-8AEA-4534-9042-1593217A1D1D}" type="slidenum">
              <a:rPr lang="en-IN" smtClean="0"/>
              <a:t>26</a:t>
            </a:fld>
            <a:endParaRPr lang="en-IN"/>
          </a:p>
        </p:txBody>
      </p:sp>
      <p:sp>
        <p:nvSpPr>
          <p:cNvPr id="8" name="Rectangle 7">
            <a:extLst>
              <a:ext uri="{FF2B5EF4-FFF2-40B4-BE49-F238E27FC236}">
                <a16:creationId xmlns:a16="http://schemas.microsoft.com/office/drawing/2014/main" id="{4FEEA0B4-5BA3-419D-9957-4484EBECBC4E}"/>
              </a:ext>
            </a:extLst>
          </p:cNvPr>
          <p:cNvSpPr/>
          <p:nvPr/>
        </p:nvSpPr>
        <p:spPr>
          <a:xfrm>
            <a:off x="4070447" y="2967335"/>
            <a:ext cx="405110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extLst>
      <p:ext uri="{BB962C8B-B14F-4D97-AF65-F5344CB8AC3E}">
        <p14:creationId xmlns:p14="http://schemas.microsoft.com/office/powerpoint/2010/main" val="197838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BDE7FB-6475-4672-99F9-1ED83F2663AD}"/>
              </a:ext>
            </a:extLst>
          </p:cNvPr>
          <p:cNvSpPr>
            <a:spLocks noGrp="1"/>
          </p:cNvSpPr>
          <p:nvPr>
            <p:ph type="ftr" sz="quarter" idx="11"/>
          </p:nvPr>
        </p:nvSpPr>
        <p:spPr>
          <a:xfrm>
            <a:off x="99120" y="6445576"/>
            <a:ext cx="3859795" cy="304801"/>
          </a:xfrm>
        </p:spPr>
        <p:txBody>
          <a:bodyPr/>
          <a:lstStyle/>
          <a:p>
            <a:r>
              <a:rPr lang="en-IN"/>
              <a:t>Boss Detector</a:t>
            </a:r>
          </a:p>
        </p:txBody>
      </p:sp>
      <p:sp>
        <p:nvSpPr>
          <p:cNvPr id="5" name="Slide Number Placeholder 4">
            <a:extLst>
              <a:ext uri="{FF2B5EF4-FFF2-40B4-BE49-F238E27FC236}">
                <a16:creationId xmlns:a16="http://schemas.microsoft.com/office/drawing/2014/main" id="{2C24DC08-D0CD-4D6F-92D2-9E225843E9B7}"/>
              </a:ext>
            </a:extLst>
          </p:cNvPr>
          <p:cNvSpPr>
            <a:spLocks noGrp="1"/>
          </p:cNvSpPr>
          <p:nvPr>
            <p:ph type="sldNum" sz="quarter" idx="12"/>
          </p:nvPr>
        </p:nvSpPr>
        <p:spPr/>
        <p:txBody>
          <a:bodyPr/>
          <a:lstStyle/>
          <a:p>
            <a:fld id="{80F0BA48-8AEA-4534-9042-1593217A1D1D}" type="slidenum">
              <a:rPr lang="en-IN" smtClean="0"/>
              <a:t>3</a:t>
            </a:fld>
            <a:endParaRPr lang="en-IN"/>
          </a:p>
        </p:txBody>
      </p:sp>
      <p:sp>
        <p:nvSpPr>
          <p:cNvPr id="21" name="TextBox 20">
            <a:extLst>
              <a:ext uri="{FF2B5EF4-FFF2-40B4-BE49-F238E27FC236}">
                <a16:creationId xmlns:a16="http://schemas.microsoft.com/office/drawing/2014/main" id="{C65B8A06-4B66-4FAE-ACE7-A12B2651506D}"/>
              </a:ext>
            </a:extLst>
          </p:cNvPr>
          <p:cNvSpPr txBox="1"/>
          <p:nvPr/>
        </p:nvSpPr>
        <p:spPr>
          <a:xfrm>
            <a:off x="586277" y="377232"/>
            <a:ext cx="9390743" cy="523220"/>
          </a:xfrm>
          <a:prstGeom prst="rect">
            <a:avLst/>
          </a:prstGeom>
          <a:noFill/>
        </p:spPr>
        <p:txBody>
          <a:bodyPr wrap="square" rtlCol="0">
            <a:spAutoFit/>
          </a:bodyPr>
          <a:lstStyle/>
          <a:p>
            <a:r>
              <a:rPr lang="en-IN" sz="2800" dirty="0"/>
              <a:t>Recap</a:t>
            </a:r>
          </a:p>
        </p:txBody>
      </p:sp>
      <p:cxnSp>
        <p:nvCxnSpPr>
          <p:cNvPr id="22" name="Straight Connector 21">
            <a:extLst>
              <a:ext uri="{FF2B5EF4-FFF2-40B4-BE49-F238E27FC236}">
                <a16:creationId xmlns:a16="http://schemas.microsoft.com/office/drawing/2014/main" id="{AB85CD5D-026B-47B4-A9AC-CB3A94D268BC}"/>
              </a:ext>
            </a:extLst>
          </p:cNvPr>
          <p:cNvCxnSpPr>
            <a:cxnSpLocks/>
          </p:cNvCxnSpPr>
          <p:nvPr/>
        </p:nvCxnSpPr>
        <p:spPr>
          <a:xfrm>
            <a:off x="510502" y="900452"/>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FFB6C4BA-85A2-490A-BBA7-160B1D348590}"/>
              </a:ext>
            </a:extLst>
          </p:cNvPr>
          <p:cNvSpPr txBox="1"/>
          <p:nvPr/>
        </p:nvSpPr>
        <p:spPr>
          <a:xfrm>
            <a:off x="701686" y="1594428"/>
            <a:ext cx="2832784" cy="369332"/>
          </a:xfrm>
          <a:prstGeom prst="rect">
            <a:avLst/>
          </a:prstGeom>
          <a:noFill/>
        </p:spPr>
        <p:txBody>
          <a:bodyPr wrap="square" rtlCol="0">
            <a:spAutoFit/>
          </a:bodyPr>
          <a:lstStyle/>
          <a:p>
            <a:r>
              <a:rPr lang="en-IN" u="sng" dirty="0"/>
              <a:t>Our presentation so far</a:t>
            </a:r>
          </a:p>
        </p:txBody>
      </p:sp>
      <p:sp>
        <p:nvSpPr>
          <p:cNvPr id="18" name="TextBox 17">
            <a:extLst>
              <a:ext uri="{FF2B5EF4-FFF2-40B4-BE49-F238E27FC236}">
                <a16:creationId xmlns:a16="http://schemas.microsoft.com/office/drawing/2014/main" id="{179FC059-0A9C-4F99-B9C7-81C1CC37473F}"/>
              </a:ext>
            </a:extLst>
          </p:cNvPr>
          <p:cNvSpPr txBox="1"/>
          <p:nvPr/>
        </p:nvSpPr>
        <p:spPr>
          <a:xfrm>
            <a:off x="701686" y="2356530"/>
            <a:ext cx="10601739" cy="2308324"/>
          </a:xfrm>
          <a:prstGeom prst="rect">
            <a:avLst/>
          </a:prstGeom>
          <a:noFill/>
        </p:spPr>
        <p:txBody>
          <a:bodyPr wrap="square" rtlCol="0">
            <a:spAutoFit/>
          </a:bodyPr>
          <a:lstStyle/>
          <a:p>
            <a:pPr marL="285750" lvl="0" indent="-285750">
              <a:buFont typeface="Arial" panose="020B0604020202020204" pitchFamily="34" charset="0"/>
              <a:buChar char="•"/>
            </a:pPr>
            <a:r>
              <a:rPr lang="en-IN" sz="1600" dirty="0"/>
              <a:t>We had set up the environment.</a:t>
            </a:r>
          </a:p>
          <a:p>
            <a:pPr lvl="0"/>
            <a:endParaRPr lang="en-IN" sz="1600" dirty="0"/>
          </a:p>
          <a:p>
            <a:pPr marL="285750" indent="-285750">
              <a:buFont typeface="Arial" panose="020B0604020202020204" pitchFamily="34" charset="0"/>
              <a:buChar char="•"/>
            </a:pPr>
            <a:r>
              <a:rPr lang="en-IN" sz="1600" dirty="0"/>
              <a:t>We had taken videos of a subject who is the boss and taken pics of others too. We had decomposed the videos into images.</a:t>
            </a:r>
            <a:endParaRPr lang="en-US" sz="1600" dirty="0"/>
          </a:p>
          <a:p>
            <a:pPr lvl="0"/>
            <a:endParaRPr lang="en-IN" sz="1600" dirty="0"/>
          </a:p>
          <a:p>
            <a:pPr marL="285750" lvl="0" indent="-285750">
              <a:buFont typeface="Arial" panose="020B0604020202020204" pitchFamily="34" charset="0"/>
              <a:buChar char="•"/>
            </a:pPr>
            <a:r>
              <a:rPr lang="en-IN" sz="1600" dirty="0"/>
              <a:t>We had trained our model using those images.</a:t>
            </a:r>
          </a:p>
          <a:p>
            <a:pPr lvl="0"/>
            <a:endParaRPr lang="en-IN" sz="1600" dirty="0"/>
          </a:p>
          <a:p>
            <a:pPr marL="285750" lvl="0" indent="-285750">
              <a:buFont typeface="Arial" panose="020B0604020202020204" pitchFamily="34" charset="0"/>
              <a:buChar char="•"/>
            </a:pPr>
            <a:r>
              <a:rPr lang="en-IN" sz="1600" dirty="0"/>
              <a:t>We had implemented the ‘</a:t>
            </a:r>
            <a:r>
              <a:rPr lang="en-IN" sz="1600" dirty="0" err="1"/>
              <a:t>image_show</a:t>
            </a:r>
            <a:r>
              <a:rPr lang="en-IN" sz="1600" dirty="0"/>
              <a:t>’ module and train the module.</a:t>
            </a:r>
          </a:p>
          <a:p>
            <a:endParaRPr lang="en-IN" sz="1600" dirty="0"/>
          </a:p>
        </p:txBody>
      </p:sp>
    </p:spTree>
    <p:extLst>
      <p:ext uri="{BB962C8B-B14F-4D97-AF65-F5344CB8AC3E}">
        <p14:creationId xmlns:p14="http://schemas.microsoft.com/office/powerpoint/2010/main" val="19812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318430-9A3B-4D90-835A-BD6C234FD3CA}"/>
              </a:ext>
            </a:extLst>
          </p:cNvPr>
          <p:cNvSpPr>
            <a:spLocks noGrp="1"/>
          </p:cNvSpPr>
          <p:nvPr>
            <p:ph type="ftr" sz="quarter" idx="11"/>
          </p:nvPr>
        </p:nvSpPr>
        <p:spPr>
          <a:xfrm>
            <a:off x="0" y="6418440"/>
            <a:ext cx="3859795" cy="304801"/>
          </a:xfrm>
        </p:spPr>
        <p:txBody>
          <a:bodyPr/>
          <a:lstStyle/>
          <a:p>
            <a:r>
              <a:rPr lang="en-IN"/>
              <a:t>Boss Detector</a:t>
            </a:r>
          </a:p>
        </p:txBody>
      </p:sp>
      <p:sp>
        <p:nvSpPr>
          <p:cNvPr id="5" name="Slide Number Placeholder 4">
            <a:extLst>
              <a:ext uri="{FF2B5EF4-FFF2-40B4-BE49-F238E27FC236}">
                <a16:creationId xmlns:a16="http://schemas.microsoft.com/office/drawing/2014/main" id="{3528C130-3F68-44AF-BD9A-F41410695FD4}"/>
              </a:ext>
            </a:extLst>
          </p:cNvPr>
          <p:cNvSpPr>
            <a:spLocks noGrp="1"/>
          </p:cNvSpPr>
          <p:nvPr>
            <p:ph type="sldNum" sz="quarter" idx="12"/>
          </p:nvPr>
        </p:nvSpPr>
        <p:spPr/>
        <p:txBody>
          <a:bodyPr/>
          <a:lstStyle/>
          <a:p>
            <a:fld id="{80F0BA48-8AEA-4534-9042-1593217A1D1D}" type="slidenum">
              <a:rPr lang="en-IN" smtClean="0"/>
              <a:t>4</a:t>
            </a:fld>
            <a:endParaRPr lang="en-IN"/>
          </a:p>
        </p:txBody>
      </p:sp>
      <p:cxnSp>
        <p:nvCxnSpPr>
          <p:cNvPr id="6" name="Straight Connector 5">
            <a:extLst>
              <a:ext uri="{FF2B5EF4-FFF2-40B4-BE49-F238E27FC236}">
                <a16:creationId xmlns:a16="http://schemas.microsoft.com/office/drawing/2014/main" id="{16AA13A3-5A6D-416D-86F4-EAAC596AD548}"/>
              </a:ext>
            </a:extLst>
          </p:cNvPr>
          <p:cNvCxnSpPr>
            <a:cxnSpLocks/>
          </p:cNvCxnSpPr>
          <p:nvPr/>
        </p:nvCxnSpPr>
        <p:spPr>
          <a:xfrm>
            <a:off x="532587" y="1233519"/>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9" name="TextBox 8">
            <a:extLst>
              <a:ext uri="{FF2B5EF4-FFF2-40B4-BE49-F238E27FC236}">
                <a16:creationId xmlns:a16="http://schemas.microsoft.com/office/drawing/2014/main" id="{D666C86A-6FA2-4C79-89D9-C9F872B0D999}"/>
              </a:ext>
            </a:extLst>
          </p:cNvPr>
          <p:cNvSpPr txBox="1"/>
          <p:nvPr/>
        </p:nvSpPr>
        <p:spPr>
          <a:xfrm>
            <a:off x="5326602" y="1838829"/>
            <a:ext cx="5709887"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t>The ‘</a:t>
            </a:r>
            <a:r>
              <a:rPr lang="en-IN" sz="1600" dirty="0" err="1"/>
              <a:t>camera_reader</a:t>
            </a:r>
            <a:r>
              <a:rPr lang="en-IN" sz="1600" dirty="0"/>
              <a:t>’ has been implemented.</a:t>
            </a:r>
          </a:p>
          <a:p>
            <a:endParaRPr lang="en-IN" sz="1600" dirty="0"/>
          </a:p>
          <a:p>
            <a:pPr marL="285750" indent="-285750">
              <a:buFont typeface="Arial" panose="020B0604020202020204" pitchFamily="34" charset="0"/>
              <a:buChar char="•"/>
            </a:pPr>
            <a:r>
              <a:rPr lang="en-IN" sz="1600" dirty="0"/>
              <a:t>We have done the pre-processing of the images.</a:t>
            </a:r>
          </a:p>
          <a:p>
            <a:endParaRPr lang="en-IN" sz="1600" dirty="0"/>
          </a:p>
          <a:p>
            <a:pPr marL="285750" indent="-285750">
              <a:buFont typeface="Arial" panose="020B0604020202020204" pitchFamily="34" charset="0"/>
              <a:buChar char="•"/>
            </a:pPr>
            <a:r>
              <a:rPr lang="en-IN" sz="1600" dirty="0"/>
              <a:t>We have tested our code with different entities – sometimes with the boss and sometimes with an entity who is not the boss to check the accuracy.</a:t>
            </a:r>
          </a:p>
          <a:p>
            <a:endParaRPr lang="en-IN" sz="1600" dirty="0"/>
          </a:p>
          <a:p>
            <a:pPr marL="285750" indent="-285750">
              <a:buFont typeface="Arial" panose="020B0604020202020204" pitchFamily="34" charset="0"/>
              <a:buChar char="•"/>
            </a:pPr>
            <a:r>
              <a:rPr lang="en-IN" sz="1600" dirty="0"/>
              <a:t>We have also tested the code with fast moving entities by moderating the speed of the entity.</a:t>
            </a:r>
          </a:p>
          <a:p>
            <a:endParaRPr lang="en-IN" sz="1600" dirty="0"/>
          </a:p>
        </p:txBody>
      </p:sp>
      <p:sp>
        <p:nvSpPr>
          <p:cNvPr id="10" name="TextBox 9">
            <a:extLst>
              <a:ext uri="{FF2B5EF4-FFF2-40B4-BE49-F238E27FC236}">
                <a16:creationId xmlns:a16="http://schemas.microsoft.com/office/drawing/2014/main" id="{4F86BE95-62C2-4DB3-BC8E-1DD61634FD86}"/>
              </a:ext>
            </a:extLst>
          </p:cNvPr>
          <p:cNvSpPr txBox="1"/>
          <p:nvPr/>
        </p:nvSpPr>
        <p:spPr>
          <a:xfrm>
            <a:off x="532587" y="666293"/>
            <a:ext cx="5128592" cy="523220"/>
          </a:xfrm>
          <a:prstGeom prst="rect">
            <a:avLst/>
          </a:prstGeom>
          <a:noFill/>
        </p:spPr>
        <p:txBody>
          <a:bodyPr wrap="square" rtlCol="0">
            <a:spAutoFit/>
          </a:bodyPr>
          <a:lstStyle/>
          <a:p>
            <a:r>
              <a:rPr lang="en-IN" sz="2800" dirty="0"/>
              <a:t>Precap</a:t>
            </a:r>
          </a:p>
        </p:txBody>
      </p:sp>
      <p:pic>
        <p:nvPicPr>
          <p:cNvPr id="4106" name="Picture 10" descr="Image result for boss funny images animated">
            <a:extLst>
              <a:ext uri="{FF2B5EF4-FFF2-40B4-BE49-F238E27FC236}">
                <a16:creationId xmlns:a16="http://schemas.microsoft.com/office/drawing/2014/main" id="{384B807D-8748-4504-A171-988DF02A4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22078">
            <a:off x="466788" y="2111783"/>
            <a:ext cx="4189841" cy="307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9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BB07-27EB-484D-86BD-94AA4AEB1ED7}"/>
              </a:ext>
            </a:extLst>
          </p:cNvPr>
          <p:cNvSpPr>
            <a:spLocks noGrp="1"/>
          </p:cNvSpPr>
          <p:nvPr>
            <p:ph type="title"/>
          </p:nvPr>
        </p:nvSpPr>
        <p:spPr>
          <a:xfrm>
            <a:off x="532586" y="250279"/>
            <a:ext cx="9404723" cy="700265"/>
          </a:xfrm>
        </p:spPr>
        <p:txBody>
          <a:bodyPr/>
          <a:lstStyle/>
          <a:p>
            <a:r>
              <a:rPr lang="en-IN" sz="2800" dirty="0"/>
              <a:t>How our method works:</a:t>
            </a:r>
          </a:p>
        </p:txBody>
      </p:sp>
      <p:sp>
        <p:nvSpPr>
          <p:cNvPr id="4" name="Footer Placeholder 3">
            <a:extLst>
              <a:ext uri="{FF2B5EF4-FFF2-40B4-BE49-F238E27FC236}">
                <a16:creationId xmlns:a16="http://schemas.microsoft.com/office/drawing/2014/main" id="{BC318430-9A3B-4D90-835A-BD6C234FD3CA}"/>
              </a:ext>
            </a:extLst>
          </p:cNvPr>
          <p:cNvSpPr>
            <a:spLocks noGrp="1"/>
          </p:cNvSpPr>
          <p:nvPr>
            <p:ph type="ftr" sz="quarter" idx="11"/>
          </p:nvPr>
        </p:nvSpPr>
        <p:spPr>
          <a:xfrm>
            <a:off x="0" y="6418440"/>
            <a:ext cx="3859795" cy="304801"/>
          </a:xfrm>
        </p:spPr>
        <p:txBody>
          <a:bodyPr/>
          <a:lstStyle/>
          <a:p>
            <a:r>
              <a:rPr lang="en-IN"/>
              <a:t>Boss Detector</a:t>
            </a:r>
          </a:p>
        </p:txBody>
      </p:sp>
      <p:sp>
        <p:nvSpPr>
          <p:cNvPr id="5" name="Slide Number Placeholder 4">
            <a:extLst>
              <a:ext uri="{FF2B5EF4-FFF2-40B4-BE49-F238E27FC236}">
                <a16:creationId xmlns:a16="http://schemas.microsoft.com/office/drawing/2014/main" id="{3528C130-3F68-44AF-BD9A-F41410695FD4}"/>
              </a:ext>
            </a:extLst>
          </p:cNvPr>
          <p:cNvSpPr>
            <a:spLocks noGrp="1"/>
          </p:cNvSpPr>
          <p:nvPr>
            <p:ph type="sldNum" sz="quarter" idx="12"/>
          </p:nvPr>
        </p:nvSpPr>
        <p:spPr/>
        <p:txBody>
          <a:bodyPr/>
          <a:lstStyle/>
          <a:p>
            <a:fld id="{80F0BA48-8AEA-4534-9042-1593217A1D1D}" type="slidenum">
              <a:rPr lang="en-IN" smtClean="0"/>
              <a:t>5</a:t>
            </a:fld>
            <a:endParaRPr lang="en-IN"/>
          </a:p>
        </p:txBody>
      </p:sp>
      <p:cxnSp>
        <p:nvCxnSpPr>
          <p:cNvPr id="6" name="Straight Connector 5">
            <a:extLst>
              <a:ext uri="{FF2B5EF4-FFF2-40B4-BE49-F238E27FC236}">
                <a16:creationId xmlns:a16="http://schemas.microsoft.com/office/drawing/2014/main" id="{16AA13A3-5A6D-416D-86F4-EAAC596AD548}"/>
              </a:ext>
            </a:extLst>
          </p:cNvPr>
          <p:cNvCxnSpPr>
            <a:cxnSpLocks/>
          </p:cNvCxnSpPr>
          <p:nvPr/>
        </p:nvCxnSpPr>
        <p:spPr>
          <a:xfrm>
            <a:off x="532587" y="900594"/>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3" name="TextBox 2">
            <a:extLst>
              <a:ext uri="{FF2B5EF4-FFF2-40B4-BE49-F238E27FC236}">
                <a16:creationId xmlns:a16="http://schemas.microsoft.com/office/drawing/2014/main" id="{B7EAD66D-2280-4CAE-85E6-EB0342939CFE}"/>
              </a:ext>
            </a:extLst>
          </p:cNvPr>
          <p:cNvSpPr txBox="1"/>
          <p:nvPr/>
        </p:nvSpPr>
        <p:spPr>
          <a:xfrm>
            <a:off x="532586" y="1713731"/>
            <a:ext cx="10658153" cy="3077766"/>
          </a:xfrm>
          <a:prstGeom prst="rect">
            <a:avLst/>
          </a:prstGeom>
          <a:noFill/>
        </p:spPr>
        <p:txBody>
          <a:bodyPr wrap="square" rtlCol="0">
            <a:spAutoFit/>
          </a:bodyPr>
          <a:lstStyle/>
          <a:p>
            <a:pPr marL="285750" indent="-285750">
              <a:buFont typeface="Arial" panose="020B0604020202020204" pitchFamily="34" charset="0"/>
              <a:buChar char="•"/>
            </a:pPr>
            <a:r>
              <a:rPr lang="en-IN" sz="1600" dirty="0"/>
              <a:t>We have implemented this using </a:t>
            </a:r>
            <a:r>
              <a:rPr lang="en-IN" sz="1600" dirty="0" err="1"/>
              <a:t>tensorflow</a:t>
            </a:r>
            <a:r>
              <a:rPr lang="en-IN" sz="1600" dirty="0"/>
              <a: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the first step, we have resized the images using data augmentation which will increase the size of the dataset by randomly flipping, rotating, stretching, etc.</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Once the images are pre-processed, we have trained the model. Our model consists of 18 layers. These layers include convolution,  activation,  dense, pooling,  etc. A detailed description have been given later.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We have implemented these steps by using a laptop webcam for capturing the video and using OpenCV. Once the boss gets detected, we are displaying a static image using PYQT5.</a:t>
            </a:r>
          </a:p>
          <a:p>
            <a:endParaRPr lang="en-IN" dirty="0"/>
          </a:p>
        </p:txBody>
      </p:sp>
    </p:spTree>
    <p:extLst>
      <p:ext uri="{BB962C8B-B14F-4D97-AF65-F5344CB8AC3E}">
        <p14:creationId xmlns:p14="http://schemas.microsoft.com/office/powerpoint/2010/main" val="272369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264D-793E-4F39-B5BA-D548F8A68D16}"/>
              </a:ext>
            </a:extLst>
          </p:cNvPr>
          <p:cNvSpPr>
            <a:spLocks noGrp="1"/>
          </p:cNvSpPr>
          <p:nvPr>
            <p:ph type="title"/>
          </p:nvPr>
        </p:nvSpPr>
        <p:spPr>
          <a:xfrm>
            <a:off x="646111" y="452718"/>
            <a:ext cx="9404723" cy="607456"/>
          </a:xfrm>
        </p:spPr>
        <p:txBody>
          <a:bodyPr/>
          <a:lstStyle/>
          <a:p>
            <a:r>
              <a:rPr lang="en-IN" sz="2800" dirty="0"/>
              <a:t>Code implementation</a:t>
            </a:r>
          </a:p>
        </p:txBody>
      </p:sp>
      <p:sp>
        <p:nvSpPr>
          <p:cNvPr id="3" name="Content Placeholder 2">
            <a:extLst>
              <a:ext uri="{FF2B5EF4-FFF2-40B4-BE49-F238E27FC236}">
                <a16:creationId xmlns:a16="http://schemas.microsoft.com/office/drawing/2014/main" id="{46B62D1F-2CEC-41B0-9D8B-0E0C80737BA3}"/>
              </a:ext>
            </a:extLst>
          </p:cNvPr>
          <p:cNvSpPr>
            <a:spLocks noGrp="1"/>
          </p:cNvSpPr>
          <p:nvPr>
            <p:ph idx="1"/>
          </p:nvPr>
        </p:nvSpPr>
        <p:spPr>
          <a:xfrm>
            <a:off x="646111" y="3525115"/>
            <a:ext cx="9808501" cy="4639428"/>
          </a:xfrm>
        </p:spPr>
        <p:txBody>
          <a:bodyPr>
            <a:normAutofit/>
          </a:bodyPr>
          <a:lstStyle/>
          <a:p>
            <a:pPr>
              <a:buFont typeface="Wingdings" panose="05000000000000000000" pitchFamily="2" charset="2"/>
              <a:buChar char="q"/>
            </a:pPr>
            <a:r>
              <a:rPr lang="en-IN" sz="1600" dirty="0">
                <a:solidFill>
                  <a:schemeClr val="tx2"/>
                </a:solidFill>
              </a:rPr>
              <a:t>First of all, add the images of the boss in the folder data under subfolder ‘boss’ and add images of the others in the folder data under subfolder ‘other’. Try to take the image which covers most of the face.</a:t>
            </a:r>
          </a:p>
          <a:p>
            <a:pPr>
              <a:buFont typeface="Wingdings" panose="05000000000000000000" pitchFamily="2" charset="2"/>
              <a:buChar char="q"/>
            </a:pPr>
            <a:r>
              <a:rPr lang="en-IN" sz="1600" dirty="0">
                <a:solidFill>
                  <a:schemeClr val="tx2"/>
                </a:solidFill>
              </a:rPr>
              <a:t>Once you have the dataset, train the model by running the module boss_train.py.</a:t>
            </a:r>
          </a:p>
          <a:p>
            <a:pPr>
              <a:buFont typeface="Wingdings" panose="05000000000000000000" pitchFamily="2" charset="2"/>
              <a:buChar char="q"/>
            </a:pPr>
            <a:r>
              <a:rPr lang="en-IN" sz="1600" dirty="0">
                <a:solidFill>
                  <a:schemeClr val="tx2"/>
                </a:solidFill>
              </a:rPr>
              <a:t>Model is ready. Now, run the camera_reader.py which will capture video and will use the model to detect the boss.</a:t>
            </a:r>
          </a:p>
          <a:p>
            <a:pPr marL="0" indent="0">
              <a:buNone/>
            </a:pPr>
            <a:endParaRPr lang="en-IN" sz="1600" dirty="0"/>
          </a:p>
          <a:p>
            <a:pPr marL="457200" lvl="1" indent="0">
              <a:buNone/>
            </a:pPr>
            <a:endParaRPr lang="en-IN" sz="1600" dirty="0"/>
          </a:p>
        </p:txBody>
      </p:sp>
      <p:cxnSp>
        <p:nvCxnSpPr>
          <p:cNvPr id="5" name="Straight Connector 4">
            <a:extLst>
              <a:ext uri="{FF2B5EF4-FFF2-40B4-BE49-F238E27FC236}">
                <a16:creationId xmlns:a16="http://schemas.microsoft.com/office/drawing/2014/main" id="{96EC2554-FC51-4ECD-9C8D-5596CA1241E1}"/>
              </a:ext>
            </a:extLst>
          </p:cNvPr>
          <p:cNvCxnSpPr>
            <a:cxnSpLocks/>
          </p:cNvCxnSpPr>
          <p:nvPr/>
        </p:nvCxnSpPr>
        <p:spPr>
          <a:xfrm>
            <a:off x="646111" y="1060174"/>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12" name="Footer Placeholder 11">
            <a:extLst>
              <a:ext uri="{FF2B5EF4-FFF2-40B4-BE49-F238E27FC236}">
                <a16:creationId xmlns:a16="http://schemas.microsoft.com/office/drawing/2014/main" id="{7AF629EC-1FE5-49BC-8535-00D789EE5084}"/>
              </a:ext>
            </a:extLst>
          </p:cNvPr>
          <p:cNvSpPr>
            <a:spLocks noGrp="1"/>
          </p:cNvSpPr>
          <p:nvPr>
            <p:ph type="ftr" sz="quarter" idx="11"/>
          </p:nvPr>
        </p:nvSpPr>
        <p:spPr>
          <a:xfrm>
            <a:off x="116827" y="6395605"/>
            <a:ext cx="3859795" cy="304801"/>
          </a:xfrm>
        </p:spPr>
        <p:txBody>
          <a:bodyPr/>
          <a:lstStyle/>
          <a:p>
            <a:r>
              <a:rPr lang="en-IN" dirty="0"/>
              <a:t>Boss Detector</a:t>
            </a:r>
          </a:p>
        </p:txBody>
      </p:sp>
      <p:sp>
        <p:nvSpPr>
          <p:cNvPr id="13" name="Slide Number Placeholder 12">
            <a:extLst>
              <a:ext uri="{FF2B5EF4-FFF2-40B4-BE49-F238E27FC236}">
                <a16:creationId xmlns:a16="http://schemas.microsoft.com/office/drawing/2014/main" id="{38C94C42-86BD-4E16-96A5-50D7CA23AE99}"/>
              </a:ext>
            </a:extLst>
          </p:cNvPr>
          <p:cNvSpPr>
            <a:spLocks noGrp="1"/>
          </p:cNvSpPr>
          <p:nvPr>
            <p:ph type="sldNum" sz="quarter" idx="12"/>
          </p:nvPr>
        </p:nvSpPr>
        <p:spPr/>
        <p:txBody>
          <a:bodyPr/>
          <a:lstStyle/>
          <a:p>
            <a:fld id="{80F0BA48-8AEA-4534-9042-1593217A1D1D}" type="slidenum">
              <a:rPr lang="en-IN" smtClean="0"/>
              <a:t>6</a:t>
            </a:fld>
            <a:endParaRPr lang="en-IN"/>
          </a:p>
        </p:txBody>
      </p:sp>
      <p:sp>
        <p:nvSpPr>
          <p:cNvPr id="4" name="TextBox 3">
            <a:extLst>
              <a:ext uri="{FF2B5EF4-FFF2-40B4-BE49-F238E27FC236}">
                <a16:creationId xmlns:a16="http://schemas.microsoft.com/office/drawing/2014/main" id="{E019FAE3-5568-4C8E-AF3C-66DA4CA07AC1}"/>
              </a:ext>
            </a:extLst>
          </p:cNvPr>
          <p:cNvSpPr txBox="1"/>
          <p:nvPr/>
        </p:nvSpPr>
        <p:spPr>
          <a:xfrm>
            <a:off x="646111" y="1460813"/>
            <a:ext cx="7938053" cy="1354217"/>
          </a:xfrm>
          <a:prstGeom prst="rect">
            <a:avLst/>
          </a:prstGeom>
          <a:noFill/>
        </p:spPr>
        <p:txBody>
          <a:bodyPr wrap="square" rtlCol="0">
            <a:spAutoFit/>
          </a:bodyPr>
          <a:lstStyle/>
          <a:p>
            <a:r>
              <a:rPr lang="en-IN" b="1" u="sng" dirty="0">
                <a:solidFill>
                  <a:schemeClr val="tx2"/>
                </a:solidFill>
                <a:latin typeface="+mj-lt"/>
                <a:ea typeface="+mj-ea"/>
                <a:cs typeface="+mj-cs"/>
              </a:rPr>
              <a:t>How to set up:</a:t>
            </a:r>
            <a:r>
              <a:rPr lang="en-IN" sz="1600" b="1" u="sng" dirty="0">
                <a:solidFill>
                  <a:schemeClr val="tx2"/>
                </a:solidFill>
                <a:latin typeface="+mj-lt"/>
                <a:ea typeface="+mj-ea"/>
                <a:cs typeface="+mj-cs"/>
              </a:rPr>
              <a:t> </a:t>
            </a:r>
          </a:p>
          <a:p>
            <a:br>
              <a:rPr lang="en-IN" sz="1600" dirty="0"/>
            </a:br>
            <a:r>
              <a:rPr lang="en-IN" sz="1600" dirty="0"/>
              <a:t>Install anaconda or </a:t>
            </a:r>
            <a:r>
              <a:rPr lang="en-IN" sz="1600" dirty="0" err="1"/>
              <a:t>pycharm</a:t>
            </a:r>
            <a:r>
              <a:rPr lang="en-IN" sz="1600" dirty="0"/>
              <a:t> and all the necessary libraries like pyQt5, </a:t>
            </a:r>
            <a:r>
              <a:rPr lang="en-IN" sz="1600" dirty="0" err="1"/>
              <a:t>sklearn</a:t>
            </a:r>
            <a:r>
              <a:rPr lang="en-IN" sz="1600" dirty="0"/>
              <a:t>, </a:t>
            </a:r>
            <a:r>
              <a:rPr lang="en-IN" sz="1600" dirty="0" err="1"/>
              <a:t>keras</a:t>
            </a:r>
            <a:r>
              <a:rPr lang="en-IN" sz="1600" dirty="0"/>
              <a:t> (change to </a:t>
            </a:r>
            <a:r>
              <a:rPr lang="en-IN" sz="1600" dirty="0" err="1"/>
              <a:t>tensorflow</a:t>
            </a:r>
            <a:r>
              <a:rPr lang="en-IN" sz="1600" dirty="0"/>
              <a:t> if it not done.), OpenCV.</a:t>
            </a:r>
          </a:p>
          <a:p>
            <a:endParaRPr lang="en-IN" sz="1600" dirty="0"/>
          </a:p>
        </p:txBody>
      </p:sp>
      <p:sp>
        <p:nvSpPr>
          <p:cNvPr id="6" name="TextBox 5">
            <a:extLst>
              <a:ext uri="{FF2B5EF4-FFF2-40B4-BE49-F238E27FC236}">
                <a16:creationId xmlns:a16="http://schemas.microsoft.com/office/drawing/2014/main" id="{899FFE3E-21F9-4BF8-B470-1B3DB7E1EE9A}"/>
              </a:ext>
            </a:extLst>
          </p:cNvPr>
          <p:cNvSpPr txBox="1"/>
          <p:nvPr/>
        </p:nvSpPr>
        <p:spPr>
          <a:xfrm>
            <a:off x="646111" y="2932776"/>
            <a:ext cx="2504661" cy="369332"/>
          </a:xfrm>
          <a:prstGeom prst="rect">
            <a:avLst/>
          </a:prstGeom>
          <a:noFill/>
        </p:spPr>
        <p:txBody>
          <a:bodyPr wrap="square" rtlCol="0">
            <a:spAutoFit/>
          </a:bodyPr>
          <a:lstStyle/>
          <a:p>
            <a:r>
              <a:rPr lang="en-IN" b="1" u="sng" dirty="0">
                <a:solidFill>
                  <a:schemeClr val="tx2"/>
                </a:solidFill>
                <a:latin typeface="+mj-lt"/>
                <a:ea typeface="+mj-ea"/>
                <a:cs typeface="+mj-cs"/>
              </a:rPr>
              <a:t>How to run :</a:t>
            </a:r>
          </a:p>
        </p:txBody>
      </p:sp>
    </p:spTree>
    <p:extLst>
      <p:ext uri="{BB962C8B-B14F-4D97-AF65-F5344CB8AC3E}">
        <p14:creationId xmlns:p14="http://schemas.microsoft.com/office/powerpoint/2010/main" val="126218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AC2-7823-4954-B43F-B221577480B4}"/>
              </a:ext>
            </a:extLst>
          </p:cNvPr>
          <p:cNvSpPr>
            <a:spLocks noGrp="1"/>
          </p:cNvSpPr>
          <p:nvPr>
            <p:ph type="title"/>
          </p:nvPr>
        </p:nvSpPr>
        <p:spPr>
          <a:xfrm>
            <a:off x="3575742" y="2728735"/>
            <a:ext cx="9404723" cy="1400530"/>
          </a:xfrm>
        </p:spPr>
        <p:txBody>
          <a:bodyPr/>
          <a:lstStyle/>
          <a:p>
            <a:r>
              <a:rPr lang="en-US" dirty="0"/>
              <a:t>Terminologies</a:t>
            </a:r>
          </a:p>
        </p:txBody>
      </p:sp>
      <p:sp>
        <p:nvSpPr>
          <p:cNvPr id="4" name="Footer Placeholder 3">
            <a:extLst>
              <a:ext uri="{FF2B5EF4-FFF2-40B4-BE49-F238E27FC236}">
                <a16:creationId xmlns:a16="http://schemas.microsoft.com/office/drawing/2014/main" id="{7C302802-3D2D-4FCB-AE66-0C3B449ABBE0}"/>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F9BB5386-0CAC-4205-9B71-E5DD730A72EC}"/>
              </a:ext>
            </a:extLst>
          </p:cNvPr>
          <p:cNvSpPr>
            <a:spLocks noGrp="1"/>
          </p:cNvSpPr>
          <p:nvPr>
            <p:ph type="sldNum" sz="quarter" idx="12"/>
          </p:nvPr>
        </p:nvSpPr>
        <p:spPr/>
        <p:txBody>
          <a:bodyPr/>
          <a:lstStyle/>
          <a:p>
            <a:fld id="{80F0BA48-8AEA-4534-9042-1593217A1D1D}" type="slidenum">
              <a:rPr lang="en-IN" smtClean="0"/>
              <a:t>7</a:t>
            </a:fld>
            <a:endParaRPr lang="en-IN"/>
          </a:p>
        </p:txBody>
      </p:sp>
    </p:spTree>
    <p:extLst>
      <p:ext uri="{BB962C8B-B14F-4D97-AF65-F5344CB8AC3E}">
        <p14:creationId xmlns:p14="http://schemas.microsoft.com/office/powerpoint/2010/main" val="226102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DC7EAD-43C7-49DE-84F5-D66069EBF1CE}"/>
              </a:ext>
            </a:extLst>
          </p:cNvPr>
          <p:cNvSpPr>
            <a:spLocks noGrp="1"/>
          </p:cNvSpPr>
          <p:nvPr>
            <p:ph type="ftr" sz="quarter" idx="11"/>
          </p:nvPr>
        </p:nvSpPr>
        <p:spPr/>
        <p:txBody>
          <a:bodyPr/>
          <a:lstStyle/>
          <a:p>
            <a:r>
              <a:rPr lang="en-IN"/>
              <a:t>Boss Detector</a:t>
            </a:r>
          </a:p>
        </p:txBody>
      </p:sp>
      <p:sp>
        <p:nvSpPr>
          <p:cNvPr id="5" name="Slide Number Placeholder 4">
            <a:extLst>
              <a:ext uri="{FF2B5EF4-FFF2-40B4-BE49-F238E27FC236}">
                <a16:creationId xmlns:a16="http://schemas.microsoft.com/office/drawing/2014/main" id="{EFC145AA-F3ED-441F-B5BE-7E40EDB2084E}"/>
              </a:ext>
            </a:extLst>
          </p:cNvPr>
          <p:cNvSpPr>
            <a:spLocks noGrp="1"/>
          </p:cNvSpPr>
          <p:nvPr>
            <p:ph type="sldNum" sz="quarter" idx="12"/>
          </p:nvPr>
        </p:nvSpPr>
        <p:spPr/>
        <p:txBody>
          <a:bodyPr/>
          <a:lstStyle/>
          <a:p>
            <a:fld id="{80F0BA48-8AEA-4534-9042-1593217A1D1D}" type="slidenum">
              <a:rPr lang="en-IN" smtClean="0"/>
              <a:t>8</a:t>
            </a:fld>
            <a:endParaRPr lang="en-IN"/>
          </a:p>
        </p:txBody>
      </p:sp>
      <p:pic>
        <p:nvPicPr>
          <p:cNvPr id="3074" name="Picture 2" descr="Image result for biologically inspired cnn">
            <a:extLst>
              <a:ext uri="{FF2B5EF4-FFF2-40B4-BE49-F238E27FC236}">
                <a16:creationId xmlns:a16="http://schemas.microsoft.com/office/drawing/2014/main" id="{DF4BEFC9-766A-486E-8133-BDED4048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090" y="1447800"/>
            <a:ext cx="7114520" cy="46814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724523-E308-444A-8A43-A64A160E8BF5}"/>
              </a:ext>
            </a:extLst>
          </p:cNvPr>
          <p:cNvSpPr txBox="1"/>
          <p:nvPr/>
        </p:nvSpPr>
        <p:spPr>
          <a:xfrm>
            <a:off x="336576" y="378446"/>
            <a:ext cx="9865503" cy="584775"/>
          </a:xfrm>
          <a:prstGeom prst="rect">
            <a:avLst/>
          </a:prstGeom>
          <a:noFill/>
        </p:spPr>
        <p:txBody>
          <a:bodyPr wrap="square" rtlCol="0">
            <a:spAutoFit/>
          </a:bodyPr>
          <a:lstStyle/>
          <a:p>
            <a:r>
              <a:rPr lang="en-IN" sz="3200" dirty="0"/>
              <a:t>ANN - similarity with the human brain</a:t>
            </a:r>
          </a:p>
        </p:txBody>
      </p:sp>
      <p:sp>
        <p:nvSpPr>
          <p:cNvPr id="7" name="TextBox 6">
            <a:extLst>
              <a:ext uri="{FF2B5EF4-FFF2-40B4-BE49-F238E27FC236}">
                <a16:creationId xmlns:a16="http://schemas.microsoft.com/office/drawing/2014/main" id="{FE84297B-1FDD-4361-8BD9-488D0734B255}"/>
              </a:ext>
            </a:extLst>
          </p:cNvPr>
          <p:cNvSpPr txBox="1"/>
          <p:nvPr/>
        </p:nvSpPr>
        <p:spPr>
          <a:xfrm>
            <a:off x="336576" y="1124242"/>
            <a:ext cx="2817440" cy="5355312"/>
          </a:xfrm>
          <a:prstGeom prst="rect">
            <a:avLst/>
          </a:prstGeom>
          <a:noFill/>
        </p:spPr>
        <p:txBody>
          <a:bodyPr wrap="square" rtlCol="0">
            <a:spAutoFit/>
          </a:bodyPr>
          <a:lstStyle/>
          <a:p>
            <a:r>
              <a:rPr lang="en-IN" dirty="0"/>
              <a:t>An ANN is based on a collection of connected units or nodes called </a:t>
            </a:r>
            <a:r>
              <a:rPr lang="en-IN" dirty="0">
                <a:hlinkClick r:id="rId3" tooltip="Artificial neuron"/>
              </a:rPr>
              <a:t>artificial neurons</a:t>
            </a:r>
            <a:r>
              <a:rPr lang="en-IN" dirty="0"/>
              <a:t> (analogous to biological </a:t>
            </a:r>
            <a:r>
              <a:rPr lang="en-IN" dirty="0">
                <a:hlinkClick r:id="rId4" tooltip="Neuron"/>
              </a:rPr>
              <a:t>neurons</a:t>
            </a:r>
            <a:r>
              <a:rPr lang="en-IN" dirty="0"/>
              <a:t> in an animal </a:t>
            </a:r>
            <a:r>
              <a:rPr lang="en-IN" dirty="0">
                <a:hlinkClick r:id="rId5" tooltip="Brain"/>
              </a:rPr>
              <a:t>brain</a:t>
            </a:r>
            <a:r>
              <a:rPr lang="en-IN" dirty="0"/>
              <a:t>). Each connection (</a:t>
            </a:r>
            <a:r>
              <a:rPr lang="en-IN" dirty="0">
                <a:hlinkClick r:id="rId6" tooltip="Synapse"/>
              </a:rPr>
              <a:t>synapse</a:t>
            </a:r>
            <a:r>
              <a:rPr lang="en-IN" dirty="0"/>
              <a:t>) between neurons can transmit a signal from one to another. Neurons and synapses may also have a </a:t>
            </a:r>
            <a:r>
              <a:rPr lang="en-IN" dirty="0">
                <a:hlinkClick r:id="rId7" tooltip="Weight (mathematics)"/>
              </a:rPr>
              <a:t>weight</a:t>
            </a:r>
            <a:r>
              <a:rPr lang="en-IN" dirty="0"/>
              <a:t> that varies as learning proceeds, which can increase or decrease the strength of the signal that it sends downstream.</a:t>
            </a:r>
          </a:p>
        </p:txBody>
      </p:sp>
      <p:cxnSp>
        <p:nvCxnSpPr>
          <p:cNvPr id="8" name="Straight Connector 7">
            <a:extLst>
              <a:ext uri="{FF2B5EF4-FFF2-40B4-BE49-F238E27FC236}">
                <a16:creationId xmlns:a16="http://schemas.microsoft.com/office/drawing/2014/main" id="{0F9D16A3-1909-486C-9B94-90BA0BAD63C1}"/>
              </a:ext>
            </a:extLst>
          </p:cNvPr>
          <p:cNvCxnSpPr>
            <a:cxnSpLocks/>
          </p:cNvCxnSpPr>
          <p:nvPr/>
        </p:nvCxnSpPr>
        <p:spPr>
          <a:xfrm>
            <a:off x="336576" y="975919"/>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0539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264D-793E-4F39-B5BA-D548F8A68D16}"/>
              </a:ext>
            </a:extLst>
          </p:cNvPr>
          <p:cNvSpPr>
            <a:spLocks noGrp="1"/>
          </p:cNvSpPr>
          <p:nvPr>
            <p:ph type="title"/>
          </p:nvPr>
        </p:nvSpPr>
        <p:spPr>
          <a:xfrm>
            <a:off x="646111" y="452718"/>
            <a:ext cx="9404723" cy="607456"/>
          </a:xfrm>
        </p:spPr>
        <p:txBody>
          <a:bodyPr/>
          <a:lstStyle/>
          <a:p>
            <a:r>
              <a:rPr lang="en-IN" sz="2800" dirty="0"/>
              <a:t>Layers</a:t>
            </a:r>
          </a:p>
        </p:txBody>
      </p:sp>
      <p:cxnSp>
        <p:nvCxnSpPr>
          <p:cNvPr id="5" name="Straight Connector 4">
            <a:extLst>
              <a:ext uri="{FF2B5EF4-FFF2-40B4-BE49-F238E27FC236}">
                <a16:creationId xmlns:a16="http://schemas.microsoft.com/office/drawing/2014/main" id="{96EC2554-FC51-4ECD-9C8D-5596CA1241E1}"/>
              </a:ext>
            </a:extLst>
          </p:cNvPr>
          <p:cNvCxnSpPr>
            <a:cxnSpLocks/>
          </p:cNvCxnSpPr>
          <p:nvPr/>
        </p:nvCxnSpPr>
        <p:spPr>
          <a:xfrm>
            <a:off x="646111" y="1060174"/>
            <a:ext cx="10074898"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sp>
        <p:nvSpPr>
          <p:cNvPr id="12" name="Footer Placeholder 11">
            <a:extLst>
              <a:ext uri="{FF2B5EF4-FFF2-40B4-BE49-F238E27FC236}">
                <a16:creationId xmlns:a16="http://schemas.microsoft.com/office/drawing/2014/main" id="{7AF629EC-1FE5-49BC-8535-00D789EE5084}"/>
              </a:ext>
            </a:extLst>
          </p:cNvPr>
          <p:cNvSpPr>
            <a:spLocks noGrp="1"/>
          </p:cNvSpPr>
          <p:nvPr>
            <p:ph type="ftr" sz="quarter" idx="11"/>
          </p:nvPr>
        </p:nvSpPr>
        <p:spPr>
          <a:xfrm>
            <a:off x="116827" y="6395605"/>
            <a:ext cx="3859795" cy="304801"/>
          </a:xfrm>
        </p:spPr>
        <p:txBody>
          <a:bodyPr/>
          <a:lstStyle/>
          <a:p>
            <a:r>
              <a:rPr lang="en-IN" dirty="0"/>
              <a:t>Boss Detector</a:t>
            </a:r>
          </a:p>
        </p:txBody>
      </p:sp>
      <p:sp>
        <p:nvSpPr>
          <p:cNvPr id="13" name="Slide Number Placeholder 12">
            <a:extLst>
              <a:ext uri="{FF2B5EF4-FFF2-40B4-BE49-F238E27FC236}">
                <a16:creationId xmlns:a16="http://schemas.microsoft.com/office/drawing/2014/main" id="{38C94C42-86BD-4E16-96A5-50D7CA23AE99}"/>
              </a:ext>
            </a:extLst>
          </p:cNvPr>
          <p:cNvSpPr>
            <a:spLocks noGrp="1"/>
          </p:cNvSpPr>
          <p:nvPr>
            <p:ph type="sldNum" sz="quarter" idx="12"/>
          </p:nvPr>
        </p:nvSpPr>
        <p:spPr/>
        <p:txBody>
          <a:bodyPr/>
          <a:lstStyle/>
          <a:p>
            <a:fld id="{80F0BA48-8AEA-4534-9042-1593217A1D1D}" type="slidenum">
              <a:rPr lang="en-IN" smtClean="0"/>
              <a:t>9</a:t>
            </a:fld>
            <a:endParaRPr lang="en-IN"/>
          </a:p>
        </p:txBody>
      </p:sp>
      <p:sp>
        <p:nvSpPr>
          <p:cNvPr id="4" name="TextBox 3">
            <a:extLst>
              <a:ext uri="{FF2B5EF4-FFF2-40B4-BE49-F238E27FC236}">
                <a16:creationId xmlns:a16="http://schemas.microsoft.com/office/drawing/2014/main" id="{E019FAE3-5568-4C8E-AF3C-66DA4CA07AC1}"/>
              </a:ext>
            </a:extLst>
          </p:cNvPr>
          <p:cNvSpPr txBox="1"/>
          <p:nvPr/>
        </p:nvSpPr>
        <p:spPr>
          <a:xfrm>
            <a:off x="646111" y="2136338"/>
            <a:ext cx="7938053" cy="2708434"/>
          </a:xfrm>
          <a:prstGeom prst="rect">
            <a:avLst/>
          </a:prstGeom>
          <a:noFill/>
        </p:spPr>
        <p:txBody>
          <a:bodyPr wrap="square" rtlCol="0">
            <a:spAutoFit/>
          </a:bodyPr>
          <a:lstStyle/>
          <a:p>
            <a:r>
              <a:rPr lang="en-US" b="1" dirty="0"/>
              <a:t>Pooling layer</a:t>
            </a:r>
            <a:r>
              <a:rPr lang="en-US" dirty="0"/>
              <a:t>  </a:t>
            </a:r>
          </a:p>
          <a:p>
            <a:r>
              <a:rPr lang="en-US" sz="1600" dirty="0"/>
              <a:t>It is down sampling layer. This basically takes a filter and a stride of the same length and then applies it to the input volume and outputs the maximum number in every sub-region that the filter convolves around.</a:t>
            </a:r>
          </a:p>
          <a:p>
            <a:r>
              <a:rPr lang="en-US" dirty="0"/>
              <a:t> </a:t>
            </a:r>
          </a:p>
          <a:p>
            <a:endParaRPr lang="en-US" dirty="0"/>
          </a:p>
          <a:p>
            <a:endParaRPr lang="en-US" dirty="0"/>
          </a:p>
          <a:p>
            <a:r>
              <a:rPr lang="en-US" b="1" dirty="0"/>
              <a:t>Dropout layer</a:t>
            </a:r>
            <a:endParaRPr lang="en-US" dirty="0"/>
          </a:p>
          <a:p>
            <a:r>
              <a:rPr lang="en-US" sz="1600" dirty="0"/>
              <a:t>This layer “drops out” a random set of activations in that layer by setting them to zero.</a:t>
            </a:r>
          </a:p>
        </p:txBody>
      </p:sp>
    </p:spTree>
    <p:extLst>
      <p:ext uri="{BB962C8B-B14F-4D97-AF65-F5344CB8AC3E}">
        <p14:creationId xmlns:p14="http://schemas.microsoft.com/office/powerpoint/2010/main" val="310082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919</TotalTime>
  <Words>1287</Words>
  <Application>Microsoft Office PowerPoint</Application>
  <PresentationFormat>Widescreen</PresentationFormat>
  <Paragraphs>213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How our method works:</vt:lpstr>
      <vt:lpstr>Code implementation</vt:lpstr>
      <vt:lpstr>Terminologies</vt:lpstr>
      <vt:lpstr>PowerPoint Presentation</vt:lpstr>
      <vt:lpstr>Layers</vt:lpstr>
      <vt:lpstr>Layers</vt:lpstr>
      <vt:lpstr>Layers of the neural network used in our project</vt:lpstr>
      <vt:lpstr>(Continuation) </vt:lpstr>
      <vt:lpstr>PowerPoint Presentation</vt:lpstr>
      <vt:lpstr>PowerPoint Presentation</vt:lpstr>
      <vt:lpstr>Keras </vt:lpstr>
      <vt:lpstr>Code Screenshot: </vt:lpstr>
      <vt:lpstr>Code Screenshot: </vt:lpstr>
      <vt:lpstr>Code Screenshot: </vt:lpstr>
      <vt:lpstr>Code Screenshot: </vt:lpstr>
      <vt:lpstr>Output: </vt:lpstr>
      <vt:lpstr>Output: </vt:lpstr>
      <vt:lpstr>Roles and Responsibilities </vt:lpstr>
      <vt:lpstr>Future scope: </vt:lpstr>
      <vt:lpstr>What we have learnt so far</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dc:creator>
  <cp:lastModifiedBy>Singh, Divyarth</cp:lastModifiedBy>
  <cp:revision>166</cp:revision>
  <dcterms:created xsi:type="dcterms:W3CDTF">2017-10-12T19:57:03Z</dcterms:created>
  <dcterms:modified xsi:type="dcterms:W3CDTF">2017-12-08T14:52:04Z</dcterms:modified>
</cp:coreProperties>
</file>