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DM Sans" pitchFamily="2" charset="0"/>
      <p:regular r:id="rId8"/>
      <p:bold r:id="rId9"/>
    </p:embeddedFont>
    <p:embeddedFont>
      <p:font typeface="Libre Baskerville" panose="020000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9" d="100"/>
          <a:sy n="39" d="100"/>
        </p:scale>
        <p:origin x="81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55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Student Attendance Management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68730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Presented by:</a:t>
            </a:r>
          </a:p>
        </p:txBody>
      </p:sp>
      <p:sp>
        <p:nvSpPr>
          <p:cNvPr id="5" name="Text 2"/>
          <p:cNvSpPr/>
          <p:nvPr/>
        </p:nvSpPr>
        <p:spPr>
          <a:xfrm>
            <a:off x="793790" y="65143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54240"/>
                </a:solidFill>
                <a:latin typeface="DM Sans" pitchFamily="34" charset="0"/>
              </a:rPr>
              <a:t>SUBJECT : Middleware Technology  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34081-1BAA-17A6-270E-1FCAE7A3D066}"/>
              </a:ext>
            </a:extLst>
          </p:cNvPr>
          <p:cNvSpPr txBox="1"/>
          <p:nvPr/>
        </p:nvSpPr>
        <p:spPr>
          <a:xfrm>
            <a:off x="2316480" y="6885241"/>
            <a:ext cx="2206752" cy="1181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Ayush Kenia(29)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Rujuta Pethe (44)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454240"/>
                </a:solidFill>
                <a:latin typeface="DM Sans" pitchFamily="34" charset="0"/>
              </a:rPr>
              <a:t>Divya Savla (48)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E4C6C-F2D7-8A75-388F-9B8CF51AB98B}"/>
              </a:ext>
            </a:extLst>
          </p:cNvPr>
          <p:cNvSpPr txBox="1"/>
          <p:nvPr/>
        </p:nvSpPr>
        <p:spPr>
          <a:xfrm>
            <a:off x="1828800" y="135714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>
                <a:solidFill>
                  <a:srgbClr val="1F1B17"/>
                </a:solidFill>
                <a:effectLst/>
              </a:rPr>
              <a:t>Mahavir Education trust's</a:t>
            </a:r>
            <a:endParaRPr lang="en-US">
              <a:effectLst/>
            </a:endParaRPr>
          </a:p>
          <a:p>
            <a:pPr algn="l" rtl="0">
              <a:buNone/>
            </a:pPr>
            <a:r>
              <a:rPr lang="en-US" b="1" i="0" cap="all">
                <a:solidFill>
                  <a:srgbClr val="1F1B17"/>
                </a:solidFill>
                <a:effectLst/>
              </a:rPr>
              <a:t>shah &amp; anchor kutchhi engineering college</a:t>
            </a:r>
            <a:endParaRPr lang="en-US" cap="all">
              <a:effectLst/>
            </a:endParaRPr>
          </a:p>
          <a:p>
            <a:pPr algn="l" rtl="0"/>
            <a:r>
              <a:rPr lang="en-US" b="0" i="0" cap="all">
                <a:solidFill>
                  <a:srgbClr val="1F1B17"/>
                </a:solidFill>
                <a:effectLst/>
              </a:rPr>
              <a:t>AN AUTONOMOUS INSTITUTE AFFILIATED TO </a:t>
            </a:r>
            <a:r>
              <a:rPr lang="en-US" b="1" i="0" cap="all">
                <a:solidFill>
                  <a:srgbClr val="1F1B17"/>
                </a:solidFill>
                <a:effectLst/>
              </a:rPr>
              <a:t>THE UNIVERSITY OF MUMBAI</a:t>
            </a:r>
            <a:endParaRPr lang="en-US" cap="all" dirty="0">
              <a:effectLst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F173B83-C436-5977-2AD7-4793EF381FE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634714" y="562655"/>
            <a:ext cx="2870521" cy="2111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" name="Picture 17" descr="Welcome to Mahavir Education Trust's Shah and Anchor Kutchhi ...">
            <a:extLst>
              <a:ext uri="{FF2B5EF4-FFF2-40B4-BE49-F238E27FC236}">
                <a16:creationId xmlns:a16="http://schemas.microsoft.com/office/drawing/2014/main" id="{F90FEC74-3FA4-FE2B-1A07-90E610813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977" y="169212"/>
            <a:ext cx="1451625" cy="14489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78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Aim / Abstract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954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2395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Aim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2885837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Develop a web-based system automating student attendance tracking using web services.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3954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165783" y="2395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Abstract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65783" y="2885837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Simplify attendance management in educational institutions by replacing traditional methods with an automated system.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165783" y="411063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Utilizes JAX-WS web services, JSP for UI, and MySQL for data storage.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165783" y="491573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Ensures accuracy, accessibility, and efficiency in attendance tracking.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165783" y="5720834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Enables student registration, attendance marking, and report generation.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165783" y="6525935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Achieves seamless web service communication through a structured database.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D12F8-F4D1-28EC-C603-23BB8D76577C}"/>
              </a:ext>
            </a:extLst>
          </p:cNvPr>
          <p:cNvSpPr/>
          <p:nvPr/>
        </p:nvSpPr>
        <p:spPr>
          <a:xfrm>
            <a:off x="12874752" y="7860753"/>
            <a:ext cx="1633728" cy="28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4373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Proposed System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1899166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01" y="1935242"/>
            <a:ext cx="289203" cy="36147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20297" y="1899166"/>
            <a:ext cx="3592592" cy="6024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Automated Attendance Management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420297" y="2617232"/>
            <a:ext cx="359259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Reduces manual efforts and human errors.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5205651" y="1899166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862" y="1935242"/>
            <a:ext cx="289203" cy="36147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32158" y="1899166"/>
            <a:ext cx="298727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Web Service Integration</a:t>
            </a:r>
            <a:endParaRPr lang="en-US" sz="1850" dirty="0"/>
          </a:p>
        </p:txBody>
      </p:sp>
      <p:sp>
        <p:nvSpPr>
          <p:cNvPr id="10" name="Text 6"/>
          <p:cNvSpPr/>
          <p:nvPr/>
        </p:nvSpPr>
        <p:spPr>
          <a:xfrm>
            <a:off x="5832158" y="2316004"/>
            <a:ext cx="359259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Ensures accessibility and interoperability.</a:t>
            </a:r>
            <a:endParaRPr lang="en-US" sz="1500" dirty="0"/>
          </a:p>
        </p:txBody>
      </p:sp>
      <p:sp>
        <p:nvSpPr>
          <p:cNvPr id="11" name="Shape 7"/>
          <p:cNvSpPr/>
          <p:nvPr/>
        </p:nvSpPr>
        <p:spPr>
          <a:xfrm>
            <a:off x="9617512" y="1899166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723" y="1935242"/>
            <a:ext cx="289203" cy="36147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244018" y="1899166"/>
            <a:ext cx="2531269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Student Registration</a:t>
            </a:r>
            <a:endParaRPr lang="en-US" sz="1850" dirty="0"/>
          </a:p>
        </p:txBody>
      </p:sp>
      <p:sp>
        <p:nvSpPr>
          <p:cNvPr id="14" name="Text 9"/>
          <p:cNvSpPr/>
          <p:nvPr/>
        </p:nvSpPr>
        <p:spPr>
          <a:xfrm>
            <a:off x="10244018" y="2316004"/>
            <a:ext cx="3592592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Securely adds students to the database.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793790" y="3643551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01" y="3679627"/>
            <a:ext cx="289203" cy="361474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420297" y="3643551"/>
            <a:ext cx="252043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Attendance Marking</a:t>
            </a:r>
            <a:endParaRPr lang="en-US" sz="1850" dirty="0"/>
          </a:p>
        </p:txBody>
      </p:sp>
      <p:sp>
        <p:nvSpPr>
          <p:cNvPr id="18" name="Text 12"/>
          <p:cNvSpPr/>
          <p:nvPr/>
        </p:nvSpPr>
        <p:spPr>
          <a:xfrm>
            <a:off x="1420297" y="4060388"/>
            <a:ext cx="579858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Teachers can mark student attendance easily.</a:t>
            </a:r>
            <a:endParaRPr lang="en-US" sz="1500" dirty="0"/>
          </a:p>
        </p:txBody>
      </p:sp>
      <p:sp>
        <p:nvSpPr>
          <p:cNvPr id="19" name="Shape 13"/>
          <p:cNvSpPr/>
          <p:nvPr/>
        </p:nvSpPr>
        <p:spPr>
          <a:xfrm>
            <a:off x="7411641" y="3643551"/>
            <a:ext cx="433745" cy="433745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3852" y="3679627"/>
            <a:ext cx="289203" cy="361474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038148" y="364355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Report Generation</a:t>
            </a:r>
            <a:endParaRPr lang="en-US" sz="1850" dirty="0"/>
          </a:p>
        </p:txBody>
      </p:sp>
      <p:sp>
        <p:nvSpPr>
          <p:cNvPr id="22" name="Text 15"/>
          <p:cNvSpPr/>
          <p:nvPr/>
        </p:nvSpPr>
        <p:spPr>
          <a:xfrm>
            <a:off x="8038148" y="4060388"/>
            <a:ext cx="5798582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Provides attendance reports for analysis.</a:t>
            </a:r>
            <a:endParaRPr lang="en-US" sz="1500" dirty="0"/>
          </a:p>
        </p:txBody>
      </p:sp>
      <p:sp>
        <p:nvSpPr>
          <p:cNvPr id="23" name="Text 16"/>
          <p:cNvSpPr/>
          <p:nvPr/>
        </p:nvSpPr>
        <p:spPr>
          <a:xfrm>
            <a:off x="793790" y="4657963"/>
            <a:ext cx="2862501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Architecture Overview:</a:t>
            </a:r>
            <a:endParaRPr lang="en-US" sz="1850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90" y="5248394"/>
            <a:ext cx="4347567" cy="771168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986552" y="630876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Front-end</a:t>
            </a:r>
            <a:endParaRPr lang="en-US" sz="1850" dirty="0"/>
          </a:p>
        </p:txBody>
      </p:sp>
      <p:sp>
        <p:nvSpPr>
          <p:cNvPr id="26" name="Text 18"/>
          <p:cNvSpPr/>
          <p:nvPr/>
        </p:nvSpPr>
        <p:spPr>
          <a:xfrm>
            <a:off x="986552" y="6725603"/>
            <a:ext cx="396204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JSP pages interact with users.</a:t>
            </a:r>
            <a:endParaRPr lang="en-US" sz="15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1357" y="5248394"/>
            <a:ext cx="4347567" cy="771168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5334119" y="630876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Middleware</a:t>
            </a:r>
            <a:endParaRPr lang="en-US" sz="1850" dirty="0"/>
          </a:p>
        </p:txBody>
      </p:sp>
      <p:sp>
        <p:nvSpPr>
          <p:cNvPr id="29" name="Text 20"/>
          <p:cNvSpPr/>
          <p:nvPr/>
        </p:nvSpPr>
        <p:spPr>
          <a:xfrm>
            <a:off x="5334119" y="6725603"/>
            <a:ext cx="3962043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JAX-WS processes requests.</a:t>
            </a:r>
            <a:endParaRPr lang="en-US" sz="1500" dirty="0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88924" y="5248394"/>
            <a:ext cx="4347567" cy="771168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9681686" y="630876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Back-end</a:t>
            </a:r>
            <a:endParaRPr lang="en-US" sz="1850" dirty="0"/>
          </a:p>
        </p:txBody>
      </p:sp>
      <p:sp>
        <p:nvSpPr>
          <p:cNvPr id="32" name="Text 22"/>
          <p:cNvSpPr/>
          <p:nvPr/>
        </p:nvSpPr>
        <p:spPr>
          <a:xfrm>
            <a:off x="9681686" y="6725603"/>
            <a:ext cx="3962043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MySQL stores student and attendance records.</a:t>
            </a:r>
            <a:endParaRPr lang="en-US" sz="1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2CE444-231F-8C13-D15C-1BFC749E1CFC}"/>
              </a:ext>
            </a:extLst>
          </p:cNvPr>
          <p:cNvSpPr/>
          <p:nvPr/>
        </p:nvSpPr>
        <p:spPr>
          <a:xfrm>
            <a:off x="12874752" y="7860753"/>
            <a:ext cx="1633728" cy="28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9857"/>
            <a:ext cx="758225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 End, Back End, and Server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1689735"/>
            <a:ext cx="2152055" cy="104548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6800" y="2182535"/>
            <a:ext cx="255151" cy="3189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11854" y="1871186"/>
            <a:ext cx="162698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Server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5311854" y="2263497"/>
            <a:ext cx="162698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 err="1">
                <a:solidFill>
                  <a:srgbClr val="454240"/>
                </a:solidFill>
                <a:latin typeface="DM Sans" pitchFamily="34" charset="0"/>
              </a:rPr>
              <a:t>GlassFish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 Server 4.0</a:t>
            </a:r>
          </a:p>
        </p:txBody>
      </p:sp>
      <p:sp>
        <p:nvSpPr>
          <p:cNvPr id="7" name="Shape 3"/>
          <p:cNvSpPr/>
          <p:nvPr/>
        </p:nvSpPr>
        <p:spPr>
          <a:xfrm>
            <a:off x="5175766" y="2748320"/>
            <a:ext cx="8615482" cy="11430"/>
          </a:xfrm>
          <a:prstGeom prst="roundRect">
            <a:avLst>
              <a:gd name="adj" fmla="val 666790"/>
            </a:avLst>
          </a:prstGeom>
          <a:solidFill>
            <a:srgbClr val="DDD3BA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2780586"/>
            <a:ext cx="4304109" cy="104548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6800" y="3143845"/>
            <a:ext cx="255151" cy="31896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387941" y="2962037"/>
            <a:ext cx="211443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Back-End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6387941" y="3354348"/>
            <a:ext cx="211443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JAX-WS, Servlets, MySQL</a:t>
            </a:r>
            <a:endParaRPr lang="en-US" sz="1400" dirty="0"/>
          </a:p>
        </p:txBody>
      </p:sp>
      <p:sp>
        <p:nvSpPr>
          <p:cNvPr id="12" name="Shape 6"/>
          <p:cNvSpPr/>
          <p:nvPr/>
        </p:nvSpPr>
        <p:spPr>
          <a:xfrm>
            <a:off x="6251853" y="3839170"/>
            <a:ext cx="7539395" cy="11430"/>
          </a:xfrm>
          <a:prstGeom prst="roundRect">
            <a:avLst>
              <a:gd name="adj" fmla="val 666790"/>
            </a:avLst>
          </a:prstGeom>
          <a:solidFill>
            <a:srgbClr val="DDD3BA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3871436"/>
            <a:ext cx="6456164" cy="104548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6681" y="4234696"/>
            <a:ext cx="255151" cy="318968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463909" y="4052888"/>
            <a:ext cx="222003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Front-End</a:t>
            </a:r>
            <a:endParaRPr lang="en-US" sz="1750" dirty="0"/>
          </a:p>
        </p:txBody>
      </p:sp>
      <p:sp>
        <p:nvSpPr>
          <p:cNvPr id="16" name="Text 8"/>
          <p:cNvSpPr/>
          <p:nvPr/>
        </p:nvSpPr>
        <p:spPr>
          <a:xfrm>
            <a:off x="7463909" y="4445198"/>
            <a:ext cx="2220039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JSP, HTML, CSS, JavaScript</a:t>
            </a:r>
            <a:endParaRPr lang="en-US" sz="1400" dirty="0"/>
          </a:p>
        </p:txBody>
      </p:sp>
      <p:sp>
        <p:nvSpPr>
          <p:cNvPr id="17" name="Shape 9"/>
          <p:cNvSpPr/>
          <p:nvPr/>
        </p:nvSpPr>
        <p:spPr>
          <a:xfrm>
            <a:off x="793790" y="5120997"/>
            <a:ext cx="4226600" cy="2348746"/>
          </a:xfrm>
          <a:prstGeom prst="roundRect">
            <a:avLst>
              <a:gd name="adj" fmla="val 32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0"/>
          <p:cNvSpPr/>
          <p:nvPr/>
        </p:nvSpPr>
        <p:spPr>
          <a:xfrm>
            <a:off x="982861" y="53100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Front-End</a:t>
            </a:r>
            <a:endParaRPr lang="en-US" sz="1750" dirty="0"/>
          </a:p>
        </p:txBody>
      </p:sp>
      <p:sp>
        <p:nvSpPr>
          <p:cNvPr id="19" name="Text 11"/>
          <p:cNvSpPr/>
          <p:nvPr/>
        </p:nvSpPr>
        <p:spPr>
          <a:xfrm>
            <a:off x="982861" y="5702379"/>
            <a:ext cx="38484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JSP (Java Server Pages) for interactive user interface.</a:t>
            </a:r>
            <a:endParaRPr lang="en-US" sz="1400" dirty="0"/>
          </a:p>
        </p:txBody>
      </p:sp>
      <p:sp>
        <p:nvSpPr>
          <p:cNvPr id="20" name="Text 12"/>
          <p:cNvSpPr/>
          <p:nvPr/>
        </p:nvSpPr>
        <p:spPr>
          <a:xfrm>
            <a:off x="982861" y="6346388"/>
            <a:ext cx="38484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HTML, CSS, JavaScript for UI enhancements.</a:t>
            </a:r>
            <a:endParaRPr lang="en-US" sz="1400" dirty="0"/>
          </a:p>
        </p:txBody>
      </p:sp>
      <p:sp>
        <p:nvSpPr>
          <p:cNvPr id="21" name="Shape 13"/>
          <p:cNvSpPr/>
          <p:nvPr/>
        </p:nvSpPr>
        <p:spPr>
          <a:xfrm>
            <a:off x="5201841" y="5120997"/>
            <a:ext cx="4226600" cy="2348746"/>
          </a:xfrm>
          <a:prstGeom prst="roundRect">
            <a:avLst>
              <a:gd name="adj" fmla="val 32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2" name="Text 14"/>
          <p:cNvSpPr/>
          <p:nvPr/>
        </p:nvSpPr>
        <p:spPr>
          <a:xfrm>
            <a:off x="5390912" y="53100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Back-End</a:t>
            </a:r>
            <a:endParaRPr lang="en-US" sz="1750" dirty="0"/>
          </a:p>
        </p:txBody>
      </p:sp>
      <p:sp>
        <p:nvSpPr>
          <p:cNvPr id="23" name="Text 15"/>
          <p:cNvSpPr/>
          <p:nvPr/>
        </p:nvSpPr>
        <p:spPr>
          <a:xfrm>
            <a:off x="5390912" y="5702379"/>
            <a:ext cx="38484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JAX-WS Web Services for processing requests.</a:t>
            </a:r>
            <a:endParaRPr lang="en-US" sz="1400" dirty="0"/>
          </a:p>
        </p:txBody>
      </p:sp>
      <p:sp>
        <p:nvSpPr>
          <p:cNvPr id="24" name="Text 16"/>
          <p:cNvSpPr/>
          <p:nvPr/>
        </p:nvSpPr>
        <p:spPr>
          <a:xfrm>
            <a:off x="5390912" y="6346388"/>
            <a:ext cx="384845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Servlets handle business logic.</a:t>
            </a:r>
            <a:endParaRPr lang="en-US" sz="1400" dirty="0"/>
          </a:p>
        </p:txBody>
      </p:sp>
      <p:sp>
        <p:nvSpPr>
          <p:cNvPr id="25" name="Text 17"/>
          <p:cNvSpPr/>
          <p:nvPr/>
        </p:nvSpPr>
        <p:spPr>
          <a:xfrm>
            <a:off x="5390912" y="6700123"/>
            <a:ext cx="38484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MySQL database for storing attendance records.</a:t>
            </a:r>
            <a:endParaRPr lang="en-US" sz="1400" dirty="0"/>
          </a:p>
        </p:txBody>
      </p:sp>
      <p:sp>
        <p:nvSpPr>
          <p:cNvPr id="26" name="Shape 18"/>
          <p:cNvSpPr/>
          <p:nvPr/>
        </p:nvSpPr>
        <p:spPr>
          <a:xfrm>
            <a:off x="9609892" y="5120997"/>
            <a:ext cx="4226600" cy="2348746"/>
          </a:xfrm>
          <a:prstGeom prst="roundRect">
            <a:avLst>
              <a:gd name="adj" fmla="val 324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7" name="Text 19"/>
          <p:cNvSpPr/>
          <p:nvPr/>
        </p:nvSpPr>
        <p:spPr>
          <a:xfrm>
            <a:off x="9798963" y="53100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Server</a:t>
            </a:r>
            <a:endParaRPr lang="en-US" sz="1750" dirty="0"/>
          </a:p>
        </p:txBody>
      </p:sp>
      <p:sp>
        <p:nvSpPr>
          <p:cNvPr id="28" name="Text 20"/>
          <p:cNvSpPr/>
          <p:nvPr/>
        </p:nvSpPr>
        <p:spPr>
          <a:xfrm>
            <a:off x="9798963" y="5702379"/>
            <a:ext cx="38484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250"/>
              </a:lnSpc>
              <a:buSzPct val="100000"/>
              <a:buFontTx/>
              <a:buChar char="•"/>
            </a:pPr>
            <a:r>
              <a:rPr lang="en-US" sz="1400" dirty="0" err="1">
                <a:solidFill>
                  <a:srgbClr val="454240"/>
                </a:solidFill>
                <a:latin typeface="DM Sans" pitchFamily="34" charset="0"/>
              </a:rPr>
              <a:t>GlassFish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</a:rPr>
              <a:t> Server 4.0</a:t>
            </a: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for deploying the application.</a:t>
            </a:r>
            <a:endParaRPr lang="en-US" sz="1400" dirty="0"/>
          </a:p>
        </p:txBody>
      </p:sp>
      <p:sp>
        <p:nvSpPr>
          <p:cNvPr id="29" name="Text 21"/>
          <p:cNvSpPr/>
          <p:nvPr/>
        </p:nvSpPr>
        <p:spPr>
          <a:xfrm>
            <a:off x="9798963" y="6346388"/>
            <a:ext cx="3848457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Supports Java EE applications and web services.</a:t>
            </a:r>
            <a:endParaRPr lang="en-US" sz="1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2401CA-14BE-4143-EF4F-F9FDD965140F}"/>
              </a:ext>
            </a:extLst>
          </p:cNvPr>
          <p:cNvSpPr/>
          <p:nvPr/>
        </p:nvSpPr>
        <p:spPr>
          <a:xfrm>
            <a:off x="12874752" y="7860753"/>
            <a:ext cx="1633728" cy="28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1737" y="3100928"/>
            <a:ext cx="4784646" cy="657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C4E3D"/>
                </a:solidFill>
                <a:latin typeface="Libre Baskerville" pitchFamily="34" charset="0"/>
              </a:rPr>
              <a:t>Flow Diagram</a:t>
            </a:r>
            <a:endParaRPr lang="en-US" sz="3750" dirty="0"/>
          </a:p>
        </p:txBody>
      </p:sp>
      <p:sp>
        <p:nvSpPr>
          <p:cNvPr id="6" name="Text 1"/>
          <p:cNvSpPr/>
          <p:nvPr/>
        </p:nvSpPr>
        <p:spPr>
          <a:xfrm>
            <a:off x="787956" y="6379964"/>
            <a:ext cx="2392323" cy="298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Reference Papers:</a:t>
            </a:r>
            <a:endParaRPr lang="en-US" sz="1850" dirty="0"/>
          </a:p>
        </p:txBody>
      </p:sp>
      <p:sp>
        <p:nvSpPr>
          <p:cNvPr id="7" name="Text 2"/>
          <p:cNvSpPr/>
          <p:nvPr/>
        </p:nvSpPr>
        <p:spPr>
          <a:xfrm>
            <a:off x="787956" y="6965990"/>
            <a:ext cx="1305448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Research papers on "Automated Attendance Systems" and "Web Service-based Student Management".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787956" y="7339013"/>
            <a:ext cx="13054489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IEEE Xplore, Springer, and other scholarly sources on cloud-based attendance tracking.</a:t>
            </a:r>
            <a:endParaRPr lang="en-US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1E94C-C7AD-E473-A790-C92479DCDECB}"/>
              </a:ext>
            </a:extLst>
          </p:cNvPr>
          <p:cNvSpPr/>
          <p:nvPr/>
        </p:nvSpPr>
        <p:spPr>
          <a:xfrm>
            <a:off x="12874752" y="7860753"/>
            <a:ext cx="1633728" cy="2804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95D8E7-CF75-05AE-99E5-C3F867440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24" y="327807"/>
            <a:ext cx="5166220" cy="6309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315</Words>
  <Application>Microsoft Office PowerPoint</Application>
  <PresentationFormat>Custom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DM Sans</vt:lpstr>
      <vt:lpstr>Libre Baskerville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 Savla</cp:lastModifiedBy>
  <cp:revision>3</cp:revision>
  <dcterms:created xsi:type="dcterms:W3CDTF">2025-04-01T16:50:58Z</dcterms:created>
  <dcterms:modified xsi:type="dcterms:W3CDTF">2025-04-16T03:38:42Z</dcterms:modified>
</cp:coreProperties>
</file>