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3" r:id="rId10"/>
    <p:sldId id="262" r:id="rId11"/>
    <p:sldId id="265" r:id="rId12"/>
    <p:sldId id="270" r:id="rId13"/>
    <p:sldId id="26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6.xml"/><Relationship Id="rId2" Type="http://schemas.openxmlformats.org/officeDocument/2006/relationships/image" Target="../media/image11.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Autofit/>
          </a:bodyPr>
          <a:p>
            <a:r>
              <a:rPr lang="en-US" sz="2400"/>
              <a:t>Exploratory Data Analysis (EDA) for Real Estate Pricing: Unveiling the Dynamics of House Valuation in a Dynamic Market</a:t>
            </a:r>
            <a:endParaRPr lang="en-US" sz="2400"/>
          </a:p>
        </p:txBody>
      </p:sp>
      <p:sp>
        <p:nvSpPr>
          <p:cNvPr id="5" name="Subtitle 4"/>
          <p:cNvSpPr>
            <a:spLocks noGrp="1"/>
          </p:cNvSpPr>
          <p:nvPr>
            <p:ph type="subTitle" idx="1"/>
          </p:nvPr>
        </p:nvSpPr>
        <p:spPr/>
        <p:txBody>
          <a:bodyPr/>
          <a:p>
            <a:r>
              <a:rPr lang="en-US" sz="2000"/>
              <a:t>Created by: Divya Sharma</a:t>
            </a:r>
            <a:endParaRPr lang="en-US" sz="2000"/>
          </a:p>
          <a:p>
            <a:r>
              <a:rPr lang="en-US" sz="2000"/>
              <a:t>Github URL:</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Here is the 3D plot of data by year month and type v/s Sale price </a:t>
            </a:r>
            <a:endParaRPr lang="en-US" sz="2800"/>
          </a:p>
        </p:txBody>
      </p:sp>
      <p:pic>
        <p:nvPicPr>
          <p:cNvPr id="5" name="Content Placeholder 4"/>
          <p:cNvPicPr>
            <a:picLocks noChangeAspect="1"/>
          </p:cNvPicPr>
          <p:nvPr>
            <p:ph idx="1"/>
            <p:custDataLst>
              <p:tags r:id="rId1"/>
            </p:custDataLst>
          </p:nvPr>
        </p:nvPicPr>
        <p:blipFill>
          <a:blip r:embed="rId2"/>
          <a:stretch>
            <a:fillRect/>
          </a:stretch>
        </p:blipFill>
        <p:spPr>
          <a:xfrm>
            <a:off x="1109345" y="1758315"/>
            <a:ext cx="5082540" cy="320040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905510" y="5147945"/>
            <a:ext cx="9067800" cy="937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Distributton of price and condtion data of Kitchen quality </a:t>
            </a:r>
            <a:endParaRPr lang="en-US" sz="2800"/>
          </a:p>
        </p:txBody>
      </p:sp>
      <p:pic>
        <p:nvPicPr>
          <p:cNvPr id="4" name="Content Placeholder 3"/>
          <p:cNvPicPr>
            <a:picLocks noChangeAspect="1"/>
          </p:cNvPicPr>
          <p:nvPr>
            <p:ph idx="1"/>
            <p:custDataLst>
              <p:tags r:id="rId1"/>
            </p:custDataLst>
          </p:nvPr>
        </p:nvPicPr>
        <p:blipFill>
          <a:blip r:embed="rId2"/>
          <a:stretch>
            <a:fillRect/>
          </a:stretch>
        </p:blipFill>
        <p:spPr>
          <a:xfrm>
            <a:off x="3435985" y="2098675"/>
            <a:ext cx="5318760" cy="3528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2392045" y="1748155"/>
            <a:ext cx="7406640" cy="4229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Encoding of data</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383030" y="1602105"/>
            <a:ext cx="6057900" cy="102108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1383030" y="2987675"/>
            <a:ext cx="6156960" cy="2766060"/>
          </a:xfrm>
          <a:prstGeom prst="rect">
            <a:avLst/>
          </a:prstGeom>
        </p:spPr>
      </p:pic>
      <p:sp>
        <p:nvSpPr>
          <p:cNvPr id="7" name="Text Box 6"/>
          <p:cNvSpPr txBox="1"/>
          <p:nvPr/>
        </p:nvSpPr>
        <p:spPr>
          <a:xfrm>
            <a:off x="1153160" y="6134735"/>
            <a:ext cx="8531860" cy="368300"/>
          </a:xfrm>
          <a:prstGeom prst="rect">
            <a:avLst/>
          </a:prstGeom>
          <a:noFill/>
        </p:spPr>
        <p:txBody>
          <a:bodyPr wrap="square" rtlCol="0">
            <a:spAutoFit/>
          </a:bodyPr>
          <a:p>
            <a:r>
              <a:rPr lang="en-US"/>
              <a:t>Encoded all the data into numerical format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4215" y="2730818"/>
            <a:ext cx="10972800" cy="1143000"/>
          </a:xfrm>
        </p:spPr>
        <p:txBody>
          <a:bodyPr/>
          <a:p>
            <a:br>
              <a:rPr lang="en-US"/>
            </a:br>
            <a:r>
              <a:rPr lang="en-US"/>
              <a:t>Thanks </a:t>
            </a:r>
            <a:br>
              <a:rPr 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t>Problem statment </a:t>
            </a:r>
            <a:endParaRPr lang="en-US" sz="4000"/>
          </a:p>
        </p:txBody>
      </p:sp>
      <p:sp>
        <p:nvSpPr>
          <p:cNvPr id="5" name="Content Placeholder 4"/>
          <p:cNvSpPr>
            <a:spLocks noGrp="1"/>
          </p:cNvSpPr>
          <p:nvPr>
            <p:ph idx="1"/>
          </p:nvPr>
        </p:nvSpPr>
        <p:spPr/>
        <p:txBody>
          <a:bodyPr>
            <a:normAutofit/>
          </a:bodyPr>
          <a:p>
            <a:r>
              <a:rPr lang="en-US" sz="1800"/>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400"/>
              <a:t>Feature Engineering and Size Impact:</a:t>
            </a:r>
            <a:endParaRPr lang="en-US" sz="1400"/>
          </a:p>
          <a:p>
            <a:r>
              <a:rPr lang="en-US" sz="1400"/>
              <a:t>Engineer new features capturing relevant information such as price per square foot or the age of the property.</a:t>
            </a:r>
            <a:endParaRPr lang="en-US" sz="1400"/>
          </a:p>
          <a:p>
            <a:r>
              <a:rPr lang="en-US" sz="1400"/>
              <a:t>Visualize the relationship between key features like bedrooms, bathrooms, and square footage with house prices, determining their impact on valuation.</a:t>
            </a:r>
            <a:endParaRPr lang="en-US" sz="1400"/>
          </a:p>
          <a:p>
            <a:r>
              <a:rPr lang="en-US" sz="1400"/>
              <a:t>Market Trends and Historical Pricing:</a:t>
            </a:r>
            <a:endParaRPr lang="en-US" sz="1400"/>
          </a:p>
          <a:p>
            <a:r>
              <a:rPr lang="en-US" sz="1400"/>
              <a:t>Analyze historical pricing trends over time, considering external factors like economic indicators.</a:t>
            </a:r>
            <a:endParaRPr lang="en-US" sz="1400"/>
          </a:p>
          <a:p>
            <a:r>
              <a:rPr lang="en-US" sz="1400"/>
              <a:t>Create time-series visualizations to understand how market trends influence house prices, helping predict future valuation trends.</a:t>
            </a:r>
            <a:endParaRPr lang="en-US" sz="1400"/>
          </a:p>
          <a:p>
            <a:r>
              <a:rPr lang="en-US" sz="1400"/>
              <a:t>Customer Preferences and Amenities:</a:t>
            </a:r>
            <a:endParaRPr lang="en-US" sz="1400"/>
          </a:p>
          <a:p>
            <a:r>
              <a:rPr lang="en-US" sz="1400"/>
              <a:t>Explore the influence of customer preferences and amenities on house prices.</a:t>
            </a:r>
            <a:endParaRPr lang="en-US" sz="1400"/>
          </a:p>
          <a:p>
            <a:r>
              <a:rPr lang="en-US" sz="1400"/>
              <a:t>Utilize sentiment analysis on customer feedback to gauge the perceived value of specific features.</a:t>
            </a:r>
            <a:endParaRPr lang="en-US" sz="1400"/>
          </a:p>
          <a:p>
            <a:r>
              <a:rPr lang="en-US" sz="1400"/>
              <a:t>Apply clustering algorithms to group houses with similar amenity profiles, revealing distinct market segments and pricing strategies.</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Exploration</a:t>
            </a:r>
            <a:endParaRPr lang="en-US"/>
          </a:p>
        </p:txBody>
      </p:sp>
      <p:sp>
        <p:nvSpPr>
          <p:cNvPr id="3" name="Content Placeholder 2"/>
          <p:cNvSpPr>
            <a:spLocks noGrp="1"/>
          </p:cNvSpPr>
          <p:nvPr>
            <p:ph idx="1"/>
          </p:nvPr>
        </p:nvSpPr>
        <p:spPr/>
        <p:txBody>
          <a:bodyPr/>
          <a:p>
            <a:r>
              <a:rPr lang="en-US" sz="2000"/>
              <a:t>There are 1460 rows and 81 columns in the data.</a:t>
            </a:r>
            <a:endParaRPr lang="en-US" sz="2000"/>
          </a:p>
          <a:p>
            <a:r>
              <a:rPr lang="en-US" sz="2000"/>
              <a:t>In our data we found there was around 93% missing data for the column Alley and 59.73 in </a:t>
            </a:r>
            <a:r>
              <a:rPr lang="en-US" sz="2000">
                <a:sym typeface="+mn-ea"/>
              </a:rPr>
              <a:t>MasVnrType columns</a:t>
            </a:r>
            <a:r>
              <a:rPr lang="en-US" sz="2000"/>
              <a:t>, hence we will drop the column.</a:t>
            </a:r>
            <a:endParaRPr lang="en-US" sz="2000"/>
          </a:p>
          <a:p>
            <a:r>
              <a:rPr lang="en-US" sz="2000"/>
              <a:t>As we found less missing values in GarageYrBlt, Electrical, </a:t>
            </a:r>
            <a:r>
              <a:rPr lang="en-US" sz="2000">
                <a:sym typeface="+mn-ea"/>
              </a:rPr>
              <a:t>instead of dropping the data we performed null imputation </a:t>
            </a:r>
            <a:r>
              <a:rPr lang="en-US" sz="2000"/>
              <a:t>so will fill if </a:t>
            </a:r>
            <a:r>
              <a:rPr lang="en-US" sz="2000">
                <a:sym typeface="+mn-ea"/>
              </a:rPr>
              <a:t>data is object we applied mode as a metric and for numerical data will apply mean method.</a:t>
            </a:r>
            <a:endParaRPr lang="en-US" sz="2000"/>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04123"/>
            <a:ext cx="10972800" cy="1143000"/>
          </a:xfrm>
        </p:spPr>
        <p:txBody>
          <a:bodyPr/>
          <a:p>
            <a:r>
              <a:rPr lang="en-US">
                <a:sym typeface="+mn-ea"/>
              </a:rPr>
              <a:t>Exploratory Data Analysis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320993"/>
            <a:ext cx="10972800" cy="1143000"/>
          </a:xfrm>
        </p:spPr>
        <p:txBody>
          <a:bodyPr/>
          <a:p>
            <a:pPr algn="l"/>
            <a:r>
              <a:rPr lang="en-US" sz="3200"/>
              <a:t>Data distribution of sale by year and month </a:t>
            </a:r>
            <a:endParaRPr lang="en-US" sz="3200"/>
          </a:p>
        </p:txBody>
      </p:sp>
      <p:pic>
        <p:nvPicPr>
          <p:cNvPr id="4" name="Content Placeholder 3"/>
          <p:cNvPicPr>
            <a:picLocks noChangeAspect="1"/>
          </p:cNvPicPr>
          <p:nvPr>
            <p:ph idx="1"/>
          </p:nvPr>
        </p:nvPicPr>
        <p:blipFill>
          <a:blip r:embed="rId1"/>
          <a:stretch>
            <a:fillRect/>
          </a:stretch>
        </p:blipFill>
        <p:spPr>
          <a:xfrm>
            <a:off x="609600" y="1920875"/>
            <a:ext cx="10972800" cy="3883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a:t>Distribution of Lots type </a:t>
            </a:r>
            <a:endParaRPr lang="en-US" sz="3200"/>
          </a:p>
        </p:txBody>
      </p:sp>
      <p:pic>
        <p:nvPicPr>
          <p:cNvPr id="4" name="Content Placeholder 3"/>
          <p:cNvPicPr>
            <a:picLocks noChangeAspect="1"/>
          </p:cNvPicPr>
          <p:nvPr>
            <p:ph idx="1"/>
          </p:nvPr>
        </p:nvPicPr>
        <p:blipFill>
          <a:blip r:embed="rId1"/>
          <a:stretch>
            <a:fillRect/>
          </a:stretch>
        </p:blipFill>
        <p:spPr>
          <a:xfrm>
            <a:off x="609600" y="1971040"/>
            <a:ext cx="10972800" cy="3783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distribution of Neighborhood </a:t>
            </a:r>
            <a:endParaRPr lang="en-US"/>
          </a:p>
        </p:txBody>
      </p:sp>
      <p:pic>
        <p:nvPicPr>
          <p:cNvPr id="4" name="Content Placeholder 3"/>
          <p:cNvPicPr>
            <a:picLocks noChangeAspect="1"/>
          </p:cNvPicPr>
          <p:nvPr>
            <p:ph idx="1"/>
          </p:nvPr>
        </p:nvPicPr>
        <p:blipFill>
          <a:blip r:embed="rId1"/>
          <a:stretch>
            <a:fillRect/>
          </a:stretch>
        </p:blipFill>
        <p:spPr>
          <a:xfrm>
            <a:off x="2140585" y="1600200"/>
            <a:ext cx="791019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t>SalePrice Vs Lotfrontage,LotArea,Lotshape</a:t>
            </a:r>
            <a:endParaRPr lang="en-US" sz="2400"/>
          </a:p>
        </p:txBody>
      </p:sp>
      <p:pic>
        <p:nvPicPr>
          <p:cNvPr id="4" name="Content Placeholder 3"/>
          <p:cNvPicPr>
            <a:picLocks noChangeAspect="1"/>
          </p:cNvPicPr>
          <p:nvPr>
            <p:ph idx="1"/>
          </p:nvPr>
        </p:nvPicPr>
        <p:blipFill>
          <a:blip r:embed="rId1"/>
          <a:stretch>
            <a:fillRect/>
          </a:stretch>
        </p:blipFill>
        <p:spPr>
          <a:xfrm>
            <a:off x="5912485" y="1600200"/>
            <a:ext cx="5921375" cy="4526280"/>
          </a:xfrm>
          <a:prstGeom prst="rect">
            <a:avLst/>
          </a:prstGeom>
        </p:spPr>
      </p:pic>
      <p:pic>
        <p:nvPicPr>
          <p:cNvPr id="5" name="Picture 4"/>
          <p:cNvPicPr>
            <a:picLocks noChangeAspect="1"/>
          </p:cNvPicPr>
          <p:nvPr/>
        </p:nvPicPr>
        <p:blipFill>
          <a:blip r:embed="rId2"/>
          <a:stretch>
            <a:fillRect/>
          </a:stretch>
        </p:blipFill>
        <p:spPr>
          <a:xfrm>
            <a:off x="484505" y="1821180"/>
            <a:ext cx="5021580" cy="43053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2497</Words>
  <Application>WPS Presentation</Application>
  <PresentationFormat>Widescreen</PresentationFormat>
  <Paragraphs>47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Business Cooperate</vt:lpstr>
      <vt:lpstr>Exploratory Data Analysis (EDA) for Real Estate Pricing: Unveiling the Dynamics of House Valuation in a Dynamic Market</vt:lpstr>
      <vt:lpstr>Problem statment </vt:lpstr>
      <vt:lpstr>PowerPoint 演示文稿</vt:lpstr>
      <vt:lpstr>Data Exploration</vt:lpstr>
      <vt:lpstr>Exploratory Data Analysis </vt:lpstr>
      <vt:lpstr>Data distribution of sale by year and month </vt:lpstr>
      <vt:lpstr>Distribution of Lots type </vt:lpstr>
      <vt:lpstr>Data distribution of Neighborhood </vt:lpstr>
      <vt:lpstr>SalePrice Vs Lotfrontage,LotArea,Lotshape</vt:lpstr>
      <vt:lpstr>Here is the 3D plot of data by year month and type v/s Sale price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for Real Estate Pricing: Unveiling the Dynamics of House Valuation in a Dynamic Market</dc:title>
  <dc:creator>ADMIN</dc:creator>
  <cp:lastModifiedBy>Divya Sharma</cp:lastModifiedBy>
  <cp:revision>3</cp:revision>
  <dcterms:created xsi:type="dcterms:W3CDTF">2024-06-01T17:35:00Z</dcterms:created>
  <dcterms:modified xsi:type="dcterms:W3CDTF">2024-06-10T17:36:09Z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270C372437304B278F00438477E9DF80_11</vt:lpwstr>
  </property>
  <property fmtid="{D5CDD505-2E9C-101B-9397-08002B2CF9AE}" pid="3" name="KSOProductBuildVer">
    <vt:lpwstr>1033-12.2.0.17119</vt:lpwstr>
  </property>
</Properties>
</file>