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0" r:id="rId3"/>
  </p:sldMasterIdLst>
  <p:notesMasterIdLst>
    <p:notesMasterId r:id="rId5"/>
  </p:notesMasterIdLst>
  <p:sldIdLst>
    <p:sldId id="266" r:id="rId4"/>
    <p:sldId id="281" r:id="rId6"/>
    <p:sldId id="267" r:id="rId7"/>
    <p:sldId id="268" r:id="rId8"/>
    <p:sldId id="256" r:id="rId9"/>
    <p:sldId id="257" r:id="rId10"/>
    <p:sldId id="258" r:id="rId11"/>
    <p:sldId id="259" r:id="rId12"/>
    <p:sldId id="260" r:id="rId13"/>
    <p:sldId id="261" r:id="rId14"/>
    <p:sldId id="262" r:id="rId15"/>
    <p:sldId id="263" r:id="rId16"/>
    <p:sldId id="264" r:id="rId17"/>
    <p:sldId id="265" r:id="rId1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73" d="100"/>
          <a:sy n="73" d="100"/>
        </p:scale>
        <p:origin x="485"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hyperlink" Target="https://docs.google.com/spreadsheets/d/1coMmkdfPQWYJzjCF_2njVVdcpGbKBW3fw0yE62p32Ws/edit?usp=sharing" TargetMode="Externa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10510" y="-155032"/>
            <a:ext cx="14630400" cy="8229600"/>
          </a:xfrm>
          <a:prstGeom prst="rect">
            <a:avLst/>
          </a:prstGeom>
          <a:solidFill>
            <a:srgbClr val="0A0A0A">
              <a:alpha val="75000"/>
            </a:srgbClr>
          </a:solidFill>
        </p:spPr>
      </p:sp>
      <p:sp>
        <p:nvSpPr>
          <p:cNvPr id="4" name="Text 1"/>
          <p:cNvSpPr/>
          <p:nvPr/>
        </p:nvSpPr>
        <p:spPr>
          <a:xfrm>
            <a:off x="758309" y="2007989"/>
            <a:ext cx="12335828" cy="712708"/>
          </a:xfrm>
          <a:prstGeom prst="rect">
            <a:avLst/>
          </a:prstGeom>
          <a:noFill/>
        </p:spPr>
        <p:txBody>
          <a:bodyPr wrap="none" rtlCol="0" anchor="t"/>
          <a:lstStyle/>
          <a:p>
            <a:pPr algn="ctr">
              <a:lnSpc>
                <a:spcPts val="5610"/>
              </a:lnSpc>
            </a:pPr>
            <a:r>
              <a:rPr lang="en-US" sz="2400" b="1" dirty="0" smtClean="0">
                <a:solidFill>
                  <a:srgbClr val="FAEBEB"/>
                </a:solidFill>
                <a:latin typeface="Arial Black" panose="020B0A04020102020204" charset="0"/>
                <a:ea typeface="Dela Gothic One" pitchFamily="34" charset="-122"/>
                <a:cs typeface="Arial Black" panose="020B0A04020102020204" charset="0"/>
              </a:rPr>
              <a:t>Project 4:  Mobile phone price pridiction</a:t>
            </a:r>
            <a:endParaRPr lang="en-US" sz="2400" b="1" dirty="0" smtClean="0">
              <a:solidFill>
                <a:srgbClr val="FAEBEB"/>
              </a:solidFill>
              <a:latin typeface="Arial Black" panose="020B0A04020102020204" charset="0"/>
              <a:ea typeface="Dela Gothic One" pitchFamily="34" charset="-122"/>
              <a:cs typeface="Arial Black" panose="020B0A04020102020204" charset="0"/>
            </a:endParaRPr>
          </a:p>
          <a:p>
            <a:pPr algn="ctr">
              <a:lnSpc>
                <a:spcPts val="5610"/>
              </a:lnSpc>
            </a:pPr>
            <a:endParaRPr lang="en-US" sz="2400" b="1" dirty="0" smtClean="0">
              <a:solidFill>
                <a:srgbClr val="FAEBEB"/>
              </a:solidFill>
              <a:latin typeface="Arial Black" panose="020B0A04020102020204" charset="0"/>
              <a:ea typeface="Dela Gothic One" pitchFamily="34" charset="-122"/>
              <a:cs typeface="Arial Black" panose="020B0A04020102020204" charset="0"/>
            </a:endParaRPr>
          </a:p>
          <a:p>
            <a:pPr algn="ctr">
              <a:lnSpc>
                <a:spcPts val="5610"/>
              </a:lnSpc>
            </a:pPr>
            <a:endParaRPr lang="en-US" sz="2400" b="1" dirty="0" smtClean="0">
              <a:solidFill>
                <a:srgbClr val="FAEBEB"/>
              </a:solidFill>
              <a:latin typeface="Arial Black" panose="020B0A04020102020204" charset="0"/>
              <a:ea typeface="Dela Gothic One" pitchFamily="34" charset="-122"/>
              <a:cs typeface="Arial Black" panose="020B0A04020102020204" charset="0"/>
            </a:endParaRPr>
          </a:p>
          <a:p>
            <a:pPr algn="ctr">
              <a:lnSpc>
                <a:spcPts val="5610"/>
              </a:lnSpc>
            </a:pPr>
            <a:r>
              <a:rPr lang="en-US" sz="2400" b="1" dirty="0" smtClean="0">
                <a:solidFill>
                  <a:srgbClr val="FAEBEB"/>
                </a:solidFill>
                <a:latin typeface="Arial Black" panose="020B0A04020102020204" charset="0"/>
                <a:ea typeface="Dela Gothic One" pitchFamily="34" charset="-122"/>
                <a:cs typeface="Arial Black" panose="020B0A04020102020204" charset="0"/>
              </a:rPr>
              <a:t>Created by: Divya Sharma </a:t>
            </a:r>
            <a:endParaRPr lang="en-US" sz="2400" b="1" dirty="0" smtClean="0">
              <a:solidFill>
                <a:srgbClr val="FAEBEB"/>
              </a:solidFill>
              <a:latin typeface="Arial Black" panose="020B0A04020102020204" charset="0"/>
              <a:ea typeface="Dela Gothic One" pitchFamily="34" charset="-122"/>
              <a:cs typeface="Arial Black" panose="020B0A04020102020204" charset="0"/>
            </a:endParaRPr>
          </a:p>
          <a:p>
            <a:pPr marL="685800" indent="-685800">
              <a:buFont typeface="Arial" panose="020B0604020202020204" pitchFamily="34" charset="0"/>
              <a:buChar char="•"/>
            </a:pPr>
            <a:endParaRPr lang="en-US" sz="1600" dirty="0">
              <a:solidFill>
                <a:srgbClr val="FAEBEB"/>
              </a:solidFill>
              <a:latin typeface="Dela Gothic One" pitchFamily="34" charset="0"/>
              <a:ea typeface="Dela Gothic One" pitchFamily="34" charset="-122"/>
            </a:endParaRPr>
          </a:p>
          <a:p>
            <a:pPr indent="0">
              <a:buFont typeface="Arial" panose="020B0604020202020204" pitchFamily="34" charset="0"/>
              <a:buNone/>
            </a:pPr>
            <a:r>
              <a:rPr lang="en-US" sz="1600" dirty="0" smtClean="0">
                <a:solidFill>
                  <a:schemeClr val="bg1"/>
                </a:solidFill>
                <a:latin typeface="Dela Gothic One" pitchFamily="34" charset="0"/>
                <a:ea typeface="Dela Gothic One" pitchFamily="34" charset="-122"/>
              </a:rPr>
              <a:t> </a:t>
            </a:r>
            <a:r>
              <a:rPr lang="en-US" sz="1600" dirty="0">
                <a:solidFill>
                  <a:schemeClr val="bg1"/>
                </a:solidFill>
              </a:rPr>
              <a:t> </a:t>
            </a:r>
            <a:endParaRPr lang="en-US" sz="1600" dirty="0">
              <a:solidFill>
                <a:schemeClr val="bg1"/>
              </a:solidFill>
            </a:endParaRPr>
          </a:p>
        </p:txBody>
      </p:sp>
      <p:sp>
        <p:nvSpPr>
          <p:cNvPr id="6" name="Text 3"/>
          <p:cNvSpPr/>
          <p:nvPr/>
        </p:nvSpPr>
        <p:spPr>
          <a:xfrm>
            <a:off x="901422" y="3361968"/>
            <a:ext cx="201097" cy="342067"/>
          </a:xfrm>
          <a:prstGeom prst="rect">
            <a:avLst/>
          </a:prstGeom>
          <a:noFill/>
        </p:spPr>
        <p:txBody>
          <a:bodyPr wrap="none" rtlCol="0" anchor="t"/>
          <a:lstStyle/>
          <a:p>
            <a:pPr marL="0" indent="0" algn="ctr">
              <a:lnSpc>
                <a:spcPts val="2695"/>
              </a:lnSpc>
              <a:buNone/>
            </a:pPr>
            <a:endParaRPr lang="en-US" sz="2695" dirty="0"/>
          </a:p>
        </p:txBody>
      </p:sp>
      <p:sp>
        <p:nvSpPr>
          <p:cNvPr id="7" name="Text 4"/>
          <p:cNvSpPr/>
          <p:nvPr/>
        </p:nvSpPr>
        <p:spPr>
          <a:xfrm>
            <a:off x="1462326" y="3289340"/>
            <a:ext cx="3522821" cy="1068705"/>
          </a:xfrm>
          <a:prstGeom prst="rect">
            <a:avLst/>
          </a:prstGeom>
          <a:noFill/>
        </p:spPr>
        <p:txBody>
          <a:bodyPr wrap="square" rtlCol="0" anchor="t"/>
          <a:lstStyle/>
          <a:p>
            <a:pPr marL="0" indent="0">
              <a:lnSpc>
                <a:spcPts val="2805"/>
              </a:lnSpc>
              <a:buNone/>
            </a:pPr>
            <a:endParaRPr lang="en-US" sz="2245" dirty="0"/>
          </a:p>
        </p:txBody>
      </p:sp>
      <p:sp>
        <p:nvSpPr>
          <p:cNvPr id="8" name="Text 5"/>
          <p:cNvSpPr/>
          <p:nvPr/>
        </p:nvSpPr>
        <p:spPr>
          <a:xfrm>
            <a:off x="1462326" y="4487942"/>
            <a:ext cx="3522821" cy="1733550"/>
          </a:xfrm>
          <a:prstGeom prst="rect">
            <a:avLst/>
          </a:prstGeom>
          <a:noFill/>
        </p:spPr>
        <p:txBody>
          <a:bodyPr wrap="square" rtlCol="0" anchor="t"/>
          <a:lstStyle/>
          <a:p>
            <a:pPr marL="0" indent="0">
              <a:lnSpc>
                <a:spcPts val="2730"/>
              </a:lnSpc>
              <a:buNone/>
            </a:pPr>
            <a:endParaRPr lang="en-US" sz="1705" dirty="0"/>
          </a:p>
        </p:txBody>
      </p:sp>
      <p:sp>
        <p:nvSpPr>
          <p:cNvPr id="10" name="Text 7"/>
          <p:cNvSpPr/>
          <p:nvPr/>
        </p:nvSpPr>
        <p:spPr>
          <a:xfrm>
            <a:off x="5302568" y="3361968"/>
            <a:ext cx="285631" cy="342067"/>
          </a:xfrm>
          <a:prstGeom prst="rect">
            <a:avLst/>
          </a:prstGeom>
          <a:noFill/>
        </p:spPr>
        <p:txBody>
          <a:bodyPr wrap="none" rtlCol="0" anchor="t"/>
          <a:lstStyle/>
          <a:p>
            <a:pPr marL="0" indent="0" algn="ctr">
              <a:lnSpc>
                <a:spcPts val="2695"/>
              </a:lnSpc>
              <a:buNone/>
            </a:pPr>
            <a:endParaRPr lang="en-US" sz="2695" dirty="0"/>
          </a:p>
        </p:txBody>
      </p:sp>
      <p:sp>
        <p:nvSpPr>
          <p:cNvPr id="11" name="Text 8"/>
          <p:cNvSpPr/>
          <p:nvPr/>
        </p:nvSpPr>
        <p:spPr>
          <a:xfrm>
            <a:off x="5905738" y="3289340"/>
            <a:ext cx="3522821" cy="712470"/>
          </a:xfrm>
          <a:prstGeom prst="rect">
            <a:avLst/>
          </a:prstGeom>
          <a:noFill/>
        </p:spPr>
        <p:txBody>
          <a:bodyPr wrap="square" rtlCol="0" anchor="t"/>
          <a:lstStyle/>
          <a:p>
            <a:pPr marL="0" indent="0">
              <a:lnSpc>
                <a:spcPts val="2805"/>
              </a:lnSpc>
              <a:buNone/>
            </a:pPr>
            <a:endParaRPr lang="en-US" sz="2245" dirty="0"/>
          </a:p>
        </p:txBody>
      </p:sp>
      <p:sp>
        <p:nvSpPr>
          <p:cNvPr id="12" name="Text 9"/>
          <p:cNvSpPr/>
          <p:nvPr/>
        </p:nvSpPr>
        <p:spPr>
          <a:xfrm>
            <a:off x="5905738" y="4131707"/>
            <a:ext cx="3522821" cy="1733550"/>
          </a:xfrm>
          <a:prstGeom prst="rect">
            <a:avLst/>
          </a:prstGeom>
          <a:noFill/>
        </p:spPr>
        <p:txBody>
          <a:bodyPr wrap="square" rtlCol="0" anchor="t"/>
          <a:lstStyle/>
          <a:p>
            <a:pPr marL="0" indent="0">
              <a:lnSpc>
                <a:spcPts val="2730"/>
              </a:lnSpc>
              <a:buNone/>
            </a:pPr>
            <a:endParaRPr lang="en-US" sz="1705" dirty="0"/>
          </a:p>
        </p:txBody>
      </p:sp>
      <p:sp>
        <p:nvSpPr>
          <p:cNvPr id="14" name="Text 11"/>
          <p:cNvSpPr/>
          <p:nvPr/>
        </p:nvSpPr>
        <p:spPr>
          <a:xfrm>
            <a:off x="9738122" y="3361968"/>
            <a:ext cx="301347" cy="342067"/>
          </a:xfrm>
          <a:prstGeom prst="rect">
            <a:avLst/>
          </a:prstGeom>
          <a:noFill/>
        </p:spPr>
        <p:txBody>
          <a:bodyPr wrap="none" rtlCol="0" anchor="t"/>
          <a:lstStyle/>
          <a:p>
            <a:pPr marL="0" indent="0" algn="ctr">
              <a:lnSpc>
                <a:spcPts val="2695"/>
              </a:lnSpc>
              <a:buNone/>
            </a:pPr>
            <a:endParaRPr lang="en-US" sz="2695" dirty="0"/>
          </a:p>
        </p:txBody>
      </p:sp>
      <p:sp>
        <p:nvSpPr>
          <p:cNvPr id="15" name="Text 12"/>
          <p:cNvSpPr/>
          <p:nvPr/>
        </p:nvSpPr>
        <p:spPr>
          <a:xfrm>
            <a:off x="10349151" y="3289340"/>
            <a:ext cx="3522821" cy="712470"/>
          </a:xfrm>
          <a:prstGeom prst="rect">
            <a:avLst/>
          </a:prstGeom>
          <a:noFill/>
        </p:spPr>
        <p:txBody>
          <a:bodyPr wrap="square" rtlCol="0" anchor="t"/>
          <a:lstStyle/>
          <a:p>
            <a:pPr marL="0" indent="0">
              <a:lnSpc>
                <a:spcPts val="2805"/>
              </a:lnSpc>
              <a:buNone/>
            </a:pPr>
            <a:endParaRPr lang="en-US" sz="2245" dirty="0"/>
          </a:p>
        </p:txBody>
      </p:sp>
      <p:sp>
        <p:nvSpPr>
          <p:cNvPr id="16" name="Text 13"/>
          <p:cNvSpPr/>
          <p:nvPr/>
        </p:nvSpPr>
        <p:spPr>
          <a:xfrm>
            <a:off x="10349151" y="4131707"/>
            <a:ext cx="3522821" cy="2080260"/>
          </a:xfrm>
          <a:prstGeom prst="rect">
            <a:avLst/>
          </a:prstGeom>
          <a:noFill/>
        </p:spPr>
        <p:txBody>
          <a:bodyPr wrap="square" rtlCol="0" anchor="t"/>
          <a:lstStyle/>
          <a:p>
            <a:pPr marL="0" indent="0">
              <a:lnSpc>
                <a:spcPts val="2730"/>
              </a:lnSpc>
              <a:buNone/>
            </a:pPr>
            <a:endParaRPr lang="en-US" sz="1705"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p:spPr>
      </p:sp>
      <p:sp>
        <p:nvSpPr>
          <p:cNvPr id="4" name="Text 1"/>
          <p:cNvSpPr/>
          <p:nvPr/>
        </p:nvSpPr>
        <p:spPr>
          <a:xfrm>
            <a:off x="758309" y="1582222"/>
            <a:ext cx="13086636" cy="712708"/>
          </a:xfrm>
          <a:prstGeom prst="rect">
            <a:avLst/>
          </a:prstGeom>
          <a:noFill/>
        </p:spPr>
        <p:txBody>
          <a:bodyPr wrap="none" rtlCol="0" anchor="t"/>
          <a:lstStyle/>
          <a:p>
            <a:pPr marL="0" indent="0">
              <a:lnSpc>
                <a:spcPts val="5610"/>
              </a:lnSpc>
              <a:buNone/>
            </a:pPr>
            <a:r>
              <a:rPr lang="en-US" sz="4490" dirty="0">
                <a:solidFill>
                  <a:srgbClr val="FAEBEB"/>
                </a:solidFill>
                <a:latin typeface="Dela Gothic One" pitchFamily="34" charset="0"/>
                <a:ea typeface="Dela Gothic One" pitchFamily="34" charset="-122"/>
                <a:cs typeface="Dela Gothic One" pitchFamily="34" charset="-120"/>
              </a:rPr>
              <a:t>Deployment and Real-world Application</a:t>
            </a:r>
            <a:endParaRPr lang="en-US" sz="4490" dirty="0"/>
          </a:p>
        </p:txBody>
      </p:sp>
      <p:pic>
        <p:nvPicPr>
          <p:cNvPr id="5" name="Image 1" descr="preencoded.png"/>
          <p:cNvPicPr>
            <a:picLocks noChangeAspect="1"/>
          </p:cNvPicPr>
          <p:nvPr/>
        </p:nvPicPr>
        <p:blipFill>
          <a:blip r:embed="rId2"/>
          <a:stretch>
            <a:fillRect/>
          </a:stretch>
        </p:blipFill>
        <p:spPr>
          <a:xfrm>
            <a:off x="758309" y="2619851"/>
            <a:ext cx="541615" cy="541615"/>
          </a:xfrm>
          <a:prstGeom prst="rect">
            <a:avLst/>
          </a:prstGeom>
        </p:spPr>
      </p:pic>
      <p:sp>
        <p:nvSpPr>
          <p:cNvPr id="6" name="Text 2"/>
          <p:cNvSpPr/>
          <p:nvPr/>
        </p:nvSpPr>
        <p:spPr>
          <a:xfrm>
            <a:off x="758309" y="3378041"/>
            <a:ext cx="2850713" cy="356235"/>
          </a:xfrm>
          <a:prstGeom prst="rect">
            <a:avLst/>
          </a:prstGeom>
          <a:noFill/>
        </p:spPr>
        <p:txBody>
          <a:bodyPr wrap="none" rtlCol="0" anchor="t"/>
          <a:lstStyle/>
          <a:p>
            <a:pPr marL="0" indent="0" algn="l">
              <a:lnSpc>
                <a:spcPts val="2805"/>
              </a:lnSpc>
              <a:buNone/>
            </a:pPr>
            <a:r>
              <a:rPr lang="en-US" sz="2245" dirty="0">
                <a:solidFill>
                  <a:srgbClr val="FFE5E5"/>
                </a:solidFill>
                <a:latin typeface="Dela Gothic One" pitchFamily="34" charset="0"/>
                <a:ea typeface="Dela Gothic One" pitchFamily="34" charset="-122"/>
                <a:cs typeface="Dela Gothic One" pitchFamily="34" charset="-120"/>
              </a:rPr>
              <a:t>Price Prediction</a:t>
            </a:r>
            <a:endParaRPr lang="en-US" sz="2245" dirty="0"/>
          </a:p>
        </p:txBody>
      </p:sp>
      <p:sp>
        <p:nvSpPr>
          <p:cNvPr id="7" name="Text 3"/>
          <p:cNvSpPr/>
          <p:nvPr/>
        </p:nvSpPr>
        <p:spPr>
          <a:xfrm>
            <a:off x="758309" y="3864173"/>
            <a:ext cx="4154567" cy="2426970"/>
          </a:xfrm>
          <a:prstGeom prst="rect">
            <a:avLst/>
          </a:prstGeom>
          <a:noFill/>
        </p:spPr>
        <p:txBody>
          <a:bodyPr wrap="square" rtlCol="0" anchor="t"/>
          <a:lstStyle/>
          <a:p>
            <a:pPr marL="0" indent="0" algn="l">
              <a:lnSpc>
                <a:spcPts val="2730"/>
              </a:lnSpc>
              <a:buNone/>
            </a:pPr>
            <a:r>
              <a:rPr lang="en-US" sz="1705" dirty="0">
                <a:solidFill>
                  <a:srgbClr val="FFE5E5"/>
                </a:solidFill>
                <a:latin typeface="DM Sans" pitchFamily="34" charset="0"/>
                <a:ea typeface="DM Sans" pitchFamily="34" charset="-122"/>
                <a:cs typeface="DM Sans" pitchFamily="34" charset="-120"/>
              </a:rPr>
              <a:t>Integrating the optimized machine learning models into a user-friendly application or web-based platform, allowing consumers and industry stakeholders to input mobile phone specifications and receive accurate price predictions.</a:t>
            </a:r>
            <a:endParaRPr lang="en-US" sz="1705" dirty="0"/>
          </a:p>
        </p:txBody>
      </p:sp>
      <p:pic>
        <p:nvPicPr>
          <p:cNvPr id="8" name="Image 2" descr="preencoded.png"/>
          <p:cNvPicPr>
            <a:picLocks noChangeAspect="1"/>
          </p:cNvPicPr>
          <p:nvPr/>
        </p:nvPicPr>
        <p:blipFill>
          <a:blip r:embed="rId3"/>
          <a:stretch>
            <a:fillRect/>
          </a:stretch>
        </p:blipFill>
        <p:spPr>
          <a:xfrm>
            <a:off x="5237798" y="2619851"/>
            <a:ext cx="541615" cy="541615"/>
          </a:xfrm>
          <a:prstGeom prst="rect">
            <a:avLst/>
          </a:prstGeom>
        </p:spPr>
      </p:pic>
      <p:sp>
        <p:nvSpPr>
          <p:cNvPr id="9" name="Text 4"/>
          <p:cNvSpPr/>
          <p:nvPr/>
        </p:nvSpPr>
        <p:spPr>
          <a:xfrm>
            <a:off x="5237798" y="3378041"/>
            <a:ext cx="2850713" cy="356235"/>
          </a:xfrm>
          <a:prstGeom prst="rect">
            <a:avLst/>
          </a:prstGeom>
          <a:noFill/>
        </p:spPr>
        <p:txBody>
          <a:bodyPr wrap="none" rtlCol="0" anchor="t"/>
          <a:lstStyle/>
          <a:p>
            <a:pPr marL="0" indent="0" algn="l">
              <a:lnSpc>
                <a:spcPts val="2805"/>
              </a:lnSpc>
              <a:buNone/>
            </a:pPr>
            <a:r>
              <a:rPr lang="en-US" sz="2245" dirty="0">
                <a:solidFill>
                  <a:srgbClr val="FFE5E5"/>
                </a:solidFill>
                <a:latin typeface="Dela Gothic One" pitchFamily="34" charset="0"/>
                <a:ea typeface="Dela Gothic One" pitchFamily="34" charset="-122"/>
                <a:cs typeface="Dela Gothic One" pitchFamily="34" charset="-120"/>
              </a:rPr>
              <a:t>Pricing Insights</a:t>
            </a:r>
            <a:endParaRPr lang="en-US" sz="2245" dirty="0"/>
          </a:p>
        </p:txBody>
      </p:sp>
      <p:sp>
        <p:nvSpPr>
          <p:cNvPr id="10" name="Text 5"/>
          <p:cNvSpPr/>
          <p:nvPr/>
        </p:nvSpPr>
        <p:spPr>
          <a:xfrm>
            <a:off x="5237798" y="3864173"/>
            <a:ext cx="4154686" cy="2080260"/>
          </a:xfrm>
          <a:prstGeom prst="rect">
            <a:avLst/>
          </a:prstGeom>
          <a:noFill/>
        </p:spPr>
        <p:txBody>
          <a:bodyPr wrap="square" rtlCol="0" anchor="t"/>
          <a:lstStyle/>
          <a:p>
            <a:pPr marL="0" indent="0" algn="l">
              <a:lnSpc>
                <a:spcPts val="2730"/>
              </a:lnSpc>
              <a:buNone/>
            </a:pPr>
            <a:r>
              <a:rPr lang="en-US" sz="1705" dirty="0">
                <a:solidFill>
                  <a:srgbClr val="FFE5E5"/>
                </a:solidFill>
                <a:latin typeface="DM Sans" pitchFamily="34" charset="0"/>
                <a:ea typeface="DM Sans" pitchFamily="34" charset="-122"/>
                <a:cs typeface="DM Sans" pitchFamily="34" charset="-120"/>
              </a:rPr>
              <a:t>Providing detailed insights and analysis on the factors driving mobile phone pricing, enabling users to make informed purchasing decisions and guiding manufacturers in their product development and pricing strategies.</a:t>
            </a:r>
            <a:endParaRPr lang="en-US" sz="1705" dirty="0"/>
          </a:p>
        </p:txBody>
      </p:sp>
      <p:pic>
        <p:nvPicPr>
          <p:cNvPr id="11" name="Image 3" descr="preencoded.png"/>
          <p:cNvPicPr>
            <a:picLocks noChangeAspect="1"/>
          </p:cNvPicPr>
          <p:nvPr/>
        </p:nvPicPr>
        <p:blipFill>
          <a:blip r:embed="rId4"/>
          <a:stretch>
            <a:fillRect/>
          </a:stretch>
        </p:blipFill>
        <p:spPr>
          <a:xfrm>
            <a:off x="9717405" y="2619851"/>
            <a:ext cx="541615" cy="541615"/>
          </a:xfrm>
          <a:prstGeom prst="rect">
            <a:avLst/>
          </a:prstGeom>
        </p:spPr>
      </p:pic>
      <p:sp>
        <p:nvSpPr>
          <p:cNvPr id="12" name="Text 6"/>
          <p:cNvSpPr/>
          <p:nvPr/>
        </p:nvSpPr>
        <p:spPr>
          <a:xfrm>
            <a:off x="9717405" y="3378041"/>
            <a:ext cx="4154686" cy="712470"/>
          </a:xfrm>
          <a:prstGeom prst="rect">
            <a:avLst/>
          </a:prstGeom>
          <a:noFill/>
        </p:spPr>
        <p:txBody>
          <a:bodyPr wrap="square" rtlCol="0" anchor="t"/>
          <a:lstStyle/>
          <a:p>
            <a:pPr marL="0" indent="0" algn="l">
              <a:lnSpc>
                <a:spcPts val="2805"/>
              </a:lnSpc>
              <a:buNone/>
            </a:pPr>
            <a:r>
              <a:rPr lang="en-US" sz="2245" dirty="0">
                <a:solidFill>
                  <a:srgbClr val="FFE5E5"/>
                </a:solidFill>
                <a:latin typeface="Dela Gothic One" pitchFamily="34" charset="0"/>
                <a:ea typeface="Dela Gothic One" pitchFamily="34" charset="-122"/>
                <a:cs typeface="Dela Gothic One" pitchFamily="34" charset="-120"/>
              </a:rPr>
              <a:t>Collaborative Integration</a:t>
            </a:r>
            <a:endParaRPr lang="en-US" sz="2245" dirty="0"/>
          </a:p>
        </p:txBody>
      </p:sp>
      <p:sp>
        <p:nvSpPr>
          <p:cNvPr id="13" name="Text 7"/>
          <p:cNvSpPr/>
          <p:nvPr/>
        </p:nvSpPr>
        <p:spPr>
          <a:xfrm>
            <a:off x="9717405" y="4220408"/>
            <a:ext cx="4154686" cy="2426970"/>
          </a:xfrm>
          <a:prstGeom prst="rect">
            <a:avLst/>
          </a:prstGeom>
          <a:noFill/>
        </p:spPr>
        <p:txBody>
          <a:bodyPr wrap="square" rtlCol="0" anchor="t"/>
          <a:lstStyle/>
          <a:p>
            <a:pPr marL="0" indent="0" algn="l">
              <a:lnSpc>
                <a:spcPts val="2730"/>
              </a:lnSpc>
              <a:buNone/>
            </a:pPr>
            <a:r>
              <a:rPr lang="en-US" sz="1705" dirty="0">
                <a:solidFill>
                  <a:srgbClr val="FFE5E5"/>
                </a:solidFill>
                <a:latin typeface="DM Sans" pitchFamily="34" charset="0"/>
                <a:ea typeface="DM Sans" pitchFamily="34" charset="-122"/>
                <a:cs typeface="DM Sans" pitchFamily="34" charset="-120"/>
              </a:rPr>
              <a:t>Fostering collaboration between researchers, data scientists, and industry experts to continuously refine and enhance the price prediction models, ensuring they remain relevant and adaptable to the evolving mobile phone market.</a:t>
            </a:r>
            <a:endParaRPr lang="en-US" sz="1705"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p:spPr>
      </p:sp>
      <p:sp>
        <p:nvSpPr>
          <p:cNvPr id="4" name="Text 1"/>
          <p:cNvSpPr/>
          <p:nvPr/>
        </p:nvSpPr>
        <p:spPr>
          <a:xfrm>
            <a:off x="758309" y="1666042"/>
            <a:ext cx="12846010" cy="712708"/>
          </a:xfrm>
          <a:prstGeom prst="rect">
            <a:avLst/>
          </a:prstGeom>
          <a:noFill/>
        </p:spPr>
        <p:txBody>
          <a:bodyPr wrap="none" rtlCol="0" anchor="t"/>
          <a:lstStyle/>
          <a:p>
            <a:pPr marL="0" indent="0">
              <a:lnSpc>
                <a:spcPts val="5610"/>
              </a:lnSpc>
              <a:buNone/>
            </a:pPr>
            <a:r>
              <a:rPr lang="en-US" sz="4490" dirty="0">
                <a:solidFill>
                  <a:srgbClr val="FAEBEB"/>
                </a:solidFill>
                <a:latin typeface="Dela Gothic One" pitchFamily="34" charset="0"/>
                <a:ea typeface="Dela Gothic One" pitchFamily="34" charset="-122"/>
                <a:cs typeface="Dela Gothic One" pitchFamily="34" charset="-120"/>
              </a:rPr>
              <a:t>Conclusion and Future Considerations</a:t>
            </a:r>
            <a:endParaRPr lang="en-US" sz="4490" dirty="0"/>
          </a:p>
        </p:txBody>
      </p:sp>
      <p:sp>
        <p:nvSpPr>
          <p:cNvPr id="5" name="Shape 2"/>
          <p:cNvSpPr/>
          <p:nvPr/>
        </p:nvSpPr>
        <p:spPr>
          <a:xfrm>
            <a:off x="758309" y="2947392"/>
            <a:ext cx="487442" cy="487442"/>
          </a:xfrm>
          <a:prstGeom prst="roundRect">
            <a:avLst>
              <a:gd name="adj" fmla="val 18669"/>
            </a:avLst>
          </a:prstGeom>
          <a:solidFill>
            <a:srgbClr val="740B0B"/>
          </a:solidFill>
          <a:ln w="7620">
            <a:solidFill>
              <a:srgbClr val="8D2424"/>
            </a:solidFill>
            <a:prstDash val="solid"/>
          </a:ln>
        </p:spPr>
      </p:sp>
      <p:sp>
        <p:nvSpPr>
          <p:cNvPr id="6" name="Text 3"/>
          <p:cNvSpPr/>
          <p:nvPr/>
        </p:nvSpPr>
        <p:spPr>
          <a:xfrm>
            <a:off x="901422" y="3020020"/>
            <a:ext cx="201097" cy="342067"/>
          </a:xfrm>
          <a:prstGeom prst="rect">
            <a:avLst/>
          </a:prstGeom>
          <a:noFill/>
        </p:spPr>
        <p:txBody>
          <a:bodyPr wrap="none" rtlCol="0" anchor="t"/>
          <a:lstStyle/>
          <a:p>
            <a:pPr marL="0" indent="0" algn="ctr">
              <a:lnSpc>
                <a:spcPts val="2695"/>
              </a:lnSpc>
              <a:buNone/>
            </a:pPr>
            <a:r>
              <a:rPr lang="en-US" sz="2695" dirty="0">
                <a:solidFill>
                  <a:srgbClr val="FFE5E5"/>
                </a:solidFill>
                <a:latin typeface="Dela Gothic One" pitchFamily="34" charset="0"/>
                <a:ea typeface="Dela Gothic One" pitchFamily="34" charset="-122"/>
                <a:cs typeface="Dela Gothic One" pitchFamily="34" charset="-120"/>
              </a:rPr>
              <a:t>1</a:t>
            </a:r>
            <a:endParaRPr lang="en-US" sz="2695" dirty="0"/>
          </a:p>
        </p:txBody>
      </p:sp>
      <p:sp>
        <p:nvSpPr>
          <p:cNvPr id="7" name="Text 4"/>
          <p:cNvSpPr/>
          <p:nvPr/>
        </p:nvSpPr>
        <p:spPr>
          <a:xfrm>
            <a:off x="1462326" y="2947392"/>
            <a:ext cx="2850713" cy="356235"/>
          </a:xfrm>
          <a:prstGeom prst="rect">
            <a:avLst/>
          </a:prstGeom>
          <a:noFill/>
        </p:spPr>
        <p:txBody>
          <a:bodyPr wrap="none" rtlCol="0" anchor="t"/>
          <a:lstStyle/>
          <a:p>
            <a:pPr marL="0" indent="0">
              <a:lnSpc>
                <a:spcPts val="2805"/>
              </a:lnSpc>
              <a:buNone/>
            </a:pPr>
            <a:r>
              <a:rPr lang="en-US" sz="2245" dirty="0">
                <a:solidFill>
                  <a:srgbClr val="FFE5E5"/>
                </a:solidFill>
                <a:latin typeface="Dela Gothic One" pitchFamily="34" charset="0"/>
                <a:ea typeface="Dela Gothic One" pitchFamily="34" charset="-122"/>
                <a:cs typeface="Dela Gothic One" pitchFamily="34" charset="-120"/>
              </a:rPr>
              <a:t>Key Takeaways</a:t>
            </a:r>
            <a:endParaRPr lang="en-US" sz="2245" dirty="0"/>
          </a:p>
        </p:txBody>
      </p:sp>
      <p:sp>
        <p:nvSpPr>
          <p:cNvPr id="8" name="Text 5"/>
          <p:cNvSpPr/>
          <p:nvPr/>
        </p:nvSpPr>
        <p:spPr>
          <a:xfrm>
            <a:off x="1462326" y="3433524"/>
            <a:ext cx="3522821" cy="2426970"/>
          </a:xfrm>
          <a:prstGeom prst="rect">
            <a:avLst/>
          </a:prstGeom>
          <a:noFill/>
        </p:spPr>
        <p:txBody>
          <a:bodyPr wrap="square" rtlCol="0" anchor="t"/>
          <a:lstStyle/>
          <a:p>
            <a:pPr marL="0" indent="0">
              <a:lnSpc>
                <a:spcPts val="2730"/>
              </a:lnSpc>
              <a:buNone/>
            </a:pPr>
            <a:r>
              <a:rPr lang="en-US" sz="1705" dirty="0">
                <a:solidFill>
                  <a:srgbClr val="FFE5E5"/>
                </a:solidFill>
                <a:latin typeface="DM Sans" pitchFamily="34" charset="0"/>
                <a:ea typeface="DM Sans" pitchFamily="34" charset="-122"/>
                <a:cs typeface="DM Sans" pitchFamily="34" charset="-120"/>
              </a:rPr>
              <a:t>Summarize the main insights and findings from the feature extraction and price prediction analysis, highlighting the importance of understanding the complex factors that influence mobile phone pricing.</a:t>
            </a:r>
            <a:endParaRPr lang="en-US" sz="1705" dirty="0"/>
          </a:p>
        </p:txBody>
      </p:sp>
      <p:sp>
        <p:nvSpPr>
          <p:cNvPr id="9" name="Shape 6"/>
          <p:cNvSpPr/>
          <p:nvPr/>
        </p:nvSpPr>
        <p:spPr>
          <a:xfrm>
            <a:off x="5201722" y="2947392"/>
            <a:ext cx="487442" cy="487442"/>
          </a:xfrm>
          <a:prstGeom prst="roundRect">
            <a:avLst>
              <a:gd name="adj" fmla="val 18669"/>
            </a:avLst>
          </a:prstGeom>
          <a:solidFill>
            <a:srgbClr val="740B0B"/>
          </a:solidFill>
          <a:ln w="7620">
            <a:solidFill>
              <a:srgbClr val="8D2424"/>
            </a:solidFill>
            <a:prstDash val="solid"/>
          </a:ln>
        </p:spPr>
      </p:sp>
      <p:sp>
        <p:nvSpPr>
          <p:cNvPr id="10" name="Text 7"/>
          <p:cNvSpPr/>
          <p:nvPr/>
        </p:nvSpPr>
        <p:spPr>
          <a:xfrm>
            <a:off x="5302568" y="3020020"/>
            <a:ext cx="285631" cy="342067"/>
          </a:xfrm>
          <a:prstGeom prst="rect">
            <a:avLst/>
          </a:prstGeom>
          <a:noFill/>
        </p:spPr>
        <p:txBody>
          <a:bodyPr wrap="none" rtlCol="0" anchor="t"/>
          <a:lstStyle/>
          <a:p>
            <a:pPr marL="0" indent="0" algn="ctr">
              <a:lnSpc>
                <a:spcPts val="2695"/>
              </a:lnSpc>
              <a:buNone/>
            </a:pPr>
            <a:r>
              <a:rPr lang="en-US" sz="2695" dirty="0">
                <a:solidFill>
                  <a:srgbClr val="FFE5E5"/>
                </a:solidFill>
                <a:latin typeface="Dela Gothic One" pitchFamily="34" charset="0"/>
                <a:ea typeface="Dela Gothic One" pitchFamily="34" charset="-122"/>
                <a:cs typeface="Dela Gothic One" pitchFamily="34" charset="-120"/>
              </a:rPr>
              <a:t>2</a:t>
            </a:r>
            <a:endParaRPr lang="en-US" sz="2695" dirty="0"/>
          </a:p>
        </p:txBody>
      </p:sp>
      <p:sp>
        <p:nvSpPr>
          <p:cNvPr id="11" name="Text 8"/>
          <p:cNvSpPr/>
          <p:nvPr/>
        </p:nvSpPr>
        <p:spPr>
          <a:xfrm>
            <a:off x="5905738" y="2947392"/>
            <a:ext cx="2980373" cy="356235"/>
          </a:xfrm>
          <a:prstGeom prst="rect">
            <a:avLst/>
          </a:prstGeom>
          <a:noFill/>
        </p:spPr>
        <p:txBody>
          <a:bodyPr wrap="none" rtlCol="0" anchor="t"/>
          <a:lstStyle/>
          <a:p>
            <a:pPr marL="0" indent="0">
              <a:lnSpc>
                <a:spcPts val="2805"/>
              </a:lnSpc>
              <a:buNone/>
            </a:pPr>
            <a:r>
              <a:rPr lang="en-US" sz="2245" dirty="0">
                <a:solidFill>
                  <a:srgbClr val="FFE5E5"/>
                </a:solidFill>
                <a:latin typeface="Dela Gothic One" pitchFamily="34" charset="0"/>
                <a:ea typeface="Dela Gothic One" pitchFamily="34" charset="-122"/>
                <a:cs typeface="Dela Gothic One" pitchFamily="34" charset="-120"/>
              </a:rPr>
              <a:t>Future Directions</a:t>
            </a:r>
            <a:endParaRPr lang="en-US" sz="2245" dirty="0"/>
          </a:p>
        </p:txBody>
      </p:sp>
      <p:sp>
        <p:nvSpPr>
          <p:cNvPr id="12" name="Text 9"/>
          <p:cNvSpPr/>
          <p:nvPr/>
        </p:nvSpPr>
        <p:spPr>
          <a:xfrm>
            <a:off x="5905738" y="3433524"/>
            <a:ext cx="3522821" cy="2773680"/>
          </a:xfrm>
          <a:prstGeom prst="rect">
            <a:avLst/>
          </a:prstGeom>
          <a:noFill/>
        </p:spPr>
        <p:txBody>
          <a:bodyPr wrap="square" rtlCol="0" anchor="t"/>
          <a:lstStyle/>
          <a:p>
            <a:pPr marL="0" indent="0">
              <a:lnSpc>
                <a:spcPts val="2730"/>
              </a:lnSpc>
              <a:buNone/>
            </a:pPr>
            <a:r>
              <a:rPr lang="en-US" sz="1705" dirty="0">
                <a:solidFill>
                  <a:srgbClr val="FFE5E5"/>
                </a:solidFill>
                <a:latin typeface="DM Sans" pitchFamily="34" charset="0"/>
                <a:ea typeface="DM Sans" pitchFamily="34" charset="-122"/>
                <a:cs typeface="DM Sans" pitchFamily="34" charset="-120"/>
              </a:rPr>
              <a:t>Discuss potential avenues for further research and development, such as incorporating additional data sources, exploring the impact of emerging technologies on pricing, or expanding the application of the price prediction models to global or niche markets.</a:t>
            </a:r>
            <a:endParaRPr lang="en-US" sz="1705" dirty="0"/>
          </a:p>
        </p:txBody>
      </p:sp>
      <p:sp>
        <p:nvSpPr>
          <p:cNvPr id="13" name="Shape 10"/>
          <p:cNvSpPr/>
          <p:nvPr/>
        </p:nvSpPr>
        <p:spPr>
          <a:xfrm>
            <a:off x="9645134" y="2947392"/>
            <a:ext cx="487442" cy="487442"/>
          </a:xfrm>
          <a:prstGeom prst="roundRect">
            <a:avLst>
              <a:gd name="adj" fmla="val 18669"/>
            </a:avLst>
          </a:prstGeom>
          <a:solidFill>
            <a:srgbClr val="740B0B"/>
          </a:solidFill>
          <a:ln w="7620">
            <a:solidFill>
              <a:srgbClr val="8D2424"/>
            </a:solidFill>
            <a:prstDash val="solid"/>
          </a:ln>
        </p:spPr>
      </p:sp>
      <p:sp>
        <p:nvSpPr>
          <p:cNvPr id="14" name="Text 11"/>
          <p:cNvSpPr/>
          <p:nvPr/>
        </p:nvSpPr>
        <p:spPr>
          <a:xfrm>
            <a:off x="9738122" y="3020020"/>
            <a:ext cx="301347" cy="342067"/>
          </a:xfrm>
          <a:prstGeom prst="rect">
            <a:avLst/>
          </a:prstGeom>
          <a:noFill/>
        </p:spPr>
        <p:txBody>
          <a:bodyPr wrap="none" rtlCol="0" anchor="t"/>
          <a:lstStyle/>
          <a:p>
            <a:pPr marL="0" indent="0" algn="ctr">
              <a:lnSpc>
                <a:spcPts val="2695"/>
              </a:lnSpc>
              <a:buNone/>
            </a:pPr>
            <a:r>
              <a:rPr lang="en-US" sz="2695" dirty="0">
                <a:solidFill>
                  <a:srgbClr val="FFE5E5"/>
                </a:solidFill>
                <a:latin typeface="Dela Gothic One" pitchFamily="34" charset="0"/>
                <a:ea typeface="Dela Gothic One" pitchFamily="34" charset="-122"/>
                <a:cs typeface="Dela Gothic One" pitchFamily="34" charset="-120"/>
              </a:rPr>
              <a:t>3</a:t>
            </a:r>
            <a:endParaRPr lang="en-US" sz="2695" dirty="0"/>
          </a:p>
        </p:txBody>
      </p:sp>
      <p:sp>
        <p:nvSpPr>
          <p:cNvPr id="15" name="Text 12"/>
          <p:cNvSpPr/>
          <p:nvPr/>
        </p:nvSpPr>
        <p:spPr>
          <a:xfrm>
            <a:off x="10349151" y="2947392"/>
            <a:ext cx="3522821" cy="712470"/>
          </a:xfrm>
          <a:prstGeom prst="rect">
            <a:avLst/>
          </a:prstGeom>
          <a:noFill/>
        </p:spPr>
        <p:txBody>
          <a:bodyPr wrap="square" rtlCol="0" anchor="t"/>
          <a:lstStyle/>
          <a:p>
            <a:pPr marL="0" indent="0">
              <a:lnSpc>
                <a:spcPts val="2805"/>
              </a:lnSpc>
              <a:buNone/>
            </a:pPr>
            <a:r>
              <a:rPr lang="en-US" sz="2245" dirty="0">
                <a:solidFill>
                  <a:srgbClr val="FFE5E5"/>
                </a:solidFill>
                <a:latin typeface="Dela Gothic One" pitchFamily="34" charset="0"/>
                <a:ea typeface="Dela Gothic One" pitchFamily="34" charset="-122"/>
                <a:cs typeface="Dela Gothic One" pitchFamily="34" charset="-120"/>
              </a:rPr>
              <a:t>Implications for the Industry</a:t>
            </a:r>
            <a:endParaRPr lang="en-US" sz="2245" dirty="0"/>
          </a:p>
        </p:txBody>
      </p:sp>
      <p:sp>
        <p:nvSpPr>
          <p:cNvPr id="16" name="Text 13"/>
          <p:cNvSpPr/>
          <p:nvPr/>
        </p:nvSpPr>
        <p:spPr>
          <a:xfrm>
            <a:off x="10349151" y="3789759"/>
            <a:ext cx="3522821" cy="2773680"/>
          </a:xfrm>
          <a:prstGeom prst="rect">
            <a:avLst/>
          </a:prstGeom>
          <a:noFill/>
        </p:spPr>
        <p:txBody>
          <a:bodyPr wrap="square" rtlCol="0" anchor="t"/>
          <a:lstStyle/>
          <a:p>
            <a:pPr marL="0" indent="0">
              <a:lnSpc>
                <a:spcPts val="2730"/>
              </a:lnSpc>
              <a:buNone/>
            </a:pPr>
            <a:r>
              <a:rPr lang="en-US" sz="1705" dirty="0">
                <a:solidFill>
                  <a:srgbClr val="FFE5E5"/>
                </a:solidFill>
                <a:latin typeface="DM Sans" pitchFamily="34" charset="0"/>
                <a:ea typeface="DM Sans" pitchFamily="34" charset="-122"/>
                <a:cs typeface="DM Sans" pitchFamily="34" charset="-120"/>
              </a:rPr>
              <a:t>Discuss the practical implications of the presented work, exploring how the insights and tools developed can benefit mobile phone manufacturers, retailers, and consumers in making more informed decisions and driving innovation in the industry.</a:t>
            </a:r>
            <a:endParaRPr lang="en-US" sz="1705"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p:spPr>
      </p:sp>
      <p:sp>
        <p:nvSpPr>
          <p:cNvPr id="4" name="Text 1"/>
          <p:cNvSpPr/>
          <p:nvPr/>
        </p:nvSpPr>
        <p:spPr>
          <a:xfrm>
            <a:off x="758309" y="1737836"/>
            <a:ext cx="5701546" cy="712708"/>
          </a:xfrm>
          <a:prstGeom prst="rect">
            <a:avLst/>
          </a:prstGeom>
          <a:noFill/>
        </p:spPr>
        <p:txBody>
          <a:bodyPr wrap="none" rtlCol="0" anchor="t"/>
          <a:lstStyle/>
          <a:p>
            <a:pPr marL="0" indent="0">
              <a:lnSpc>
                <a:spcPts val="5610"/>
              </a:lnSpc>
              <a:buNone/>
            </a:pPr>
            <a:r>
              <a:rPr lang="en-US" sz="4490" u="sng" dirty="0">
                <a:solidFill>
                  <a:srgbClr val="FAEBEB"/>
                </a:solidFill>
                <a:latin typeface="Dela Gothic One" pitchFamily="34" charset="0"/>
                <a:ea typeface="Dela Gothic One" pitchFamily="34" charset="-122"/>
                <a:cs typeface="Dela Gothic One" pitchFamily="34" charset="-120"/>
              </a:rPr>
              <a:t>Model Building</a:t>
            </a:r>
            <a:endParaRPr lang="en-US" sz="4490" dirty="0"/>
          </a:p>
        </p:txBody>
      </p:sp>
      <p:sp>
        <p:nvSpPr>
          <p:cNvPr id="5" name="Text 2"/>
          <p:cNvSpPr/>
          <p:nvPr/>
        </p:nvSpPr>
        <p:spPr>
          <a:xfrm>
            <a:off x="758309" y="2883813"/>
            <a:ext cx="13113782" cy="693420"/>
          </a:xfrm>
          <a:prstGeom prst="rect">
            <a:avLst/>
          </a:prstGeom>
          <a:noFill/>
        </p:spPr>
        <p:txBody>
          <a:bodyPr wrap="square" rtlCol="0" anchor="t"/>
          <a:lstStyle/>
          <a:p>
            <a:pPr marL="0" indent="0">
              <a:lnSpc>
                <a:spcPts val="2730"/>
              </a:lnSpc>
              <a:buNone/>
            </a:pPr>
            <a:r>
              <a:rPr lang="en-US" sz="1705" dirty="0">
                <a:solidFill>
                  <a:srgbClr val="FFE5E5"/>
                </a:solidFill>
                <a:latin typeface="DM Sans" pitchFamily="34" charset="0"/>
                <a:ea typeface="DM Sans" pitchFamily="34" charset="-122"/>
                <a:cs typeface="DM Sans" pitchFamily="34" charset="-120"/>
              </a:rPr>
              <a:t>The first step in the model building process is to split the dataset into training and testing sets. This will allow us to train the machine learning model on a portion of the data, and then evaluate its performance on the remaining unseen data.</a:t>
            </a:r>
            <a:endParaRPr lang="en-US" sz="1705" dirty="0"/>
          </a:p>
        </p:txBody>
      </p:sp>
      <p:sp>
        <p:nvSpPr>
          <p:cNvPr id="6" name="Text 3"/>
          <p:cNvSpPr/>
          <p:nvPr/>
        </p:nvSpPr>
        <p:spPr>
          <a:xfrm>
            <a:off x="758309" y="3820954"/>
            <a:ext cx="13113782" cy="1386840"/>
          </a:xfrm>
          <a:prstGeom prst="rect">
            <a:avLst/>
          </a:prstGeom>
          <a:noFill/>
        </p:spPr>
        <p:txBody>
          <a:bodyPr wrap="square" rtlCol="0" anchor="t"/>
          <a:lstStyle/>
          <a:p>
            <a:pPr marL="0" indent="0">
              <a:lnSpc>
                <a:spcPts val="2730"/>
              </a:lnSpc>
              <a:buNone/>
            </a:pPr>
            <a:r>
              <a:rPr lang="en-US" sz="1705" dirty="0">
                <a:solidFill>
                  <a:srgbClr val="FFE5E5"/>
                </a:solidFill>
                <a:latin typeface="DM Sans" pitchFamily="34" charset="0"/>
                <a:ea typeface="DM Sans" pitchFamily="34" charset="-122"/>
                <a:cs typeface="DM Sans" pitchFamily="34" charset="-120"/>
              </a:rPr>
              <a:t>For the actual model development, we have several algorithms to choose from. Some popular options include linear regression, which models the relationship between the input features and the target price variable. Decision trees can also be effective, as they can capture complex non-linear patterns in the data. For more advanced modeling, we can explore ensemble methods like random forests or gradient boosting, which combine multiple individual models to improve the overall predictive power.</a:t>
            </a:r>
            <a:endParaRPr lang="en-US" sz="1705" dirty="0"/>
          </a:p>
        </p:txBody>
      </p:sp>
      <p:sp>
        <p:nvSpPr>
          <p:cNvPr id="7" name="Text 4"/>
          <p:cNvSpPr/>
          <p:nvPr/>
        </p:nvSpPr>
        <p:spPr>
          <a:xfrm>
            <a:off x="758309" y="5451515"/>
            <a:ext cx="13113782" cy="1040130"/>
          </a:xfrm>
          <a:prstGeom prst="rect">
            <a:avLst/>
          </a:prstGeom>
          <a:noFill/>
        </p:spPr>
        <p:txBody>
          <a:bodyPr wrap="square" rtlCol="0" anchor="t"/>
          <a:lstStyle/>
          <a:p>
            <a:pPr marL="0" indent="0">
              <a:lnSpc>
                <a:spcPts val="2730"/>
              </a:lnSpc>
              <a:buNone/>
            </a:pPr>
            <a:r>
              <a:rPr lang="en-US" sz="1705" dirty="0">
                <a:solidFill>
                  <a:srgbClr val="FFE5E5"/>
                </a:solidFill>
                <a:latin typeface="DM Sans" pitchFamily="34" charset="0"/>
                <a:ea typeface="DM Sans" pitchFamily="34" charset="-122"/>
                <a:cs typeface="DM Sans" pitchFamily="34" charset="-120"/>
              </a:rPr>
              <a:t>The choice of algorithm will depend on the specific characteristics of the mobile phone pricing dataset, as well as the performance metrics we aim to optimize, such as accuracy, interpretability, or computational efficiency. Rigorous testing and comparison of the different models will be crucial to identify the optimal approach for our price prediction task.</a:t>
            </a:r>
            <a:endParaRPr lang="en-US" sz="1705"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p:spPr>
      </p:sp>
      <p:sp>
        <p:nvSpPr>
          <p:cNvPr id="4" name="Text 1"/>
          <p:cNvSpPr/>
          <p:nvPr/>
        </p:nvSpPr>
        <p:spPr>
          <a:xfrm>
            <a:off x="758309" y="2848332"/>
            <a:ext cx="5788581" cy="712708"/>
          </a:xfrm>
          <a:prstGeom prst="rect">
            <a:avLst/>
          </a:prstGeom>
          <a:noFill/>
        </p:spPr>
        <p:txBody>
          <a:bodyPr wrap="none" rtlCol="0" anchor="t"/>
          <a:lstStyle/>
          <a:p>
            <a:pPr marL="0" indent="0">
              <a:lnSpc>
                <a:spcPts val="5610"/>
              </a:lnSpc>
              <a:buNone/>
            </a:pPr>
            <a:r>
              <a:rPr lang="en-US" sz="4490" dirty="0">
                <a:solidFill>
                  <a:srgbClr val="FAEBEB"/>
                </a:solidFill>
                <a:latin typeface="Dela Gothic One" pitchFamily="34" charset="0"/>
                <a:ea typeface="Dela Gothic One" pitchFamily="34" charset="-122"/>
                <a:cs typeface="Dela Gothic One" pitchFamily="34" charset="-120"/>
              </a:rPr>
              <a:t>Model Evaluation</a:t>
            </a:r>
            <a:endParaRPr lang="en-US" sz="4490" dirty="0"/>
          </a:p>
        </p:txBody>
      </p:sp>
      <p:sp>
        <p:nvSpPr>
          <p:cNvPr id="5" name="Text 2"/>
          <p:cNvSpPr/>
          <p:nvPr/>
        </p:nvSpPr>
        <p:spPr>
          <a:xfrm>
            <a:off x="758309" y="3994309"/>
            <a:ext cx="13113782" cy="1386840"/>
          </a:xfrm>
          <a:prstGeom prst="rect">
            <a:avLst/>
          </a:prstGeom>
          <a:noFill/>
        </p:spPr>
        <p:txBody>
          <a:bodyPr wrap="square" rtlCol="0" anchor="t"/>
          <a:lstStyle/>
          <a:p>
            <a:pPr marL="0" indent="0">
              <a:lnSpc>
                <a:spcPts val="2730"/>
              </a:lnSpc>
              <a:buNone/>
            </a:pPr>
            <a:r>
              <a:rPr lang="en-US" sz="1705" dirty="0">
                <a:solidFill>
                  <a:srgbClr val="FFE5E5"/>
                </a:solidFill>
                <a:latin typeface="DM Sans" pitchFamily="34" charset="0"/>
                <a:ea typeface="DM Sans" pitchFamily="34" charset="-122"/>
                <a:cs typeface="DM Sans" pitchFamily="34" charset="-120"/>
              </a:rPr>
              <a:t>To assess the performance of our price prediction model, we will evaluate it using key metrics such as </a:t>
            </a:r>
            <a:r>
              <a:rPr lang="en-US" sz="1705" b="1" dirty="0">
                <a:solidFill>
                  <a:srgbClr val="FFE5E5"/>
                </a:solidFill>
                <a:latin typeface="DM Sans" pitchFamily="34" charset="0"/>
                <a:ea typeface="DM Sans" pitchFamily="34" charset="-122"/>
                <a:cs typeface="DM Sans" pitchFamily="34" charset="-120"/>
              </a:rPr>
              <a:t>mean absolute error</a:t>
            </a:r>
            <a:r>
              <a:rPr lang="en-US" sz="1705" dirty="0">
                <a:solidFill>
                  <a:srgbClr val="FFE5E5"/>
                </a:solidFill>
                <a:latin typeface="DM Sans" pitchFamily="34" charset="0"/>
                <a:ea typeface="DM Sans" pitchFamily="34" charset="-122"/>
                <a:cs typeface="DM Sans" pitchFamily="34" charset="-120"/>
              </a:rPr>
              <a:t> and </a:t>
            </a:r>
            <a:r>
              <a:rPr lang="en-US" sz="1705" b="1" dirty="0">
                <a:solidFill>
                  <a:srgbClr val="FFE5E5"/>
                </a:solidFill>
                <a:latin typeface="DM Sans" pitchFamily="34" charset="0"/>
                <a:ea typeface="DM Sans" pitchFamily="34" charset="-122"/>
                <a:cs typeface="DM Sans" pitchFamily="34" charset="-120"/>
              </a:rPr>
              <a:t>root mean squared error</a:t>
            </a:r>
            <a:r>
              <a:rPr lang="en-US" sz="1705" dirty="0">
                <a:solidFill>
                  <a:srgbClr val="FFE5E5"/>
                </a:solidFill>
                <a:latin typeface="DM Sans" pitchFamily="34" charset="0"/>
                <a:ea typeface="DM Sans" pitchFamily="34" charset="-122"/>
                <a:cs typeface="DM Sans" pitchFamily="34" charset="-120"/>
              </a:rPr>
              <a:t>. These measures will help us quantify how accurately the model can forecast mobile phone prices based on the input features. By rigorously testing the model's predictive capabilities on the held-out test data, we can gain insights into its real-world applicability and identify areas for further improvement.</a:t>
            </a:r>
            <a:endParaRPr lang="en-US" sz="1705"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p:spPr>
      </p:sp>
      <p:sp>
        <p:nvSpPr>
          <p:cNvPr id="4" name="Text 1"/>
          <p:cNvSpPr/>
          <p:nvPr/>
        </p:nvSpPr>
        <p:spPr>
          <a:xfrm>
            <a:off x="758309" y="1784033"/>
            <a:ext cx="10005893" cy="712708"/>
          </a:xfrm>
          <a:prstGeom prst="rect">
            <a:avLst/>
          </a:prstGeom>
          <a:noFill/>
        </p:spPr>
        <p:txBody>
          <a:bodyPr wrap="none" rtlCol="0" anchor="t"/>
          <a:lstStyle/>
          <a:p>
            <a:pPr marL="0" indent="0">
              <a:lnSpc>
                <a:spcPts val="5610"/>
              </a:lnSpc>
              <a:buNone/>
            </a:pPr>
            <a:r>
              <a:rPr lang="en-US" sz="4490" dirty="0">
                <a:solidFill>
                  <a:srgbClr val="FAEBEB"/>
                </a:solidFill>
                <a:latin typeface="Dela Gothic One" pitchFamily="34" charset="0"/>
                <a:ea typeface="Dela Gothic One" pitchFamily="34" charset="-122"/>
                <a:cs typeface="Dela Gothic One" pitchFamily="34" charset="-120"/>
              </a:rPr>
              <a:t>Feature Importance Analysis</a:t>
            </a:r>
            <a:endParaRPr lang="en-US" sz="4490" dirty="0"/>
          </a:p>
        </p:txBody>
      </p:sp>
      <p:sp>
        <p:nvSpPr>
          <p:cNvPr id="5" name="Text 2"/>
          <p:cNvSpPr/>
          <p:nvPr/>
        </p:nvSpPr>
        <p:spPr>
          <a:xfrm>
            <a:off x="758309" y="2930009"/>
            <a:ext cx="13113782" cy="1040130"/>
          </a:xfrm>
          <a:prstGeom prst="rect">
            <a:avLst/>
          </a:prstGeom>
          <a:noFill/>
        </p:spPr>
        <p:txBody>
          <a:bodyPr wrap="square" rtlCol="0" anchor="t"/>
          <a:lstStyle/>
          <a:p>
            <a:pPr marL="0" indent="0">
              <a:lnSpc>
                <a:spcPts val="2730"/>
              </a:lnSpc>
              <a:buNone/>
            </a:pPr>
            <a:r>
              <a:rPr lang="en-US" sz="1705" dirty="0">
                <a:solidFill>
                  <a:srgbClr val="FFE5E5"/>
                </a:solidFill>
                <a:latin typeface="DM Sans" pitchFamily="34" charset="0"/>
                <a:ea typeface="DM Sans" pitchFamily="34" charset="-122"/>
                <a:cs typeface="DM Sans" pitchFamily="34" charset="-120"/>
              </a:rPr>
              <a:t>Analyzing the feature importances from our machine learning model is crucial to validate the significance of the key factors driving mobile phone pricing. By understanding which input variables have the greatest impact on the target price, we can confirm the insights gained during the earlier feature extraction phase and refine our model accordingly.</a:t>
            </a:r>
            <a:endParaRPr lang="en-US" sz="1705" dirty="0"/>
          </a:p>
        </p:txBody>
      </p:sp>
      <p:sp>
        <p:nvSpPr>
          <p:cNvPr id="6" name="Text 3"/>
          <p:cNvSpPr/>
          <p:nvPr/>
        </p:nvSpPr>
        <p:spPr>
          <a:xfrm>
            <a:off x="1104781" y="4213860"/>
            <a:ext cx="12767310" cy="693420"/>
          </a:xfrm>
          <a:prstGeom prst="rect">
            <a:avLst/>
          </a:prstGeom>
          <a:noFill/>
        </p:spPr>
        <p:txBody>
          <a:bodyPr wrap="square" rtlCol="0" anchor="t"/>
          <a:lstStyle/>
          <a:p>
            <a:pPr marL="342900" indent="-342900" algn="l">
              <a:lnSpc>
                <a:spcPts val="2730"/>
              </a:lnSpc>
              <a:buSzPct val="100000"/>
              <a:buChar char="•"/>
            </a:pPr>
            <a:r>
              <a:rPr lang="en-US" sz="1705" b="1" dirty="0">
                <a:solidFill>
                  <a:srgbClr val="FFE5E5"/>
                </a:solidFill>
                <a:latin typeface="DM Sans" pitchFamily="34" charset="0"/>
                <a:ea typeface="DM Sans" pitchFamily="34" charset="-122"/>
                <a:cs typeface="DM Sans" pitchFamily="34" charset="-120"/>
              </a:rPr>
              <a:t>Identify Top Predictors:</a:t>
            </a:r>
            <a:r>
              <a:rPr lang="en-US" sz="1705" dirty="0">
                <a:solidFill>
                  <a:srgbClr val="FFE5E5"/>
                </a:solidFill>
                <a:latin typeface="DM Sans" pitchFamily="34" charset="0"/>
                <a:ea typeface="DM Sans" pitchFamily="34" charset="-122"/>
                <a:cs typeface="DM Sans" pitchFamily="34" charset="-120"/>
              </a:rPr>
              <a:t> Examine the feature importance scores to pinpoint the most influential variables, such as device specifications, brand reputation, and market demand trends.</a:t>
            </a:r>
            <a:endParaRPr lang="en-US" sz="1705" dirty="0"/>
          </a:p>
        </p:txBody>
      </p:sp>
      <p:sp>
        <p:nvSpPr>
          <p:cNvPr id="7" name="Text 4"/>
          <p:cNvSpPr/>
          <p:nvPr/>
        </p:nvSpPr>
        <p:spPr>
          <a:xfrm>
            <a:off x="1104781" y="4983004"/>
            <a:ext cx="12767310" cy="693420"/>
          </a:xfrm>
          <a:prstGeom prst="rect">
            <a:avLst/>
          </a:prstGeom>
          <a:noFill/>
        </p:spPr>
        <p:txBody>
          <a:bodyPr wrap="square" rtlCol="0" anchor="t"/>
          <a:lstStyle/>
          <a:p>
            <a:pPr marL="342900" indent="-342900" algn="l">
              <a:lnSpc>
                <a:spcPts val="2730"/>
              </a:lnSpc>
              <a:buSzPct val="100000"/>
              <a:buChar char="•"/>
            </a:pPr>
            <a:r>
              <a:rPr lang="en-US" sz="1705" b="1" dirty="0">
                <a:solidFill>
                  <a:srgbClr val="FFE5E5"/>
                </a:solidFill>
                <a:latin typeface="DM Sans" pitchFamily="34" charset="0"/>
                <a:ea typeface="DM Sans" pitchFamily="34" charset="-122"/>
                <a:cs typeface="DM Sans" pitchFamily="34" charset="-120"/>
              </a:rPr>
              <a:t>Validate Assumptions:</a:t>
            </a:r>
            <a:r>
              <a:rPr lang="en-US" sz="1705" dirty="0">
                <a:solidFill>
                  <a:srgbClr val="FFE5E5"/>
                </a:solidFill>
                <a:latin typeface="DM Sans" pitchFamily="34" charset="0"/>
                <a:ea typeface="DM Sans" pitchFamily="34" charset="-122"/>
                <a:cs typeface="DM Sans" pitchFamily="34" charset="-120"/>
              </a:rPr>
              <a:t> Ensure the high-impact features align with our initial hypotheses about the key drivers of mobile phone pricing in the industry.</a:t>
            </a:r>
            <a:endParaRPr lang="en-US" sz="1705" dirty="0"/>
          </a:p>
        </p:txBody>
      </p:sp>
      <p:sp>
        <p:nvSpPr>
          <p:cNvPr id="8" name="Text 5"/>
          <p:cNvSpPr/>
          <p:nvPr/>
        </p:nvSpPr>
        <p:spPr>
          <a:xfrm>
            <a:off x="1104781" y="5752147"/>
            <a:ext cx="12767310" cy="693420"/>
          </a:xfrm>
          <a:prstGeom prst="rect">
            <a:avLst/>
          </a:prstGeom>
          <a:noFill/>
        </p:spPr>
        <p:txBody>
          <a:bodyPr wrap="square" rtlCol="0" anchor="t"/>
          <a:lstStyle/>
          <a:p>
            <a:pPr marL="342900" indent="-342900" algn="l">
              <a:lnSpc>
                <a:spcPts val="2730"/>
              </a:lnSpc>
              <a:buSzPct val="100000"/>
              <a:buChar char="•"/>
            </a:pPr>
            <a:r>
              <a:rPr lang="en-US" sz="1705" b="1" dirty="0">
                <a:solidFill>
                  <a:srgbClr val="FFE5E5"/>
                </a:solidFill>
                <a:latin typeface="DM Sans" pitchFamily="34" charset="0"/>
                <a:ea typeface="DM Sans" pitchFamily="34" charset="-122"/>
                <a:cs typeface="DM Sans" pitchFamily="34" charset="-120"/>
              </a:rPr>
              <a:t>Refine Feature Set:</a:t>
            </a:r>
            <a:r>
              <a:rPr lang="en-US" sz="1705" dirty="0">
                <a:solidFill>
                  <a:srgbClr val="FFE5E5"/>
                </a:solidFill>
                <a:latin typeface="DM Sans" pitchFamily="34" charset="0"/>
                <a:ea typeface="DM Sans" pitchFamily="34" charset="-122"/>
                <a:cs typeface="DM Sans" pitchFamily="34" charset="-120"/>
              </a:rPr>
              <a:t> Use the feature importance analysis to potentially remove irrelevant or redundant variables, streamlining the model and improving its overall performance.</a:t>
            </a:r>
            <a:endParaRPr lang="en-US" sz="1705"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10510" y="-155032"/>
            <a:ext cx="14630400" cy="8229600"/>
          </a:xfrm>
          <a:prstGeom prst="rect">
            <a:avLst/>
          </a:prstGeom>
          <a:solidFill>
            <a:srgbClr val="0A0A0A">
              <a:alpha val="75000"/>
            </a:srgbClr>
          </a:solidFill>
        </p:spPr>
      </p:sp>
      <p:sp>
        <p:nvSpPr>
          <p:cNvPr id="4" name="Text 1"/>
          <p:cNvSpPr/>
          <p:nvPr/>
        </p:nvSpPr>
        <p:spPr>
          <a:xfrm>
            <a:off x="758309" y="2007989"/>
            <a:ext cx="12335828" cy="712708"/>
          </a:xfrm>
          <a:prstGeom prst="rect">
            <a:avLst/>
          </a:prstGeom>
          <a:noFill/>
        </p:spPr>
        <p:txBody>
          <a:bodyPr wrap="none" rtlCol="0" anchor="t"/>
          <a:lstStyle/>
          <a:p>
            <a:pPr>
              <a:lnSpc>
                <a:spcPts val="5610"/>
              </a:lnSpc>
            </a:pPr>
            <a:r>
              <a:rPr lang="en-US" sz="3600" b="1" u="sng" dirty="0">
                <a:solidFill>
                  <a:schemeClr val="bg1"/>
                </a:solidFill>
              </a:rPr>
              <a:t>Feature Extraction and Price Prediction for Mobile Phones</a:t>
            </a:r>
            <a:endParaRPr lang="en-US" sz="3600" dirty="0">
              <a:solidFill>
                <a:schemeClr val="bg1"/>
              </a:solidFill>
            </a:endParaRPr>
          </a:p>
          <a:p>
            <a:pPr marL="685800" indent="-685800">
              <a:buFont typeface="Arial" panose="020B0604020202020204" pitchFamily="34" charset="0"/>
              <a:buChar char="•"/>
            </a:pPr>
            <a:endParaRPr lang="en-US" sz="1600" dirty="0" smtClean="0">
              <a:solidFill>
                <a:srgbClr val="FAEBEB"/>
              </a:solidFill>
              <a:latin typeface="Dela Gothic One" pitchFamily="34" charset="0"/>
              <a:ea typeface="Dela Gothic One" pitchFamily="34" charset="-122"/>
            </a:endParaRPr>
          </a:p>
          <a:p>
            <a:pPr marL="685800" indent="-685800">
              <a:buFont typeface="Arial" panose="020B0604020202020204" pitchFamily="34" charset="0"/>
              <a:buChar char="•"/>
            </a:pPr>
            <a:endParaRPr lang="en-US" sz="1600" dirty="0">
              <a:solidFill>
                <a:srgbClr val="FAEBEB"/>
              </a:solidFill>
              <a:latin typeface="Dela Gothic One" pitchFamily="34" charset="0"/>
              <a:ea typeface="Dela Gothic One" pitchFamily="34" charset="-122"/>
            </a:endParaRPr>
          </a:p>
          <a:p>
            <a:pPr marL="285750" indent="-285750">
              <a:buFont typeface="Arial" panose="020B0604020202020204" pitchFamily="34" charset="0"/>
              <a:buChar char="•"/>
            </a:pPr>
            <a:r>
              <a:rPr lang="en-US" sz="1600" dirty="0" smtClean="0">
                <a:solidFill>
                  <a:srgbClr val="FAEBEB"/>
                </a:solidFill>
                <a:latin typeface="Dela Gothic One" pitchFamily="34" charset="0"/>
                <a:ea typeface="Dela Gothic One" pitchFamily="34" charset="-122"/>
              </a:rPr>
              <a:t> </a:t>
            </a:r>
            <a:r>
              <a:rPr lang="en-US" sz="2400" b="1" dirty="0">
                <a:solidFill>
                  <a:schemeClr val="bg1"/>
                </a:solidFill>
              </a:rPr>
              <a:t>Project Scenario:</a:t>
            </a:r>
            <a:endParaRPr lang="en-US" sz="2400" dirty="0">
              <a:solidFill>
                <a:schemeClr val="bg1"/>
              </a:solidFill>
            </a:endParaRPr>
          </a:p>
          <a:p>
            <a:pPr marL="285750" indent="-285750">
              <a:buFont typeface="Arial" panose="020B0604020202020204" pitchFamily="34" charset="0"/>
              <a:buChar char="•"/>
            </a:pPr>
            <a:r>
              <a:rPr lang="en-US" sz="1600" dirty="0">
                <a:solidFill>
                  <a:schemeClr val="bg1"/>
                </a:solidFill>
              </a:rPr>
              <a:t>You work for a prominent organization that specializes in selling mobile phones</a:t>
            </a:r>
            <a:r>
              <a:rPr lang="en-US" sz="1600" dirty="0" smtClean="0">
                <a:solidFill>
                  <a:schemeClr val="bg1"/>
                </a:solidFill>
              </a:rPr>
              <a:t>.</a:t>
            </a:r>
            <a:endParaRPr lang="en-US" sz="1600" dirty="0" smtClean="0">
              <a:solidFill>
                <a:schemeClr val="bg1"/>
              </a:solidFill>
            </a:endParaRPr>
          </a:p>
          <a:p>
            <a:pPr marL="285750" indent="-285750">
              <a:buFont typeface="Arial" panose="020B0604020202020204" pitchFamily="34" charset="0"/>
              <a:buChar char="•"/>
            </a:pPr>
            <a:r>
              <a:rPr lang="en-US" sz="1600" dirty="0" smtClean="0">
                <a:solidFill>
                  <a:schemeClr val="bg1"/>
                </a:solidFill>
              </a:rPr>
              <a:t> </a:t>
            </a:r>
            <a:r>
              <a:rPr lang="en-US" sz="1600" dirty="0">
                <a:solidFill>
                  <a:schemeClr val="bg1"/>
                </a:solidFill>
              </a:rPr>
              <a:t>The organization is keen to enhance its pricing strategy by gaining a deeper understanding of the key features </a:t>
            </a:r>
            <a:r>
              <a:rPr lang="en-US" sz="1600" dirty="0" smtClean="0">
                <a:solidFill>
                  <a:schemeClr val="bg1"/>
                </a:solidFill>
              </a:rPr>
              <a:t>that</a:t>
            </a:r>
            <a:endParaRPr lang="en-US" sz="1600" dirty="0" smtClean="0">
              <a:solidFill>
                <a:schemeClr val="bg1"/>
              </a:solidFill>
            </a:endParaRPr>
          </a:p>
          <a:p>
            <a:r>
              <a:rPr lang="en-US" sz="1600" dirty="0" smtClean="0">
                <a:solidFill>
                  <a:schemeClr val="bg1"/>
                </a:solidFill>
              </a:rPr>
              <a:t>       influence </a:t>
            </a:r>
            <a:r>
              <a:rPr lang="en-US" sz="1600" dirty="0">
                <a:solidFill>
                  <a:schemeClr val="bg1"/>
                </a:solidFill>
              </a:rPr>
              <a:t>the prices of mobile phones in today's </a:t>
            </a:r>
            <a:r>
              <a:rPr lang="en-US" sz="1600" dirty="0" smtClean="0">
                <a:solidFill>
                  <a:schemeClr val="bg1"/>
                </a:solidFill>
              </a:rPr>
              <a:t>high  competitive market. Your objective is to build a predictive model </a:t>
            </a:r>
            <a:endParaRPr lang="en-US" sz="1600" dirty="0" smtClean="0">
              <a:solidFill>
                <a:schemeClr val="bg1"/>
              </a:solidFill>
            </a:endParaRPr>
          </a:p>
          <a:p>
            <a:r>
              <a:rPr lang="en-US" sz="1600" dirty="0">
                <a:solidFill>
                  <a:schemeClr val="bg1"/>
                </a:solidFill>
              </a:rPr>
              <a:t> </a:t>
            </a:r>
            <a:r>
              <a:rPr lang="en-US" sz="1600" dirty="0" smtClean="0">
                <a:solidFill>
                  <a:schemeClr val="bg1"/>
                </a:solidFill>
              </a:rPr>
              <a:t>      that can accurately estimate the price of a mobile phone based on its features.</a:t>
            </a:r>
            <a:endParaRPr lang="en-US" sz="1600" dirty="0" smtClean="0">
              <a:solidFill>
                <a:schemeClr val="bg1"/>
              </a:solidFill>
            </a:endParaRPr>
          </a:p>
          <a:p>
            <a:pPr marL="285750" indent="-285750">
              <a:buFont typeface="Arial" panose="020B0604020202020204" pitchFamily="34" charset="0"/>
              <a:buChar char="•"/>
            </a:pPr>
            <a:r>
              <a:rPr lang="en-US" sz="1600" dirty="0" smtClean="0">
                <a:solidFill>
                  <a:schemeClr val="bg1"/>
                </a:solidFill>
              </a:rPr>
              <a:t> </a:t>
            </a:r>
            <a:r>
              <a:rPr lang="en-US" sz="1600" dirty="0">
                <a:solidFill>
                  <a:schemeClr val="bg1"/>
                </a:solidFill>
              </a:rPr>
              <a:t>To achieve this, you'll perform a feature extraction analysis to identify the most influential features.</a:t>
            </a:r>
            <a:endParaRPr lang="en-US" sz="1600" dirty="0">
              <a:solidFill>
                <a:schemeClr val="bg1"/>
              </a:solidFill>
            </a:endParaRPr>
          </a:p>
          <a:p>
            <a:r>
              <a:rPr lang="en-US" sz="1600" dirty="0" smtClean="0">
                <a:solidFill>
                  <a:schemeClr val="bg1"/>
                </a:solidFill>
                <a:latin typeface="Dela Gothic One" pitchFamily="34" charset="0"/>
                <a:ea typeface="Dela Gothic One" pitchFamily="34" charset="-122"/>
              </a:rPr>
              <a:t> </a:t>
            </a:r>
            <a:r>
              <a:rPr lang="en-US" sz="1600" dirty="0">
                <a:solidFill>
                  <a:schemeClr val="bg1"/>
                </a:solidFill>
              </a:rPr>
              <a:t> </a:t>
            </a:r>
            <a:endParaRPr lang="en-US" sz="1600" dirty="0">
              <a:solidFill>
                <a:schemeClr val="bg1"/>
              </a:solidFill>
            </a:endParaRPr>
          </a:p>
          <a:p>
            <a:pPr marL="285750" indent="-285750">
              <a:buFont typeface="Arial" panose="020B0604020202020204" pitchFamily="34" charset="0"/>
              <a:buChar char="•"/>
            </a:pPr>
            <a:r>
              <a:rPr lang="en-US" sz="2400" b="1" dirty="0">
                <a:solidFill>
                  <a:schemeClr val="bg1"/>
                </a:solidFill>
              </a:rPr>
              <a:t>Project Description:</a:t>
            </a:r>
            <a:endParaRPr lang="en-US" sz="2400" dirty="0">
              <a:solidFill>
                <a:schemeClr val="bg1"/>
              </a:solidFill>
            </a:endParaRPr>
          </a:p>
          <a:p>
            <a:r>
              <a:rPr lang="en-US" sz="1600" dirty="0" smtClean="0">
                <a:solidFill>
                  <a:schemeClr val="bg1"/>
                </a:solidFill>
              </a:rPr>
              <a:t>      In </a:t>
            </a:r>
            <a:r>
              <a:rPr lang="en-US" sz="1600" dirty="0">
                <a:solidFill>
                  <a:schemeClr val="bg1"/>
                </a:solidFill>
              </a:rPr>
              <a:t>this project, you will work with a dataset that contains detailed information about various mobile phones, including their model, color, memory, RAM, </a:t>
            </a:r>
            <a:endParaRPr lang="en-US" sz="1600" dirty="0" smtClean="0">
              <a:solidFill>
                <a:schemeClr val="bg1"/>
              </a:solidFill>
            </a:endParaRPr>
          </a:p>
          <a:p>
            <a:r>
              <a:rPr lang="en-US" sz="1600" dirty="0" smtClean="0">
                <a:solidFill>
                  <a:schemeClr val="bg1"/>
                </a:solidFill>
              </a:rPr>
              <a:t>      battery </a:t>
            </a:r>
            <a:r>
              <a:rPr lang="en-US" sz="1600" dirty="0">
                <a:solidFill>
                  <a:schemeClr val="bg1"/>
                </a:solidFill>
              </a:rPr>
              <a:t>capacity, rear camera specifications, front camera specifications, presence of AI lens, mobile height, processor, and, most importantly, the price. </a:t>
            </a:r>
            <a:endParaRPr lang="en-US" sz="1600" dirty="0" smtClean="0">
              <a:solidFill>
                <a:schemeClr val="bg1"/>
              </a:solidFill>
            </a:endParaRPr>
          </a:p>
          <a:p>
            <a:r>
              <a:rPr lang="en-US" sz="1600" dirty="0" smtClean="0">
                <a:solidFill>
                  <a:schemeClr val="bg1"/>
                </a:solidFill>
              </a:rPr>
              <a:t>      Your </a:t>
            </a:r>
            <a:r>
              <a:rPr lang="en-US" sz="1600" dirty="0">
                <a:solidFill>
                  <a:schemeClr val="bg1"/>
                </a:solidFill>
              </a:rPr>
              <a:t>primary goal is to develop a predictive model for mobile phone prices.</a:t>
            </a:r>
            <a:endParaRPr lang="en-US" sz="1600" dirty="0">
              <a:solidFill>
                <a:schemeClr val="bg1"/>
              </a:solidFill>
            </a:endParaRPr>
          </a:p>
          <a:p>
            <a:pPr>
              <a:lnSpc>
                <a:spcPts val="5610"/>
              </a:lnSpc>
            </a:pPr>
            <a:endParaRPr lang="en-US" sz="1600" dirty="0">
              <a:solidFill>
                <a:schemeClr val="bg1"/>
              </a:solidFill>
            </a:endParaRPr>
          </a:p>
        </p:txBody>
      </p:sp>
      <p:sp>
        <p:nvSpPr>
          <p:cNvPr id="6" name="Text 3"/>
          <p:cNvSpPr/>
          <p:nvPr/>
        </p:nvSpPr>
        <p:spPr>
          <a:xfrm>
            <a:off x="901422" y="3361968"/>
            <a:ext cx="201097" cy="342067"/>
          </a:xfrm>
          <a:prstGeom prst="rect">
            <a:avLst/>
          </a:prstGeom>
          <a:noFill/>
        </p:spPr>
        <p:txBody>
          <a:bodyPr wrap="none" rtlCol="0" anchor="t"/>
          <a:lstStyle/>
          <a:p>
            <a:pPr marL="0" indent="0" algn="ctr">
              <a:lnSpc>
                <a:spcPts val="2695"/>
              </a:lnSpc>
              <a:buNone/>
            </a:pPr>
            <a:endParaRPr lang="en-US" sz="2695" dirty="0"/>
          </a:p>
        </p:txBody>
      </p:sp>
      <p:sp>
        <p:nvSpPr>
          <p:cNvPr id="7" name="Text 4"/>
          <p:cNvSpPr/>
          <p:nvPr/>
        </p:nvSpPr>
        <p:spPr>
          <a:xfrm>
            <a:off x="1462326" y="3289340"/>
            <a:ext cx="3522821" cy="1068705"/>
          </a:xfrm>
          <a:prstGeom prst="rect">
            <a:avLst/>
          </a:prstGeom>
          <a:noFill/>
        </p:spPr>
        <p:txBody>
          <a:bodyPr wrap="square" rtlCol="0" anchor="t"/>
          <a:lstStyle/>
          <a:p>
            <a:pPr marL="0" indent="0">
              <a:lnSpc>
                <a:spcPts val="2805"/>
              </a:lnSpc>
              <a:buNone/>
            </a:pPr>
            <a:endParaRPr lang="en-US" sz="2245" dirty="0"/>
          </a:p>
        </p:txBody>
      </p:sp>
      <p:sp>
        <p:nvSpPr>
          <p:cNvPr id="8" name="Text 5"/>
          <p:cNvSpPr/>
          <p:nvPr/>
        </p:nvSpPr>
        <p:spPr>
          <a:xfrm>
            <a:off x="3683556" y="4001532"/>
            <a:ext cx="3522821" cy="1733550"/>
          </a:xfrm>
          <a:prstGeom prst="rect">
            <a:avLst/>
          </a:prstGeom>
          <a:noFill/>
        </p:spPr>
        <p:txBody>
          <a:bodyPr wrap="square" rtlCol="0" anchor="t"/>
          <a:lstStyle/>
          <a:p>
            <a:pPr marL="0" indent="0">
              <a:lnSpc>
                <a:spcPts val="2730"/>
              </a:lnSpc>
              <a:buNone/>
            </a:pPr>
            <a:endParaRPr lang="en-US" sz="1705" dirty="0"/>
          </a:p>
        </p:txBody>
      </p:sp>
      <p:sp>
        <p:nvSpPr>
          <p:cNvPr id="10" name="Text 7"/>
          <p:cNvSpPr/>
          <p:nvPr/>
        </p:nvSpPr>
        <p:spPr>
          <a:xfrm>
            <a:off x="5302568" y="3361968"/>
            <a:ext cx="285631" cy="342067"/>
          </a:xfrm>
          <a:prstGeom prst="rect">
            <a:avLst/>
          </a:prstGeom>
          <a:noFill/>
        </p:spPr>
        <p:txBody>
          <a:bodyPr wrap="none" rtlCol="0" anchor="t"/>
          <a:lstStyle/>
          <a:p>
            <a:pPr marL="0" indent="0" algn="ctr">
              <a:lnSpc>
                <a:spcPts val="2695"/>
              </a:lnSpc>
              <a:buNone/>
            </a:pPr>
            <a:endParaRPr lang="en-US" sz="2695" dirty="0"/>
          </a:p>
        </p:txBody>
      </p:sp>
      <p:sp>
        <p:nvSpPr>
          <p:cNvPr id="11" name="Text 8"/>
          <p:cNvSpPr/>
          <p:nvPr/>
        </p:nvSpPr>
        <p:spPr>
          <a:xfrm>
            <a:off x="5905738" y="3289340"/>
            <a:ext cx="3522821" cy="712470"/>
          </a:xfrm>
          <a:prstGeom prst="rect">
            <a:avLst/>
          </a:prstGeom>
          <a:noFill/>
        </p:spPr>
        <p:txBody>
          <a:bodyPr wrap="square" rtlCol="0" anchor="t"/>
          <a:lstStyle/>
          <a:p>
            <a:pPr marL="0" indent="0">
              <a:lnSpc>
                <a:spcPts val="2805"/>
              </a:lnSpc>
              <a:buNone/>
            </a:pPr>
            <a:endParaRPr lang="en-US" sz="2245" dirty="0"/>
          </a:p>
        </p:txBody>
      </p:sp>
      <p:sp>
        <p:nvSpPr>
          <p:cNvPr id="12" name="Text 9"/>
          <p:cNvSpPr/>
          <p:nvPr/>
        </p:nvSpPr>
        <p:spPr>
          <a:xfrm>
            <a:off x="5905738" y="4131707"/>
            <a:ext cx="3522821" cy="1733550"/>
          </a:xfrm>
          <a:prstGeom prst="rect">
            <a:avLst/>
          </a:prstGeom>
          <a:noFill/>
        </p:spPr>
        <p:txBody>
          <a:bodyPr wrap="square" rtlCol="0" anchor="t"/>
          <a:lstStyle/>
          <a:p>
            <a:pPr marL="0" indent="0">
              <a:lnSpc>
                <a:spcPts val="2730"/>
              </a:lnSpc>
              <a:buNone/>
            </a:pPr>
            <a:endParaRPr lang="en-US" sz="1705" dirty="0"/>
          </a:p>
        </p:txBody>
      </p:sp>
      <p:sp>
        <p:nvSpPr>
          <p:cNvPr id="14" name="Text 11"/>
          <p:cNvSpPr/>
          <p:nvPr/>
        </p:nvSpPr>
        <p:spPr>
          <a:xfrm>
            <a:off x="9738122" y="3361968"/>
            <a:ext cx="301347" cy="342067"/>
          </a:xfrm>
          <a:prstGeom prst="rect">
            <a:avLst/>
          </a:prstGeom>
          <a:noFill/>
        </p:spPr>
        <p:txBody>
          <a:bodyPr wrap="none" rtlCol="0" anchor="t"/>
          <a:lstStyle/>
          <a:p>
            <a:pPr marL="0" indent="0" algn="ctr">
              <a:lnSpc>
                <a:spcPts val="2695"/>
              </a:lnSpc>
              <a:buNone/>
            </a:pPr>
            <a:endParaRPr lang="en-US" sz="2695" dirty="0"/>
          </a:p>
        </p:txBody>
      </p:sp>
      <p:sp>
        <p:nvSpPr>
          <p:cNvPr id="15" name="Text 12"/>
          <p:cNvSpPr/>
          <p:nvPr/>
        </p:nvSpPr>
        <p:spPr>
          <a:xfrm>
            <a:off x="10349151" y="3289340"/>
            <a:ext cx="3522821" cy="712470"/>
          </a:xfrm>
          <a:prstGeom prst="rect">
            <a:avLst/>
          </a:prstGeom>
          <a:noFill/>
        </p:spPr>
        <p:txBody>
          <a:bodyPr wrap="square" rtlCol="0" anchor="t"/>
          <a:lstStyle/>
          <a:p>
            <a:pPr marL="0" indent="0">
              <a:lnSpc>
                <a:spcPts val="2805"/>
              </a:lnSpc>
              <a:buNone/>
            </a:pPr>
            <a:endParaRPr lang="en-US" sz="2245" dirty="0"/>
          </a:p>
        </p:txBody>
      </p:sp>
      <p:sp>
        <p:nvSpPr>
          <p:cNvPr id="16" name="Text 13"/>
          <p:cNvSpPr/>
          <p:nvPr/>
        </p:nvSpPr>
        <p:spPr>
          <a:xfrm>
            <a:off x="10349151" y="4131707"/>
            <a:ext cx="3522821" cy="2080260"/>
          </a:xfrm>
          <a:prstGeom prst="rect">
            <a:avLst/>
          </a:prstGeom>
          <a:noFill/>
        </p:spPr>
        <p:txBody>
          <a:bodyPr wrap="square" rtlCol="0" anchor="t"/>
          <a:lstStyle/>
          <a:p>
            <a:pPr marL="0" indent="0">
              <a:lnSpc>
                <a:spcPts val="2730"/>
              </a:lnSpc>
              <a:buNone/>
            </a:pPr>
            <a:endParaRPr lang="en-US" sz="1705"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581799"/>
            <a:ext cx="14630400" cy="8229600"/>
          </a:xfrm>
          <a:prstGeom prst="rect">
            <a:avLst/>
          </a:prstGeom>
          <a:solidFill>
            <a:srgbClr val="0A0A0A">
              <a:alpha val="75000"/>
            </a:srgbClr>
          </a:solidFill>
        </p:spPr>
      </p:sp>
      <p:sp>
        <p:nvSpPr>
          <p:cNvPr id="4" name="Text 1"/>
          <p:cNvSpPr/>
          <p:nvPr/>
        </p:nvSpPr>
        <p:spPr>
          <a:xfrm>
            <a:off x="758309" y="762754"/>
            <a:ext cx="12335828" cy="712708"/>
          </a:xfrm>
          <a:prstGeom prst="rect">
            <a:avLst/>
          </a:prstGeom>
          <a:noFill/>
        </p:spPr>
        <p:txBody>
          <a:bodyPr wrap="none" rtlCol="0" anchor="t"/>
          <a:lstStyle/>
          <a:p>
            <a:r>
              <a:rPr lang="en-US" sz="1600" dirty="0"/>
              <a:t> </a:t>
            </a:r>
            <a:endParaRPr lang="en-US" sz="1600" dirty="0"/>
          </a:p>
          <a:p>
            <a:r>
              <a:rPr lang="en-US" sz="3600" b="1" dirty="0">
                <a:solidFill>
                  <a:schemeClr val="bg1"/>
                </a:solidFill>
              </a:rPr>
              <a:t>Project Tasks:</a:t>
            </a:r>
            <a:endParaRPr lang="en-US" sz="3600" dirty="0">
              <a:solidFill>
                <a:schemeClr val="bg1"/>
              </a:solidFill>
            </a:endParaRPr>
          </a:p>
          <a:p>
            <a:r>
              <a:rPr lang="en-US" sz="1600" dirty="0">
                <a:solidFill>
                  <a:schemeClr val="bg1"/>
                </a:solidFill>
              </a:rPr>
              <a:t> </a:t>
            </a:r>
            <a:endParaRPr lang="en-US" sz="1600" dirty="0">
              <a:solidFill>
                <a:schemeClr val="bg1"/>
              </a:solidFill>
            </a:endParaRPr>
          </a:p>
          <a:p>
            <a:pPr marL="285750" indent="-285750">
              <a:buFont typeface="Arial" panose="020B0604020202020204" pitchFamily="34" charset="0"/>
              <a:buChar char="•"/>
            </a:pPr>
            <a:r>
              <a:rPr lang="en-US" u="sng" dirty="0">
                <a:solidFill>
                  <a:schemeClr val="bg1"/>
                </a:solidFill>
              </a:rPr>
              <a:t>Data Exploration:</a:t>
            </a:r>
            <a:endParaRPr lang="en-US" dirty="0">
              <a:solidFill>
                <a:schemeClr val="bg1"/>
              </a:solidFill>
            </a:endParaRPr>
          </a:p>
          <a:p>
            <a:r>
              <a:rPr lang="en-US" sz="1600" dirty="0">
                <a:solidFill>
                  <a:schemeClr val="bg1"/>
                </a:solidFill>
              </a:rPr>
              <a:t> </a:t>
            </a: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Begin by loading and exploring the dataset to understand its structure, data types, and the range of values for each feature. You can find the data </a:t>
            </a:r>
            <a:r>
              <a:rPr lang="en-US" sz="1600" u="sng" dirty="0">
                <a:solidFill>
                  <a:schemeClr val="bg1"/>
                </a:solidFill>
                <a:hlinkClick r:id="rId2"/>
              </a:rPr>
              <a:t>here</a:t>
            </a:r>
            <a:r>
              <a:rPr lang="en-US" sz="1600" dirty="0">
                <a:solidFill>
                  <a:schemeClr val="bg1"/>
                </a:solidFill>
              </a:rPr>
              <a:t>. </a:t>
            </a:r>
            <a:endParaRPr lang="en-US" sz="1600" dirty="0">
              <a:solidFill>
                <a:schemeClr val="bg1"/>
              </a:solidFill>
            </a:endParaRPr>
          </a:p>
          <a:p>
            <a:r>
              <a:rPr lang="en-US" sz="1600" dirty="0">
                <a:solidFill>
                  <a:schemeClr val="bg1"/>
                </a:solidFill>
              </a:rPr>
              <a:t> </a:t>
            </a:r>
            <a:endParaRPr lang="en-US" sz="1600" dirty="0">
              <a:solidFill>
                <a:schemeClr val="bg1"/>
              </a:solidFill>
            </a:endParaRPr>
          </a:p>
          <a:p>
            <a:pPr marL="285750" indent="-285750">
              <a:buFont typeface="Arial" panose="020B0604020202020204" pitchFamily="34" charset="0"/>
              <a:buChar char="•"/>
            </a:pPr>
            <a:r>
              <a:rPr lang="en-US" sz="1600" u="sng" dirty="0">
                <a:solidFill>
                  <a:schemeClr val="bg1"/>
                </a:solidFill>
              </a:rPr>
              <a:t>Data Preprocessing:</a:t>
            </a:r>
            <a:endParaRPr lang="en-US" sz="1600" dirty="0">
              <a:solidFill>
                <a:schemeClr val="bg1"/>
              </a:solidFill>
            </a:endParaRPr>
          </a:p>
          <a:p>
            <a:r>
              <a:rPr lang="en-US" sz="1600" dirty="0">
                <a:solidFill>
                  <a:schemeClr val="bg1"/>
                </a:solidFill>
              </a:rPr>
              <a:t> </a:t>
            </a: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Handle any missing values, outliers, or inconsistencies in the dataset</a:t>
            </a:r>
            <a:r>
              <a:rPr lang="en-US" sz="1600" dirty="0" smtClean="0">
                <a:solidFill>
                  <a:schemeClr val="bg1"/>
                </a:solidFill>
              </a:rPr>
              <a:t>. </a:t>
            </a:r>
            <a:endParaRPr lang="en-US" sz="1600" dirty="0">
              <a:solidFill>
                <a:schemeClr val="bg1"/>
              </a:solidFill>
            </a:endParaRPr>
          </a:p>
          <a:p>
            <a:r>
              <a:rPr lang="en-US" sz="1600" dirty="0" smtClean="0">
                <a:solidFill>
                  <a:schemeClr val="bg1"/>
                </a:solidFill>
              </a:rPr>
              <a:t>      Convert categorical variables (e.g., model, </a:t>
            </a:r>
            <a:r>
              <a:rPr lang="en-US" sz="1600" dirty="0" err="1" smtClean="0">
                <a:solidFill>
                  <a:schemeClr val="bg1"/>
                </a:solidFill>
              </a:rPr>
              <a:t>colour</a:t>
            </a:r>
            <a:r>
              <a:rPr lang="en-US" sz="1600" dirty="0" smtClean="0">
                <a:solidFill>
                  <a:schemeClr val="bg1"/>
                </a:solidFill>
              </a:rPr>
              <a:t>) into a suitable numerical format, such as one-hot encoding.</a:t>
            </a:r>
            <a:endParaRPr lang="en-US" sz="1600" dirty="0">
              <a:solidFill>
                <a:schemeClr val="bg1"/>
              </a:solidFill>
            </a:endParaRPr>
          </a:p>
          <a:p>
            <a:r>
              <a:rPr lang="en-US" sz="1600" u="sng" dirty="0"/>
              <a:t>Feature Extraction:</a:t>
            </a:r>
            <a:endParaRPr lang="en-US" sz="1600" dirty="0"/>
          </a:p>
          <a:p>
            <a:r>
              <a:rPr lang="en-US" sz="1600" dirty="0"/>
              <a:t> </a:t>
            </a:r>
            <a:endParaRPr lang="en-US" dirty="0">
              <a:solidFill>
                <a:schemeClr val="bg1"/>
              </a:solidFill>
            </a:endParaRPr>
          </a:p>
          <a:p>
            <a:r>
              <a:rPr lang="en-US" dirty="0">
                <a:solidFill>
                  <a:schemeClr val="bg1"/>
                </a:solidFill>
              </a:rPr>
              <a:t>Perform feature extraction to identify the most relevant features that strongly affect the price of mobile phones.</a:t>
            </a:r>
            <a:endParaRPr lang="en-US" dirty="0">
              <a:solidFill>
                <a:schemeClr val="bg1"/>
              </a:solidFill>
            </a:endParaRPr>
          </a:p>
          <a:p>
            <a:r>
              <a:rPr lang="en-US" dirty="0">
                <a:solidFill>
                  <a:schemeClr val="bg1"/>
                </a:solidFill>
              </a:rPr>
              <a:t>Use statistical methods, visualizations, or feature importance techniques (e.g., correlation analysis, feature selection, or dimensionality reduction) </a:t>
            </a:r>
            <a:endParaRPr lang="en-US" dirty="0" smtClean="0">
              <a:solidFill>
                <a:schemeClr val="bg1"/>
              </a:solidFill>
            </a:endParaRPr>
          </a:p>
          <a:p>
            <a:r>
              <a:rPr lang="en-US" dirty="0" smtClean="0">
                <a:solidFill>
                  <a:schemeClr val="bg1"/>
                </a:solidFill>
              </a:rPr>
              <a:t>to </a:t>
            </a:r>
            <a:r>
              <a:rPr lang="en-US" dirty="0">
                <a:solidFill>
                  <a:schemeClr val="bg1"/>
                </a:solidFill>
              </a:rPr>
              <a:t>narrow down the list of important features.</a:t>
            </a:r>
            <a:endParaRPr lang="en-US" dirty="0">
              <a:solidFill>
                <a:schemeClr val="bg1"/>
              </a:solidFill>
            </a:endParaRPr>
          </a:p>
          <a:p>
            <a:r>
              <a:rPr lang="en-US" dirty="0">
                <a:solidFill>
                  <a:schemeClr val="bg1"/>
                </a:solidFill>
              </a:rPr>
              <a:t> </a:t>
            </a:r>
            <a:endParaRPr lang="en-US" dirty="0">
              <a:solidFill>
                <a:schemeClr val="bg1"/>
              </a:solidFill>
            </a:endParaRPr>
          </a:p>
          <a:p>
            <a:r>
              <a:rPr lang="en-US" u="sng" dirty="0">
                <a:solidFill>
                  <a:schemeClr val="bg1"/>
                </a:solidFill>
              </a:rPr>
              <a:t>Model Building:</a:t>
            </a:r>
            <a:endParaRPr lang="en-US" dirty="0">
              <a:solidFill>
                <a:schemeClr val="bg1"/>
              </a:solidFill>
            </a:endParaRPr>
          </a:p>
          <a:p>
            <a:r>
              <a:rPr lang="en-US" dirty="0">
                <a:solidFill>
                  <a:schemeClr val="bg1"/>
                </a:solidFill>
              </a:rPr>
              <a:t> </a:t>
            </a:r>
            <a:endParaRPr lang="en-US" dirty="0">
              <a:solidFill>
                <a:schemeClr val="bg1"/>
              </a:solidFill>
            </a:endParaRPr>
          </a:p>
          <a:p>
            <a:r>
              <a:rPr lang="en-US" dirty="0">
                <a:solidFill>
                  <a:schemeClr val="bg1"/>
                </a:solidFill>
              </a:rPr>
              <a:t>Split the dataset into training and testing sets.</a:t>
            </a:r>
            <a:endParaRPr lang="en-US" dirty="0">
              <a:solidFill>
                <a:schemeClr val="bg1"/>
              </a:solidFill>
            </a:endParaRPr>
          </a:p>
          <a:p>
            <a:r>
              <a:rPr lang="en-US" dirty="0">
                <a:solidFill>
                  <a:schemeClr val="bg1"/>
                </a:solidFill>
              </a:rPr>
              <a:t>Develop a machine learning model for price prediction. You can choose algorithms like linear regression, decision trees, or more advanced models </a:t>
            </a:r>
            <a:endParaRPr lang="en-US" dirty="0" smtClean="0">
              <a:solidFill>
                <a:schemeClr val="bg1"/>
              </a:solidFill>
            </a:endParaRPr>
          </a:p>
          <a:p>
            <a:r>
              <a:rPr lang="en-US" dirty="0" smtClean="0">
                <a:solidFill>
                  <a:schemeClr val="bg1"/>
                </a:solidFill>
              </a:rPr>
              <a:t>like </a:t>
            </a:r>
            <a:r>
              <a:rPr lang="en-US" dirty="0">
                <a:solidFill>
                  <a:schemeClr val="bg1"/>
                </a:solidFill>
              </a:rPr>
              <a:t>random forests or gradient boosting.</a:t>
            </a:r>
            <a:endParaRPr lang="en-US" dirty="0">
              <a:solidFill>
                <a:schemeClr val="bg1"/>
              </a:solidFill>
            </a:endParaRPr>
          </a:p>
          <a:p>
            <a:r>
              <a:rPr lang="en-US" dirty="0">
                <a:solidFill>
                  <a:schemeClr val="bg1"/>
                </a:solidFill>
              </a:rPr>
              <a:t> </a:t>
            </a:r>
            <a:endParaRPr lang="en-US" dirty="0">
              <a:solidFill>
                <a:schemeClr val="bg1"/>
              </a:solidFill>
            </a:endParaRPr>
          </a:p>
        </p:txBody>
      </p:sp>
      <p:sp>
        <p:nvSpPr>
          <p:cNvPr id="6" name="Text 3"/>
          <p:cNvSpPr/>
          <p:nvPr/>
        </p:nvSpPr>
        <p:spPr>
          <a:xfrm>
            <a:off x="901422" y="3361968"/>
            <a:ext cx="201097" cy="342067"/>
          </a:xfrm>
          <a:prstGeom prst="rect">
            <a:avLst/>
          </a:prstGeom>
          <a:noFill/>
        </p:spPr>
        <p:txBody>
          <a:bodyPr wrap="none" rtlCol="0" anchor="t"/>
          <a:lstStyle/>
          <a:p>
            <a:pPr marL="0" indent="0" algn="ctr">
              <a:lnSpc>
                <a:spcPts val="2695"/>
              </a:lnSpc>
              <a:buNone/>
            </a:pPr>
            <a:endParaRPr lang="en-US" sz="2695" dirty="0"/>
          </a:p>
        </p:txBody>
      </p:sp>
      <p:sp>
        <p:nvSpPr>
          <p:cNvPr id="7" name="Text 4"/>
          <p:cNvSpPr/>
          <p:nvPr/>
        </p:nvSpPr>
        <p:spPr>
          <a:xfrm>
            <a:off x="1462326" y="3289340"/>
            <a:ext cx="3522821" cy="1068705"/>
          </a:xfrm>
          <a:prstGeom prst="rect">
            <a:avLst/>
          </a:prstGeom>
          <a:noFill/>
        </p:spPr>
        <p:txBody>
          <a:bodyPr wrap="square" rtlCol="0" anchor="t"/>
          <a:lstStyle/>
          <a:p>
            <a:pPr marL="0" indent="0">
              <a:lnSpc>
                <a:spcPts val="2805"/>
              </a:lnSpc>
              <a:buNone/>
            </a:pPr>
            <a:endParaRPr lang="en-US" sz="2245" dirty="0"/>
          </a:p>
        </p:txBody>
      </p:sp>
      <p:sp>
        <p:nvSpPr>
          <p:cNvPr id="8" name="Text 5"/>
          <p:cNvSpPr/>
          <p:nvPr/>
        </p:nvSpPr>
        <p:spPr>
          <a:xfrm>
            <a:off x="1462326" y="4487942"/>
            <a:ext cx="3522821" cy="1733550"/>
          </a:xfrm>
          <a:prstGeom prst="rect">
            <a:avLst/>
          </a:prstGeom>
          <a:noFill/>
        </p:spPr>
        <p:txBody>
          <a:bodyPr wrap="square" rtlCol="0" anchor="t"/>
          <a:lstStyle/>
          <a:p>
            <a:pPr marL="0" indent="0">
              <a:lnSpc>
                <a:spcPts val="2730"/>
              </a:lnSpc>
              <a:buNone/>
            </a:pPr>
            <a:endParaRPr lang="en-US" sz="1705" dirty="0"/>
          </a:p>
        </p:txBody>
      </p:sp>
      <p:sp>
        <p:nvSpPr>
          <p:cNvPr id="10" name="Text 7"/>
          <p:cNvSpPr/>
          <p:nvPr/>
        </p:nvSpPr>
        <p:spPr>
          <a:xfrm>
            <a:off x="5302568" y="3361968"/>
            <a:ext cx="285631" cy="342067"/>
          </a:xfrm>
          <a:prstGeom prst="rect">
            <a:avLst/>
          </a:prstGeom>
          <a:noFill/>
        </p:spPr>
        <p:txBody>
          <a:bodyPr wrap="none" rtlCol="0" anchor="t"/>
          <a:lstStyle/>
          <a:p>
            <a:pPr marL="0" indent="0" algn="ctr">
              <a:lnSpc>
                <a:spcPts val="2695"/>
              </a:lnSpc>
              <a:buNone/>
            </a:pPr>
            <a:endParaRPr lang="en-US" sz="2695" dirty="0"/>
          </a:p>
        </p:txBody>
      </p:sp>
      <p:sp>
        <p:nvSpPr>
          <p:cNvPr id="11" name="Text 8"/>
          <p:cNvSpPr/>
          <p:nvPr/>
        </p:nvSpPr>
        <p:spPr>
          <a:xfrm>
            <a:off x="5905738" y="3289340"/>
            <a:ext cx="3522821" cy="712470"/>
          </a:xfrm>
          <a:prstGeom prst="rect">
            <a:avLst/>
          </a:prstGeom>
          <a:noFill/>
        </p:spPr>
        <p:txBody>
          <a:bodyPr wrap="square" rtlCol="0" anchor="t"/>
          <a:lstStyle/>
          <a:p>
            <a:pPr marL="0" indent="0">
              <a:lnSpc>
                <a:spcPts val="2805"/>
              </a:lnSpc>
              <a:buNone/>
            </a:pPr>
            <a:endParaRPr lang="en-US" sz="2245" dirty="0"/>
          </a:p>
        </p:txBody>
      </p:sp>
      <p:sp>
        <p:nvSpPr>
          <p:cNvPr id="12" name="Text 9"/>
          <p:cNvSpPr/>
          <p:nvPr/>
        </p:nvSpPr>
        <p:spPr>
          <a:xfrm>
            <a:off x="5905738" y="4131707"/>
            <a:ext cx="3522821" cy="1733550"/>
          </a:xfrm>
          <a:prstGeom prst="rect">
            <a:avLst/>
          </a:prstGeom>
          <a:noFill/>
        </p:spPr>
        <p:txBody>
          <a:bodyPr wrap="square" rtlCol="0" anchor="t"/>
          <a:lstStyle/>
          <a:p>
            <a:pPr marL="0" indent="0">
              <a:lnSpc>
                <a:spcPts val="2730"/>
              </a:lnSpc>
              <a:buNone/>
            </a:pPr>
            <a:endParaRPr lang="en-US" sz="1705" dirty="0"/>
          </a:p>
        </p:txBody>
      </p:sp>
      <p:sp>
        <p:nvSpPr>
          <p:cNvPr id="14" name="Text 11"/>
          <p:cNvSpPr/>
          <p:nvPr/>
        </p:nvSpPr>
        <p:spPr>
          <a:xfrm>
            <a:off x="9738122" y="3361968"/>
            <a:ext cx="301347" cy="342067"/>
          </a:xfrm>
          <a:prstGeom prst="rect">
            <a:avLst/>
          </a:prstGeom>
          <a:noFill/>
        </p:spPr>
        <p:txBody>
          <a:bodyPr wrap="none" rtlCol="0" anchor="t"/>
          <a:lstStyle/>
          <a:p>
            <a:pPr marL="0" indent="0" algn="ctr">
              <a:lnSpc>
                <a:spcPts val="2695"/>
              </a:lnSpc>
              <a:buNone/>
            </a:pPr>
            <a:endParaRPr lang="en-US" sz="2695" dirty="0"/>
          </a:p>
        </p:txBody>
      </p:sp>
      <p:sp>
        <p:nvSpPr>
          <p:cNvPr id="15" name="Text 12"/>
          <p:cNvSpPr/>
          <p:nvPr/>
        </p:nvSpPr>
        <p:spPr>
          <a:xfrm>
            <a:off x="10349151" y="3289340"/>
            <a:ext cx="3522821" cy="712470"/>
          </a:xfrm>
          <a:prstGeom prst="rect">
            <a:avLst/>
          </a:prstGeom>
          <a:noFill/>
        </p:spPr>
        <p:txBody>
          <a:bodyPr wrap="square" rtlCol="0" anchor="t"/>
          <a:lstStyle/>
          <a:p>
            <a:pPr marL="0" indent="0">
              <a:lnSpc>
                <a:spcPts val="2805"/>
              </a:lnSpc>
              <a:buNone/>
            </a:pPr>
            <a:endParaRPr lang="en-US" sz="2245" dirty="0"/>
          </a:p>
        </p:txBody>
      </p:sp>
      <p:sp>
        <p:nvSpPr>
          <p:cNvPr id="16" name="Text 13"/>
          <p:cNvSpPr/>
          <p:nvPr/>
        </p:nvSpPr>
        <p:spPr>
          <a:xfrm>
            <a:off x="10349151" y="4131707"/>
            <a:ext cx="3522821" cy="2080260"/>
          </a:xfrm>
          <a:prstGeom prst="rect">
            <a:avLst/>
          </a:prstGeom>
          <a:noFill/>
        </p:spPr>
        <p:txBody>
          <a:bodyPr wrap="square" rtlCol="0" anchor="t"/>
          <a:lstStyle/>
          <a:p>
            <a:pPr marL="0" indent="0">
              <a:lnSpc>
                <a:spcPts val="2730"/>
              </a:lnSpc>
              <a:buNone/>
            </a:pPr>
            <a:endParaRPr lang="en-US" sz="1705"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58814" y="-222169"/>
            <a:ext cx="14630400" cy="8229600"/>
          </a:xfrm>
          <a:prstGeom prst="rect">
            <a:avLst/>
          </a:prstGeom>
          <a:solidFill>
            <a:srgbClr val="0A0A0A">
              <a:alpha val="75000"/>
            </a:srgbClr>
          </a:solidFill>
        </p:spPr>
      </p:sp>
      <p:sp>
        <p:nvSpPr>
          <p:cNvPr id="4" name="Text 1"/>
          <p:cNvSpPr/>
          <p:nvPr/>
        </p:nvSpPr>
        <p:spPr>
          <a:xfrm>
            <a:off x="758309" y="1517769"/>
            <a:ext cx="12335828" cy="712708"/>
          </a:xfrm>
          <a:prstGeom prst="rect">
            <a:avLst/>
          </a:prstGeom>
          <a:noFill/>
        </p:spPr>
        <p:txBody>
          <a:bodyPr wrap="none" rtlCol="0" anchor="t"/>
          <a:lstStyle/>
          <a:p>
            <a:pPr marL="342900" indent="-342900">
              <a:buFont typeface="Arial" panose="020B0604020202020204" pitchFamily="34" charset="0"/>
              <a:buChar char="•"/>
            </a:pPr>
            <a:r>
              <a:rPr lang="en-US" sz="2400" dirty="0"/>
              <a:t> </a:t>
            </a:r>
            <a:r>
              <a:rPr lang="en-US" sz="2400" u="sng" dirty="0">
                <a:solidFill>
                  <a:schemeClr val="bg1"/>
                </a:solidFill>
              </a:rPr>
              <a:t>Model Evaluation:</a:t>
            </a:r>
            <a:endParaRPr lang="en-US" sz="2400" dirty="0">
              <a:solidFill>
                <a:schemeClr val="bg1"/>
              </a:solidFill>
            </a:endParaRPr>
          </a:p>
          <a:p>
            <a:r>
              <a:rPr lang="en-US" sz="1600" dirty="0">
                <a:solidFill>
                  <a:schemeClr val="bg1"/>
                </a:solidFill>
              </a:rPr>
              <a:t> </a:t>
            </a:r>
            <a:endParaRPr lang="en-US" sz="1600" dirty="0">
              <a:solidFill>
                <a:schemeClr val="bg1"/>
              </a:solidFill>
            </a:endParaRPr>
          </a:p>
          <a:p>
            <a:pPr marL="285750" indent="-285750">
              <a:buFont typeface="Arial" panose="020B0604020202020204" pitchFamily="34" charset="0"/>
              <a:buChar char="•"/>
            </a:pPr>
            <a:r>
              <a:rPr lang="en-US" dirty="0">
                <a:solidFill>
                  <a:schemeClr val="bg1"/>
                </a:solidFill>
              </a:rPr>
              <a:t>Evaluate the model's performance using appropriate metrics (e.g., mean absolute error, root mean squared error) to assess how accurately </a:t>
            </a:r>
            <a:endParaRPr lang="en-US" dirty="0" smtClean="0">
              <a:solidFill>
                <a:schemeClr val="bg1"/>
              </a:solidFill>
            </a:endParaRPr>
          </a:p>
          <a:p>
            <a:r>
              <a:rPr lang="en-US" dirty="0" smtClean="0">
                <a:solidFill>
                  <a:schemeClr val="bg1"/>
                </a:solidFill>
              </a:rPr>
              <a:t>it </a:t>
            </a:r>
            <a:r>
              <a:rPr lang="en-US" dirty="0">
                <a:solidFill>
                  <a:schemeClr val="bg1"/>
                </a:solidFill>
              </a:rPr>
              <a:t>predicts mobile phone prices.</a:t>
            </a:r>
            <a:endParaRPr lang="en-US" dirty="0">
              <a:solidFill>
                <a:schemeClr val="bg1"/>
              </a:solidFill>
            </a:endParaRPr>
          </a:p>
          <a:p>
            <a:r>
              <a:rPr lang="en-US" dirty="0">
                <a:solidFill>
                  <a:schemeClr val="bg1"/>
                </a:solidFill>
              </a:rPr>
              <a:t> </a:t>
            </a:r>
            <a:endParaRPr lang="en-US" dirty="0">
              <a:solidFill>
                <a:schemeClr val="bg1"/>
              </a:solidFill>
            </a:endParaRPr>
          </a:p>
          <a:p>
            <a:pPr marL="285750" indent="-285750">
              <a:buFont typeface="Arial" panose="020B0604020202020204" pitchFamily="34" charset="0"/>
              <a:buChar char="•"/>
            </a:pPr>
            <a:r>
              <a:rPr lang="en-US" u="sng" dirty="0">
                <a:solidFill>
                  <a:schemeClr val="bg1"/>
                </a:solidFill>
              </a:rPr>
              <a:t>Feature Importance Analysis:</a:t>
            </a:r>
            <a:endParaRPr lang="en-US" dirty="0">
              <a:solidFill>
                <a:schemeClr val="bg1"/>
              </a:solidFill>
            </a:endParaRPr>
          </a:p>
          <a:p>
            <a:r>
              <a:rPr lang="en-US" dirty="0">
                <a:solidFill>
                  <a:schemeClr val="bg1"/>
                </a:solidFill>
              </a:rPr>
              <a:t> </a:t>
            </a:r>
            <a:endParaRPr lang="en-US" dirty="0">
              <a:solidFill>
                <a:schemeClr val="bg1"/>
              </a:solidFill>
            </a:endParaRPr>
          </a:p>
          <a:p>
            <a:r>
              <a:rPr lang="en-US" dirty="0">
                <a:solidFill>
                  <a:schemeClr val="bg1"/>
                </a:solidFill>
              </a:rPr>
              <a:t>Analyze the feature </a:t>
            </a:r>
            <a:r>
              <a:rPr lang="en-US" dirty="0" err="1">
                <a:solidFill>
                  <a:schemeClr val="bg1"/>
                </a:solidFill>
              </a:rPr>
              <a:t>importances</a:t>
            </a:r>
            <a:r>
              <a:rPr lang="en-US" dirty="0">
                <a:solidFill>
                  <a:schemeClr val="bg1"/>
                </a:solidFill>
              </a:rPr>
              <a:t> obtained from your model to confirm the significance of the features identified during the feature extraction phase.</a:t>
            </a:r>
            <a:endParaRPr lang="en-US" dirty="0">
              <a:solidFill>
                <a:schemeClr val="bg1"/>
              </a:solidFill>
            </a:endParaRPr>
          </a:p>
          <a:p>
            <a:r>
              <a:rPr lang="en-US" sz="1600" dirty="0">
                <a:solidFill>
                  <a:schemeClr val="bg1"/>
                </a:solidFill>
              </a:rPr>
              <a:t> </a:t>
            </a:r>
            <a:endParaRPr lang="en-US" sz="1600" dirty="0">
              <a:solidFill>
                <a:schemeClr val="bg1"/>
              </a:solidFill>
            </a:endParaRPr>
          </a:p>
          <a:p>
            <a:r>
              <a:rPr lang="en-US" sz="1600" dirty="0">
                <a:solidFill>
                  <a:schemeClr val="bg1"/>
                </a:solidFill>
              </a:rPr>
              <a:t> </a:t>
            </a:r>
            <a:endParaRPr lang="en-US" sz="2400" dirty="0">
              <a:solidFill>
                <a:schemeClr val="bg1"/>
              </a:solidFill>
            </a:endParaRPr>
          </a:p>
          <a:p>
            <a:pPr marL="342900" indent="-342900">
              <a:buFont typeface="Arial" panose="020B0604020202020204" pitchFamily="34" charset="0"/>
              <a:buChar char="•"/>
            </a:pPr>
            <a:r>
              <a:rPr lang="en-US" sz="2400" u="sng" dirty="0">
                <a:solidFill>
                  <a:schemeClr val="bg1"/>
                </a:solidFill>
              </a:rPr>
              <a:t>Report and Visualization:</a:t>
            </a:r>
            <a:endParaRPr lang="en-US" sz="2400" dirty="0">
              <a:solidFill>
                <a:schemeClr val="bg1"/>
              </a:solidFill>
            </a:endParaRPr>
          </a:p>
          <a:p>
            <a:r>
              <a:rPr lang="en-US" sz="1600" dirty="0">
                <a:solidFill>
                  <a:schemeClr val="bg1"/>
                </a:solidFill>
              </a:rPr>
              <a:t> </a:t>
            </a: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Create a comprehensive report or presentation that summarizes the project's findings.</a:t>
            </a:r>
            <a:endParaRPr lang="en-US" sz="1600" dirty="0">
              <a:solidFill>
                <a:schemeClr val="bg1"/>
              </a:solidFill>
            </a:endParaRPr>
          </a:p>
          <a:p>
            <a:r>
              <a:rPr lang="en-US" sz="1600" dirty="0" smtClean="0">
                <a:solidFill>
                  <a:schemeClr val="bg1"/>
                </a:solidFill>
              </a:rPr>
              <a:t>      Include </a:t>
            </a:r>
            <a:r>
              <a:rPr lang="en-US" sz="1600" dirty="0">
                <a:solidFill>
                  <a:schemeClr val="bg1"/>
                </a:solidFill>
              </a:rPr>
              <a:t>visualizations and insights related to feature importance and their impact on price prediction.</a:t>
            </a:r>
            <a:endParaRPr lang="en-US" sz="1600" dirty="0">
              <a:solidFill>
                <a:schemeClr val="bg1"/>
              </a:solidFill>
            </a:endParaRPr>
          </a:p>
          <a:p>
            <a:pPr>
              <a:lnSpc>
                <a:spcPts val="5610"/>
              </a:lnSpc>
            </a:pPr>
            <a:endParaRPr lang="en-US" sz="1600" dirty="0">
              <a:solidFill>
                <a:schemeClr val="bg1"/>
              </a:solidFill>
            </a:endParaRPr>
          </a:p>
          <a:p>
            <a:endParaRPr lang="en-US" sz="1600" dirty="0"/>
          </a:p>
        </p:txBody>
      </p:sp>
      <p:sp>
        <p:nvSpPr>
          <p:cNvPr id="6" name="Text 3"/>
          <p:cNvSpPr/>
          <p:nvPr/>
        </p:nvSpPr>
        <p:spPr>
          <a:xfrm>
            <a:off x="901422" y="3361968"/>
            <a:ext cx="201097" cy="342067"/>
          </a:xfrm>
          <a:prstGeom prst="rect">
            <a:avLst/>
          </a:prstGeom>
          <a:noFill/>
        </p:spPr>
        <p:txBody>
          <a:bodyPr wrap="none" rtlCol="0" anchor="t"/>
          <a:lstStyle/>
          <a:p>
            <a:pPr marL="0" indent="0" algn="ctr">
              <a:lnSpc>
                <a:spcPts val="2695"/>
              </a:lnSpc>
              <a:buNone/>
            </a:pPr>
            <a:endParaRPr lang="en-US" sz="2695" dirty="0"/>
          </a:p>
        </p:txBody>
      </p:sp>
      <p:sp>
        <p:nvSpPr>
          <p:cNvPr id="7" name="Text 4"/>
          <p:cNvSpPr/>
          <p:nvPr/>
        </p:nvSpPr>
        <p:spPr>
          <a:xfrm>
            <a:off x="1462326" y="3289340"/>
            <a:ext cx="3522821" cy="1068705"/>
          </a:xfrm>
          <a:prstGeom prst="rect">
            <a:avLst/>
          </a:prstGeom>
          <a:noFill/>
        </p:spPr>
        <p:txBody>
          <a:bodyPr wrap="square" rtlCol="0" anchor="t"/>
          <a:lstStyle/>
          <a:p>
            <a:pPr marL="0" indent="0">
              <a:lnSpc>
                <a:spcPts val="2805"/>
              </a:lnSpc>
              <a:buNone/>
            </a:pPr>
            <a:endParaRPr lang="en-US" sz="2245" dirty="0"/>
          </a:p>
        </p:txBody>
      </p:sp>
      <p:sp>
        <p:nvSpPr>
          <p:cNvPr id="8" name="Text 5"/>
          <p:cNvSpPr/>
          <p:nvPr/>
        </p:nvSpPr>
        <p:spPr>
          <a:xfrm>
            <a:off x="1462326" y="4487942"/>
            <a:ext cx="3522821" cy="1733550"/>
          </a:xfrm>
          <a:prstGeom prst="rect">
            <a:avLst/>
          </a:prstGeom>
          <a:noFill/>
        </p:spPr>
        <p:txBody>
          <a:bodyPr wrap="square" rtlCol="0" anchor="t"/>
          <a:lstStyle/>
          <a:p>
            <a:pPr marL="0" indent="0">
              <a:lnSpc>
                <a:spcPts val="2730"/>
              </a:lnSpc>
              <a:buNone/>
            </a:pPr>
            <a:endParaRPr lang="en-US" sz="1705" dirty="0"/>
          </a:p>
        </p:txBody>
      </p:sp>
      <p:sp>
        <p:nvSpPr>
          <p:cNvPr id="10" name="Text 7"/>
          <p:cNvSpPr/>
          <p:nvPr/>
        </p:nvSpPr>
        <p:spPr>
          <a:xfrm>
            <a:off x="5302568" y="3361968"/>
            <a:ext cx="285631" cy="342067"/>
          </a:xfrm>
          <a:prstGeom prst="rect">
            <a:avLst/>
          </a:prstGeom>
          <a:noFill/>
        </p:spPr>
        <p:txBody>
          <a:bodyPr wrap="none" rtlCol="0" anchor="t"/>
          <a:lstStyle/>
          <a:p>
            <a:pPr marL="0" indent="0" algn="ctr">
              <a:lnSpc>
                <a:spcPts val="2695"/>
              </a:lnSpc>
              <a:buNone/>
            </a:pPr>
            <a:endParaRPr lang="en-US" sz="2695" dirty="0"/>
          </a:p>
        </p:txBody>
      </p:sp>
      <p:sp>
        <p:nvSpPr>
          <p:cNvPr id="11" name="Text 8"/>
          <p:cNvSpPr/>
          <p:nvPr/>
        </p:nvSpPr>
        <p:spPr>
          <a:xfrm>
            <a:off x="5905738" y="3289340"/>
            <a:ext cx="3522821" cy="712470"/>
          </a:xfrm>
          <a:prstGeom prst="rect">
            <a:avLst/>
          </a:prstGeom>
          <a:noFill/>
        </p:spPr>
        <p:txBody>
          <a:bodyPr wrap="square" rtlCol="0" anchor="t"/>
          <a:lstStyle/>
          <a:p>
            <a:pPr marL="0" indent="0">
              <a:lnSpc>
                <a:spcPts val="2805"/>
              </a:lnSpc>
              <a:buNone/>
            </a:pPr>
            <a:endParaRPr lang="en-US" sz="2245" dirty="0"/>
          </a:p>
        </p:txBody>
      </p:sp>
      <p:sp>
        <p:nvSpPr>
          <p:cNvPr id="12" name="Text 9"/>
          <p:cNvSpPr/>
          <p:nvPr/>
        </p:nvSpPr>
        <p:spPr>
          <a:xfrm>
            <a:off x="5905738" y="4131707"/>
            <a:ext cx="3522821" cy="1733550"/>
          </a:xfrm>
          <a:prstGeom prst="rect">
            <a:avLst/>
          </a:prstGeom>
          <a:noFill/>
        </p:spPr>
        <p:txBody>
          <a:bodyPr wrap="square" rtlCol="0" anchor="t"/>
          <a:lstStyle/>
          <a:p>
            <a:pPr marL="0" indent="0">
              <a:lnSpc>
                <a:spcPts val="2730"/>
              </a:lnSpc>
              <a:buNone/>
            </a:pPr>
            <a:endParaRPr lang="en-US" sz="1705" dirty="0"/>
          </a:p>
        </p:txBody>
      </p:sp>
      <p:sp>
        <p:nvSpPr>
          <p:cNvPr id="14" name="Text 11"/>
          <p:cNvSpPr/>
          <p:nvPr/>
        </p:nvSpPr>
        <p:spPr>
          <a:xfrm>
            <a:off x="9738122" y="3361968"/>
            <a:ext cx="301347" cy="342067"/>
          </a:xfrm>
          <a:prstGeom prst="rect">
            <a:avLst/>
          </a:prstGeom>
          <a:noFill/>
        </p:spPr>
        <p:txBody>
          <a:bodyPr wrap="none" rtlCol="0" anchor="t"/>
          <a:lstStyle/>
          <a:p>
            <a:pPr marL="0" indent="0" algn="ctr">
              <a:lnSpc>
                <a:spcPts val="2695"/>
              </a:lnSpc>
              <a:buNone/>
            </a:pPr>
            <a:endParaRPr lang="en-US" sz="2695" dirty="0"/>
          </a:p>
        </p:txBody>
      </p:sp>
      <p:sp>
        <p:nvSpPr>
          <p:cNvPr id="15" name="Text 12"/>
          <p:cNvSpPr/>
          <p:nvPr/>
        </p:nvSpPr>
        <p:spPr>
          <a:xfrm>
            <a:off x="10349151" y="3289340"/>
            <a:ext cx="3522821" cy="712470"/>
          </a:xfrm>
          <a:prstGeom prst="rect">
            <a:avLst/>
          </a:prstGeom>
          <a:noFill/>
        </p:spPr>
        <p:txBody>
          <a:bodyPr wrap="square" rtlCol="0" anchor="t"/>
          <a:lstStyle/>
          <a:p>
            <a:pPr marL="0" indent="0">
              <a:lnSpc>
                <a:spcPts val="2805"/>
              </a:lnSpc>
              <a:buNone/>
            </a:pPr>
            <a:endParaRPr lang="en-US" sz="2245" dirty="0"/>
          </a:p>
        </p:txBody>
      </p:sp>
      <p:sp>
        <p:nvSpPr>
          <p:cNvPr id="16" name="Text 13"/>
          <p:cNvSpPr/>
          <p:nvPr/>
        </p:nvSpPr>
        <p:spPr>
          <a:xfrm>
            <a:off x="10349151" y="4131707"/>
            <a:ext cx="3522821" cy="2080260"/>
          </a:xfrm>
          <a:prstGeom prst="rect">
            <a:avLst/>
          </a:prstGeom>
          <a:noFill/>
        </p:spPr>
        <p:txBody>
          <a:bodyPr wrap="square" rtlCol="0" anchor="t"/>
          <a:lstStyle/>
          <a:p>
            <a:pPr marL="0" indent="0">
              <a:lnSpc>
                <a:spcPts val="2730"/>
              </a:lnSpc>
              <a:buNone/>
            </a:pPr>
            <a:endParaRPr lang="en-US" sz="1705"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p:spPr>
      </p:sp>
      <p:sp>
        <p:nvSpPr>
          <p:cNvPr id="4" name="Text 1"/>
          <p:cNvSpPr/>
          <p:nvPr/>
        </p:nvSpPr>
        <p:spPr>
          <a:xfrm>
            <a:off x="901819" y="1587619"/>
            <a:ext cx="12335828" cy="712708"/>
          </a:xfrm>
          <a:prstGeom prst="rect">
            <a:avLst/>
          </a:prstGeom>
          <a:noFill/>
        </p:spPr>
        <p:txBody>
          <a:bodyPr wrap="none" rtlCol="0" anchor="t"/>
          <a:lstStyle/>
          <a:p>
            <a:pPr marL="0" indent="0">
              <a:lnSpc>
                <a:spcPts val="5610"/>
              </a:lnSpc>
              <a:buNone/>
            </a:pPr>
            <a:r>
              <a:rPr lang="en-US" sz="4490" dirty="0" smtClean="0">
                <a:solidFill>
                  <a:srgbClr val="FAEBEB"/>
                </a:solidFill>
                <a:latin typeface="Dela Gothic One" pitchFamily="34" charset="0"/>
                <a:ea typeface="Dela Gothic One" pitchFamily="34" charset="-122"/>
                <a:cs typeface="Dela Gothic One" pitchFamily="34" charset="-120"/>
              </a:rPr>
              <a:t>Introduction to Mobile Phone Pricing</a:t>
            </a:r>
            <a:endParaRPr lang="en-US" sz="4490" dirty="0"/>
          </a:p>
        </p:txBody>
      </p:sp>
      <p:sp>
        <p:nvSpPr>
          <p:cNvPr id="5" name="Shape 2"/>
          <p:cNvSpPr/>
          <p:nvPr/>
        </p:nvSpPr>
        <p:spPr>
          <a:xfrm>
            <a:off x="758309" y="3289340"/>
            <a:ext cx="487442" cy="487442"/>
          </a:xfrm>
          <a:prstGeom prst="roundRect">
            <a:avLst>
              <a:gd name="adj" fmla="val 18669"/>
            </a:avLst>
          </a:prstGeom>
          <a:solidFill>
            <a:srgbClr val="740B0B"/>
          </a:solidFill>
          <a:ln w="7620">
            <a:solidFill>
              <a:srgbClr val="8D2424"/>
            </a:solidFill>
            <a:prstDash val="solid"/>
          </a:ln>
        </p:spPr>
      </p:sp>
      <p:sp>
        <p:nvSpPr>
          <p:cNvPr id="6" name="Text 3"/>
          <p:cNvSpPr/>
          <p:nvPr/>
        </p:nvSpPr>
        <p:spPr>
          <a:xfrm>
            <a:off x="901422" y="3361968"/>
            <a:ext cx="201097" cy="342067"/>
          </a:xfrm>
          <a:prstGeom prst="rect">
            <a:avLst/>
          </a:prstGeom>
          <a:noFill/>
        </p:spPr>
        <p:txBody>
          <a:bodyPr wrap="none" rtlCol="0" anchor="t"/>
          <a:lstStyle/>
          <a:p>
            <a:pPr marL="0" indent="0" algn="ctr">
              <a:lnSpc>
                <a:spcPts val="2695"/>
              </a:lnSpc>
              <a:buNone/>
            </a:pPr>
            <a:r>
              <a:rPr lang="en-US" sz="2695" dirty="0">
                <a:solidFill>
                  <a:srgbClr val="FFE5E5"/>
                </a:solidFill>
                <a:latin typeface="Dela Gothic One" pitchFamily="34" charset="0"/>
                <a:ea typeface="Dela Gothic One" pitchFamily="34" charset="-122"/>
                <a:cs typeface="Dela Gothic One" pitchFamily="34" charset="-120"/>
              </a:rPr>
              <a:t>1</a:t>
            </a:r>
            <a:endParaRPr lang="en-US" sz="2695" dirty="0"/>
          </a:p>
        </p:txBody>
      </p:sp>
      <p:sp>
        <p:nvSpPr>
          <p:cNvPr id="7" name="Text 4"/>
          <p:cNvSpPr/>
          <p:nvPr/>
        </p:nvSpPr>
        <p:spPr>
          <a:xfrm>
            <a:off x="1462326" y="3289340"/>
            <a:ext cx="3522821" cy="1068705"/>
          </a:xfrm>
          <a:prstGeom prst="rect">
            <a:avLst/>
          </a:prstGeom>
          <a:noFill/>
        </p:spPr>
        <p:txBody>
          <a:bodyPr wrap="square" rtlCol="0" anchor="t"/>
          <a:lstStyle/>
          <a:p>
            <a:pPr marL="0" indent="0">
              <a:lnSpc>
                <a:spcPts val="2805"/>
              </a:lnSpc>
              <a:buNone/>
            </a:pPr>
            <a:r>
              <a:rPr lang="en-US" sz="2245" dirty="0">
                <a:solidFill>
                  <a:srgbClr val="FFE5E5"/>
                </a:solidFill>
                <a:latin typeface="Dela Gothic One" pitchFamily="34" charset="0"/>
                <a:ea typeface="Dela Gothic One" pitchFamily="34" charset="-122"/>
                <a:cs typeface="Dela Gothic One" pitchFamily="34" charset="-120"/>
              </a:rPr>
              <a:t>Importance of Pricing in the Mobile Industry</a:t>
            </a:r>
            <a:endParaRPr lang="en-US" sz="2245" dirty="0"/>
          </a:p>
        </p:txBody>
      </p:sp>
      <p:sp>
        <p:nvSpPr>
          <p:cNvPr id="8" name="Text 5"/>
          <p:cNvSpPr/>
          <p:nvPr/>
        </p:nvSpPr>
        <p:spPr>
          <a:xfrm>
            <a:off x="1462326" y="4487942"/>
            <a:ext cx="3522821" cy="1733550"/>
          </a:xfrm>
          <a:prstGeom prst="rect">
            <a:avLst/>
          </a:prstGeom>
          <a:noFill/>
        </p:spPr>
        <p:txBody>
          <a:bodyPr wrap="square" rtlCol="0" anchor="t"/>
          <a:lstStyle/>
          <a:p>
            <a:pPr marL="0" indent="0">
              <a:lnSpc>
                <a:spcPts val="2730"/>
              </a:lnSpc>
              <a:buNone/>
            </a:pPr>
            <a:r>
              <a:rPr lang="en-US" sz="1705" dirty="0">
                <a:solidFill>
                  <a:srgbClr val="FFE5E5"/>
                </a:solidFill>
                <a:latin typeface="DM Sans" pitchFamily="34" charset="0"/>
                <a:ea typeface="DM Sans" pitchFamily="34" charset="-122"/>
                <a:cs typeface="DM Sans" pitchFamily="34" charset="-120"/>
              </a:rPr>
              <a:t>Pricing is a critical factor in the mobile phone market, as it directly impacts consumer demand, manufacturer profitability, and market competitiveness.</a:t>
            </a:r>
            <a:endParaRPr lang="en-US" sz="1705" dirty="0"/>
          </a:p>
        </p:txBody>
      </p:sp>
      <p:sp>
        <p:nvSpPr>
          <p:cNvPr id="9" name="Shape 6"/>
          <p:cNvSpPr/>
          <p:nvPr/>
        </p:nvSpPr>
        <p:spPr>
          <a:xfrm>
            <a:off x="5201722" y="3289340"/>
            <a:ext cx="487442" cy="487442"/>
          </a:xfrm>
          <a:prstGeom prst="roundRect">
            <a:avLst>
              <a:gd name="adj" fmla="val 18669"/>
            </a:avLst>
          </a:prstGeom>
          <a:solidFill>
            <a:srgbClr val="740B0B"/>
          </a:solidFill>
          <a:ln w="7620">
            <a:solidFill>
              <a:srgbClr val="8D2424"/>
            </a:solidFill>
            <a:prstDash val="solid"/>
          </a:ln>
        </p:spPr>
      </p:sp>
      <p:sp>
        <p:nvSpPr>
          <p:cNvPr id="10" name="Text 7"/>
          <p:cNvSpPr/>
          <p:nvPr/>
        </p:nvSpPr>
        <p:spPr>
          <a:xfrm>
            <a:off x="5302568" y="3361968"/>
            <a:ext cx="285631" cy="342067"/>
          </a:xfrm>
          <a:prstGeom prst="rect">
            <a:avLst/>
          </a:prstGeom>
          <a:noFill/>
        </p:spPr>
        <p:txBody>
          <a:bodyPr wrap="none" rtlCol="0" anchor="t"/>
          <a:lstStyle/>
          <a:p>
            <a:pPr marL="0" indent="0" algn="ctr">
              <a:lnSpc>
                <a:spcPts val="2695"/>
              </a:lnSpc>
              <a:buNone/>
            </a:pPr>
            <a:r>
              <a:rPr lang="en-US" sz="2695" dirty="0">
                <a:solidFill>
                  <a:srgbClr val="FFE5E5"/>
                </a:solidFill>
                <a:latin typeface="Dela Gothic One" pitchFamily="34" charset="0"/>
                <a:ea typeface="Dela Gothic One" pitchFamily="34" charset="-122"/>
                <a:cs typeface="Dela Gothic One" pitchFamily="34" charset="-120"/>
              </a:rPr>
              <a:t>2</a:t>
            </a:r>
            <a:endParaRPr lang="en-US" sz="2695" dirty="0"/>
          </a:p>
        </p:txBody>
      </p:sp>
      <p:sp>
        <p:nvSpPr>
          <p:cNvPr id="11" name="Text 8"/>
          <p:cNvSpPr/>
          <p:nvPr/>
        </p:nvSpPr>
        <p:spPr>
          <a:xfrm>
            <a:off x="5905738" y="3289340"/>
            <a:ext cx="3522821" cy="712470"/>
          </a:xfrm>
          <a:prstGeom prst="rect">
            <a:avLst/>
          </a:prstGeom>
          <a:noFill/>
        </p:spPr>
        <p:txBody>
          <a:bodyPr wrap="square" rtlCol="0" anchor="t"/>
          <a:lstStyle/>
          <a:p>
            <a:pPr marL="0" indent="0">
              <a:lnSpc>
                <a:spcPts val="2805"/>
              </a:lnSpc>
              <a:buNone/>
            </a:pPr>
            <a:r>
              <a:rPr lang="en-US" sz="2245" dirty="0">
                <a:solidFill>
                  <a:srgbClr val="FFE5E5"/>
                </a:solidFill>
                <a:latin typeface="Dela Gothic One" pitchFamily="34" charset="0"/>
                <a:ea typeface="Dela Gothic One" pitchFamily="34" charset="-122"/>
                <a:cs typeface="Dela Gothic One" pitchFamily="34" charset="-120"/>
              </a:rPr>
              <a:t>Factors Influencing Smartphone Pricing</a:t>
            </a:r>
            <a:endParaRPr lang="en-US" sz="2245" dirty="0"/>
          </a:p>
        </p:txBody>
      </p:sp>
      <p:sp>
        <p:nvSpPr>
          <p:cNvPr id="12" name="Text 9"/>
          <p:cNvSpPr/>
          <p:nvPr/>
        </p:nvSpPr>
        <p:spPr>
          <a:xfrm>
            <a:off x="5905738" y="4131707"/>
            <a:ext cx="3522821" cy="1733550"/>
          </a:xfrm>
          <a:prstGeom prst="rect">
            <a:avLst/>
          </a:prstGeom>
          <a:noFill/>
        </p:spPr>
        <p:txBody>
          <a:bodyPr wrap="square" rtlCol="0" anchor="t"/>
          <a:lstStyle/>
          <a:p>
            <a:pPr marL="0" indent="0">
              <a:lnSpc>
                <a:spcPts val="2730"/>
              </a:lnSpc>
              <a:buNone/>
            </a:pPr>
            <a:r>
              <a:rPr lang="en-US" sz="1705" dirty="0">
                <a:solidFill>
                  <a:srgbClr val="FFE5E5"/>
                </a:solidFill>
                <a:latin typeface="DM Sans" pitchFamily="34" charset="0"/>
                <a:ea typeface="DM Sans" pitchFamily="34" charset="-122"/>
                <a:cs typeface="DM Sans" pitchFamily="34" charset="-120"/>
              </a:rPr>
              <a:t>Factors such as brand reputation, hardware specifications, manufacturing costs, and market positioning all contribute to the final price of a mobile device.</a:t>
            </a:r>
            <a:endParaRPr lang="en-US" sz="1705" dirty="0"/>
          </a:p>
        </p:txBody>
      </p:sp>
      <p:sp>
        <p:nvSpPr>
          <p:cNvPr id="14" name="Text 11"/>
          <p:cNvSpPr/>
          <p:nvPr/>
        </p:nvSpPr>
        <p:spPr>
          <a:xfrm>
            <a:off x="9738122" y="3361968"/>
            <a:ext cx="301347" cy="342067"/>
          </a:xfrm>
          <a:prstGeom prst="rect">
            <a:avLst/>
          </a:prstGeom>
          <a:noFill/>
        </p:spPr>
        <p:txBody>
          <a:bodyPr wrap="none" rtlCol="0" anchor="t"/>
          <a:lstStyle/>
          <a:p>
            <a:pPr marL="0" indent="0" algn="ctr">
              <a:lnSpc>
                <a:spcPts val="2695"/>
              </a:lnSpc>
              <a:buNone/>
            </a:pPr>
            <a:r>
              <a:rPr lang="en-US" sz="2695" dirty="0">
                <a:solidFill>
                  <a:srgbClr val="FFE5E5"/>
                </a:solidFill>
                <a:latin typeface="Dela Gothic One" pitchFamily="34" charset="0"/>
                <a:ea typeface="Dela Gothic One" pitchFamily="34" charset="-122"/>
                <a:cs typeface="Dela Gothic One" pitchFamily="34" charset="-120"/>
              </a:rPr>
              <a:t>3</a:t>
            </a:r>
            <a:endParaRPr lang="en-US" sz="2695" dirty="0"/>
          </a:p>
        </p:txBody>
      </p:sp>
      <p:sp>
        <p:nvSpPr>
          <p:cNvPr id="15" name="Text 12"/>
          <p:cNvSpPr/>
          <p:nvPr/>
        </p:nvSpPr>
        <p:spPr>
          <a:xfrm>
            <a:off x="10349151" y="3289340"/>
            <a:ext cx="3522821" cy="712470"/>
          </a:xfrm>
          <a:prstGeom prst="rect">
            <a:avLst/>
          </a:prstGeom>
          <a:noFill/>
        </p:spPr>
        <p:txBody>
          <a:bodyPr wrap="square" rtlCol="0" anchor="t"/>
          <a:lstStyle/>
          <a:p>
            <a:pPr marL="0" indent="0">
              <a:lnSpc>
                <a:spcPts val="2805"/>
              </a:lnSpc>
              <a:buNone/>
            </a:pPr>
            <a:endParaRPr lang="en-US" sz="2245" dirty="0"/>
          </a:p>
        </p:txBody>
      </p:sp>
      <p:sp>
        <p:nvSpPr>
          <p:cNvPr id="16" name="Text 13"/>
          <p:cNvSpPr/>
          <p:nvPr/>
        </p:nvSpPr>
        <p:spPr>
          <a:xfrm>
            <a:off x="10349151" y="4131707"/>
            <a:ext cx="3522821" cy="2080260"/>
          </a:xfrm>
          <a:prstGeom prst="rect">
            <a:avLst/>
          </a:prstGeom>
          <a:noFill/>
        </p:spPr>
        <p:txBody>
          <a:bodyPr wrap="square" rtlCol="0" anchor="t"/>
          <a:lstStyle/>
          <a:p>
            <a:pPr marL="0" indent="0">
              <a:lnSpc>
                <a:spcPts val="2730"/>
              </a:lnSpc>
              <a:buNone/>
            </a:pPr>
            <a:endParaRPr lang="en-US" sz="1705"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p:spPr>
      </p:sp>
      <p:sp>
        <p:nvSpPr>
          <p:cNvPr id="4" name="Text 1"/>
          <p:cNvSpPr/>
          <p:nvPr/>
        </p:nvSpPr>
        <p:spPr>
          <a:xfrm>
            <a:off x="758309" y="1885593"/>
            <a:ext cx="11691104" cy="712708"/>
          </a:xfrm>
          <a:prstGeom prst="rect">
            <a:avLst/>
          </a:prstGeom>
          <a:noFill/>
        </p:spPr>
        <p:txBody>
          <a:bodyPr wrap="none" rtlCol="0" anchor="t"/>
          <a:lstStyle/>
          <a:p>
            <a:pPr marL="0" indent="0">
              <a:lnSpc>
                <a:spcPts val="5610"/>
              </a:lnSpc>
              <a:buNone/>
            </a:pPr>
            <a:r>
              <a:rPr lang="en-US" sz="4490" dirty="0">
                <a:solidFill>
                  <a:srgbClr val="FAEBEB"/>
                </a:solidFill>
                <a:latin typeface="Dela Gothic One" pitchFamily="34" charset="0"/>
                <a:ea typeface="Dela Gothic One" pitchFamily="34" charset="-122"/>
                <a:cs typeface="Dela Gothic One" pitchFamily="34" charset="-120"/>
              </a:rPr>
              <a:t>Data Collection and Preprocessing</a:t>
            </a:r>
            <a:endParaRPr lang="en-US" sz="4490" dirty="0"/>
          </a:p>
        </p:txBody>
      </p:sp>
      <p:sp>
        <p:nvSpPr>
          <p:cNvPr id="5" name="Text 2"/>
          <p:cNvSpPr/>
          <p:nvPr/>
        </p:nvSpPr>
        <p:spPr>
          <a:xfrm>
            <a:off x="758309" y="3139797"/>
            <a:ext cx="2850713" cy="356235"/>
          </a:xfrm>
          <a:prstGeom prst="rect">
            <a:avLst/>
          </a:prstGeom>
          <a:noFill/>
        </p:spPr>
        <p:txBody>
          <a:bodyPr wrap="none" rtlCol="0" anchor="t"/>
          <a:lstStyle/>
          <a:p>
            <a:pPr marL="0" indent="0">
              <a:lnSpc>
                <a:spcPts val="2805"/>
              </a:lnSpc>
              <a:buNone/>
            </a:pPr>
            <a:r>
              <a:rPr lang="en-US" sz="2245" dirty="0">
                <a:solidFill>
                  <a:srgbClr val="FAEBEB"/>
                </a:solidFill>
                <a:latin typeface="Dela Gothic One" pitchFamily="34" charset="0"/>
                <a:ea typeface="Dela Gothic One" pitchFamily="34" charset="-122"/>
                <a:cs typeface="Dela Gothic One" pitchFamily="34" charset="-120"/>
              </a:rPr>
              <a:t>Data Sources</a:t>
            </a:r>
            <a:endParaRPr lang="en-US" sz="2245" dirty="0"/>
          </a:p>
        </p:txBody>
      </p:sp>
      <p:sp>
        <p:nvSpPr>
          <p:cNvPr id="6" name="Text 3"/>
          <p:cNvSpPr/>
          <p:nvPr/>
        </p:nvSpPr>
        <p:spPr>
          <a:xfrm>
            <a:off x="758309" y="3712607"/>
            <a:ext cx="4018359" cy="2080260"/>
          </a:xfrm>
          <a:prstGeom prst="rect">
            <a:avLst/>
          </a:prstGeom>
          <a:noFill/>
        </p:spPr>
        <p:txBody>
          <a:bodyPr wrap="square" rtlCol="0" anchor="t"/>
          <a:lstStyle/>
          <a:p>
            <a:pPr marL="0" indent="0">
              <a:lnSpc>
                <a:spcPts val="2730"/>
              </a:lnSpc>
              <a:buNone/>
            </a:pPr>
            <a:r>
              <a:rPr lang="en-US" sz="1705" dirty="0">
                <a:solidFill>
                  <a:srgbClr val="FFE5E5"/>
                </a:solidFill>
                <a:latin typeface="DM Sans" pitchFamily="34" charset="0"/>
                <a:ea typeface="DM Sans" pitchFamily="34" charset="-122"/>
                <a:cs typeface="DM Sans" pitchFamily="34" charset="-120"/>
              </a:rPr>
              <a:t>Gathering comprehensive data on mobile phone specifications, sales, and market trends from reliable sources, such as industry reports, online marketplaces, and manufacturer databases.</a:t>
            </a:r>
            <a:endParaRPr lang="en-US" sz="1705" dirty="0"/>
          </a:p>
        </p:txBody>
      </p:sp>
      <p:sp>
        <p:nvSpPr>
          <p:cNvPr id="7" name="Text 4"/>
          <p:cNvSpPr/>
          <p:nvPr/>
        </p:nvSpPr>
        <p:spPr>
          <a:xfrm>
            <a:off x="5312926" y="3139797"/>
            <a:ext cx="3392805" cy="356235"/>
          </a:xfrm>
          <a:prstGeom prst="rect">
            <a:avLst/>
          </a:prstGeom>
          <a:noFill/>
        </p:spPr>
        <p:txBody>
          <a:bodyPr wrap="none" rtlCol="0" anchor="t"/>
          <a:lstStyle/>
          <a:p>
            <a:pPr marL="0" indent="0">
              <a:lnSpc>
                <a:spcPts val="2805"/>
              </a:lnSpc>
              <a:buNone/>
            </a:pPr>
            <a:r>
              <a:rPr lang="en-US" sz="2245" dirty="0">
                <a:solidFill>
                  <a:srgbClr val="FAEBEB"/>
                </a:solidFill>
                <a:latin typeface="Dela Gothic One" pitchFamily="34" charset="0"/>
                <a:ea typeface="Dela Gothic One" pitchFamily="34" charset="-122"/>
                <a:cs typeface="Dela Gothic One" pitchFamily="34" charset="-120"/>
              </a:rPr>
              <a:t>Data Preprocessing</a:t>
            </a:r>
            <a:endParaRPr lang="en-US" sz="2245" dirty="0"/>
          </a:p>
        </p:txBody>
      </p:sp>
      <p:sp>
        <p:nvSpPr>
          <p:cNvPr id="8" name="Text 5"/>
          <p:cNvSpPr/>
          <p:nvPr/>
        </p:nvSpPr>
        <p:spPr>
          <a:xfrm>
            <a:off x="5312926" y="3712607"/>
            <a:ext cx="4018359" cy="2080260"/>
          </a:xfrm>
          <a:prstGeom prst="rect">
            <a:avLst/>
          </a:prstGeom>
          <a:noFill/>
        </p:spPr>
        <p:txBody>
          <a:bodyPr wrap="square" rtlCol="0" anchor="t"/>
          <a:lstStyle/>
          <a:p>
            <a:pPr marL="0" indent="0">
              <a:lnSpc>
                <a:spcPts val="2730"/>
              </a:lnSpc>
              <a:buNone/>
            </a:pPr>
            <a:r>
              <a:rPr lang="en-US" sz="1705" dirty="0">
                <a:solidFill>
                  <a:srgbClr val="FFE5E5"/>
                </a:solidFill>
                <a:latin typeface="DM Sans" pitchFamily="34" charset="0"/>
                <a:ea typeface="DM Sans" pitchFamily="34" charset="-122"/>
                <a:cs typeface="DM Sans" pitchFamily="34" charset="-120"/>
              </a:rPr>
              <a:t>Cleaning, standardizing, and transforming the raw data to ensure consistency, accuracy, and compatibility for the subsequent feature engineering and modeling stages.</a:t>
            </a:r>
            <a:endParaRPr lang="en-US" sz="1705" dirty="0"/>
          </a:p>
        </p:txBody>
      </p:sp>
      <p:sp>
        <p:nvSpPr>
          <p:cNvPr id="9" name="Text 6"/>
          <p:cNvSpPr/>
          <p:nvPr/>
        </p:nvSpPr>
        <p:spPr>
          <a:xfrm>
            <a:off x="9867543" y="3139797"/>
            <a:ext cx="4018359" cy="712470"/>
          </a:xfrm>
          <a:prstGeom prst="rect">
            <a:avLst/>
          </a:prstGeom>
          <a:noFill/>
        </p:spPr>
        <p:txBody>
          <a:bodyPr wrap="square" rtlCol="0" anchor="t"/>
          <a:lstStyle/>
          <a:p>
            <a:pPr marL="0" indent="0">
              <a:lnSpc>
                <a:spcPts val="2805"/>
              </a:lnSpc>
              <a:buNone/>
            </a:pPr>
            <a:r>
              <a:rPr lang="en-US" sz="2245" dirty="0">
                <a:solidFill>
                  <a:srgbClr val="FAEBEB"/>
                </a:solidFill>
                <a:latin typeface="Dela Gothic One" pitchFamily="34" charset="0"/>
                <a:ea typeface="Dela Gothic One" pitchFamily="34" charset="-122"/>
                <a:cs typeface="Dela Gothic One" pitchFamily="34" charset="-120"/>
              </a:rPr>
              <a:t>Handling Missing Values</a:t>
            </a:r>
            <a:endParaRPr lang="en-US" sz="2245" dirty="0"/>
          </a:p>
        </p:txBody>
      </p:sp>
      <p:sp>
        <p:nvSpPr>
          <p:cNvPr id="10" name="Text 7"/>
          <p:cNvSpPr/>
          <p:nvPr/>
        </p:nvSpPr>
        <p:spPr>
          <a:xfrm>
            <a:off x="9867543" y="4068842"/>
            <a:ext cx="4018359" cy="2080260"/>
          </a:xfrm>
          <a:prstGeom prst="rect">
            <a:avLst/>
          </a:prstGeom>
          <a:noFill/>
        </p:spPr>
        <p:txBody>
          <a:bodyPr wrap="square" rtlCol="0" anchor="t"/>
          <a:lstStyle/>
          <a:p>
            <a:pPr marL="0" indent="0">
              <a:lnSpc>
                <a:spcPts val="2730"/>
              </a:lnSpc>
              <a:buNone/>
            </a:pPr>
            <a:r>
              <a:rPr lang="en-US" sz="1705" dirty="0">
                <a:solidFill>
                  <a:srgbClr val="FFE5E5"/>
                </a:solidFill>
                <a:latin typeface="DM Sans" pitchFamily="34" charset="0"/>
                <a:ea typeface="DM Sans" pitchFamily="34" charset="-122"/>
                <a:cs typeface="DM Sans" pitchFamily="34" charset="-120"/>
              </a:rPr>
              <a:t>Employing appropriate techniques, such as imputation or data interpolation, to address any gaps or inconsistencies in the collected data, ensuring a complete and reliable dataset.</a:t>
            </a:r>
            <a:endParaRPr lang="en-US" sz="1705"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p:spPr>
      </p:sp>
      <p:sp>
        <p:nvSpPr>
          <p:cNvPr id="4" name="Text 1"/>
          <p:cNvSpPr/>
          <p:nvPr/>
        </p:nvSpPr>
        <p:spPr>
          <a:xfrm>
            <a:off x="758309" y="1712238"/>
            <a:ext cx="8826460" cy="712708"/>
          </a:xfrm>
          <a:prstGeom prst="rect">
            <a:avLst/>
          </a:prstGeom>
          <a:noFill/>
        </p:spPr>
        <p:txBody>
          <a:bodyPr wrap="none" rtlCol="0" anchor="t"/>
          <a:lstStyle/>
          <a:p>
            <a:pPr marL="0" indent="0">
              <a:lnSpc>
                <a:spcPts val="5610"/>
              </a:lnSpc>
              <a:buNone/>
            </a:pPr>
            <a:r>
              <a:rPr lang="en-US" sz="4490" dirty="0">
                <a:solidFill>
                  <a:srgbClr val="FAEBEB"/>
                </a:solidFill>
                <a:latin typeface="Dela Gothic One" pitchFamily="34" charset="0"/>
                <a:ea typeface="Dela Gothic One" pitchFamily="34" charset="-122"/>
                <a:cs typeface="Dela Gothic One" pitchFamily="34" charset="-120"/>
              </a:rPr>
              <a:t>Exploratory Data Analysis</a:t>
            </a:r>
            <a:endParaRPr lang="en-US" sz="4490" dirty="0"/>
          </a:p>
        </p:txBody>
      </p:sp>
      <p:sp>
        <p:nvSpPr>
          <p:cNvPr id="5" name="Text 2"/>
          <p:cNvSpPr/>
          <p:nvPr/>
        </p:nvSpPr>
        <p:spPr>
          <a:xfrm>
            <a:off x="758309" y="2966442"/>
            <a:ext cx="4018359" cy="712470"/>
          </a:xfrm>
          <a:prstGeom prst="rect">
            <a:avLst/>
          </a:prstGeom>
          <a:noFill/>
        </p:spPr>
        <p:txBody>
          <a:bodyPr wrap="square" rtlCol="0" anchor="t"/>
          <a:lstStyle/>
          <a:p>
            <a:pPr marL="0" indent="0">
              <a:lnSpc>
                <a:spcPts val="2805"/>
              </a:lnSpc>
              <a:buNone/>
            </a:pPr>
            <a:r>
              <a:rPr lang="en-US" sz="2245" dirty="0">
                <a:solidFill>
                  <a:srgbClr val="FAEBEB"/>
                </a:solidFill>
                <a:latin typeface="Dela Gothic One" pitchFamily="34" charset="0"/>
                <a:ea typeface="Dela Gothic One" pitchFamily="34" charset="-122"/>
                <a:cs typeface="Dela Gothic One" pitchFamily="34" charset="-120"/>
              </a:rPr>
              <a:t>Identifying Trends and Patterns</a:t>
            </a:r>
            <a:endParaRPr lang="en-US" sz="2245" dirty="0"/>
          </a:p>
        </p:txBody>
      </p:sp>
      <p:sp>
        <p:nvSpPr>
          <p:cNvPr id="6" name="Text 3"/>
          <p:cNvSpPr/>
          <p:nvPr/>
        </p:nvSpPr>
        <p:spPr>
          <a:xfrm>
            <a:off x="758309" y="3895487"/>
            <a:ext cx="4018359" cy="2426970"/>
          </a:xfrm>
          <a:prstGeom prst="rect">
            <a:avLst/>
          </a:prstGeom>
          <a:noFill/>
        </p:spPr>
        <p:txBody>
          <a:bodyPr wrap="square" rtlCol="0" anchor="t"/>
          <a:lstStyle/>
          <a:p>
            <a:pPr marL="0" indent="0">
              <a:lnSpc>
                <a:spcPts val="2730"/>
              </a:lnSpc>
              <a:buNone/>
            </a:pPr>
            <a:r>
              <a:rPr lang="en-US" sz="1705" dirty="0">
                <a:solidFill>
                  <a:srgbClr val="FFE5E5"/>
                </a:solidFill>
                <a:latin typeface="DM Sans" pitchFamily="34" charset="0"/>
                <a:ea typeface="DM Sans" pitchFamily="34" charset="-122"/>
                <a:cs typeface="DM Sans" pitchFamily="34" charset="-120"/>
              </a:rPr>
              <a:t>Conducting a thorough exploration of the dataset to uncover insights into the relationships between mobile phone features, pricing, and market dynamics, such as the impact of screen size on price or the distribution of prices across different brands.</a:t>
            </a:r>
            <a:endParaRPr lang="en-US" sz="1705" dirty="0"/>
          </a:p>
        </p:txBody>
      </p:sp>
      <p:sp>
        <p:nvSpPr>
          <p:cNvPr id="7" name="Text 4"/>
          <p:cNvSpPr/>
          <p:nvPr/>
        </p:nvSpPr>
        <p:spPr>
          <a:xfrm>
            <a:off x="5312926" y="2966442"/>
            <a:ext cx="3927515" cy="356235"/>
          </a:xfrm>
          <a:prstGeom prst="rect">
            <a:avLst/>
          </a:prstGeom>
          <a:noFill/>
        </p:spPr>
        <p:txBody>
          <a:bodyPr wrap="none" rtlCol="0" anchor="t"/>
          <a:lstStyle/>
          <a:p>
            <a:pPr marL="0" indent="0">
              <a:lnSpc>
                <a:spcPts val="2805"/>
              </a:lnSpc>
              <a:buNone/>
            </a:pPr>
            <a:r>
              <a:rPr lang="en-US" sz="2245" dirty="0">
                <a:solidFill>
                  <a:srgbClr val="FAEBEB"/>
                </a:solidFill>
                <a:latin typeface="Dela Gothic One" pitchFamily="34" charset="0"/>
                <a:ea typeface="Dela Gothic One" pitchFamily="34" charset="-122"/>
                <a:cs typeface="Dela Gothic One" pitchFamily="34" charset="-120"/>
              </a:rPr>
              <a:t>Visualizing Key Metrics</a:t>
            </a:r>
            <a:endParaRPr lang="en-US" sz="2245" dirty="0"/>
          </a:p>
        </p:txBody>
      </p:sp>
      <p:sp>
        <p:nvSpPr>
          <p:cNvPr id="8" name="Text 5"/>
          <p:cNvSpPr/>
          <p:nvPr/>
        </p:nvSpPr>
        <p:spPr>
          <a:xfrm>
            <a:off x="5312926" y="3539252"/>
            <a:ext cx="4018359" cy="2426970"/>
          </a:xfrm>
          <a:prstGeom prst="rect">
            <a:avLst/>
          </a:prstGeom>
          <a:noFill/>
        </p:spPr>
        <p:txBody>
          <a:bodyPr wrap="square" rtlCol="0" anchor="t"/>
          <a:lstStyle/>
          <a:p>
            <a:pPr marL="0" indent="0">
              <a:lnSpc>
                <a:spcPts val="2730"/>
              </a:lnSpc>
              <a:buNone/>
            </a:pPr>
            <a:r>
              <a:rPr lang="en-US" sz="1705" dirty="0">
                <a:solidFill>
                  <a:srgbClr val="FFE5E5"/>
                </a:solidFill>
                <a:latin typeface="DM Sans" pitchFamily="34" charset="0"/>
                <a:ea typeface="DM Sans" pitchFamily="34" charset="-122"/>
                <a:cs typeface="DM Sans" pitchFamily="34" charset="-120"/>
              </a:rPr>
              <a:t>Leveraging data visualization techniques, such as scatter plots, histograms, and heatmaps, to effectively communicate the findings from the exploratory analysis and identify potential drivers of price variation.</a:t>
            </a:r>
            <a:endParaRPr lang="en-US" sz="1705" dirty="0"/>
          </a:p>
        </p:txBody>
      </p:sp>
      <p:sp>
        <p:nvSpPr>
          <p:cNvPr id="9" name="Text 6"/>
          <p:cNvSpPr/>
          <p:nvPr/>
        </p:nvSpPr>
        <p:spPr>
          <a:xfrm>
            <a:off x="9867543" y="2966442"/>
            <a:ext cx="3274576" cy="356235"/>
          </a:xfrm>
          <a:prstGeom prst="rect">
            <a:avLst/>
          </a:prstGeom>
          <a:noFill/>
        </p:spPr>
        <p:txBody>
          <a:bodyPr wrap="none" rtlCol="0" anchor="t"/>
          <a:lstStyle/>
          <a:p>
            <a:pPr marL="0" indent="0">
              <a:lnSpc>
                <a:spcPts val="2805"/>
              </a:lnSpc>
              <a:buNone/>
            </a:pPr>
            <a:r>
              <a:rPr lang="en-US" sz="2245" dirty="0">
                <a:solidFill>
                  <a:srgbClr val="FAEBEB"/>
                </a:solidFill>
                <a:latin typeface="Dela Gothic One" pitchFamily="34" charset="0"/>
                <a:ea typeface="Dela Gothic One" pitchFamily="34" charset="-122"/>
                <a:cs typeface="Dela Gothic One" pitchFamily="34" charset="-120"/>
              </a:rPr>
              <a:t>Hypothesis Testing</a:t>
            </a:r>
            <a:endParaRPr lang="en-US" sz="2245" dirty="0"/>
          </a:p>
        </p:txBody>
      </p:sp>
      <p:sp>
        <p:nvSpPr>
          <p:cNvPr id="10" name="Text 7"/>
          <p:cNvSpPr/>
          <p:nvPr/>
        </p:nvSpPr>
        <p:spPr>
          <a:xfrm>
            <a:off x="9867543" y="3539252"/>
            <a:ext cx="4018359" cy="2426970"/>
          </a:xfrm>
          <a:prstGeom prst="rect">
            <a:avLst/>
          </a:prstGeom>
          <a:noFill/>
        </p:spPr>
        <p:txBody>
          <a:bodyPr wrap="square" rtlCol="0" anchor="t"/>
          <a:lstStyle/>
          <a:p>
            <a:pPr marL="0" indent="0">
              <a:lnSpc>
                <a:spcPts val="2730"/>
              </a:lnSpc>
              <a:buNone/>
            </a:pPr>
            <a:r>
              <a:rPr lang="en-US" sz="1705" dirty="0">
                <a:solidFill>
                  <a:srgbClr val="FFE5E5"/>
                </a:solidFill>
                <a:latin typeface="DM Sans" pitchFamily="34" charset="0"/>
                <a:ea typeface="DM Sans" pitchFamily="34" charset="-122"/>
                <a:cs typeface="DM Sans" pitchFamily="34" charset="-120"/>
              </a:rPr>
              <a:t>Formulating and testing hypotheses about the factors influencing mobile phone pricing, using statistical techniques like regression analysis or analysis of variance (ANOVA) to validate the significance of the observed relationships.</a:t>
            </a:r>
            <a:endParaRPr lang="en-US" sz="1705"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p:spPr>
      </p:sp>
      <p:sp>
        <p:nvSpPr>
          <p:cNvPr id="4" name="Text 1"/>
          <p:cNvSpPr/>
          <p:nvPr/>
        </p:nvSpPr>
        <p:spPr>
          <a:xfrm>
            <a:off x="758309" y="631865"/>
            <a:ext cx="13113782" cy="1425416"/>
          </a:xfrm>
          <a:prstGeom prst="rect">
            <a:avLst/>
          </a:prstGeom>
          <a:noFill/>
        </p:spPr>
        <p:txBody>
          <a:bodyPr wrap="square" rtlCol="0" anchor="t"/>
          <a:lstStyle/>
          <a:p>
            <a:pPr marL="0" indent="0">
              <a:lnSpc>
                <a:spcPts val="5610"/>
              </a:lnSpc>
              <a:buNone/>
            </a:pPr>
            <a:r>
              <a:rPr lang="en-US" sz="4490" dirty="0">
                <a:solidFill>
                  <a:srgbClr val="FAEBEB"/>
                </a:solidFill>
                <a:latin typeface="Dela Gothic One" pitchFamily="34" charset="0"/>
                <a:ea typeface="Dela Gothic One" pitchFamily="34" charset="-122"/>
                <a:cs typeface="Dela Gothic One" pitchFamily="34" charset="-120"/>
              </a:rPr>
              <a:t>Machine Learning Algorithms for Price Prediction</a:t>
            </a:r>
            <a:endParaRPr lang="en-US" sz="4490" dirty="0"/>
          </a:p>
        </p:txBody>
      </p:sp>
      <p:sp>
        <p:nvSpPr>
          <p:cNvPr id="5" name="Shape 2"/>
          <p:cNvSpPr/>
          <p:nvPr/>
        </p:nvSpPr>
        <p:spPr>
          <a:xfrm>
            <a:off x="758309" y="2382203"/>
            <a:ext cx="4226838" cy="3371017"/>
          </a:xfrm>
          <a:prstGeom prst="roundRect">
            <a:avLst>
              <a:gd name="adj" fmla="val 2699"/>
            </a:avLst>
          </a:prstGeom>
          <a:solidFill>
            <a:srgbClr val="740B0B"/>
          </a:solidFill>
          <a:ln w="7620">
            <a:solidFill>
              <a:srgbClr val="8D2424"/>
            </a:solidFill>
            <a:prstDash val="solid"/>
          </a:ln>
        </p:spPr>
      </p:sp>
      <p:sp>
        <p:nvSpPr>
          <p:cNvPr id="6" name="Text 3"/>
          <p:cNvSpPr/>
          <p:nvPr/>
        </p:nvSpPr>
        <p:spPr>
          <a:xfrm>
            <a:off x="982504" y="2606397"/>
            <a:ext cx="3095863" cy="356235"/>
          </a:xfrm>
          <a:prstGeom prst="rect">
            <a:avLst/>
          </a:prstGeom>
          <a:noFill/>
        </p:spPr>
        <p:txBody>
          <a:bodyPr wrap="none" rtlCol="0" anchor="t"/>
          <a:lstStyle/>
          <a:p>
            <a:pPr marL="0" indent="0">
              <a:lnSpc>
                <a:spcPts val="2805"/>
              </a:lnSpc>
              <a:buNone/>
            </a:pPr>
            <a:r>
              <a:rPr lang="en-US" sz="2245" dirty="0">
                <a:solidFill>
                  <a:srgbClr val="FFE5E5"/>
                </a:solidFill>
                <a:latin typeface="Dela Gothic One" pitchFamily="34" charset="0"/>
                <a:ea typeface="Dela Gothic One" pitchFamily="34" charset="-122"/>
                <a:cs typeface="Dela Gothic One" pitchFamily="34" charset="-120"/>
              </a:rPr>
              <a:t>Linear Regression</a:t>
            </a:r>
            <a:endParaRPr lang="en-US" sz="2245" dirty="0"/>
          </a:p>
        </p:txBody>
      </p:sp>
      <p:sp>
        <p:nvSpPr>
          <p:cNvPr id="7" name="Text 4"/>
          <p:cNvSpPr/>
          <p:nvPr/>
        </p:nvSpPr>
        <p:spPr>
          <a:xfrm>
            <a:off x="982504" y="3092529"/>
            <a:ext cx="3778448" cy="2080260"/>
          </a:xfrm>
          <a:prstGeom prst="rect">
            <a:avLst/>
          </a:prstGeom>
          <a:noFill/>
        </p:spPr>
        <p:txBody>
          <a:bodyPr wrap="square" rtlCol="0" anchor="t"/>
          <a:lstStyle/>
          <a:p>
            <a:pPr marL="0" indent="0">
              <a:lnSpc>
                <a:spcPts val="2730"/>
              </a:lnSpc>
              <a:buNone/>
            </a:pPr>
            <a:r>
              <a:rPr lang="en-US" sz="1705" dirty="0">
                <a:solidFill>
                  <a:srgbClr val="FFE5E5"/>
                </a:solidFill>
                <a:latin typeface="DM Sans" pitchFamily="34" charset="0"/>
                <a:ea typeface="DM Sans" pitchFamily="34" charset="-122"/>
                <a:cs typeface="DM Sans" pitchFamily="34" charset="-120"/>
              </a:rPr>
              <a:t>Leveraging linear regression to model the linear relationship between mobile phone features and their corresponding prices, providing a simple and interpretable approach to price prediction.</a:t>
            </a:r>
            <a:endParaRPr lang="en-US" sz="1705" dirty="0"/>
          </a:p>
        </p:txBody>
      </p:sp>
      <p:sp>
        <p:nvSpPr>
          <p:cNvPr id="8" name="Shape 5"/>
          <p:cNvSpPr/>
          <p:nvPr/>
        </p:nvSpPr>
        <p:spPr>
          <a:xfrm>
            <a:off x="5201722" y="2382203"/>
            <a:ext cx="4226838" cy="3371017"/>
          </a:xfrm>
          <a:prstGeom prst="roundRect">
            <a:avLst>
              <a:gd name="adj" fmla="val 2699"/>
            </a:avLst>
          </a:prstGeom>
          <a:solidFill>
            <a:srgbClr val="740B0B"/>
          </a:solidFill>
          <a:ln w="7620">
            <a:solidFill>
              <a:srgbClr val="8D2424"/>
            </a:solidFill>
            <a:prstDash val="solid"/>
          </a:ln>
        </p:spPr>
      </p:sp>
      <p:sp>
        <p:nvSpPr>
          <p:cNvPr id="9" name="Text 6"/>
          <p:cNvSpPr/>
          <p:nvPr/>
        </p:nvSpPr>
        <p:spPr>
          <a:xfrm>
            <a:off x="5425916" y="2606397"/>
            <a:ext cx="3778448" cy="712470"/>
          </a:xfrm>
          <a:prstGeom prst="rect">
            <a:avLst/>
          </a:prstGeom>
          <a:noFill/>
        </p:spPr>
        <p:txBody>
          <a:bodyPr wrap="square" rtlCol="0" anchor="t"/>
          <a:lstStyle/>
          <a:p>
            <a:pPr marL="0" indent="0">
              <a:lnSpc>
                <a:spcPts val="2805"/>
              </a:lnSpc>
              <a:buNone/>
            </a:pPr>
            <a:r>
              <a:rPr lang="en-US" sz="2245" dirty="0">
                <a:solidFill>
                  <a:srgbClr val="FFE5E5"/>
                </a:solidFill>
                <a:latin typeface="Dela Gothic One" pitchFamily="34" charset="0"/>
                <a:ea typeface="Dela Gothic One" pitchFamily="34" charset="-122"/>
                <a:cs typeface="Dela Gothic One" pitchFamily="34" charset="-120"/>
              </a:rPr>
              <a:t>Decision Trees and Random Forests</a:t>
            </a:r>
            <a:endParaRPr lang="en-US" sz="2245" dirty="0"/>
          </a:p>
        </p:txBody>
      </p:sp>
      <p:sp>
        <p:nvSpPr>
          <p:cNvPr id="10" name="Text 7"/>
          <p:cNvSpPr/>
          <p:nvPr/>
        </p:nvSpPr>
        <p:spPr>
          <a:xfrm>
            <a:off x="5425916" y="3448764"/>
            <a:ext cx="3778448" cy="2080260"/>
          </a:xfrm>
          <a:prstGeom prst="rect">
            <a:avLst/>
          </a:prstGeom>
          <a:noFill/>
        </p:spPr>
        <p:txBody>
          <a:bodyPr wrap="square" rtlCol="0" anchor="t"/>
          <a:lstStyle/>
          <a:p>
            <a:pPr marL="0" indent="0">
              <a:lnSpc>
                <a:spcPts val="2730"/>
              </a:lnSpc>
              <a:buNone/>
            </a:pPr>
            <a:r>
              <a:rPr lang="en-US" sz="1705" dirty="0">
                <a:solidFill>
                  <a:srgbClr val="FFE5E5"/>
                </a:solidFill>
                <a:latin typeface="DM Sans" pitchFamily="34" charset="0"/>
                <a:ea typeface="DM Sans" pitchFamily="34" charset="-122"/>
                <a:cs typeface="DM Sans" pitchFamily="34" charset="-120"/>
              </a:rPr>
              <a:t>Employing decision tree-based models, such as random forests, to capture the non-linear patterns in the data and make more accurate price predictions, particularly for complex pricing scenarios.</a:t>
            </a:r>
            <a:endParaRPr lang="en-US" sz="1705" dirty="0"/>
          </a:p>
        </p:txBody>
      </p:sp>
      <p:sp>
        <p:nvSpPr>
          <p:cNvPr id="11" name="Shape 8"/>
          <p:cNvSpPr/>
          <p:nvPr/>
        </p:nvSpPr>
        <p:spPr>
          <a:xfrm>
            <a:off x="9645134" y="2382203"/>
            <a:ext cx="4226838" cy="3371017"/>
          </a:xfrm>
          <a:prstGeom prst="roundRect">
            <a:avLst>
              <a:gd name="adj" fmla="val 2699"/>
            </a:avLst>
          </a:prstGeom>
          <a:solidFill>
            <a:srgbClr val="740B0B"/>
          </a:solidFill>
          <a:ln w="7620">
            <a:solidFill>
              <a:srgbClr val="8D2424"/>
            </a:solidFill>
            <a:prstDash val="solid"/>
          </a:ln>
        </p:spPr>
      </p:sp>
      <p:sp>
        <p:nvSpPr>
          <p:cNvPr id="12" name="Text 9"/>
          <p:cNvSpPr/>
          <p:nvPr/>
        </p:nvSpPr>
        <p:spPr>
          <a:xfrm>
            <a:off x="9869329" y="2606397"/>
            <a:ext cx="3778448" cy="712470"/>
          </a:xfrm>
          <a:prstGeom prst="rect">
            <a:avLst/>
          </a:prstGeom>
          <a:noFill/>
        </p:spPr>
        <p:txBody>
          <a:bodyPr wrap="square" rtlCol="0" anchor="t"/>
          <a:lstStyle/>
          <a:p>
            <a:pPr marL="0" indent="0">
              <a:lnSpc>
                <a:spcPts val="2805"/>
              </a:lnSpc>
              <a:buNone/>
            </a:pPr>
            <a:r>
              <a:rPr lang="en-US" sz="2245" dirty="0">
                <a:solidFill>
                  <a:srgbClr val="FFE5E5"/>
                </a:solidFill>
                <a:latin typeface="Dela Gothic One" pitchFamily="34" charset="0"/>
                <a:ea typeface="Dela Gothic One" pitchFamily="34" charset="-122"/>
                <a:cs typeface="Dela Gothic One" pitchFamily="34" charset="-120"/>
              </a:rPr>
              <a:t>Support Vector Regression</a:t>
            </a:r>
            <a:endParaRPr lang="en-US" sz="2245" dirty="0"/>
          </a:p>
        </p:txBody>
      </p:sp>
      <p:sp>
        <p:nvSpPr>
          <p:cNvPr id="13" name="Text 10"/>
          <p:cNvSpPr/>
          <p:nvPr/>
        </p:nvSpPr>
        <p:spPr>
          <a:xfrm>
            <a:off x="9869329" y="3448764"/>
            <a:ext cx="3778448" cy="2080260"/>
          </a:xfrm>
          <a:prstGeom prst="rect">
            <a:avLst/>
          </a:prstGeom>
          <a:noFill/>
        </p:spPr>
        <p:txBody>
          <a:bodyPr wrap="square" rtlCol="0" anchor="t"/>
          <a:lstStyle/>
          <a:p>
            <a:pPr marL="0" indent="0">
              <a:lnSpc>
                <a:spcPts val="2730"/>
              </a:lnSpc>
              <a:buNone/>
            </a:pPr>
            <a:r>
              <a:rPr lang="en-US" sz="1705" dirty="0">
                <a:solidFill>
                  <a:srgbClr val="FFE5E5"/>
                </a:solidFill>
                <a:latin typeface="DM Sans" pitchFamily="34" charset="0"/>
                <a:ea typeface="DM Sans" pitchFamily="34" charset="-122"/>
                <a:cs typeface="DM Sans" pitchFamily="34" charset="-120"/>
              </a:rPr>
              <a:t>Utilizing support vector regression to handle high-dimensional feature spaces and non-linear relationships, potentially improving the accuracy of price predictions for mobile phones with diverse specifications.</a:t>
            </a:r>
            <a:endParaRPr lang="en-US" sz="1705" dirty="0"/>
          </a:p>
        </p:txBody>
      </p:sp>
      <p:sp>
        <p:nvSpPr>
          <p:cNvPr id="14" name="Shape 11"/>
          <p:cNvSpPr/>
          <p:nvPr/>
        </p:nvSpPr>
        <p:spPr>
          <a:xfrm>
            <a:off x="758309" y="5969794"/>
            <a:ext cx="13113782" cy="1627942"/>
          </a:xfrm>
          <a:prstGeom prst="roundRect">
            <a:avLst>
              <a:gd name="adj" fmla="val 5590"/>
            </a:avLst>
          </a:prstGeom>
          <a:solidFill>
            <a:srgbClr val="740B0B"/>
          </a:solidFill>
          <a:ln w="7620">
            <a:solidFill>
              <a:srgbClr val="8D2424"/>
            </a:solidFill>
            <a:prstDash val="solid"/>
          </a:ln>
        </p:spPr>
      </p:sp>
      <p:sp>
        <p:nvSpPr>
          <p:cNvPr id="15" name="Text 12"/>
          <p:cNvSpPr/>
          <p:nvPr/>
        </p:nvSpPr>
        <p:spPr>
          <a:xfrm>
            <a:off x="982504" y="6193988"/>
            <a:ext cx="2850713" cy="356235"/>
          </a:xfrm>
          <a:prstGeom prst="rect">
            <a:avLst/>
          </a:prstGeom>
          <a:noFill/>
        </p:spPr>
        <p:txBody>
          <a:bodyPr wrap="none" rtlCol="0" anchor="t"/>
          <a:lstStyle/>
          <a:p>
            <a:pPr marL="0" indent="0">
              <a:lnSpc>
                <a:spcPts val="2805"/>
              </a:lnSpc>
              <a:buNone/>
            </a:pPr>
            <a:r>
              <a:rPr lang="en-US" sz="2245" dirty="0">
                <a:solidFill>
                  <a:srgbClr val="FFE5E5"/>
                </a:solidFill>
                <a:latin typeface="Dela Gothic One" pitchFamily="34" charset="0"/>
                <a:ea typeface="Dela Gothic One" pitchFamily="34" charset="-122"/>
                <a:cs typeface="Dela Gothic One" pitchFamily="34" charset="-120"/>
              </a:rPr>
              <a:t>Neural Networks</a:t>
            </a:r>
            <a:endParaRPr lang="en-US" sz="2245" dirty="0"/>
          </a:p>
        </p:txBody>
      </p:sp>
      <p:sp>
        <p:nvSpPr>
          <p:cNvPr id="16" name="Text 13"/>
          <p:cNvSpPr/>
          <p:nvPr/>
        </p:nvSpPr>
        <p:spPr>
          <a:xfrm>
            <a:off x="982504" y="6680121"/>
            <a:ext cx="12665393" cy="693420"/>
          </a:xfrm>
          <a:prstGeom prst="rect">
            <a:avLst/>
          </a:prstGeom>
          <a:noFill/>
        </p:spPr>
        <p:txBody>
          <a:bodyPr wrap="square" rtlCol="0" anchor="t"/>
          <a:lstStyle/>
          <a:p>
            <a:pPr marL="0" indent="0">
              <a:lnSpc>
                <a:spcPts val="2730"/>
              </a:lnSpc>
              <a:buNone/>
            </a:pPr>
            <a:r>
              <a:rPr lang="en-US" sz="1705" dirty="0">
                <a:solidFill>
                  <a:srgbClr val="FFE5E5"/>
                </a:solidFill>
                <a:latin typeface="DM Sans" pitchFamily="34" charset="0"/>
                <a:ea typeface="DM Sans" pitchFamily="34" charset="-122"/>
                <a:cs typeface="DM Sans" pitchFamily="34" charset="-120"/>
              </a:rPr>
              <a:t>Applying deep learning techniques, such as neural networks, to learn the complex mappings between mobile phone features and their prices, leveraging the model's ability to capture intricate patterns and interactions.</a:t>
            </a:r>
            <a:endParaRPr lang="en-US" sz="1705"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p:spPr>
      </p:sp>
      <p:sp>
        <p:nvSpPr>
          <p:cNvPr id="4" name="Text 1"/>
          <p:cNvSpPr/>
          <p:nvPr/>
        </p:nvSpPr>
        <p:spPr>
          <a:xfrm>
            <a:off x="758309" y="883087"/>
            <a:ext cx="8174355" cy="712708"/>
          </a:xfrm>
          <a:prstGeom prst="rect">
            <a:avLst/>
          </a:prstGeom>
          <a:noFill/>
        </p:spPr>
        <p:txBody>
          <a:bodyPr wrap="none" rtlCol="0" anchor="t"/>
          <a:lstStyle/>
          <a:p>
            <a:pPr marL="0" indent="0">
              <a:lnSpc>
                <a:spcPts val="5610"/>
              </a:lnSpc>
              <a:buNone/>
            </a:pPr>
            <a:r>
              <a:rPr lang="en-US" sz="4490" dirty="0">
                <a:solidFill>
                  <a:srgbClr val="FAEBEB"/>
                </a:solidFill>
                <a:latin typeface="Dela Gothic One" pitchFamily="34" charset="0"/>
                <a:ea typeface="Dela Gothic One" pitchFamily="34" charset="-122"/>
                <a:cs typeface="Dela Gothic One" pitchFamily="34" charset="-120"/>
              </a:rPr>
              <a:t>Hyperparameter Tuning</a:t>
            </a:r>
            <a:endParaRPr lang="en-US" sz="4490" dirty="0"/>
          </a:p>
        </p:txBody>
      </p:sp>
      <p:pic>
        <p:nvPicPr>
          <p:cNvPr id="5" name="Image 1" descr="preencoded.png"/>
          <p:cNvPicPr>
            <a:picLocks noChangeAspect="1"/>
          </p:cNvPicPr>
          <p:nvPr/>
        </p:nvPicPr>
        <p:blipFill>
          <a:blip r:embed="rId2"/>
          <a:stretch>
            <a:fillRect/>
          </a:stretch>
        </p:blipFill>
        <p:spPr>
          <a:xfrm>
            <a:off x="758309" y="1920716"/>
            <a:ext cx="1083231" cy="1733193"/>
          </a:xfrm>
          <a:prstGeom prst="rect">
            <a:avLst/>
          </a:prstGeom>
        </p:spPr>
      </p:pic>
      <p:sp>
        <p:nvSpPr>
          <p:cNvPr id="6" name="Text 2"/>
          <p:cNvSpPr/>
          <p:nvPr/>
        </p:nvSpPr>
        <p:spPr>
          <a:xfrm>
            <a:off x="2166461" y="2137291"/>
            <a:ext cx="4497943" cy="356235"/>
          </a:xfrm>
          <a:prstGeom prst="rect">
            <a:avLst/>
          </a:prstGeom>
          <a:noFill/>
        </p:spPr>
        <p:txBody>
          <a:bodyPr wrap="none" rtlCol="0" anchor="t"/>
          <a:lstStyle/>
          <a:p>
            <a:pPr marL="0" indent="0" algn="l">
              <a:lnSpc>
                <a:spcPts val="2805"/>
              </a:lnSpc>
              <a:buNone/>
            </a:pPr>
            <a:r>
              <a:rPr lang="en-US" sz="2245" dirty="0">
                <a:solidFill>
                  <a:srgbClr val="FFE5E5"/>
                </a:solidFill>
                <a:latin typeface="Dela Gothic One" pitchFamily="34" charset="0"/>
                <a:ea typeface="Dela Gothic One" pitchFamily="34" charset="-122"/>
                <a:cs typeface="Dela Gothic One" pitchFamily="34" charset="-120"/>
              </a:rPr>
              <a:t>Defining Hyperparameters</a:t>
            </a:r>
            <a:endParaRPr lang="en-US" sz="2245" dirty="0"/>
          </a:p>
        </p:txBody>
      </p:sp>
      <p:sp>
        <p:nvSpPr>
          <p:cNvPr id="7" name="Text 3"/>
          <p:cNvSpPr/>
          <p:nvPr/>
        </p:nvSpPr>
        <p:spPr>
          <a:xfrm>
            <a:off x="2166461" y="2623423"/>
            <a:ext cx="11705630" cy="693420"/>
          </a:xfrm>
          <a:prstGeom prst="rect">
            <a:avLst/>
          </a:prstGeom>
          <a:noFill/>
        </p:spPr>
        <p:txBody>
          <a:bodyPr wrap="square" rtlCol="0" anchor="t"/>
          <a:lstStyle/>
          <a:p>
            <a:pPr marL="0" indent="0" algn="l">
              <a:lnSpc>
                <a:spcPts val="2730"/>
              </a:lnSpc>
              <a:buNone/>
            </a:pPr>
            <a:r>
              <a:rPr lang="en-US" sz="1705" dirty="0">
                <a:solidFill>
                  <a:srgbClr val="FFE5E5"/>
                </a:solidFill>
                <a:latin typeface="DM Sans" pitchFamily="34" charset="0"/>
                <a:ea typeface="DM Sans" pitchFamily="34" charset="-122"/>
                <a:cs typeface="DM Sans" pitchFamily="34" charset="-120"/>
              </a:rPr>
              <a:t>Identifying the critical hyperparameters that influence the performance of the selected machine learning models, such as the learning rate, regularization strength, or the number of trees in a random forest.</a:t>
            </a:r>
            <a:endParaRPr lang="en-US" sz="1705" dirty="0"/>
          </a:p>
        </p:txBody>
      </p:sp>
      <p:pic>
        <p:nvPicPr>
          <p:cNvPr id="8" name="Image 2" descr="preencoded.png"/>
          <p:cNvPicPr>
            <a:picLocks noChangeAspect="1"/>
          </p:cNvPicPr>
          <p:nvPr/>
        </p:nvPicPr>
        <p:blipFill>
          <a:blip r:embed="rId3"/>
          <a:stretch>
            <a:fillRect/>
          </a:stretch>
        </p:blipFill>
        <p:spPr>
          <a:xfrm>
            <a:off x="758309" y="3653909"/>
            <a:ext cx="1083231" cy="1959412"/>
          </a:xfrm>
          <a:prstGeom prst="rect">
            <a:avLst/>
          </a:prstGeom>
        </p:spPr>
      </p:pic>
      <p:sp>
        <p:nvSpPr>
          <p:cNvPr id="9" name="Text 4"/>
          <p:cNvSpPr/>
          <p:nvPr/>
        </p:nvSpPr>
        <p:spPr>
          <a:xfrm>
            <a:off x="2166461" y="3870484"/>
            <a:ext cx="5113258" cy="356235"/>
          </a:xfrm>
          <a:prstGeom prst="rect">
            <a:avLst/>
          </a:prstGeom>
          <a:noFill/>
        </p:spPr>
        <p:txBody>
          <a:bodyPr wrap="none" rtlCol="0" anchor="t"/>
          <a:lstStyle/>
          <a:p>
            <a:pPr marL="0" indent="0" algn="l">
              <a:lnSpc>
                <a:spcPts val="2805"/>
              </a:lnSpc>
              <a:buNone/>
            </a:pPr>
            <a:r>
              <a:rPr lang="en-US" sz="2245" dirty="0">
                <a:solidFill>
                  <a:srgbClr val="FFE5E5"/>
                </a:solidFill>
                <a:latin typeface="Dela Gothic One" pitchFamily="34" charset="0"/>
                <a:ea typeface="Dela Gothic One" pitchFamily="34" charset="-122"/>
                <a:cs typeface="Dela Gothic One" pitchFamily="34" charset="-120"/>
              </a:rPr>
              <a:t>Hyperparameter Optimization</a:t>
            </a:r>
            <a:endParaRPr lang="en-US" sz="2245" dirty="0"/>
          </a:p>
        </p:txBody>
      </p:sp>
      <p:sp>
        <p:nvSpPr>
          <p:cNvPr id="10" name="Text 5"/>
          <p:cNvSpPr/>
          <p:nvPr/>
        </p:nvSpPr>
        <p:spPr>
          <a:xfrm>
            <a:off x="2166461" y="4356616"/>
            <a:ext cx="11705630" cy="1040130"/>
          </a:xfrm>
          <a:prstGeom prst="rect">
            <a:avLst/>
          </a:prstGeom>
          <a:noFill/>
        </p:spPr>
        <p:txBody>
          <a:bodyPr wrap="square" rtlCol="0" anchor="t"/>
          <a:lstStyle/>
          <a:p>
            <a:pPr marL="0" indent="0" algn="l">
              <a:lnSpc>
                <a:spcPts val="2730"/>
              </a:lnSpc>
              <a:buNone/>
            </a:pPr>
            <a:r>
              <a:rPr lang="en-US" sz="1705" dirty="0">
                <a:solidFill>
                  <a:srgbClr val="FFE5E5"/>
                </a:solidFill>
                <a:latin typeface="DM Sans" pitchFamily="34" charset="0"/>
                <a:ea typeface="DM Sans" pitchFamily="34" charset="-122"/>
                <a:cs typeface="DM Sans" pitchFamily="34" charset="-120"/>
              </a:rPr>
              <a:t>Employing systematic approaches, such as grid search or Bayesian optimization, to explore the hyperparameter space and find the optimal configuration that maximizes the model's predictive accuracy and generalization capabilities.</a:t>
            </a:r>
            <a:endParaRPr lang="en-US" sz="1705" dirty="0"/>
          </a:p>
        </p:txBody>
      </p:sp>
      <p:pic>
        <p:nvPicPr>
          <p:cNvPr id="11" name="Image 3" descr="preencoded.png"/>
          <p:cNvPicPr>
            <a:picLocks noChangeAspect="1"/>
          </p:cNvPicPr>
          <p:nvPr/>
        </p:nvPicPr>
        <p:blipFill>
          <a:blip r:embed="rId4"/>
          <a:stretch>
            <a:fillRect/>
          </a:stretch>
        </p:blipFill>
        <p:spPr>
          <a:xfrm>
            <a:off x="758309" y="5613321"/>
            <a:ext cx="1083231" cy="1733193"/>
          </a:xfrm>
          <a:prstGeom prst="rect">
            <a:avLst/>
          </a:prstGeom>
        </p:spPr>
      </p:pic>
      <p:sp>
        <p:nvSpPr>
          <p:cNvPr id="12" name="Text 6"/>
          <p:cNvSpPr/>
          <p:nvPr/>
        </p:nvSpPr>
        <p:spPr>
          <a:xfrm>
            <a:off x="2166461" y="5829895"/>
            <a:ext cx="4124563" cy="356235"/>
          </a:xfrm>
          <a:prstGeom prst="rect">
            <a:avLst/>
          </a:prstGeom>
          <a:noFill/>
        </p:spPr>
        <p:txBody>
          <a:bodyPr wrap="none" rtlCol="0" anchor="t"/>
          <a:lstStyle/>
          <a:p>
            <a:pPr marL="0" indent="0" algn="l">
              <a:lnSpc>
                <a:spcPts val="2805"/>
              </a:lnSpc>
              <a:buNone/>
            </a:pPr>
            <a:r>
              <a:rPr lang="en-US" sz="2245" dirty="0">
                <a:solidFill>
                  <a:srgbClr val="FFE5E5"/>
                </a:solidFill>
                <a:latin typeface="Dela Gothic One" pitchFamily="34" charset="0"/>
                <a:ea typeface="Dela Gothic One" pitchFamily="34" charset="-122"/>
                <a:cs typeface="Dela Gothic One" pitchFamily="34" charset="-120"/>
              </a:rPr>
              <a:t>Performance Evaluation</a:t>
            </a:r>
            <a:endParaRPr lang="en-US" sz="2245" dirty="0"/>
          </a:p>
        </p:txBody>
      </p:sp>
      <p:sp>
        <p:nvSpPr>
          <p:cNvPr id="13" name="Text 7"/>
          <p:cNvSpPr/>
          <p:nvPr/>
        </p:nvSpPr>
        <p:spPr>
          <a:xfrm>
            <a:off x="2166461" y="6316028"/>
            <a:ext cx="11705630" cy="693420"/>
          </a:xfrm>
          <a:prstGeom prst="rect">
            <a:avLst/>
          </a:prstGeom>
          <a:noFill/>
        </p:spPr>
        <p:txBody>
          <a:bodyPr wrap="square" rtlCol="0" anchor="t"/>
          <a:lstStyle/>
          <a:p>
            <a:pPr marL="0" indent="0" algn="l">
              <a:lnSpc>
                <a:spcPts val="2730"/>
              </a:lnSpc>
              <a:buNone/>
            </a:pPr>
            <a:r>
              <a:rPr lang="en-US" sz="1705" dirty="0">
                <a:solidFill>
                  <a:srgbClr val="FFE5E5"/>
                </a:solidFill>
                <a:latin typeface="DM Sans" pitchFamily="34" charset="0"/>
                <a:ea typeface="DM Sans" pitchFamily="34" charset="-122"/>
                <a:cs typeface="DM Sans" pitchFamily="34" charset="-120"/>
              </a:rPr>
              <a:t>Assessing the impact of hyperparameter tuning on the model's performance, ensuring that the final selected configuration provides the best balance between predictive power, model complexity, and computational efficiency.</a:t>
            </a:r>
            <a:endParaRPr lang="en-US" sz="1705"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10218</Words>
  <Application>WPS Presentation</Application>
  <PresentationFormat>Custom</PresentationFormat>
  <Paragraphs>196</Paragraphs>
  <Slides>14</Slides>
  <Notes>13</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14</vt:i4>
      </vt:variant>
    </vt:vector>
  </HeadingPairs>
  <TitlesOfParts>
    <vt:vector size="31" baseType="lpstr">
      <vt:lpstr>Arial</vt:lpstr>
      <vt:lpstr>SimSun</vt:lpstr>
      <vt:lpstr>Wingdings</vt:lpstr>
      <vt:lpstr>Dela Gothic One</vt:lpstr>
      <vt:lpstr>Segoe Print</vt:lpstr>
      <vt:lpstr>Dela Gothic One</vt:lpstr>
      <vt:lpstr>Dela Gothic One</vt:lpstr>
      <vt:lpstr>DM Sans</vt:lpstr>
      <vt:lpstr>DM Sans</vt:lpstr>
      <vt:lpstr>DM Sans</vt:lpstr>
      <vt:lpstr>Calibri</vt:lpstr>
      <vt:lpstr>Microsoft YaHei</vt:lpstr>
      <vt:lpstr>Arial Unicode MS</vt:lpstr>
      <vt:lpstr>MingLiU-ExtB</vt:lpstr>
      <vt:lpstr>Arial Black</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ADMIN</cp:lastModifiedBy>
  <cp:revision>12</cp:revision>
  <dcterms:created xsi:type="dcterms:W3CDTF">2024-07-15T09:01:00Z</dcterms:created>
  <dcterms:modified xsi:type="dcterms:W3CDTF">2024-07-15T17:27:04Z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A430604844A347648AF644F29CDCC9E7_12</vt:lpwstr>
  </property>
  <property fmtid="{D5CDD505-2E9C-101B-9397-08002B2CF9AE}" pid="3" name="KSOProductBuildVer">
    <vt:lpwstr>1033-12.2.0.17152</vt:lpwstr>
  </property>
</Properties>
</file>