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70" r:id="rId5"/>
    <p:sldId id="257" r:id="rId6"/>
    <p:sldId id="258" r:id="rId7"/>
    <p:sldId id="259" r:id="rId8"/>
    <p:sldId id="260" r:id="rId9"/>
    <p:sldId id="261" r:id="rId10"/>
    <p:sldId id="262" r:id="rId11"/>
    <p:sldId id="263" r:id="rId12"/>
    <p:sldId id="264" r:id="rId13"/>
    <p:sldId id="265" r:id="rId14"/>
    <p:sldId id="266" r:id="rId15"/>
    <p:sldId id="267" r:id="rId16"/>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73" d="100"/>
          <a:sy n="73" d="100"/>
        </p:scale>
        <p:origin x="48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1054" y="822960"/>
            <a:ext cx="9601200" cy="3566161"/>
          </a:xfrm>
        </p:spPr>
        <p:txBody>
          <a:bodyPr anchor="b">
            <a:normAutofit/>
          </a:bodyPr>
          <a:lstStyle>
            <a:lvl1pPr algn="l">
              <a:defRPr sz="576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821054" y="4612641"/>
            <a:ext cx="7680960" cy="2336800"/>
          </a:xfrm>
        </p:spPr>
        <p:txBody>
          <a:bodyPr anchor="t">
            <a:normAutofit/>
          </a:bodyPr>
          <a:lstStyle>
            <a:lvl1pPr marL="0" indent="0" algn="l">
              <a:buNone/>
              <a:defRPr sz="2520">
                <a:solidFill>
                  <a:schemeClr val="bg2">
                    <a:lumMod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cxnSp>
        <p:nvCxnSpPr>
          <p:cNvPr id="16" name="Straight Connector 15"/>
          <p:cNvCxnSpPr/>
          <p:nvPr/>
        </p:nvCxnSpPr>
        <p:spPr>
          <a:xfrm flipH="1">
            <a:off x="9873614" y="10160"/>
            <a:ext cx="4572000" cy="4572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7329805" y="109855"/>
            <a:ext cx="7296786" cy="7296786"/>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8682990" y="274320"/>
            <a:ext cx="5943600" cy="59436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8803005" y="38734"/>
            <a:ext cx="5823587" cy="5823587"/>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9414512" y="731522"/>
            <a:ext cx="5212079" cy="521207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822960" y="640080"/>
            <a:ext cx="12982574" cy="374904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smtClean="0"/>
              <a:t>Click icon to add picture</a:t>
            </a:r>
            <a:endParaRPr lang="en-US" dirty="0"/>
          </a:p>
        </p:txBody>
      </p:sp>
      <p:sp>
        <p:nvSpPr>
          <p:cNvPr id="16" name="Text Placeholder 9"/>
          <p:cNvSpPr>
            <a:spLocks noGrp="1"/>
          </p:cNvSpPr>
          <p:nvPr>
            <p:ph type="body" sz="quarter" idx="14"/>
          </p:nvPr>
        </p:nvSpPr>
        <p:spPr>
          <a:xfrm>
            <a:off x="1097282" y="4612640"/>
            <a:ext cx="9965052" cy="548640"/>
          </a:xfrm>
        </p:spPr>
        <p:txBody>
          <a:bodyPr anchor="t">
            <a:normAutofit/>
          </a:bodyPr>
          <a:lstStyle>
            <a:lvl1pPr marL="0" indent="0">
              <a:buFontTx/>
              <a:buNone/>
              <a:defRPr sz="1920"/>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C764DE79-268F-4C1A-8933-263129D2AF90}"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21056" y="822960"/>
            <a:ext cx="12070080" cy="3291840"/>
          </a:xfrm>
        </p:spPr>
        <p:txBody>
          <a:bodyPr anchor="ctr">
            <a:normAutofit/>
          </a:bodyPr>
          <a:lstStyle>
            <a:lvl1pPr algn="l">
              <a:defRPr sz="384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21054" y="4937760"/>
            <a:ext cx="10243186" cy="2255520"/>
          </a:xfrm>
        </p:spPr>
        <p:txBody>
          <a:bodyPr anchor="ctr">
            <a:normAutofit/>
          </a:bodyPr>
          <a:lstStyle>
            <a:lvl1pPr marL="0" indent="0" algn="l">
              <a:buNone/>
              <a:defRPr sz="2400">
                <a:solidFill>
                  <a:schemeClr val="bg2">
                    <a:lumMod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694" y="822960"/>
            <a:ext cx="10972801" cy="3291840"/>
          </a:xfrm>
        </p:spPr>
        <p:txBody>
          <a:bodyPr anchor="ctr">
            <a:normAutofit/>
          </a:bodyPr>
          <a:lstStyle>
            <a:lvl1pPr algn="l">
              <a:defRPr sz="384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735454" y="4114800"/>
            <a:ext cx="10241280" cy="457200"/>
          </a:xfrm>
        </p:spPr>
        <p:txBody>
          <a:bodyPr anchor="ctr"/>
          <a:lstStyle>
            <a:lvl1pPr marL="0" indent="0">
              <a:buFontTx/>
              <a:buNone/>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821056" y="5161281"/>
            <a:ext cx="10241280" cy="2021838"/>
          </a:xfrm>
        </p:spPr>
        <p:txBody>
          <a:bodyPr anchor="ctr">
            <a:normAutofit/>
          </a:bodyPr>
          <a:lstStyle>
            <a:lvl1pPr marL="0" indent="0" algn="l">
              <a:buNone/>
              <a:defRPr sz="2400">
                <a:solidFill>
                  <a:schemeClr val="bg2">
                    <a:lumMod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
        <p:nvSpPr>
          <p:cNvPr id="14" name="TextBox 13"/>
          <p:cNvSpPr txBox="1"/>
          <p:nvPr/>
        </p:nvSpPr>
        <p:spPr>
          <a:xfrm>
            <a:off x="638174" y="974667"/>
            <a:ext cx="731520" cy="701731"/>
          </a:xfrm>
          <a:prstGeom prst="rect">
            <a:avLst/>
          </a:prstGeom>
        </p:spPr>
        <p:txBody>
          <a:bodyPr vert="horz" lIns="109728" tIns="54864" rIns="109728" bIns="54864" rtlCol="0" anchor="ctr">
            <a:noAutofit/>
          </a:bodyPr>
          <a:lstStyle/>
          <a:p>
            <a:pPr lvl="0"/>
            <a:r>
              <a:rPr lang="en-US" sz="9600" dirty="0">
                <a:solidFill>
                  <a:schemeClr val="tx1"/>
                </a:solidFill>
                <a:effectLst/>
              </a:rPr>
              <a:t>“</a:t>
            </a:r>
            <a:endParaRPr lang="en-US" sz="9600" dirty="0">
              <a:solidFill>
                <a:schemeClr val="tx1"/>
              </a:solidFill>
              <a:effectLst/>
            </a:endParaRPr>
          </a:p>
        </p:txBody>
      </p:sp>
      <p:sp>
        <p:nvSpPr>
          <p:cNvPr id="15" name="TextBox 14"/>
          <p:cNvSpPr txBox="1"/>
          <p:nvPr/>
        </p:nvSpPr>
        <p:spPr>
          <a:xfrm>
            <a:off x="12342494" y="3322321"/>
            <a:ext cx="731520" cy="701731"/>
          </a:xfrm>
          <a:prstGeom prst="rect">
            <a:avLst/>
          </a:prstGeom>
        </p:spPr>
        <p:txBody>
          <a:bodyPr vert="horz" lIns="109728" tIns="54864" rIns="109728" bIns="54864" rtlCol="0" anchor="ctr">
            <a:noAutofit/>
          </a:bodyPr>
          <a:lstStyle/>
          <a:p>
            <a:pPr lvl="0" algn="r"/>
            <a:r>
              <a:rPr lang="en-US" sz="9600" dirty="0">
                <a:solidFill>
                  <a:schemeClr val="tx1"/>
                </a:solidFill>
                <a:effectLst/>
              </a:rPr>
              <a:t>”</a:t>
            </a:r>
            <a:endParaRPr lang="en-US" sz="9600" dirty="0">
              <a:solidFill>
                <a:schemeClr val="tx1"/>
              </a:solidFill>
              <a:effectLst/>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21054" y="4114800"/>
            <a:ext cx="10241280" cy="2036880"/>
          </a:xfrm>
        </p:spPr>
        <p:txBody>
          <a:bodyPr anchor="b">
            <a:normAutofit/>
          </a:bodyPr>
          <a:lstStyle>
            <a:lvl1pPr algn="l">
              <a:defRPr sz="384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21053" y="6159577"/>
            <a:ext cx="10243188" cy="1032480"/>
          </a:xfrm>
        </p:spPr>
        <p:txBody>
          <a:bodyPr anchor="t">
            <a:normAutofit/>
          </a:bodyPr>
          <a:lstStyle>
            <a:lvl1pPr marL="0" indent="0" algn="l">
              <a:buNone/>
              <a:defRPr sz="2400">
                <a:solidFill>
                  <a:schemeClr val="bg2">
                    <a:lumMod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369696" y="822960"/>
            <a:ext cx="10972800" cy="3291840"/>
          </a:xfrm>
        </p:spPr>
        <p:txBody>
          <a:bodyPr anchor="ctr">
            <a:normAutofit/>
          </a:bodyPr>
          <a:lstStyle>
            <a:lvl1pPr algn="l">
              <a:defRPr sz="384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821055" y="4714241"/>
            <a:ext cx="10241281" cy="1259839"/>
          </a:xfrm>
        </p:spPr>
        <p:txBody>
          <a:bodyPr vert="horz" lIns="91440" tIns="45720" rIns="91440" bIns="45720" rtlCol="0" anchor="b">
            <a:normAutofit/>
          </a:bodyPr>
          <a:lstStyle>
            <a:lvl1pPr>
              <a:buNone/>
              <a:defRPr lang="en-US" sz="2880" b="0" cap="all" dirty="0">
                <a:ln w="3175" cmpd="sng">
                  <a:noFill/>
                </a:ln>
                <a:solidFill>
                  <a:schemeClr val="tx1"/>
                </a:solidFill>
                <a:effectLst/>
              </a:defRPr>
            </a:lvl1pPr>
          </a:lstStyle>
          <a:p>
            <a:pPr marL="0" lvl="0">
              <a:spcBef>
                <a:spcPct val="0"/>
              </a:spcBef>
              <a:buNone/>
            </a:pPr>
            <a:r>
              <a:rPr lang="en-US" smtClean="0"/>
              <a:t>Click to edit Master text styles</a:t>
            </a:r>
            <a:endParaRPr lang="en-US" smtClean="0"/>
          </a:p>
        </p:txBody>
      </p:sp>
      <p:sp>
        <p:nvSpPr>
          <p:cNvPr id="3" name="Text Placeholder 2"/>
          <p:cNvSpPr>
            <a:spLocks noGrp="1"/>
          </p:cNvSpPr>
          <p:nvPr>
            <p:ph type="body" idx="1"/>
          </p:nvPr>
        </p:nvSpPr>
        <p:spPr>
          <a:xfrm>
            <a:off x="821054" y="5974080"/>
            <a:ext cx="10241281" cy="1219200"/>
          </a:xfrm>
        </p:spPr>
        <p:txBody>
          <a:bodyPr anchor="t">
            <a:normAutofit/>
          </a:bodyPr>
          <a:lstStyle>
            <a:lvl1pPr marL="0" indent="0" algn="l">
              <a:buNone/>
              <a:defRPr sz="2160">
                <a:solidFill>
                  <a:schemeClr val="bg2">
                    <a:lumMod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
        <p:nvSpPr>
          <p:cNvPr id="11" name="TextBox 10"/>
          <p:cNvSpPr txBox="1"/>
          <p:nvPr/>
        </p:nvSpPr>
        <p:spPr>
          <a:xfrm>
            <a:off x="638174" y="974667"/>
            <a:ext cx="731520" cy="701731"/>
          </a:xfrm>
          <a:prstGeom prst="rect">
            <a:avLst/>
          </a:prstGeom>
        </p:spPr>
        <p:txBody>
          <a:bodyPr vert="horz" lIns="109728" tIns="54864" rIns="109728" bIns="54864" rtlCol="0" anchor="ctr">
            <a:noAutofit/>
          </a:bodyPr>
          <a:lstStyle/>
          <a:p>
            <a:pPr lvl="0"/>
            <a:r>
              <a:rPr lang="en-US" sz="9600" dirty="0">
                <a:solidFill>
                  <a:schemeClr val="tx1"/>
                </a:solidFill>
                <a:effectLst/>
              </a:rPr>
              <a:t>“</a:t>
            </a:r>
            <a:endParaRPr lang="en-US" sz="9600" dirty="0">
              <a:solidFill>
                <a:schemeClr val="tx1"/>
              </a:solidFill>
              <a:effectLst/>
            </a:endParaRPr>
          </a:p>
        </p:txBody>
      </p:sp>
      <p:sp>
        <p:nvSpPr>
          <p:cNvPr id="12" name="TextBox 11"/>
          <p:cNvSpPr txBox="1"/>
          <p:nvPr/>
        </p:nvSpPr>
        <p:spPr>
          <a:xfrm>
            <a:off x="12342494" y="3322321"/>
            <a:ext cx="731520" cy="701731"/>
          </a:xfrm>
          <a:prstGeom prst="rect">
            <a:avLst/>
          </a:prstGeom>
        </p:spPr>
        <p:txBody>
          <a:bodyPr vert="horz" lIns="109728" tIns="54864" rIns="109728" bIns="54864" rtlCol="0" anchor="ctr">
            <a:noAutofit/>
          </a:bodyPr>
          <a:lstStyle/>
          <a:p>
            <a:pPr lvl="0" algn="r"/>
            <a:r>
              <a:rPr lang="en-US" sz="9600" dirty="0">
                <a:solidFill>
                  <a:schemeClr val="tx1"/>
                </a:solidFill>
                <a:effectLst/>
              </a:rPr>
              <a:t>”</a:t>
            </a:r>
            <a:endParaRPr lang="en-US" sz="9600" dirty="0">
              <a:solidFill>
                <a:schemeClr val="tx1"/>
              </a:solidFill>
              <a:effectLst/>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056" y="822960"/>
            <a:ext cx="12070080" cy="329184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821054" y="4714241"/>
            <a:ext cx="10241280" cy="1005840"/>
          </a:xfrm>
        </p:spPr>
        <p:txBody>
          <a:bodyPr vert="horz" lIns="91440" tIns="45720" rIns="91440" bIns="45720" rtlCol="0" anchor="b">
            <a:normAutofit/>
          </a:bodyPr>
          <a:lstStyle>
            <a:lvl1pPr>
              <a:buNone/>
              <a:defRPr lang="en-US" sz="2880" b="0" cap="all" dirty="0">
                <a:ln w="3175" cmpd="sng">
                  <a:noFill/>
                </a:ln>
                <a:solidFill>
                  <a:schemeClr val="tx1"/>
                </a:solidFill>
                <a:effectLst/>
              </a:defRPr>
            </a:lvl1pPr>
          </a:lstStyle>
          <a:p>
            <a:pPr marL="0" lvl="0">
              <a:spcBef>
                <a:spcPct val="0"/>
              </a:spcBef>
              <a:buNone/>
            </a:pPr>
            <a:r>
              <a:rPr lang="en-US" smtClean="0"/>
              <a:t>Click to edit Master text styles</a:t>
            </a:r>
            <a:endParaRPr lang="en-US" smtClean="0"/>
          </a:p>
        </p:txBody>
      </p:sp>
      <p:sp>
        <p:nvSpPr>
          <p:cNvPr id="3" name="Text Placeholder 2"/>
          <p:cNvSpPr>
            <a:spLocks noGrp="1"/>
          </p:cNvSpPr>
          <p:nvPr>
            <p:ph type="body" idx="1"/>
          </p:nvPr>
        </p:nvSpPr>
        <p:spPr>
          <a:xfrm>
            <a:off x="821054" y="5720079"/>
            <a:ext cx="10241281" cy="1473200"/>
          </a:xfrm>
        </p:spPr>
        <p:txBody>
          <a:bodyPr anchor="t">
            <a:normAutofit/>
          </a:bodyPr>
          <a:lstStyle>
            <a:lvl1pPr marL="0" indent="0" algn="l">
              <a:buNone/>
              <a:defRPr sz="2160">
                <a:solidFill>
                  <a:schemeClr val="bg2">
                    <a:lumMod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22254" y="822960"/>
            <a:ext cx="2468880" cy="5486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22960" y="822960"/>
            <a:ext cx="9387840" cy="6370320"/>
          </a:xfrm>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1054" y="2407920"/>
            <a:ext cx="10241281" cy="2737920"/>
          </a:xfrm>
        </p:spPr>
        <p:txBody>
          <a:bodyPr anchor="b">
            <a:normAutofit/>
          </a:bodyPr>
          <a:lstStyle>
            <a:lvl1pPr algn="l">
              <a:defRPr sz="432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821056" y="5394960"/>
            <a:ext cx="10241280" cy="1798320"/>
          </a:xfrm>
        </p:spPr>
        <p:txBody>
          <a:bodyPr anchor="t">
            <a:normAutofit/>
          </a:bodyPr>
          <a:lstStyle>
            <a:lvl1pPr marL="0" indent="0" algn="l">
              <a:buNone/>
              <a:defRPr sz="2160">
                <a:solidFill>
                  <a:schemeClr val="bg2">
                    <a:lumMod val="7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C764DE79-268F-4C1A-8933-263129D2AF90}"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1054" y="822961"/>
            <a:ext cx="5925186" cy="433832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969760" y="822961"/>
            <a:ext cx="5921375" cy="4338319"/>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66497" y="822960"/>
            <a:ext cx="5579744" cy="691514"/>
          </a:xfrm>
        </p:spPr>
        <p:txBody>
          <a:bodyPr anchor="b">
            <a:noAutofit/>
          </a:bodyPr>
          <a:lstStyle>
            <a:lvl1pPr marL="0" indent="0">
              <a:buNone/>
              <a:defRPr sz="336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21054" y="1524635"/>
            <a:ext cx="5925186" cy="3636646"/>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294879" y="822960"/>
            <a:ext cx="5598161" cy="691514"/>
          </a:xfrm>
        </p:spPr>
        <p:txBody>
          <a:bodyPr anchor="b">
            <a:noAutofit/>
          </a:bodyPr>
          <a:lstStyle>
            <a:lvl1pPr marL="0" indent="0">
              <a:buNone/>
              <a:defRPr sz="336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967854" y="1514474"/>
            <a:ext cx="5915026" cy="3636646"/>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02014" y="822960"/>
            <a:ext cx="4389120" cy="1645920"/>
          </a:xfrm>
        </p:spPr>
        <p:txBody>
          <a:bodyPr anchor="b">
            <a:normAutofit/>
          </a:bodyPr>
          <a:lstStyle>
            <a:lvl1pPr algn="l">
              <a:defRPr sz="2880" b="0"/>
            </a:lvl1pPr>
          </a:lstStyle>
          <a:p>
            <a:r>
              <a:rPr lang="en-US" smtClean="0"/>
              <a:t>Click to edit Master title style</a:t>
            </a:r>
            <a:endParaRPr lang="en-US" dirty="0"/>
          </a:p>
        </p:txBody>
      </p:sp>
      <p:sp>
        <p:nvSpPr>
          <p:cNvPr id="3" name="Content Placeholder 2"/>
          <p:cNvSpPr>
            <a:spLocks noGrp="1"/>
          </p:cNvSpPr>
          <p:nvPr>
            <p:ph idx="1"/>
          </p:nvPr>
        </p:nvSpPr>
        <p:spPr>
          <a:xfrm>
            <a:off x="821055" y="822960"/>
            <a:ext cx="7132321" cy="6370320"/>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8502014" y="2651760"/>
            <a:ext cx="4389120" cy="2509520"/>
          </a:xfrm>
        </p:spPr>
        <p:txBody>
          <a:bodyPr anchor="t">
            <a:normAutofit/>
          </a:bodyPr>
          <a:lstStyle>
            <a:lvl1pPr marL="0" indent="0">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7374" y="1737360"/>
            <a:ext cx="7223760" cy="1371600"/>
          </a:xfrm>
        </p:spPr>
        <p:txBody>
          <a:bodyPr anchor="b">
            <a:normAutofit/>
          </a:bodyPr>
          <a:lstStyle>
            <a:lvl1pPr algn="l">
              <a:defRPr sz="336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1186814" y="1097280"/>
            <a:ext cx="3937169" cy="54864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smtClean="0"/>
              <a:t>Click icon to add picture</a:t>
            </a:r>
            <a:endParaRPr lang="en-US" dirty="0"/>
          </a:p>
        </p:txBody>
      </p:sp>
      <p:sp>
        <p:nvSpPr>
          <p:cNvPr id="4" name="Text Placeholder 3"/>
          <p:cNvSpPr>
            <a:spLocks noGrp="1"/>
          </p:cNvSpPr>
          <p:nvPr>
            <p:ph type="body" sz="half" idx="2"/>
          </p:nvPr>
        </p:nvSpPr>
        <p:spPr>
          <a:xfrm>
            <a:off x="5667374" y="3332480"/>
            <a:ext cx="7225666" cy="2458720"/>
          </a:xfrm>
        </p:spPr>
        <p:txBody>
          <a:bodyPr anchor="t">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764DE79-268F-4C1A-8933-263129D2AF90}"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1048363" y="3556000"/>
            <a:ext cx="3578230" cy="3850640"/>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821054" y="5384799"/>
            <a:ext cx="10241280" cy="1808480"/>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1054" y="822961"/>
            <a:ext cx="10241280" cy="4338320"/>
          </a:xfrm>
          <a:prstGeom prst="rect">
            <a:avLst/>
          </a:prstGeom>
        </p:spPr>
        <p:txBody>
          <a:bodyPr vert="horz" lIns="91440" tIns="45720" rIns="91440" bIns="45720" rtlCol="0"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1885294" y="7406641"/>
            <a:ext cx="1920240" cy="438150"/>
          </a:xfrm>
          <a:prstGeom prst="rect">
            <a:avLst/>
          </a:prstGeom>
        </p:spPr>
        <p:txBody>
          <a:bodyPr vert="horz" lIns="91440" tIns="45720" rIns="91440" bIns="45720" rtlCol="0" anchor="t"/>
          <a:lstStyle>
            <a:lvl1pPr algn="r">
              <a:defRPr sz="1200" b="0" i="0">
                <a:solidFill>
                  <a:schemeClr val="bg2">
                    <a:lumMod val="50000"/>
                  </a:schemeClr>
                </a:solidFill>
                <a:effectLst/>
                <a:latin typeface="+mn-lt"/>
              </a:defRPr>
            </a:lvl1pPr>
          </a:lstStyle>
          <a:p>
            <a:fld id="{C764DE79-268F-4C1A-8933-263129D2AF90}" type="datetimeFigureOut">
              <a:rPr lang="en-US" smtClean="0"/>
            </a:fld>
            <a:endParaRPr lang="en-US" dirty="0"/>
          </a:p>
        </p:txBody>
      </p:sp>
      <p:sp>
        <p:nvSpPr>
          <p:cNvPr id="5" name="Footer Placeholder 4"/>
          <p:cNvSpPr>
            <a:spLocks noGrp="1"/>
          </p:cNvSpPr>
          <p:nvPr>
            <p:ph type="ftr" sz="quarter" idx="3"/>
          </p:nvPr>
        </p:nvSpPr>
        <p:spPr>
          <a:xfrm>
            <a:off x="821054" y="7406641"/>
            <a:ext cx="9052560" cy="438150"/>
          </a:xfrm>
          <a:prstGeom prst="rect">
            <a:avLst/>
          </a:prstGeom>
        </p:spPr>
        <p:txBody>
          <a:bodyPr vert="horz" lIns="91440" tIns="45720" rIns="91440" bIns="45720" rtlCol="0" anchor="t"/>
          <a:lstStyle>
            <a:lvl1pPr algn="l">
              <a:defRPr sz="12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2435841" y="6694171"/>
            <a:ext cx="1370694" cy="803910"/>
          </a:xfrm>
          <a:prstGeom prst="rect">
            <a:avLst/>
          </a:prstGeom>
        </p:spPr>
        <p:txBody>
          <a:bodyPr vert="horz" lIns="91440" tIns="45720" rIns="91440" bIns="45720" rtlCol="0" anchor="b"/>
          <a:lstStyle>
            <a:lvl1pPr algn="r">
              <a:defRPr sz="3840" b="0" i="0">
                <a:solidFill>
                  <a:schemeClr val="bg2">
                    <a:lumMod val="50000"/>
                  </a:schemeClr>
                </a:solidFill>
                <a:effectLst/>
                <a:latin typeface="+mn-lt"/>
              </a:defRPr>
            </a:lvl1pPr>
          </a:lstStyle>
          <a:p>
            <a:fld id="{48F63A3B-78C7-47BE-AE5E-E10140E04643}"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l" defTabSz="548640" rtl="0" eaLnBrk="1" latinLnBrk="0" hangingPunct="1">
        <a:spcBef>
          <a:spcPct val="0"/>
        </a:spcBef>
        <a:buNone/>
        <a:defRPr sz="432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548640" rtl="0" eaLnBrk="1" latinLnBrk="0" hangingPunct="1">
        <a:spcBef>
          <a:spcPct val="20000"/>
        </a:spcBef>
        <a:spcAft>
          <a:spcPts val="720"/>
        </a:spcAft>
        <a:buClr>
          <a:schemeClr val="tx1"/>
        </a:buClr>
        <a:buSzPct val="80000"/>
        <a:buFont typeface="Wingdings 3" panose="05040102010807070707" pitchFamily="18" charset="2"/>
        <a:buChar char=""/>
        <a:defRPr sz="2400" kern="1200" cap="none">
          <a:solidFill>
            <a:schemeClr val="bg2">
              <a:lumMod val="75000"/>
            </a:schemeClr>
          </a:solidFill>
          <a:effectLst/>
          <a:latin typeface="+mn-lt"/>
          <a:ea typeface="+mn-ea"/>
          <a:cs typeface="+mn-cs"/>
        </a:defRPr>
      </a:lvl1pPr>
      <a:lvl2pPr marL="891540" indent="-342900" algn="l" defTabSz="548640" rtl="0" eaLnBrk="1" latinLnBrk="0" hangingPunct="1">
        <a:spcBef>
          <a:spcPct val="20000"/>
        </a:spcBef>
        <a:spcAft>
          <a:spcPts val="720"/>
        </a:spcAft>
        <a:buClr>
          <a:schemeClr val="tx1"/>
        </a:buClr>
        <a:buSzPct val="80000"/>
        <a:buFont typeface="Wingdings 3" panose="05040102010807070707" pitchFamily="18" charset="2"/>
        <a:buChar char=""/>
        <a:defRPr sz="2160" kern="1200" cap="none">
          <a:solidFill>
            <a:schemeClr val="bg2">
              <a:lumMod val="75000"/>
            </a:schemeClr>
          </a:solidFill>
          <a:effectLst/>
          <a:latin typeface="+mn-lt"/>
          <a:ea typeface="+mn-ea"/>
          <a:cs typeface="+mn-cs"/>
        </a:defRPr>
      </a:lvl2pPr>
      <a:lvl3pPr marL="1440180" indent="-342900" algn="l" defTabSz="548640" rtl="0" eaLnBrk="1" latinLnBrk="0" hangingPunct="1">
        <a:spcBef>
          <a:spcPct val="20000"/>
        </a:spcBef>
        <a:spcAft>
          <a:spcPts val="720"/>
        </a:spcAft>
        <a:buClr>
          <a:schemeClr val="tx1"/>
        </a:buClr>
        <a:buSzPct val="80000"/>
        <a:buFont typeface="Wingdings 3" panose="05040102010807070707" pitchFamily="18" charset="2"/>
        <a:buChar char=""/>
        <a:defRPr sz="1920" kern="1200" cap="none">
          <a:solidFill>
            <a:schemeClr val="bg2">
              <a:lumMod val="75000"/>
            </a:schemeClr>
          </a:solidFill>
          <a:effectLst/>
          <a:latin typeface="+mn-lt"/>
          <a:ea typeface="+mn-ea"/>
          <a:cs typeface="+mn-cs"/>
        </a:defRPr>
      </a:lvl3pPr>
      <a:lvl4pPr marL="1851660" indent="-205740" algn="l" defTabSz="548640" rtl="0" eaLnBrk="1" latinLnBrk="0" hangingPunct="1">
        <a:spcBef>
          <a:spcPct val="20000"/>
        </a:spcBef>
        <a:spcAft>
          <a:spcPts val="720"/>
        </a:spcAft>
        <a:buClr>
          <a:schemeClr val="tx1"/>
        </a:buClr>
        <a:buSzPct val="80000"/>
        <a:buFont typeface="Wingdings 3" panose="05040102010807070707" pitchFamily="18" charset="2"/>
        <a:buChar char=""/>
        <a:defRPr sz="1680" kern="1200" cap="none">
          <a:solidFill>
            <a:schemeClr val="bg2">
              <a:lumMod val="75000"/>
            </a:schemeClr>
          </a:solidFill>
          <a:effectLst/>
          <a:latin typeface="+mn-lt"/>
          <a:ea typeface="+mn-ea"/>
          <a:cs typeface="+mn-cs"/>
        </a:defRPr>
      </a:lvl4pPr>
      <a:lvl5pPr marL="2400300" indent="-205740" algn="l" defTabSz="548640" rtl="0" eaLnBrk="1" latinLnBrk="0" hangingPunct="1">
        <a:spcBef>
          <a:spcPct val="20000"/>
        </a:spcBef>
        <a:spcAft>
          <a:spcPts val="720"/>
        </a:spcAft>
        <a:buClr>
          <a:schemeClr val="tx1"/>
        </a:buClr>
        <a:buSzPct val="80000"/>
        <a:buFont typeface="Wingdings 3" panose="05040102010807070707" pitchFamily="18" charset="2"/>
        <a:buChar char=""/>
        <a:defRPr sz="1680" kern="1200" cap="none">
          <a:solidFill>
            <a:schemeClr val="bg2">
              <a:lumMod val="75000"/>
            </a:schemeClr>
          </a:solidFill>
          <a:effectLst/>
          <a:latin typeface="+mn-lt"/>
          <a:ea typeface="+mn-ea"/>
          <a:cs typeface="+mn-cs"/>
        </a:defRPr>
      </a:lvl5pPr>
      <a:lvl6pPr marL="3017520" indent="-274320" algn="l" defTabSz="548640" rtl="0" eaLnBrk="1" latinLnBrk="0" hangingPunct="1">
        <a:spcBef>
          <a:spcPct val="20000"/>
        </a:spcBef>
        <a:spcAft>
          <a:spcPts val="720"/>
        </a:spcAft>
        <a:buClr>
          <a:schemeClr val="tx1"/>
        </a:buClr>
        <a:buSzPct val="80000"/>
        <a:buFont typeface="Wingdings 3" panose="05040102010807070707" pitchFamily="18" charset="2"/>
        <a:buChar char=""/>
        <a:defRPr sz="1680" kern="1200" cap="none">
          <a:solidFill>
            <a:schemeClr val="bg2">
              <a:lumMod val="75000"/>
            </a:schemeClr>
          </a:solidFill>
          <a:effectLst/>
          <a:latin typeface="+mn-lt"/>
          <a:ea typeface="+mn-ea"/>
          <a:cs typeface="+mn-cs"/>
        </a:defRPr>
      </a:lvl6pPr>
      <a:lvl7pPr marL="3566160" indent="-274320" algn="l" defTabSz="548640" rtl="0" eaLnBrk="1" latinLnBrk="0" hangingPunct="1">
        <a:spcBef>
          <a:spcPct val="20000"/>
        </a:spcBef>
        <a:spcAft>
          <a:spcPts val="720"/>
        </a:spcAft>
        <a:buClr>
          <a:schemeClr val="tx1"/>
        </a:buClr>
        <a:buSzPct val="80000"/>
        <a:buFont typeface="Wingdings 3" panose="05040102010807070707" pitchFamily="18" charset="2"/>
        <a:buChar char=""/>
        <a:defRPr sz="1680" kern="1200" cap="none">
          <a:solidFill>
            <a:schemeClr val="bg2">
              <a:lumMod val="75000"/>
            </a:schemeClr>
          </a:solidFill>
          <a:effectLst/>
          <a:latin typeface="+mn-lt"/>
          <a:ea typeface="+mn-ea"/>
          <a:cs typeface="+mn-cs"/>
        </a:defRPr>
      </a:lvl7pPr>
      <a:lvl8pPr marL="4114800" indent="-274320" algn="l" defTabSz="548640" rtl="0" eaLnBrk="1" latinLnBrk="0" hangingPunct="1">
        <a:spcBef>
          <a:spcPct val="20000"/>
        </a:spcBef>
        <a:spcAft>
          <a:spcPts val="720"/>
        </a:spcAft>
        <a:buClr>
          <a:schemeClr val="tx1"/>
        </a:buClr>
        <a:buSzPct val="80000"/>
        <a:buFont typeface="Wingdings 3" panose="05040102010807070707" pitchFamily="18" charset="2"/>
        <a:buChar char=""/>
        <a:defRPr sz="1680" kern="1200" cap="none">
          <a:solidFill>
            <a:schemeClr val="bg2">
              <a:lumMod val="75000"/>
            </a:schemeClr>
          </a:solidFill>
          <a:effectLst/>
          <a:latin typeface="+mn-lt"/>
          <a:ea typeface="+mn-ea"/>
          <a:cs typeface="+mn-cs"/>
        </a:defRPr>
      </a:lvl8pPr>
      <a:lvl9pPr marL="4663440" indent="-274320" algn="l" defTabSz="548640" rtl="0" eaLnBrk="1" latinLnBrk="0" hangingPunct="1">
        <a:spcBef>
          <a:spcPct val="20000"/>
        </a:spcBef>
        <a:spcAft>
          <a:spcPts val="720"/>
        </a:spcAft>
        <a:buClr>
          <a:schemeClr val="tx1"/>
        </a:buClr>
        <a:buSzPct val="80000"/>
        <a:buFont typeface="Wingdings 3" panose="05040102010807070707" pitchFamily="18" charset="2"/>
        <a:buChar char=""/>
        <a:defRPr sz="1680" kern="1200" cap="none">
          <a:solidFill>
            <a:schemeClr val="bg2">
              <a:lumMod val="75000"/>
            </a:schemeClr>
          </a:solidFill>
          <a:effectLst/>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8.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8.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txBody>
          <a:bodyPr/>
          <a:p>
            <a:pPr marL="0" indent="0">
              <a:lnSpc>
                <a:spcPts val="7545"/>
              </a:lnSpc>
              <a:buNone/>
            </a:pPr>
            <a:r>
              <a:rPr lang="en-US" b="1" dirty="0">
                <a:solidFill>
                  <a:srgbClr val="1F1E1E"/>
                </a:solidFill>
                <a:latin typeface="Alexandria" pitchFamily="34" charset="0"/>
                <a:ea typeface="Alexandria" pitchFamily="34" charset="-122"/>
                <a:cs typeface="Alexandria" pitchFamily="34" charset="-120"/>
                <a:sym typeface="+mn-ea"/>
              </a:rPr>
              <a:t>             </a:t>
            </a:r>
            <a:endParaRPr lang="en-US" b="1" dirty="0">
              <a:solidFill>
                <a:srgbClr val="1F1E1E"/>
              </a:solidFill>
              <a:latin typeface="Alexandria" pitchFamily="34" charset="0"/>
              <a:ea typeface="Alexandria" pitchFamily="34" charset="-122"/>
              <a:cs typeface="Alexandria" pitchFamily="34" charset="-120"/>
              <a:sym typeface="+mn-ea"/>
            </a:endParaRPr>
          </a:p>
          <a:p>
            <a:pPr marL="0" indent="0">
              <a:lnSpc>
                <a:spcPts val="7545"/>
              </a:lnSpc>
              <a:buNone/>
            </a:pPr>
            <a:endParaRPr lang="en-US" b="1" dirty="0">
              <a:solidFill>
                <a:srgbClr val="1F1E1E"/>
              </a:solidFill>
              <a:latin typeface="Alexandria" pitchFamily="34" charset="0"/>
              <a:ea typeface="Alexandria" pitchFamily="34" charset="-122"/>
              <a:cs typeface="Alexandria" pitchFamily="34" charset="-120"/>
              <a:sym typeface="+mn-ea"/>
            </a:endParaRPr>
          </a:p>
          <a:p>
            <a:pPr marL="0" indent="0">
              <a:lnSpc>
                <a:spcPts val="7545"/>
              </a:lnSpc>
              <a:buNone/>
            </a:pPr>
            <a:r>
              <a:rPr lang="en-US" b="1" dirty="0">
                <a:solidFill>
                  <a:srgbClr val="1F1E1E"/>
                </a:solidFill>
                <a:latin typeface="Alexandria" pitchFamily="34" charset="0"/>
                <a:ea typeface="Alexandria" pitchFamily="34" charset="-122"/>
                <a:cs typeface="Alexandria" pitchFamily="34" charset="-120"/>
                <a:sym typeface="+mn-ea"/>
              </a:rPr>
              <a:t>             </a:t>
            </a:r>
            <a:r>
              <a:rPr lang="en-US" sz="3600" b="1" dirty="0">
                <a:solidFill>
                  <a:srgbClr val="1F1E1E"/>
                </a:solidFill>
                <a:latin typeface="Alexandria" pitchFamily="34" charset="0"/>
                <a:ea typeface="Alexandria" pitchFamily="34" charset="-122"/>
                <a:cs typeface="Alexandria" pitchFamily="34" charset="-120"/>
                <a:sym typeface="+mn-ea"/>
              </a:rPr>
              <a:t>Data Wrangling and Acquisition</a:t>
            </a:r>
            <a:endParaRPr lang="en-US" sz="3600" b="1" dirty="0">
              <a:solidFill>
                <a:srgbClr val="1F1E1E"/>
              </a:solidFill>
              <a:latin typeface="Alexandria" pitchFamily="34" charset="0"/>
              <a:ea typeface="Alexandria" pitchFamily="34" charset="-122"/>
              <a:cs typeface="Alexandria" pitchFamily="34" charset="-120"/>
              <a:sym typeface="+mn-ea"/>
            </a:endParaRPr>
          </a:p>
          <a:p>
            <a:pPr marL="0" indent="0">
              <a:lnSpc>
                <a:spcPts val="7545"/>
              </a:lnSpc>
              <a:buNone/>
            </a:pPr>
            <a:r>
              <a:rPr lang="en-US" sz="3600" b="1" dirty="0">
                <a:solidFill>
                  <a:srgbClr val="1F1E1E"/>
                </a:solidFill>
                <a:latin typeface="Alexandria" pitchFamily="34" charset="0"/>
                <a:ea typeface="Alexandria" pitchFamily="34" charset="-122"/>
                <a:cs typeface="Alexandria" pitchFamily="34" charset="-120"/>
                <a:sym typeface="+mn-ea"/>
              </a:rPr>
              <a:t>       Created by : Divya Sharma</a:t>
            </a:r>
            <a:endParaRPr lang="en-US" sz="3600" b="1" dirty="0">
              <a:solidFill>
                <a:srgbClr val="1F1E1E"/>
              </a:solidFill>
              <a:latin typeface="Alexandria" pitchFamily="34" charset="0"/>
              <a:ea typeface="Alexandria" pitchFamily="34" charset="-122"/>
              <a:cs typeface="Alexandria" pitchFamily="34" charset="-120"/>
              <a:sym typeface="+mn-ea"/>
            </a:endParaRPr>
          </a:p>
          <a:p>
            <a:pPr marL="0" indent="0">
              <a:lnSpc>
                <a:spcPts val="7545"/>
              </a:lnSpc>
              <a:buNone/>
            </a:pPr>
            <a:endParaRPr lang="en-US" sz="3600" b="1" dirty="0">
              <a:solidFill>
                <a:srgbClr val="1F1E1E"/>
              </a:solidFill>
              <a:latin typeface="Alexandria" pitchFamily="34" charset="0"/>
              <a:ea typeface="Alexandria" pitchFamily="34" charset="-122"/>
              <a:cs typeface="Alexandria" pitchFamily="34" charset="-120"/>
              <a:sym typeface="+mn-ea"/>
            </a:endParaRPr>
          </a:p>
          <a:p>
            <a:pPr marL="0" indent="0">
              <a:lnSpc>
                <a:spcPts val="7545"/>
              </a:lnSpc>
              <a:buNone/>
            </a:pPr>
            <a:endParaRPr lang="en-US" sz="3600" b="1" dirty="0">
              <a:solidFill>
                <a:srgbClr val="1F1E1E"/>
              </a:solidFill>
              <a:latin typeface="Alexandria" pitchFamily="34" charset="0"/>
              <a:ea typeface="Alexandria" pitchFamily="34" charset="-122"/>
              <a:cs typeface="Alexandria" pitchFamily="34" charset="-120"/>
              <a:sym typeface="+mn-ea"/>
            </a:endParaRPr>
          </a:p>
          <a:p>
            <a:pPr marL="0" indent="0">
              <a:lnSpc>
                <a:spcPts val="7545"/>
              </a:lnSpc>
              <a:buNone/>
            </a:pPr>
            <a:r>
              <a:rPr lang="en-US" altLang="en-GB" sz="3600" b="1">
                <a:solidFill>
                  <a:schemeClr val="bg1"/>
                </a:solidFill>
                <a:sym typeface="+mn-ea"/>
              </a:rPr>
              <a:t>      </a:t>
            </a:r>
            <a:endParaRPr lang="en-US" altLang="en-GB" sz="3600" b="1" dirty="0">
              <a:solidFill>
                <a:schemeClr val="bg1"/>
              </a:solidFill>
              <a:latin typeface="Alexandria" pitchFamily="34" charset="0"/>
              <a:ea typeface="Alexandria" pitchFamily="34" charset="-122"/>
              <a:cs typeface="Alexandria" pitchFamily="34" charset="-120"/>
              <a:sym typeface="+mn-ea"/>
            </a:endParaRPr>
          </a:p>
        </p:txBody>
      </p:sp>
      <p:pic>
        <p:nvPicPr>
          <p:cNvPr id="4" name="Image 0" descr="preencoded.png"/>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1497330"/>
            <a:ext cx="7477601" cy="2874645"/>
          </a:xfrm>
          <a:prstGeom prst="rect">
            <a:avLst/>
          </a:prstGeom>
          <a:noFill/>
        </p:spPr>
        <p:txBody>
          <a:bodyPr wrap="square" rtlCol="0" anchor="t"/>
          <a:lstStyle/>
          <a:p>
            <a:pPr marL="0" indent="0">
              <a:lnSpc>
                <a:spcPts val="7545"/>
              </a:lnSpc>
              <a:buNone/>
            </a:pPr>
            <a:endParaRPr lang="en-US" sz="6035" dirty="0"/>
          </a:p>
        </p:txBody>
      </p:sp>
      <p:sp>
        <p:nvSpPr>
          <p:cNvPr id="6" name="Text 3"/>
          <p:cNvSpPr/>
          <p:nvPr/>
        </p:nvSpPr>
        <p:spPr>
          <a:xfrm>
            <a:off x="833120" y="4705350"/>
            <a:ext cx="7480300" cy="2046605"/>
          </a:xfrm>
          <a:prstGeom prst="rect">
            <a:avLst/>
          </a:prstGeom>
          <a:noFill/>
        </p:spPr>
        <p:txBody>
          <a:bodyPr wrap="square" rtlCol="0" anchor="t"/>
          <a:lstStyle/>
          <a:p>
            <a:pPr marL="0" indent="0">
              <a:lnSpc>
                <a:spcPts val="2800"/>
              </a:lnSpc>
              <a:buNone/>
            </a:pPr>
            <a:endParaRPr lang="en-US" sz="1750" b="1" dirty="0"/>
          </a:p>
        </p:txBody>
      </p:sp>
      <p:sp>
        <p:nvSpPr>
          <p:cNvPr id="7" name="Text 4"/>
          <p:cNvSpPr/>
          <p:nvPr/>
        </p:nvSpPr>
        <p:spPr>
          <a:xfrm>
            <a:off x="79" y="6376749"/>
            <a:ext cx="7477601" cy="355402"/>
          </a:xfrm>
          <a:prstGeom prst="rect">
            <a:avLst/>
          </a:prstGeom>
          <a:noFill/>
        </p:spPr>
        <p:txBody>
          <a:bodyPr wrap="none" rtlCol="0" anchor="t"/>
          <a:lstStyle/>
          <a:p>
            <a:pPr marL="0" indent="0">
              <a:lnSpc>
                <a:spcPts val="2800"/>
              </a:lnSpc>
              <a:buNone/>
            </a:pPr>
            <a:endParaRPr lang="en-US" sz="1750" dirty="0"/>
          </a:p>
        </p:txBody>
      </p:sp>
      <p:pic>
        <p:nvPicPr>
          <p:cNvPr id="8" name="Picture 7" descr="logo-dark"/>
          <p:cNvPicPr>
            <a:picLocks noChangeAspect="1"/>
          </p:cNvPicPr>
          <p:nvPr/>
        </p:nvPicPr>
        <p:blipFill>
          <a:blip r:embed="rId2"/>
          <a:stretch>
            <a:fillRect/>
          </a:stretch>
        </p:blipFill>
        <p:spPr>
          <a:xfrm>
            <a:off x="2847340" y="4705350"/>
            <a:ext cx="2739390" cy="9296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32696"/>
          </a:xfrm>
          <a:prstGeom prst="rect">
            <a:avLst/>
          </a:prstGeom>
          <a:solidFill>
            <a:srgbClr val="FFFAFA"/>
          </a:solidFill>
        </p:spPr>
      </p:sp>
      <p:sp>
        <p:nvSpPr>
          <p:cNvPr id="4" name="Text 2"/>
          <p:cNvSpPr/>
          <p:nvPr/>
        </p:nvSpPr>
        <p:spPr>
          <a:xfrm>
            <a:off x="1910358" y="594479"/>
            <a:ext cx="6905744" cy="675680"/>
          </a:xfrm>
          <a:prstGeom prst="rect">
            <a:avLst/>
          </a:prstGeom>
          <a:noFill/>
        </p:spPr>
        <p:txBody>
          <a:bodyPr wrap="none" rtlCol="0" anchor="t"/>
          <a:lstStyle/>
          <a:p>
            <a:pPr marL="0" indent="0">
              <a:lnSpc>
                <a:spcPts val="5320"/>
              </a:lnSpc>
              <a:buNone/>
            </a:pPr>
            <a:r>
              <a:rPr lang="en-US" sz="4255" b="1" dirty="0">
                <a:solidFill>
                  <a:srgbClr val="1F1E1E"/>
                </a:solidFill>
                <a:latin typeface="Alexandria" pitchFamily="34" charset="0"/>
                <a:ea typeface="Alexandria" pitchFamily="34" charset="-122"/>
                <a:cs typeface="Alexandria" pitchFamily="34" charset="-120"/>
              </a:rPr>
              <a:t>Generating the Heat Map</a:t>
            </a:r>
            <a:endParaRPr lang="en-US" sz="4255" dirty="0"/>
          </a:p>
        </p:txBody>
      </p:sp>
      <p:pic>
        <p:nvPicPr>
          <p:cNvPr id="5" name="Image 0" descr="preencoded.png"/>
          <p:cNvPicPr>
            <a:picLocks noChangeAspect="1"/>
          </p:cNvPicPr>
          <p:nvPr/>
        </p:nvPicPr>
        <p:blipFill>
          <a:blip r:embed="rId1"/>
          <a:stretch>
            <a:fillRect/>
          </a:stretch>
        </p:blipFill>
        <p:spPr>
          <a:xfrm>
            <a:off x="1910358" y="1702475"/>
            <a:ext cx="3387090" cy="2093357"/>
          </a:xfrm>
          <a:prstGeom prst="rect">
            <a:avLst/>
          </a:prstGeom>
        </p:spPr>
      </p:pic>
      <p:sp>
        <p:nvSpPr>
          <p:cNvPr id="6" name="Text 3"/>
          <p:cNvSpPr/>
          <p:nvPr/>
        </p:nvSpPr>
        <p:spPr>
          <a:xfrm>
            <a:off x="1910358" y="4065984"/>
            <a:ext cx="3387090" cy="675561"/>
          </a:xfrm>
          <a:prstGeom prst="rect">
            <a:avLst/>
          </a:prstGeom>
          <a:noFill/>
        </p:spPr>
        <p:txBody>
          <a:bodyPr wrap="square" rtlCol="0" anchor="t"/>
          <a:lstStyle/>
          <a:p>
            <a:pPr marL="0" indent="0" algn="l">
              <a:lnSpc>
                <a:spcPts val="2660"/>
              </a:lnSpc>
              <a:buNone/>
            </a:pPr>
            <a:r>
              <a:rPr lang="en-US" sz="2130" b="1" dirty="0">
                <a:solidFill>
                  <a:srgbClr val="3B3535"/>
                </a:solidFill>
                <a:latin typeface="Alexandria" pitchFamily="34" charset="0"/>
                <a:ea typeface="Alexandria" pitchFamily="34" charset="-122"/>
                <a:cs typeface="Alexandria" pitchFamily="34" charset="-120"/>
              </a:rPr>
              <a:t>Visualizing Data Patterns</a:t>
            </a:r>
            <a:endParaRPr lang="en-US" sz="2130" dirty="0"/>
          </a:p>
        </p:txBody>
      </p:sp>
      <p:sp>
        <p:nvSpPr>
          <p:cNvPr id="7" name="Text 4"/>
          <p:cNvSpPr/>
          <p:nvPr/>
        </p:nvSpPr>
        <p:spPr>
          <a:xfrm>
            <a:off x="1910358" y="4871204"/>
            <a:ext cx="3387090" cy="2767013"/>
          </a:xfrm>
          <a:prstGeom prst="rect">
            <a:avLst/>
          </a:prstGeom>
          <a:noFill/>
        </p:spPr>
        <p:txBody>
          <a:bodyPr wrap="square" rtlCol="0" anchor="t"/>
          <a:lstStyle/>
          <a:p>
            <a:pPr marL="0" indent="0" algn="l">
              <a:lnSpc>
                <a:spcPts val="2725"/>
              </a:lnSpc>
              <a:buNone/>
            </a:pPr>
            <a:r>
              <a:rPr lang="en-US" sz="1700" dirty="0">
                <a:solidFill>
                  <a:srgbClr val="3B3535"/>
                </a:solidFill>
                <a:latin typeface="Sora" pitchFamily="34" charset="0"/>
                <a:ea typeface="Sora" pitchFamily="34" charset="-122"/>
                <a:cs typeface="Sora" pitchFamily="34" charset="-120"/>
              </a:rPr>
              <a:t>A heat map is a powerful data visualization tool that uses color-coding to represent the values or frequencies of data points. This allows users to quickly identify trends, outliers, and areas of concentration in a dataset.</a:t>
            </a:r>
            <a:endParaRPr lang="en-US" sz="1700" dirty="0"/>
          </a:p>
        </p:txBody>
      </p:sp>
      <p:pic>
        <p:nvPicPr>
          <p:cNvPr id="8" name="Image 1" descr="preencoded.png"/>
          <p:cNvPicPr>
            <a:picLocks noChangeAspect="1"/>
          </p:cNvPicPr>
          <p:nvPr/>
        </p:nvPicPr>
        <p:blipFill>
          <a:blip r:embed="rId2"/>
          <a:stretch>
            <a:fillRect/>
          </a:stretch>
        </p:blipFill>
        <p:spPr>
          <a:xfrm>
            <a:off x="5621655" y="1702475"/>
            <a:ext cx="3387090" cy="2093357"/>
          </a:xfrm>
          <a:prstGeom prst="rect">
            <a:avLst/>
          </a:prstGeom>
        </p:spPr>
      </p:pic>
      <p:sp>
        <p:nvSpPr>
          <p:cNvPr id="9" name="Text 5"/>
          <p:cNvSpPr/>
          <p:nvPr/>
        </p:nvSpPr>
        <p:spPr>
          <a:xfrm>
            <a:off x="5621655" y="4065984"/>
            <a:ext cx="3387090" cy="675561"/>
          </a:xfrm>
          <a:prstGeom prst="rect">
            <a:avLst/>
          </a:prstGeom>
          <a:noFill/>
        </p:spPr>
        <p:txBody>
          <a:bodyPr wrap="square" rtlCol="0" anchor="t"/>
          <a:lstStyle/>
          <a:p>
            <a:pPr marL="0" indent="0" algn="l">
              <a:lnSpc>
                <a:spcPts val="2660"/>
              </a:lnSpc>
              <a:buNone/>
            </a:pPr>
            <a:r>
              <a:rPr lang="en-US" sz="2130" b="1" dirty="0">
                <a:solidFill>
                  <a:srgbClr val="3B3535"/>
                </a:solidFill>
                <a:latin typeface="Alexandria" pitchFamily="34" charset="0"/>
                <a:ea typeface="Alexandria" pitchFamily="34" charset="-122"/>
                <a:cs typeface="Alexandria" pitchFamily="34" charset="-120"/>
              </a:rPr>
              <a:t>Identifying Relationships</a:t>
            </a:r>
            <a:endParaRPr lang="en-US" sz="2130" dirty="0"/>
          </a:p>
        </p:txBody>
      </p:sp>
      <p:sp>
        <p:nvSpPr>
          <p:cNvPr id="10" name="Text 6"/>
          <p:cNvSpPr/>
          <p:nvPr/>
        </p:nvSpPr>
        <p:spPr>
          <a:xfrm>
            <a:off x="5621655" y="4871204"/>
            <a:ext cx="3387090" cy="2421136"/>
          </a:xfrm>
          <a:prstGeom prst="rect">
            <a:avLst/>
          </a:prstGeom>
          <a:noFill/>
        </p:spPr>
        <p:txBody>
          <a:bodyPr wrap="square" rtlCol="0" anchor="t"/>
          <a:lstStyle/>
          <a:p>
            <a:pPr marL="0" indent="0" algn="l">
              <a:lnSpc>
                <a:spcPts val="2725"/>
              </a:lnSpc>
              <a:buNone/>
            </a:pPr>
            <a:r>
              <a:rPr lang="en-US" sz="1700" dirty="0">
                <a:solidFill>
                  <a:srgbClr val="3B3535"/>
                </a:solidFill>
                <a:latin typeface="Sora" pitchFamily="34" charset="0"/>
                <a:ea typeface="Sora" pitchFamily="34" charset="-122"/>
                <a:cs typeface="Sora" pitchFamily="34" charset="-120"/>
              </a:rPr>
              <a:t>By generating a heat map, data scientists can uncover hidden connections and relationships between variables in a dataset. The color gradients reveal the strength and direction of these associations.</a:t>
            </a:r>
            <a:endParaRPr lang="en-US" sz="1700" dirty="0"/>
          </a:p>
        </p:txBody>
      </p:sp>
      <p:pic>
        <p:nvPicPr>
          <p:cNvPr id="11" name="Image 2" descr="preencoded.png"/>
          <p:cNvPicPr>
            <a:picLocks noChangeAspect="1"/>
          </p:cNvPicPr>
          <p:nvPr/>
        </p:nvPicPr>
        <p:blipFill>
          <a:blip r:embed="rId3"/>
          <a:stretch>
            <a:fillRect/>
          </a:stretch>
        </p:blipFill>
        <p:spPr>
          <a:xfrm>
            <a:off x="9332952" y="1702475"/>
            <a:ext cx="3387090" cy="2093357"/>
          </a:xfrm>
          <a:prstGeom prst="rect">
            <a:avLst/>
          </a:prstGeom>
        </p:spPr>
      </p:pic>
      <p:sp>
        <p:nvSpPr>
          <p:cNvPr id="12" name="Text 7"/>
          <p:cNvSpPr/>
          <p:nvPr/>
        </p:nvSpPr>
        <p:spPr>
          <a:xfrm>
            <a:off x="9332952" y="4065984"/>
            <a:ext cx="3387090" cy="675561"/>
          </a:xfrm>
          <a:prstGeom prst="rect">
            <a:avLst/>
          </a:prstGeom>
          <a:noFill/>
        </p:spPr>
        <p:txBody>
          <a:bodyPr wrap="square" rtlCol="0" anchor="t"/>
          <a:lstStyle/>
          <a:p>
            <a:pPr marL="0" indent="0" algn="l">
              <a:lnSpc>
                <a:spcPts val="2660"/>
              </a:lnSpc>
              <a:buNone/>
            </a:pPr>
            <a:r>
              <a:rPr lang="en-US" sz="2130" b="1" dirty="0">
                <a:solidFill>
                  <a:srgbClr val="3B3535"/>
                </a:solidFill>
                <a:latin typeface="Alexandria" pitchFamily="34" charset="0"/>
                <a:ea typeface="Alexandria" pitchFamily="34" charset="-122"/>
                <a:cs typeface="Alexandria" pitchFamily="34" charset="-120"/>
              </a:rPr>
              <a:t>Customizable Presentation</a:t>
            </a:r>
            <a:endParaRPr lang="en-US" sz="2130" dirty="0"/>
          </a:p>
        </p:txBody>
      </p:sp>
      <p:sp>
        <p:nvSpPr>
          <p:cNvPr id="13" name="Text 8"/>
          <p:cNvSpPr/>
          <p:nvPr/>
        </p:nvSpPr>
        <p:spPr>
          <a:xfrm>
            <a:off x="9332952" y="4871204"/>
            <a:ext cx="3387090" cy="2421136"/>
          </a:xfrm>
          <a:prstGeom prst="rect">
            <a:avLst/>
          </a:prstGeom>
          <a:noFill/>
        </p:spPr>
        <p:txBody>
          <a:bodyPr wrap="square" rtlCol="0" anchor="t"/>
          <a:lstStyle/>
          <a:p>
            <a:pPr marL="0" indent="0" algn="l">
              <a:lnSpc>
                <a:spcPts val="2725"/>
              </a:lnSpc>
              <a:buNone/>
            </a:pPr>
            <a:r>
              <a:rPr lang="en-US" sz="1700" dirty="0">
                <a:solidFill>
                  <a:srgbClr val="3B3535"/>
                </a:solidFill>
                <a:latin typeface="Sora" pitchFamily="34" charset="0"/>
                <a:ea typeface="Sora" pitchFamily="34" charset="-122"/>
                <a:cs typeface="Sora" pitchFamily="34" charset="-120"/>
              </a:rPr>
              <a:t>Heat maps can be tailored to the specific needs of the analysis, with adjustable color palettes, scales, and annotations to highlight the most relevant insights for stakeholders.</a:t>
            </a:r>
            <a:endParaRPr lang="en-US" sz="1700" dirty="0"/>
          </a:p>
        </p:txBody>
      </p:sp>
    </p:spTree>
  </p:cSld>
  <p:clrMapOvr>
    <a:masterClrMapping/>
  </p:clrMapOvr>
  <mc:AlternateContent xmlns:mc="http://schemas.openxmlformats.org/markup-compatibility/2006">
    <mc:Choice xmlns:p14="http://schemas.microsoft.com/office/powerpoint/2010/main" Requires="p14">
      <p:transition spd="slow" p14:dur="2000">
        <p14:vortex dir="r"/>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sp>
        <p:nvSpPr>
          <p:cNvPr id="4" name="Text 2"/>
          <p:cNvSpPr/>
          <p:nvPr/>
        </p:nvSpPr>
        <p:spPr>
          <a:xfrm>
            <a:off x="1760220" y="1312902"/>
            <a:ext cx="9944457" cy="694373"/>
          </a:xfrm>
          <a:prstGeom prst="rect">
            <a:avLst/>
          </a:prstGeom>
          <a:noFill/>
        </p:spPr>
        <p:txBody>
          <a:bodyPr wrap="none" rtlCol="0" anchor="t"/>
          <a:lstStyle/>
          <a:p>
            <a:pPr marL="0" indent="0">
              <a:lnSpc>
                <a:spcPts val="5470"/>
              </a:lnSpc>
              <a:buNone/>
            </a:pPr>
            <a:r>
              <a:rPr lang="en-US" sz="4375" b="1" dirty="0">
                <a:solidFill>
                  <a:srgbClr val="1F1E1E"/>
                </a:solidFill>
                <a:latin typeface="Alexandria" pitchFamily="34" charset="0"/>
                <a:ea typeface="Alexandria" pitchFamily="34" charset="-122"/>
                <a:cs typeface="Alexandria" pitchFamily="34" charset="-120"/>
              </a:rPr>
              <a:t>Checking the Skewness of the Data</a:t>
            </a:r>
            <a:endParaRPr lang="en-US" sz="4375" dirty="0"/>
          </a:p>
        </p:txBody>
      </p:sp>
      <p:sp>
        <p:nvSpPr>
          <p:cNvPr id="5" name="Text 3"/>
          <p:cNvSpPr/>
          <p:nvPr/>
        </p:nvSpPr>
        <p:spPr>
          <a:xfrm>
            <a:off x="1760220" y="2451616"/>
            <a:ext cx="11109960" cy="1066205"/>
          </a:xfrm>
          <a:prstGeom prst="rect">
            <a:avLst/>
          </a:prstGeom>
          <a:noFill/>
        </p:spPr>
        <p:txBody>
          <a:bodyPr wrap="square" rtlCol="0" anchor="t"/>
          <a:lstStyle/>
          <a:p>
            <a:pPr marL="0" indent="0">
              <a:lnSpc>
                <a:spcPts val="2800"/>
              </a:lnSpc>
              <a:buNone/>
            </a:pPr>
            <a:r>
              <a:rPr lang="en-US" sz="1750" dirty="0">
                <a:solidFill>
                  <a:srgbClr val="3B3535"/>
                </a:solidFill>
                <a:latin typeface="Sora" pitchFamily="34" charset="0"/>
                <a:ea typeface="Sora" pitchFamily="34" charset="-122"/>
                <a:cs typeface="Sora" pitchFamily="34" charset="-120"/>
              </a:rPr>
              <a:t>Analyzing the skewness of the data is a crucial step in understanding its distribution and identifying potential asymmetries. Skewness measures the degree of asymmetry in a dataset, providing valuable insights into the shape and balance of the data.</a:t>
            </a:r>
            <a:endParaRPr lang="en-US" sz="1750" dirty="0"/>
          </a:p>
        </p:txBody>
      </p:sp>
      <p:sp>
        <p:nvSpPr>
          <p:cNvPr id="6" name="Text 4"/>
          <p:cNvSpPr/>
          <p:nvPr/>
        </p:nvSpPr>
        <p:spPr>
          <a:xfrm>
            <a:off x="1760220" y="3878818"/>
            <a:ext cx="3481149" cy="733187"/>
          </a:xfrm>
          <a:prstGeom prst="rect">
            <a:avLst/>
          </a:prstGeom>
          <a:noFill/>
        </p:spPr>
        <p:txBody>
          <a:bodyPr wrap="none" rtlCol="0" anchor="t"/>
          <a:lstStyle/>
          <a:p>
            <a:pPr marL="0" indent="0" algn="ctr">
              <a:lnSpc>
                <a:spcPts val="5775"/>
              </a:lnSpc>
              <a:buNone/>
            </a:pPr>
            <a:r>
              <a:rPr lang="en-US" sz="5775" b="1" dirty="0">
                <a:solidFill>
                  <a:srgbClr val="3B3535"/>
                </a:solidFill>
                <a:latin typeface="Alexandria" pitchFamily="34" charset="0"/>
                <a:ea typeface="Alexandria" pitchFamily="34" charset="-122"/>
                <a:cs typeface="Alexandria" pitchFamily="34" charset="-120"/>
              </a:rPr>
              <a:t>0.7</a:t>
            </a:r>
            <a:endParaRPr lang="en-US" sz="5775" dirty="0"/>
          </a:p>
        </p:txBody>
      </p:sp>
      <p:sp>
        <p:nvSpPr>
          <p:cNvPr id="7" name="Text 5"/>
          <p:cNvSpPr/>
          <p:nvPr/>
        </p:nvSpPr>
        <p:spPr>
          <a:xfrm>
            <a:off x="1760220" y="4889659"/>
            <a:ext cx="3481149" cy="355402"/>
          </a:xfrm>
          <a:prstGeom prst="rect">
            <a:avLst/>
          </a:prstGeom>
          <a:noFill/>
        </p:spPr>
        <p:txBody>
          <a:bodyPr wrap="none" rtlCol="0" anchor="t"/>
          <a:lstStyle/>
          <a:p>
            <a:pPr marL="0" indent="0" algn="ctr">
              <a:lnSpc>
                <a:spcPts val="2800"/>
              </a:lnSpc>
              <a:buNone/>
            </a:pPr>
            <a:r>
              <a:rPr lang="en-US" sz="1750" dirty="0">
                <a:solidFill>
                  <a:srgbClr val="3B3535"/>
                </a:solidFill>
                <a:latin typeface="Sora" pitchFamily="34" charset="0"/>
                <a:ea typeface="Sora" pitchFamily="34" charset="-122"/>
                <a:cs typeface="Sora" pitchFamily="34" charset="-120"/>
              </a:rPr>
              <a:t>Skewness</a:t>
            </a:r>
            <a:endParaRPr lang="en-US" sz="1750" dirty="0"/>
          </a:p>
        </p:txBody>
      </p:sp>
      <p:sp>
        <p:nvSpPr>
          <p:cNvPr id="8" name="Text 6"/>
          <p:cNvSpPr/>
          <p:nvPr/>
        </p:nvSpPr>
        <p:spPr>
          <a:xfrm>
            <a:off x="5574625" y="3878818"/>
            <a:ext cx="3481149" cy="733187"/>
          </a:xfrm>
          <a:prstGeom prst="rect">
            <a:avLst/>
          </a:prstGeom>
          <a:noFill/>
        </p:spPr>
        <p:txBody>
          <a:bodyPr wrap="none" rtlCol="0" anchor="t"/>
          <a:lstStyle/>
          <a:p>
            <a:pPr marL="0" indent="0" algn="ctr">
              <a:lnSpc>
                <a:spcPts val="5775"/>
              </a:lnSpc>
              <a:buNone/>
            </a:pPr>
            <a:r>
              <a:rPr lang="en-US" sz="5775" b="1" dirty="0">
                <a:solidFill>
                  <a:srgbClr val="3B3535"/>
                </a:solidFill>
                <a:latin typeface="Alexandria" pitchFamily="34" charset="0"/>
                <a:ea typeface="Alexandria" pitchFamily="34" charset="-122"/>
                <a:cs typeface="Alexandria" pitchFamily="34" charset="-120"/>
              </a:rPr>
              <a:t>1.2</a:t>
            </a:r>
            <a:endParaRPr lang="en-US" sz="5775" dirty="0"/>
          </a:p>
        </p:txBody>
      </p:sp>
      <p:sp>
        <p:nvSpPr>
          <p:cNvPr id="9" name="Text 7"/>
          <p:cNvSpPr/>
          <p:nvPr/>
        </p:nvSpPr>
        <p:spPr>
          <a:xfrm>
            <a:off x="5574625" y="4889659"/>
            <a:ext cx="3481149" cy="355402"/>
          </a:xfrm>
          <a:prstGeom prst="rect">
            <a:avLst/>
          </a:prstGeom>
          <a:noFill/>
        </p:spPr>
        <p:txBody>
          <a:bodyPr wrap="none" rtlCol="0" anchor="t"/>
          <a:lstStyle/>
          <a:p>
            <a:pPr marL="0" indent="0" algn="ctr">
              <a:lnSpc>
                <a:spcPts val="2800"/>
              </a:lnSpc>
              <a:buNone/>
            </a:pPr>
            <a:r>
              <a:rPr lang="en-US" sz="1750" dirty="0">
                <a:solidFill>
                  <a:srgbClr val="3B3535"/>
                </a:solidFill>
                <a:latin typeface="Sora" pitchFamily="34" charset="0"/>
                <a:ea typeface="Sora" pitchFamily="34" charset="-122"/>
                <a:cs typeface="Sora" pitchFamily="34" charset="-120"/>
              </a:rPr>
              <a:t>Kurtosis</a:t>
            </a:r>
            <a:endParaRPr lang="en-US" sz="1750" dirty="0"/>
          </a:p>
        </p:txBody>
      </p:sp>
      <p:sp>
        <p:nvSpPr>
          <p:cNvPr id="10" name="Text 8"/>
          <p:cNvSpPr/>
          <p:nvPr/>
        </p:nvSpPr>
        <p:spPr>
          <a:xfrm>
            <a:off x="9389031" y="3878818"/>
            <a:ext cx="3481149" cy="733187"/>
          </a:xfrm>
          <a:prstGeom prst="rect">
            <a:avLst/>
          </a:prstGeom>
          <a:noFill/>
        </p:spPr>
        <p:txBody>
          <a:bodyPr wrap="none" rtlCol="0" anchor="t"/>
          <a:lstStyle/>
          <a:p>
            <a:pPr marL="0" indent="0" algn="ctr">
              <a:lnSpc>
                <a:spcPts val="5775"/>
              </a:lnSpc>
              <a:buNone/>
            </a:pPr>
            <a:r>
              <a:rPr lang="en-US" sz="5775" b="1" dirty="0">
                <a:solidFill>
                  <a:srgbClr val="3B3535"/>
                </a:solidFill>
                <a:latin typeface="Alexandria" pitchFamily="34" charset="0"/>
                <a:ea typeface="Alexandria" pitchFamily="34" charset="-122"/>
                <a:cs typeface="Alexandria" pitchFamily="34" charset="-120"/>
              </a:rPr>
              <a:t>—</a:t>
            </a:r>
            <a:endParaRPr lang="en-US" sz="5775" dirty="0"/>
          </a:p>
        </p:txBody>
      </p:sp>
      <p:sp>
        <p:nvSpPr>
          <p:cNvPr id="11" name="Text 9"/>
          <p:cNvSpPr/>
          <p:nvPr/>
        </p:nvSpPr>
        <p:spPr>
          <a:xfrm>
            <a:off x="9740860" y="4889659"/>
            <a:ext cx="2777490" cy="347186"/>
          </a:xfrm>
          <a:prstGeom prst="rect">
            <a:avLst/>
          </a:prstGeom>
          <a:noFill/>
        </p:spPr>
        <p:txBody>
          <a:bodyPr wrap="none" rtlCol="0" anchor="t"/>
          <a:lstStyle/>
          <a:p>
            <a:pPr marL="0" indent="0" algn="ctr">
              <a:lnSpc>
                <a:spcPts val="2735"/>
              </a:lnSpc>
              <a:buNone/>
            </a:pPr>
            <a:r>
              <a:rPr lang="en-US" sz="2185" b="1" dirty="0">
                <a:solidFill>
                  <a:srgbClr val="3B3535"/>
                </a:solidFill>
                <a:latin typeface="Alexandria" pitchFamily="34" charset="0"/>
                <a:ea typeface="Alexandria" pitchFamily="34" charset="-122"/>
                <a:cs typeface="Alexandria" pitchFamily="34" charset="-120"/>
              </a:rPr>
              <a:t>Key Metrics</a:t>
            </a:r>
            <a:endParaRPr lang="en-US" sz="2185" dirty="0"/>
          </a:p>
        </p:txBody>
      </p:sp>
      <p:sp>
        <p:nvSpPr>
          <p:cNvPr id="12" name="Text 10"/>
          <p:cNvSpPr/>
          <p:nvPr/>
        </p:nvSpPr>
        <p:spPr>
          <a:xfrm>
            <a:off x="1760220" y="5494972"/>
            <a:ext cx="11109960" cy="1421606"/>
          </a:xfrm>
          <a:prstGeom prst="rect">
            <a:avLst/>
          </a:prstGeom>
          <a:noFill/>
        </p:spPr>
        <p:txBody>
          <a:bodyPr wrap="square" rtlCol="0" anchor="t"/>
          <a:lstStyle/>
          <a:p>
            <a:pPr marL="0" indent="0">
              <a:lnSpc>
                <a:spcPts val="2800"/>
              </a:lnSpc>
              <a:buNone/>
            </a:pPr>
            <a:r>
              <a:rPr lang="en-US" sz="1750" dirty="0">
                <a:solidFill>
                  <a:srgbClr val="3B3535"/>
                </a:solidFill>
                <a:latin typeface="Sora" pitchFamily="34" charset="0"/>
                <a:ea typeface="Sora" pitchFamily="34" charset="-122"/>
                <a:cs typeface="Sora" pitchFamily="34" charset="-120"/>
              </a:rPr>
              <a:t>By calculating the skewness and kurtosis of the data, data scientists can determine if the distribution is symmetrical (skewness = 0), left-skewed (skewness &lt; 0), or right-skewed (skewness &gt; 0). This information guides further analysis and the selection of appropriate statistical models and techniques.</a:t>
            </a:r>
            <a:endParaRPr lang="en-US" sz="175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drape"/>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21020"/>
            <a:ext cx="14630400" cy="8229600"/>
          </a:xfrm>
          <a:prstGeom prst="rect">
            <a:avLst/>
          </a:prstGeom>
          <a:solidFill>
            <a:srgbClr val="FFFAFA"/>
          </a:solidFill>
        </p:spPr>
      </p:sp>
      <p:sp>
        <p:nvSpPr>
          <p:cNvPr id="4" name="Text 2"/>
          <p:cNvSpPr/>
          <p:nvPr/>
        </p:nvSpPr>
        <p:spPr>
          <a:xfrm>
            <a:off x="1826300" y="604957"/>
            <a:ext cx="10977801" cy="1372076"/>
          </a:xfrm>
          <a:prstGeom prst="rect">
            <a:avLst/>
          </a:prstGeom>
          <a:noFill/>
        </p:spPr>
        <p:txBody>
          <a:bodyPr wrap="square" rtlCol="0" anchor="t"/>
          <a:lstStyle/>
          <a:p>
            <a:pPr marL="0" indent="0">
              <a:lnSpc>
                <a:spcPts val="5400"/>
              </a:lnSpc>
              <a:buNone/>
            </a:pPr>
            <a:r>
              <a:rPr lang="en-US" sz="4320" b="1" dirty="0">
                <a:solidFill>
                  <a:srgbClr val="1F1E1E"/>
                </a:solidFill>
                <a:latin typeface="Alexandria" pitchFamily="34" charset="0"/>
                <a:ea typeface="Alexandria" pitchFamily="34" charset="-122"/>
                <a:cs typeface="Alexandria" pitchFamily="34" charset="-120"/>
              </a:rPr>
              <a:t>Conclusion: The Power of Data Wrangling and Acquisition</a:t>
            </a:r>
            <a:endParaRPr lang="en-US" sz="4320" dirty="0"/>
          </a:p>
        </p:txBody>
      </p:sp>
      <p:sp>
        <p:nvSpPr>
          <p:cNvPr id="5" name="Shape 3"/>
          <p:cNvSpPr/>
          <p:nvPr/>
        </p:nvSpPr>
        <p:spPr>
          <a:xfrm>
            <a:off x="7293293" y="2416135"/>
            <a:ext cx="43815" cy="5208389"/>
          </a:xfrm>
          <a:prstGeom prst="roundRect">
            <a:avLst>
              <a:gd name="adj" fmla="val 225494"/>
            </a:avLst>
          </a:prstGeom>
          <a:solidFill>
            <a:srgbClr val="BBC2DC"/>
          </a:solidFill>
        </p:spPr>
      </p:sp>
      <p:sp>
        <p:nvSpPr>
          <p:cNvPr id="6" name="Shape 4"/>
          <p:cNvSpPr/>
          <p:nvPr/>
        </p:nvSpPr>
        <p:spPr>
          <a:xfrm>
            <a:off x="6299775" y="2812613"/>
            <a:ext cx="768429" cy="43815"/>
          </a:xfrm>
          <a:prstGeom prst="roundRect">
            <a:avLst>
              <a:gd name="adj" fmla="val 225494"/>
            </a:avLst>
          </a:prstGeom>
          <a:solidFill>
            <a:srgbClr val="BBC2DC"/>
          </a:solidFill>
        </p:spPr>
      </p:sp>
      <p:sp>
        <p:nvSpPr>
          <p:cNvPr id="7" name="Shape 5"/>
          <p:cNvSpPr/>
          <p:nvPr/>
        </p:nvSpPr>
        <p:spPr>
          <a:xfrm>
            <a:off x="7068205" y="2587585"/>
            <a:ext cx="493990" cy="493990"/>
          </a:xfrm>
          <a:prstGeom prst="roundRect">
            <a:avLst>
              <a:gd name="adj" fmla="val 20000"/>
            </a:avLst>
          </a:prstGeom>
          <a:solidFill>
            <a:srgbClr val="D5DCF6"/>
          </a:solidFill>
          <a:ln w="7620">
            <a:solidFill>
              <a:srgbClr val="BBC2DC"/>
            </a:solidFill>
            <a:prstDash val="solid"/>
          </a:ln>
        </p:spPr>
      </p:sp>
      <p:sp>
        <p:nvSpPr>
          <p:cNvPr id="8" name="Text 6"/>
          <p:cNvSpPr/>
          <p:nvPr/>
        </p:nvSpPr>
        <p:spPr>
          <a:xfrm>
            <a:off x="7250490" y="2628781"/>
            <a:ext cx="129421" cy="411599"/>
          </a:xfrm>
          <a:prstGeom prst="rect">
            <a:avLst/>
          </a:prstGeom>
          <a:noFill/>
        </p:spPr>
        <p:txBody>
          <a:bodyPr wrap="none" rtlCol="0" anchor="t"/>
          <a:lstStyle/>
          <a:p>
            <a:pPr marL="0" indent="0" algn="ctr">
              <a:lnSpc>
                <a:spcPts val="3240"/>
              </a:lnSpc>
              <a:buNone/>
            </a:pPr>
            <a:r>
              <a:rPr lang="en-US" sz="2595" b="1" dirty="0">
                <a:solidFill>
                  <a:srgbClr val="3B3535"/>
                </a:solidFill>
                <a:latin typeface="Alexandria" pitchFamily="34" charset="0"/>
                <a:ea typeface="Alexandria" pitchFamily="34" charset="-122"/>
                <a:cs typeface="Alexandria" pitchFamily="34" charset="-120"/>
              </a:rPr>
              <a:t>1</a:t>
            </a:r>
            <a:endParaRPr lang="en-US" sz="2595" dirty="0"/>
          </a:p>
        </p:txBody>
      </p:sp>
      <p:sp>
        <p:nvSpPr>
          <p:cNvPr id="9" name="Text 7"/>
          <p:cNvSpPr/>
          <p:nvPr/>
        </p:nvSpPr>
        <p:spPr>
          <a:xfrm>
            <a:off x="3363278" y="2635687"/>
            <a:ext cx="2744391" cy="343019"/>
          </a:xfrm>
          <a:prstGeom prst="rect">
            <a:avLst/>
          </a:prstGeom>
          <a:noFill/>
        </p:spPr>
        <p:txBody>
          <a:bodyPr wrap="none" rtlCol="0" anchor="t"/>
          <a:lstStyle/>
          <a:p>
            <a:pPr marL="0" indent="0" algn="r">
              <a:lnSpc>
                <a:spcPts val="2700"/>
              </a:lnSpc>
              <a:buNone/>
            </a:pPr>
            <a:r>
              <a:rPr lang="en-US" sz="2160" b="1" dirty="0">
                <a:solidFill>
                  <a:srgbClr val="3B3535"/>
                </a:solidFill>
                <a:latin typeface="Alexandria" pitchFamily="34" charset="0"/>
                <a:ea typeface="Alexandria" pitchFamily="34" charset="-122"/>
                <a:cs typeface="Alexandria" pitchFamily="34" charset="-120"/>
              </a:rPr>
              <a:t>Unlocking Insights</a:t>
            </a:r>
            <a:endParaRPr lang="en-US" sz="2160" dirty="0"/>
          </a:p>
        </p:txBody>
      </p:sp>
      <p:sp>
        <p:nvSpPr>
          <p:cNvPr id="10" name="Text 8"/>
          <p:cNvSpPr/>
          <p:nvPr/>
        </p:nvSpPr>
        <p:spPr>
          <a:xfrm>
            <a:off x="1826300" y="3110389"/>
            <a:ext cx="4281368" cy="1756172"/>
          </a:xfrm>
          <a:prstGeom prst="rect">
            <a:avLst/>
          </a:prstGeom>
          <a:noFill/>
        </p:spPr>
        <p:txBody>
          <a:bodyPr wrap="square" rtlCol="0" anchor="t"/>
          <a:lstStyle/>
          <a:p>
            <a:pPr marL="0" indent="0" algn="r">
              <a:lnSpc>
                <a:spcPts val="2765"/>
              </a:lnSpc>
              <a:buNone/>
            </a:pPr>
            <a:r>
              <a:rPr lang="en-US" sz="1730" dirty="0">
                <a:solidFill>
                  <a:srgbClr val="3B3535"/>
                </a:solidFill>
                <a:latin typeface="Sora" pitchFamily="34" charset="0"/>
                <a:ea typeface="Sora" pitchFamily="34" charset="-122"/>
                <a:cs typeface="Sora" pitchFamily="34" charset="-120"/>
              </a:rPr>
              <a:t>Mastering data wrangling and acquisition empowers you to uncover hidden patterns, relationships, and opportunities within complex datasets.</a:t>
            </a:r>
            <a:endParaRPr lang="en-US" sz="1730" dirty="0"/>
          </a:p>
        </p:txBody>
      </p:sp>
      <p:sp>
        <p:nvSpPr>
          <p:cNvPr id="11" name="Shape 9"/>
          <p:cNvSpPr/>
          <p:nvPr/>
        </p:nvSpPr>
        <p:spPr>
          <a:xfrm>
            <a:off x="7562195" y="3910370"/>
            <a:ext cx="768429" cy="43815"/>
          </a:xfrm>
          <a:prstGeom prst="roundRect">
            <a:avLst>
              <a:gd name="adj" fmla="val 225494"/>
            </a:avLst>
          </a:prstGeom>
          <a:solidFill>
            <a:srgbClr val="BBC2DC"/>
          </a:solidFill>
        </p:spPr>
      </p:sp>
      <p:sp>
        <p:nvSpPr>
          <p:cNvPr id="12" name="Shape 10"/>
          <p:cNvSpPr/>
          <p:nvPr/>
        </p:nvSpPr>
        <p:spPr>
          <a:xfrm>
            <a:off x="7068205" y="3685342"/>
            <a:ext cx="493990" cy="493990"/>
          </a:xfrm>
          <a:prstGeom prst="roundRect">
            <a:avLst>
              <a:gd name="adj" fmla="val 20000"/>
            </a:avLst>
          </a:prstGeom>
          <a:solidFill>
            <a:srgbClr val="D5DCF6"/>
          </a:solidFill>
          <a:ln w="7620">
            <a:solidFill>
              <a:srgbClr val="BBC2DC"/>
            </a:solidFill>
            <a:prstDash val="solid"/>
          </a:ln>
        </p:spPr>
      </p:sp>
      <p:sp>
        <p:nvSpPr>
          <p:cNvPr id="13" name="Text 11"/>
          <p:cNvSpPr/>
          <p:nvPr/>
        </p:nvSpPr>
        <p:spPr>
          <a:xfrm>
            <a:off x="7216914" y="3726537"/>
            <a:ext cx="196572" cy="411599"/>
          </a:xfrm>
          <a:prstGeom prst="rect">
            <a:avLst/>
          </a:prstGeom>
          <a:noFill/>
        </p:spPr>
        <p:txBody>
          <a:bodyPr wrap="none" rtlCol="0" anchor="t"/>
          <a:lstStyle/>
          <a:p>
            <a:pPr marL="0" indent="0" algn="ctr">
              <a:lnSpc>
                <a:spcPts val="3240"/>
              </a:lnSpc>
              <a:buNone/>
            </a:pPr>
            <a:r>
              <a:rPr lang="en-US" sz="2595" b="1" dirty="0">
                <a:solidFill>
                  <a:srgbClr val="3B3535"/>
                </a:solidFill>
                <a:latin typeface="Alexandria" pitchFamily="34" charset="0"/>
                <a:ea typeface="Alexandria" pitchFamily="34" charset="-122"/>
                <a:cs typeface="Alexandria" pitchFamily="34" charset="-120"/>
              </a:rPr>
              <a:t>2</a:t>
            </a:r>
            <a:endParaRPr lang="en-US" sz="2595" dirty="0"/>
          </a:p>
        </p:txBody>
      </p:sp>
      <p:sp>
        <p:nvSpPr>
          <p:cNvPr id="14" name="Text 12"/>
          <p:cNvSpPr/>
          <p:nvPr/>
        </p:nvSpPr>
        <p:spPr>
          <a:xfrm>
            <a:off x="8522732" y="3733443"/>
            <a:ext cx="3695700" cy="343019"/>
          </a:xfrm>
          <a:prstGeom prst="rect">
            <a:avLst/>
          </a:prstGeom>
          <a:noFill/>
        </p:spPr>
        <p:txBody>
          <a:bodyPr wrap="none" rtlCol="0" anchor="t"/>
          <a:lstStyle/>
          <a:p>
            <a:pPr marL="0" indent="0" algn="l">
              <a:lnSpc>
                <a:spcPts val="2700"/>
              </a:lnSpc>
              <a:buNone/>
            </a:pPr>
            <a:r>
              <a:rPr lang="en-US" sz="2160" b="1" dirty="0">
                <a:solidFill>
                  <a:srgbClr val="3B3535"/>
                </a:solidFill>
                <a:latin typeface="Alexandria" pitchFamily="34" charset="0"/>
                <a:ea typeface="Alexandria" pitchFamily="34" charset="-122"/>
                <a:cs typeface="Alexandria" pitchFamily="34" charset="-120"/>
              </a:rPr>
              <a:t>Informed Decision-Making</a:t>
            </a:r>
            <a:endParaRPr lang="en-US" sz="2160" dirty="0"/>
          </a:p>
        </p:txBody>
      </p:sp>
      <p:sp>
        <p:nvSpPr>
          <p:cNvPr id="15" name="Text 13"/>
          <p:cNvSpPr/>
          <p:nvPr/>
        </p:nvSpPr>
        <p:spPr>
          <a:xfrm>
            <a:off x="8522732" y="4208145"/>
            <a:ext cx="4281368" cy="1404938"/>
          </a:xfrm>
          <a:prstGeom prst="rect">
            <a:avLst/>
          </a:prstGeom>
          <a:noFill/>
        </p:spPr>
        <p:txBody>
          <a:bodyPr wrap="square" rtlCol="0" anchor="t"/>
          <a:lstStyle/>
          <a:p>
            <a:pPr marL="0" indent="0" algn="l">
              <a:lnSpc>
                <a:spcPts val="2765"/>
              </a:lnSpc>
              <a:buNone/>
            </a:pPr>
            <a:r>
              <a:rPr lang="en-US" sz="1730" dirty="0">
                <a:solidFill>
                  <a:srgbClr val="3B3535"/>
                </a:solidFill>
                <a:latin typeface="Sora" pitchFamily="34" charset="0"/>
                <a:ea typeface="Sora" pitchFamily="34" charset="-122"/>
                <a:cs typeface="Sora" pitchFamily="34" charset="-120"/>
              </a:rPr>
              <a:t>With clean, integrated, and trustworthy data, you can make data-driven decisions that drive business success and innovation.</a:t>
            </a:r>
            <a:endParaRPr lang="en-US" sz="1730" dirty="0"/>
          </a:p>
        </p:txBody>
      </p:sp>
      <p:sp>
        <p:nvSpPr>
          <p:cNvPr id="16" name="Shape 14"/>
          <p:cNvSpPr/>
          <p:nvPr/>
        </p:nvSpPr>
        <p:spPr>
          <a:xfrm>
            <a:off x="6299775" y="5702141"/>
            <a:ext cx="768429" cy="43815"/>
          </a:xfrm>
          <a:prstGeom prst="roundRect">
            <a:avLst>
              <a:gd name="adj" fmla="val 225494"/>
            </a:avLst>
          </a:prstGeom>
          <a:solidFill>
            <a:srgbClr val="BBC2DC"/>
          </a:solidFill>
        </p:spPr>
      </p:sp>
      <p:sp>
        <p:nvSpPr>
          <p:cNvPr id="17" name="Shape 15"/>
          <p:cNvSpPr/>
          <p:nvPr/>
        </p:nvSpPr>
        <p:spPr>
          <a:xfrm>
            <a:off x="7068205" y="5477113"/>
            <a:ext cx="493990" cy="493990"/>
          </a:xfrm>
          <a:prstGeom prst="roundRect">
            <a:avLst>
              <a:gd name="adj" fmla="val 20000"/>
            </a:avLst>
          </a:prstGeom>
          <a:solidFill>
            <a:srgbClr val="D5DCF6"/>
          </a:solidFill>
          <a:ln w="7620">
            <a:solidFill>
              <a:srgbClr val="BBC2DC"/>
            </a:solidFill>
            <a:prstDash val="solid"/>
          </a:ln>
        </p:spPr>
      </p:sp>
      <p:sp>
        <p:nvSpPr>
          <p:cNvPr id="18" name="Text 16"/>
          <p:cNvSpPr/>
          <p:nvPr/>
        </p:nvSpPr>
        <p:spPr>
          <a:xfrm>
            <a:off x="7216676" y="5518309"/>
            <a:ext cx="196929" cy="411599"/>
          </a:xfrm>
          <a:prstGeom prst="rect">
            <a:avLst/>
          </a:prstGeom>
          <a:noFill/>
        </p:spPr>
        <p:txBody>
          <a:bodyPr wrap="none" rtlCol="0" anchor="t"/>
          <a:lstStyle/>
          <a:p>
            <a:pPr marL="0" indent="0" algn="ctr">
              <a:lnSpc>
                <a:spcPts val="3240"/>
              </a:lnSpc>
              <a:buNone/>
            </a:pPr>
            <a:r>
              <a:rPr lang="en-US" sz="2595" b="1" dirty="0">
                <a:solidFill>
                  <a:srgbClr val="3B3535"/>
                </a:solidFill>
                <a:latin typeface="Alexandria" pitchFamily="34" charset="0"/>
                <a:ea typeface="Alexandria" pitchFamily="34" charset="-122"/>
                <a:cs typeface="Alexandria" pitchFamily="34" charset="-120"/>
              </a:rPr>
              <a:t>3</a:t>
            </a:r>
            <a:endParaRPr lang="en-US" sz="2595" dirty="0"/>
          </a:p>
        </p:txBody>
      </p:sp>
      <p:sp>
        <p:nvSpPr>
          <p:cNvPr id="19" name="Text 17"/>
          <p:cNvSpPr/>
          <p:nvPr/>
        </p:nvSpPr>
        <p:spPr>
          <a:xfrm>
            <a:off x="2819638" y="5525214"/>
            <a:ext cx="3288030" cy="343019"/>
          </a:xfrm>
          <a:prstGeom prst="rect">
            <a:avLst/>
          </a:prstGeom>
          <a:noFill/>
        </p:spPr>
        <p:txBody>
          <a:bodyPr wrap="none" rtlCol="0" anchor="t"/>
          <a:lstStyle/>
          <a:p>
            <a:pPr marL="0" indent="0" algn="r">
              <a:lnSpc>
                <a:spcPts val="2700"/>
              </a:lnSpc>
              <a:buNone/>
            </a:pPr>
            <a:r>
              <a:rPr lang="en-US" sz="2160" b="1" dirty="0">
                <a:solidFill>
                  <a:srgbClr val="3B3535"/>
                </a:solidFill>
                <a:latin typeface="Alexandria" pitchFamily="34" charset="0"/>
                <a:ea typeface="Alexandria" pitchFamily="34" charset="-122"/>
                <a:cs typeface="Alexandria" pitchFamily="34" charset="-120"/>
              </a:rPr>
              <a:t>Competitive Advantage</a:t>
            </a:r>
            <a:endParaRPr lang="en-US" sz="2160" dirty="0"/>
          </a:p>
        </p:txBody>
      </p:sp>
      <p:sp>
        <p:nvSpPr>
          <p:cNvPr id="20" name="Text 18"/>
          <p:cNvSpPr/>
          <p:nvPr/>
        </p:nvSpPr>
        <p:spPr>
          <a:xfrm>
            <a:off x="1826300" y="5999917"/>
            <a:ext cx="4281368" cy="1404938"/>
          </a:xfrm>
          <a:prstGeom prst="rect">
            <a:avLst/>
          </a:prstGeom>
          <a:noFill/>
        </p:spPr>
        <p:txBody>
          <a:bodyPr wrap="square" rtlCol="0" anchor="t"/>
          <a:lstStyle/>
          <a:p>
            <a:pPr marL="0" indent="0" algn="r">
              <a:lnSpc>
                <a:spcPts val="2765"/>
              </a:lnSpc>
              <a:buNone/>
            </a:pPr>
            <a:r>
              <a:rPr lang="en-US" sz="1730" dirty="0">
                <a:solidFill>
                  <a:srgbClr val="3B3535"/>
                </a:solidFill>
                <a:latin typeface="Sora" pitchFamily="34" charset="0"/>
                <a:ea typeface="Sora" pitchFamily="34" charset="-122"/>
                <a:cs typeface="Sora" pitchFamily="34" charset="-120"/>
              </a:rPr>
              <a:t>Effective data wrangling gives you a strategic edge, allowing you to extract maximum value from your data resources.</a:t>
            </a:r>
            <a:endParaRPr lang="en-US" sz="1730"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13505" y="3653135"/>
            <a:ext cx="4203395" cy="1754326"/>
          </a:xfrm>
          <a:prstGeom prst="rect">
            <a:avLst/>
          </a:prstGeom>
          <a:noFill/>
        </p:spPr>
        <p:txBody>
          <a:bodyPr wrap="none" lIns="91440" tIns="45720" rIns="91440" bIns="45720">
            <a:spAutoFit/>
          </a:bodyPr>
          <a:lstStyle/>
          <a:p>
            <a:pPr algn="ctr"/>
            <a:r>
              <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THANK_YOU</a:t>
            </a:r>
            <a:endParaRPr lang="en-US" sz="5400" b="1" cap="none" spc="0"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algn="ct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1497330"/>
            <a:ext cx="7477601" cy="2874645"/>
          </a:xfrm>
          <a:prstGeom prst="rect">
            <a:avLst/>
          </a:prstGeom>
          <a:noFill/>
        </p:spPr>
        <p:txBody>
          <a:bodyPr wrap="square" rtlCol="0" anchor="t"/>
          <a:lstStyle/>
          <a:p>
            <a:pPr marL="0" indent="0">
              <a:lnSpc>
                <a:spcPts val="7545"/>
              </a:lnSpc>
              <a:buNone/>
            </a:pPr>
            <a:r>
              <a:rPr lang="en-US" sz="6035" b="1" dirty="0">
                <a:solidFill>
                  <a:srgbClr val="1F1E1E"/>
                </a:solidFill>
                <a:latin typeface="Alexandria" pitchFamily="34" charset="0"/>
                <a:ea typeface="Alexandria" pitchFamily="34" charset="-122"/>
                <a:cs typeface="Alexandria" pitchFamily="34" charset="-120"/>
              </a:rPr>
              <a:t>Introduction to Data Wrangling and Acquisition</a:t>
            </a:r>
            <a:endParaRPr lang="en-US" sz="6035" dirty="0"/>
          </a:p>
        </p:txBody>
      </p:sp>
      <p:sp>
        <p:nvSpPr>
          <p:cNvPr id="6" name="Text 3"/>
          <p:cNvSpPr/>
          <p:nvPr/>
        </p:nvSpPr>
        <p:spPr>
          <a:xfrm>
            <a:off x="833120" y="4705350"/>
            <a:ext cx="7480300" cy="2046605"/>
          </a:xfrm>
          <a:prstGeom prst="rect">
            <a:avLst/>
          </a:prstGeom>
          <a:noFill/>
        </p:spPr>
        <p:txBody>
          <a:bodyPr wrap="square" rtlCol="0" anchor="t"/>
          <a:lstStyle/>
          <a:p>
            <a:pPr marL="0" indent="0">
              <a:lnSpc>
                <a:spcPts val="2800"/>
              </a:lnSpc>
              <a:buNone/>
            </a:pPr>
            <a:r>
              <a:rPr lang="en-US" sz="1750" dirty="0">
                <a:solidFill>
                  <a:srgbClr val="3B3535"/>
                </a:solidFill>
                <a:latin typeface="Sora" pitchFamily="34" charset="0"/>
                <a:ea typeface="Sora" pitchFamily="34" charset="-122"/>
                <a:cs typeface="Sora" pitchFamily="34" charset="-120"/>
              </a:rPr>
              <a:t>Data wrangling and data acquisition are essential skills for any data scientist or analyst. In this section, we'll explore the processes of collecting, cleaning, and preparing raw data for analysis, unlocking valuable insights from complex datasets.</a:t>
            </a:r>
            <a:endParaRPr lang="en-US" sz="1750" b="1" dirty="0"/>
          </a:p>
        </p:txBody>
      </p:sp>
      <p:sp>
        <p:nvSpPr>
          <p:cNvPr id="7" name="Text 4"/>
          <p:cNvSpPr/>
          <p:nvPr/>
        </p:nvSpPr>
        <p:spPr>
          <a:xfrm>
            <a:off x="79" y="6376749"/>
            <a:ext cx="7477601" cy="355402"/>
          </a:xfrm>
          <a:prstGeom prst="rect">
            <a:avLst/>
          </a:prstGeom>
          <a:noFill/>
        </p:spPr>
        <p:txBody>
          <a:bodyPr wrap="none" rtlCol="0" anchor="t"/>
          <a:lstStyle/>
          <a:p>
            <a:pPr marL="0" indent="0">
              <a:lnSpc>
                <a:spcPts val="2800"/>
              </a:lnSpc>
              <a:buNone/>
            </a:pPr>
            <a:endParaRPr lang="en-US" sz="175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fallOve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32100"/>
          </a:xfrm>
          <a:prstGeom prst="rect">
            <a:avLst/>
          </a:prstGeom>
          <a:solidFill>
            <a:srgbClr val="FFFAFA"/>
          </a:solidFill>
        </p:spPr>
      </p:sp>
      <p:sp>
        <p:nvSpPr>
          <p:cNvPr id="4" name="Text 2"/>
          <p:cNvSpPr/>
          <p:nvPr/>
        </p:nvSpPr>
        <p:spPr>
          <a:xfrm>
            <a:off x="1801058" y="606504"/>
            <a:ext cx="11028164" cy="1378268"/>
          </a:xfrm>
          <a:prstGeom prst="rect">
            <a:avLst/>
          </a:prstGeom>
          <a:noFill/>
        </p:spPr>
        <p:txBody>
          <a:bodyPr wrap="square" rtlCol="0" anchor="t"/>
          <a:lstStyle/>
          <a:p>
            <a:pPr marL="0" indent="0">
              <a:lnSpc>
                <a:spcPts val="5425"/>
              </a:lnSpc>
              <a:buNone/>
            </a:pPr>
            <a:r>
              <a:rPr lang="en-US" sz="4340" b="1" dirty="0">
                <a:solidFill>
                  <a:srgbClr val="1F1E1E"/>
                </a:solidFill>
                <a:latin typeface="Alexandria" pitchFamily="34" charset="0"/>
                <a:ea typeface="Alexandria" pitchFamily="34" charset="-122"/>
                <a:cs typeface="Alexandria" pitchFamily="34" charset="-120"/>
              </a:rPr>
              <a:t>Importance of Data Wrangling in Data Science</a:t>
            </a:r>
            <a:endParaRPr lang="en-US" sz="4340" dirty="0"/>
          </a:p>
        </p:txBody>
      </p:sp>
      <p:sp>
        <p:nvSpPr>
          <p:cNvPr id="5" name="Shape 3"/>
          <p:cNvSpPr/>
          <p:nvPr/>
        </p:nvSpPr>
        <p:spPr>
          <a:xfrm>
            <a:off x="1801058" y="2598182"/>
            <a:ext cx="496253" cy="496253"/>
          </a:xfrm>
          <a:prstGeom prst="roundRect">
            <a:avLst>
              <a:gd name="adj" fmla="val 20001"/>
            </a:avLst>
          </a:prstGeom>
          <a:solidFill>
            <a:srgbClr val="D5DCF6"/>
          </a:solidFill>
          <a:ln w="7620">
            <a:solidFill>
              <a:srgbClr val="BBC2DC"/>
            </a:solidFill>
            <a:prstDash val="solid"/>
          </a:ln>
        </p:spPr>
      </p:sp>
      <p:sp>
        <p:nvSpPr>
          <p:cNvPr id="6" name="Text 4"/>
          <p:cNvSpPr/>
          <p:nvPr/>
        </p:nvSpPr>
        <p:spPr>
          <a:xfrm>
            <a:off x="1984177" y="2639497"/>
            <a:ext cx="130016" cy="413504"/>
          </a:xfrm>
          <a:prstGeom prst="rect">
            <a:avLst/>
          </a:prstGeom>
          <a:noFill/>
        </p:spPr>
        <p:txBody>
          <a:bodyPr wrap="none" rtlCol="0" anchor="t"/>
          <a:lstStyle/>
          <a:p>
            <a:pPr marL="0" indent="0" algn="ctr">
              <a:lnSpc>
                <a:spcPts val="3255"/>
              </a:lnSpc>
              <a:buNone/>
            </a:pPr>
            <a:r>
              <a:rPr lang="en-US" sz="2605" b="1" dirty="0">
                <a:solidFill>
                  <a:srgbClr val="3B3535"/>
                </a:solidFill>
                <a:latin typeface="Alexandria" pitchFamily="34" charset="0"/>
                <a:ea typeface="Alexandria" pitchFamily="34" charset="-122"/>
                <a:cs typeface="Alexandria" pitchFamily="34" charset="-120"/>
              </a:rPr>
              <a:t>1</a:t>
            </a:r>
            <a:endParaRPr lang="en-US" sz="2605" dirty="0"/>
          </a:p>
        </p:txBody>
      </p:sp>
      <p:sp>
        <p:nvSpPr>
          <p:cNvPr id="7" name="Text 5"/>
          <p:cNvSpPr/>
          <p:nvPr/>
        </p:nvSpPr>
        <p:spPr>
          <a:xfrm>
            <a:off x="2517815" y="2674025"/>
            <a:ext cx="3730466" cy="344686"/>
          </a:xfrm>
          <a:prstGeom prst="rect">
            <a:avLst/>
          </a:prstGeom>
          <a:noFill/>
        </p:spPr>
        <p:txBody>
          <a:bodyPr wrap="none" rtlCol="0" anchor="t"/>
          <a:lstStyle/>
          <a:p>
            <a:pPr marL="0" indent="0">
              <a:lnSpc>
                <a:spcPts val="2715"/>
              </a:lnSpc>
              <a:buNone/>
            </a:pPr>
            <a:r>
              <a:rPr lang="en-US" sz="2170" b="1" dirty="0">
                <a:solidFill>
                  <a:srgbClr val="3B3535"/>
                </a:solidFill>
                <a:latin typeface="Alexandria" pitchFamily="34" charset="0"/>
                <a:ea typeface="Alexandria" pitchFamily="34" charset="-122"/>
                <a:cs typeface="Alexandria" pitchFamily="34" charset="-120"/>
              </a:rPr>
              <a:t>Data Quality Improvement</a:t>
            </a:r>
            <a:endParaRPr lang="en-US" sz="2170" dirty="0"/>
          </a:p>
        </p:txBody>
      </p:sp>
      <p:sp>
        <p:nvSpPr>
          <p:cNvPr id="8" name="Text 6"/>
          <p:cNvSpPr/>
          <p:nvPr/>
        </p:nvSpPr>
        <p:spPr>
          <a:xfrm>
            <a:off x="2517815" y="3150989"/>
            <a:ext cx="4687133" cy="1764506"/>
          </a:xfrm>
          <a:prstGeom prst="rect">
            <a:avLst/>
          </a:prstGeom>
          <a:noFill/>
        </p:spPr>
        <p:txBody>
          <a:bodyPr wrap="square" rtlCol="0" anchor="t"/>
          <a:lstStyle/>
          <a:p>
            <a:pPr marL="0" indent="0">
              <a:lnSpc>
                <a:spcPts val="2780"/>
              </a:lnSpc>
              <a:buNone/>
            </a:pPr>
            <a:r>
              <a:rPr lang="en-US" sz="1735" dirty="0">
                <a:solidFill>
                  <a:srgbClr val="3B3535"/>
                </a:solidFill>
                <a:latin typeface="Sora" pitchFamily="34" charset="0"/>
                <a:ea typeface="Sora" pitchFamily="34" charset="-122"/>
                <a:cs typeface="Sora" pitchFamily="34" charset="-120"/>
              </a:rPr>
              <a:t>Data wrangling enables cleaning, transforming, and integrating raw data, ensuring the accuracy, completeness, and consistency required for effective data analysis and modeling.</a:t>
            </a:r>
            <a:endParaRPr lang="en-US" sz="1735" dirty="0"/>
          </a:p>
        </p:txBody>
      </p:sp>
      <p:sp>
        <p:nvSpPr>
          <p:cNvPr id="9" name="Shape 7"/>
          <p:cNvSpPr/>
          <p:nvPr/>
        </p:nvSpPr>
        <p:spPr>
          <a:xfrm>
            <a:off x="7425452" y="2598182"/>
            <a:ext cx="496253" cy="496253"/>
          </a:xfrm>
          <a:prstGeom prst="roundRect">
            <a:avLst>
              <a:gd name="adj" fmla="val 20001"/>
            </a:avLst>
          </a:prstGeom>
          <a:solidFill>
            <a:srgbClr val="D5DCF6"/>
          </a:solidFill>
          <a:ln w="7620">
            <a:solidFill>
              <a:srgbClr val="BBC2DC"/>
            </a:solidFill>
            <a:prstDash val="solid"/>
          </a:ln>
        </p:spPr>
      </p:sp>
      <p:sp>
        <p:nvSpPr>
          <p:cNvPr id="10" name="Text 8"/>
          <p:cNvSpPr/>
          <p:nvPr/>
        </p:nvSpPr>
        <p:spPr>
          <a:xfrm>
            <a:off x="7574756" y="2639497"/>
            <a:ext cx="197525" cy="413504"/>
          </a:xfrm>
          <a:prstGeom prst="rect">
            <a:avLst/>
          </a:prstGeom>
          <a:noFill/>
        </p:spPr>
        <p:txBody>
          <a:bodyPr wrap="none" rtlCol="0" anchor="t"/>
          <a:lstStyle/>
          <a:p>
            <a:pPr marL="0" indent="0" algn="ctr">
              <a:lnSpc>
                <a:spcPts val="3255"/>
              </a:lnSpc>
              <a:buNone/>
            </a:pPr>
            <a:r>
              <a:rPr lang="en-US" sz="2605" b="1" dirty="0">
                <a:solidFill>
                  <a:srgbClr val="3B3535"/>
                </a:solidFill>
                <a:latin typeface="Alexandria" pitchFamily="34" charset="0"/>
                <a:ea typeface="Alexandria" pitchFamily="34" charset="-122"/>
                <a:cs typeface="Alexandria" pitchFamily="34" charset="-120"/>
              </a:rPr>
              <a:t>2</a:t>
            </a:r>
            <a:endParaRPr lang="en-US" sz="2605" dirty="0"/>
          </a:p>
        </p:txBody>
      </p:sp>
      <p:sp>
        <p:nvSpPr>
          <p:cNvPr id="11" name="Text 9"/>
          <p:cNvSpPr/>
          <p:nvPr/>
        </p:nvSpPr>
        <p:spPr>
          <a:xfrm>
            <a:off x="8142208" y="2674025"/>
            <a:ext cx="3619619" cy="344686"/>
          </a:xfrm>
          <a:prstGeom prst="rect">
            <a:avLst/>
          </a:prstGeom>
          <a:noFill/>
        </p:spPr>
        <p:txBody>
          <a:bodyPr wrap="none" rtlCol="0" anchor="t"/>
          <a:lstStyle/>
          <a:p>
            <a:pPr marL="0" indent="0">
              <a:lnSpc>
                <a:spcPts val="2715"/>
              </a:lnSpc>
              <a:buNone/>
            </a:pPr>
            <a:r>
              <a:rPr lang="en-US" sz="2170" b="1" dirty="0">
                <a:solidFill>
                  <a:srgbClr val="3B3535"/>
                </a:solidFill>
                <a:latin typeface="Alexandria" pitchFamily="34" charset="0"/>
                <a:ea typeface="Alexandria" pitchFamily="34" charset="-122"/>
                <a:cs typeface="Alexandria" pitchFamily="34" charset="-120"/>
              </a:rPr>
              <a:t>Efficient Data Exploration</a:t>
            </a:r>
            <a:endParaRPr lang="en-US" sz="2170" dirty="0"/>
          </a:p>
        </p:txBody>
      </p:sp>
      <p:sp>
        <p:nvSpPr>
          <p:cNvPr id="12" name="Text 10"/>
          <p:cNvSpPr/>
          <p:nvPr/>
        </p:nvSpPr>
        <p:spPr>
          <a:xfrm>
            <a:off x="8142208" y="3150989"/>
            <a:ext cx="4687133" cy="1764506"/>
          </a:xfrm>
          <a:prstGeom prst="rect">
            <a:avLst/>
          </a:prstGeom>
          <a:noFill/>
        </p:spPr>
        <p:txBody>
          <a:bodyPr wrap="square" rtlCol="0" anchor="t"/>
          <a:lstStyle/>
          <a:p>
            <a:pPr marL="0" indent="0">
              <a:lnSpc>
                <a:spcPts val="2780"/>
              </a:lnSpc>
              <a:buNone/>
            </a:pPr>
            <a:r>
              <a:rPr lang="en-US" sz="1735" dirty="0">
                <a:solidFill>
                  <a:srgbClr val="3B3535"/>
                </a:solidFill>
                <a:latin typeface="Sora" pitchFamily="34" charset="0"/>
                <a:ea typeface="Sora" pitchFamily="34" charset="-122"/>
                <a:cs typeface="Sora" pitchFamily="34" charset="-120"/>
              </a:rPr>
              <a:t>By organizing and structuring data, data wrangling facilitates more efficient exploration, allowing data scientists to quickly understand patterns, trends, and insights hidden within complex datasets.</a:t>
            </a:r>
            <a:endParaRPr lang="en-US" sz="1735" dirty="0"/>
          </a:p>
        </p:txBody>
      </p:sp>
      <p:sp>
        <p:nvSpPr>
          <p:cNvPr id="13" name="Shape 11"/>
          <p:cNvSpPr/>
          <p:nvPr/>
        </p:nvSpPr>
        <p:spPr>
          <a:xfrm>
            <a:off x="1801058" y="5308283"/>
            <a:ext cx="496253" cy="496253"/>
          </a:xfrm>
          <a:prstGeom prst="roundRect">
            <a:avLst>
              <a:gd name="adj" fmla="val 20001"/>
            </a:avLst>
          </a:prstGeom>
          <a:solidFill>
            <a:srgbClr val="D5DCF6"/>
          </a:solidFill>
          <a:ln w="7620">
            <a:solidFill>
              <a:srgbClr val="BBC2DC"/>
            </a:solidFill>
            <a:prstDash val="solid"/>
          </a:ln>
        </p:spPr>
      </p:sp>
      <p:sp>
        <p:nvSpPr>
          <p:cNvPr id="14" name="Text 12"/>
          <p:cNvSpPr/>
          <p:nvPr/>
        </p:nvSpPr>
        <p:spPr>
          <a:xfrm>
            <a:off x="1950244" y="5349597"/>
            <a:ext cx="197882" cy="413504"/>
          </a:xfrm>
          <a:prstGeom prst="rect">
            <a:avLst/>
          </a:prstGeom>
          <a:noFill/>
        </p:spPr>
        <p:txBody>
          <a:bodyPr wrap="none" rtlCol="0" anchor="t"/>
          <a:lstStyle/>
          <a:p>
            <a:pPr marL="0" indent="0" algn="ctr">
              <a:lnSpc>
                <a:spcPts val="3255"/>
              </a:lnSpc>
              <a:buNone/>
            </a:pPr>
            <a:r>
              <a:rPr lang="en-US" sz="2605" b="1" dirty="0">
                <a:solidFill>
                  <a:srgbClr val="3B3535"/>
                </a:solidFill>
                <a:latin typeface="Alexandria" pitchFamily="34" charset="0"/>
                <a:ea typeface="Alexandria" pitchFamily="34" charset="-122"/>
                <a:cs typeface="Alexandria" pitchFamily="34" charset="-120"/>
              </a:rPr>
              <a:t>3</a:t>
            </a:r>
            <a:endParaRPr lang="en-US" sz="2605" dirty="0"/>
          </a:p>
        </p:txBody>
      </p:sp>
      <p:sp>
        <p:nvSpPr>
          <p:cNvPr id="15" name="Text 13"/>
          <p:cNvSpPr/>
          <p:nvPr/>
        </p:nvSpPr>
        <p:spPr>
          <a:xfrm>
            <a:off x="2517815" y="5384125"/>
            <a:ext cx="3944898" cy="344686"/>
          </a:xfrm>
          <a:prstGeom prst="rect">
            <a:avLst/>
          </a:prstGeom>
          <a:noFill/>
        </p:spPr>
        <p:txBody>
          <a:bodyPr wrap="none" rtlCol="0" anchor="t"/>
          <a:lstStyle/>
          <a:p>
            <a:pPr marL="0" indent="0">
              <a:lnSpc>
                <a:spcPts val="2715"/>
              </a:lnSpc>
              <a:buNone/>
            </a:pPr>
            <a:r>
              <a:rPr lang="en-US" sz="2170" b="1" dirty="0">
                <a:solidFill>
                  <a:srgbClr val="3B3535"/>
                </a:solidFill>
                <a:latin typeface="Alexandria" pitchFamily="34" charset="0"/>
                <a:ea typeface="Alexandria" pitchFamily="34" charset="-122"/>
                <a:cs typeface="Alexandria" pitchFamily="34" charset="-120"/>
              </a:rPr>
              <a:t>Preparing Data for Analytics</a:t>
            </a:r>
            <a:endParaRPr lang="en-US" sz="2170" dirty="0"/>
          </a:p>
        </p:txBody>
      </p:sp>
      <p:sp>
        <p:nvSpPr>
          <p:cNvPr id="16" name="Text 14"/>
          <p:cNvSpPr/>
          <p:nvPr/>
        </p:nvSpPr>
        <p:spPr>
          <a:xfrm>
            <a:off x="2517815" y="5861090"/>
            <a:ext cx="4687133" cy="1764506"/>
          </a:xfrm>
          <a:prstGeom prst="rect">
            <a:avLst/>
          </a:prstGeom>
          <a:noFill/>
        </p:spPr>
        <p:txBody>
          <a:bodyPr wrap="square" rtlCol="0" anchor="t"/>
          <a:lstStyle/>
          <a:p>
            <a:pPr marL="0" indent="0">
              <a:lnSpc>
                <a:spcPts val="2780"/>
              </a:lnSpc>
              <a:buNone/>
            </a:pPr>
            <a:r>
              <a:rPr lang="en-US" sz="1735" dirty="0">
                <a:solidFill>
                  <a:srgbClr val="3B3535"/>
                </a:solidFill>
                <a:latin typeface="Sora" pitchFamily="34" charset="0"/>
                <a:ea typeface="Sora" pitchFamily="34" charset="-122"/>
                <a:cs typeface="Sora" pitchFamily="34" charset="-120"/>
              </a:rPr>
              <a:t>The data wrangling process prepares data for advanced analytics techniques, such as machine learning and predictive modeling, by ensuring data is in the right format and structure.</a:t>
            </a:r>
            <a:endParaRPr lang="en-US" sz="1735" dirty="0"/>
          </a:p>
        </p:txBody>
      </p:sp>
      <p:sp>
        <p:nvSpPr>
          <p:cNvPr id="17" name="Shape 15"/>
          <p:cNvSpPr/>
          <p:nvPr/>
        </p:nvSpPr>
        <p:spPr>
          <a:xfrm>
            <a:off x="7425452" y="5308283"/>
            <a:ext cx="496253" cy="496253"/>
          </a:xfrm>
          <a:prstGeom prst="roundRect">
            <a:avLst>
              <a:gd name="adj" fmla="val 20001"/>
            </a:avLst>
          </a:prstGeom>
          <a:solidFill>
            <a:srgbClr val="D5DCF6"/>
          </a:solidFill>
          <a:ln w="7620">
            <a:solidFill>
              <a:srgbClr val="BBC2DC"/>
            </a:solidFill>
            <a:prstDash val="solid"/>
          </a:ln>
        </p:spPr>
      </p:sp>
      <p:sp>
        <p:nvSpPr>
          <p:cNvPr id="18" name="Text 16"/>
          <p:cNvSpPr/>
          <p:nvPr/>
        </p:nvSpPr>
        <p:spPr>
          <a:xfrm>
            <a:off x="7573804" y="5349597"/>
            <a:ext cx="199549" cy="413504"/>
          </a:xfrm>
          <a:prstGeom prst="rect">
            <a:avLst/>
          </a:prstGeom>
          <a:noFill/>
        </p:spPr>
        <p:txBody>
          <a:bodyPr wrap="none" rtlCol="0" anchor="t"/>
          <a:lstStyle/>
          <a:p>
            <a:pPr marL="0" indent="0" algn="ctr">
              <a:lnSpc>
                <a:spcPts val="3255"/>
              </a:lnSpc>
              <a:buNone/>
            </a:pPr>
            <a:r>
              <a:rPr lang="en-US" sz="2605" b="1" dirty="0">
                <a:solidFill>
                  <a:srgbClr val="3B3535"/>
                </a:solidFill>
                <a:latin typeface="Alexandria" pitchFamily="34" charset="0"/>
                <a:ea typeface="Alexandria" pitchFamily="34" charset="-122"/>
                <a:cs typeface="Alexandria" pitchFamily="34" charset="-120"/>
              </a:rPr>
              <a:t>4</a:t>
            </a:r>
            <a:endParaRPr lang="en-US" sz="2605" dirty="0"/>
          </a:p>
        </p:txBody>
      </p:sp>
      <p:sp>
        <p:nvSpPr>
          <p:cNvPr id="19" name="Text 17"/>
          <p:cNvSpPr/>
          <p:nvPr/>
        </p:nvSpPr>
        <p:spPr>
          <a:xfrm>
            <a:off x="8142208" y="5384125"/>
            <a:ext cx="3575804" cy="344686"/>
          </a:xfrm>
          <a:prstGeom prst="rect">
            <a:avLst/>
          </a:prstGeom>
          <a:noFill/>
        </p:spPr>
        <p:txBody>
          <a:bodyPr wrap="none" rtlCol="0" anchor="t"/>
          <a:lstStyle/>
          <a:p>
            <a:pPr marL="0" indent="0">
              <a:lnSpc>
                <a:spcPts val="2715"/>
              </a:lnSpc>
              <a:buNone/>
            </a:pPr>
            <a:r>
              <a:rPr lang="en-US" sz="2170" b="1" dirty="0">
                <a:solidFill>
                  <a:srgbClr val="3B3535"/>
                </a:solidFill>
                <a:latin typeface="Alexandria" pitchFamily="34" charset="0"/>
                <a:ea typeface="Alexandria" pitchFamily="34" charset="-122"/>
                <a:cs typeface="Alexandria" pitchFamily="34" charset="-120"/>
              </a:rPr>
              <a:t>Unlocking Business Value</a:t>
            </a:r>
            <a:endParaRPr lang="en-US" sz="2170" dirty="0"/>
          </a:p>
        </p:txBody>
      </p:sp>
      <p:sp>
        <p:nvSpPr>
          <p:cNvPr id="20" name="Text 18"/>
          <p:cNvSpPr/>
          <p:nvPr/>
        </p:nvSpPr>
        <p:spPr>
          <a:xfrm>
            <a:off x="8142208" y="5861090"/>
            <a:ext cx="4687133" cy="1764506"/>
          </a:xfrm>
          <a:prstGeom prst="rect">
            <a:avLst/>
          </a:prstGeom>
          <a:noFill/>
        </p:spPr>
        <p:txBody>
          <a:bodyPr wrap="square" rtlCol="0" anchor="t"/>
          <a:lstStyle/>
          <a:p>
            <a:pPr marL="0" indent="0">
              <a:lnSpc>
                <a:spcPts val="2780"/>
              </a:lnSpc>
              <a:buNone/>
            </a:pPr>
            <a:r>
              <a:rPr lang="en-US" sz="1735" dirty="0">
                <a:solidFill>
                  <a:srgbClr val="3B3535"/>
                </a:solidFill>
                <a:latin typeface="Sora" pitchFamily="34" charset="0"/>
                <a:ea typeface="Sora" pitchFamily="34" charset="-122"/>
                <a:cs typeface="Sora" pitchFamily="34" charset="-120"/>
              </a:rPr>
              <a:t>High-quality, well-structured data enables more accurate and reliable data-driven decision making, ultimately unlocking greater business value and competitive advantages.</a:t>
            </a:r>
            <a:endParaRPr lang="en-US" sz="1735" dirty="0"/>
          </a:p>
        </p:txBody>
      </p:sp>
    </p:spTree>
  </p:cSld>
  <p:clrMapOvr>
    <a:masterClrMapping/>
  </p:clrMapOvr>
  <mc:AlternateContent xmlns:mc="http://schemas.openxmlformats.org/markup-compatibility/2006">
    <mc:Choice xmlns:p14="http://schemas.microsoft.com/office/powerpoint/2010/main" Requires="p14">
      <p:transition spd="slow" p14:dur="2000">
        <p:dissolve/>
      </p:transition>
    </mc:Choice>
    <mc:Fallback>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sp>
        <p:nvSpPr>
          <p:cNvPr id="4" name="Text 2"/>
          <p:cNvSpPr/>
          <p:nvPr/>
        </p:nvSpPr>
        <p:spPr>
          <a:xfrm>
            <a:off x="1760220" y="1072753"/>
            <a:ext cx="7409498" cy="694373"/>
          </a:xfrm>
          <a:prstGeom prst="rect">
            <a:avLst/>
          </a:prstGeom>
          <a:noFill/>
        </p:spPr>
        <p:txBody>
          <a:bodyPr wrap="none" rtlCol="0" anchor="t"/>
          <a:lstStyle/>
          <a:p>
            <a:pPr marL="0" indent="0">
              <a:lnSpc>
                <a:spcPts val="5470"/>
              </a:lnSpc>
              <a:buNone/>
            </a:pPr>
            <a:r>
              <a:rPr lang="en-US" sz="4375" b="1" dirty="0">
                <a:solidFill>
                  <a:srgbClr val="1F1E1E"/>
                </a:solidFill>
                <a:latin typeface="Alexandria" pitchFamily="34" charset="0"/>
                <a:ea typeface="Alexandria" pitchFamily="34" charset="-122"/>
                <a:cs typeface="Alexandria" pitchFamily="34" charset="-120"/>
              </a:rPr>
              <a:t>Data Sources and Formats</a:t>
            </a:r>
            <a:endParaRPr lang="en-US" sz="4375" dirty="0"/>
          </a:p>
        </p:txBody>
      </p:sp>
      <p:sp>
        <p:nvSpPr>
          <p:cNvPr id="5" name="Shape 3"/>
          <p:cNvSpPr/>
          <p:nvPr/>
        </p:nvSpPr>
        <p:spPr>
          <a:xfrm>
            <a:off x="1760220" y="2211467"/>
            <a:ext cx="5443895" cy="2361605"/>
          </a:xfrm>
          <a:prstGeom prst="roundRect">
            <a:avLst>
              <a:gd name="adj" fmla="val 4234"/>
            </a:avLst>
          </a:prstGeom>
          <a:solidFill>
            <a:srgbClr val="D5DCF6"/>
          </a:solidFill>
          <a:ln w="7620">
            <a:solidFill>
              <a:srgbClr val="BBC2DC"/>
            </a:solidFill>
            <a:prstDash val="solid"/>
          </a:ln>
        </p:spPr>
      </p:sp>
      <p:sp>
        <p:nvSpPr>
          <p:cNvPr id="6" name="Text 4"/>
          <p:cNvSpPr/>
          <p:nvPr/>
        </p:nvSpPr>
        <p:spPr>
          <a:xfrm>
            <a:off x="1990011" y="2441258"/>
            <a:ext cx="2777490" cy="347186"/>
          </a:xfrm>
          <a:prstGeom prst="rect">
            <a:avLst/>
          </a:prstGeom>
          <a:noFill/>
        </p:spPr>
        <p:txBody>
          <a:bodyPr wrap="none" rtlCol="0" anchor="t"/>
          <a:lstStyle/>
          <a:p>
            <a:pPr marL="0" indent="0">
              <a:lnSpc>
                <a:spcPts val="2735"/>
              </a:lnSpc>
              <a:buNone/>
            </a:pPr>
            <a:r>
              <a:rPr lang="en-US" sz="2185" b="1" dirty="0">
                <a:solidFill>
                  <a:srgbClr val="3B3535"/>
                </a:solidFill>
                <a:latin typeface="Alexandria" pitchFamily="34" charset="0"/>
                <a:ea typeface="Alexandria" pitchFamily="34" charset="-122"/>
                <a:cs typeface="Alexandria" pitchFamily="34" charset="-120"/>
              </a:rPr>
              <a:t>Structured Data</a:t>
            </a:r>
            <a:endParaRPr lang="en-US" sz="2185" dirty="0"/>
          </a:p>
        </p:txBody>
      </p:sp>
      <p:sp>
        <p:nvSpPr>
          <p:cNvPr id="7" name="Text 5"/>
          <p:cNvSpPr/>
          <p:nvPr/>
        </p:nvSpPr>
        <p:spPr>
          <a:xfrm>
            <a:off x="1990011" y="2921675"/>
            <a:ext cx="4984313" cy="1421606"/>
          </a:xfrm>
          <a:prstGeom prst="rect">
            <a:avLst/>
          </a:prstGeom>
          <a:noFill/>
        </p:spPr>
        <p:txBody>
          <a:bodyPr wrap="square" rtlCol="0" anchor="t"/>
          <a:lstStyle/>
          <a:p>
            <a:pPr marL="0" indent="0">
              <a:lnSpc>
                <a:spcPts val="2800"/>
              </a:lnSpc>
              <a:buNone/>
            </a:pPr>
            <a:r>
              <a:rPr lang="en-US" sz="1750" dirty="0">
                <a:solidFill>
                  <a:srgbClr val="3B3535"/>
                </a:solidFill>
                <a:latin typeface="Sora" pitchFamily="34" charset="0"/>
                <a:ea typeface="Sora" pitchFamily="34" charset="-122"/>
                <a:cs typeface="Sora" pitchFamily="34" charset="-120"/>
              </a:rPr>
              <a:t>Databases, spreadsheets, and CSV files contain data in a tabular, well-organized format, making them easy to process and analyze.</a:t>
            </a:r>
            <a:endParaRPr lang="en-US" sz="1750" dirty="0"/>
          </a:p>
        </p:txBody>
      </p:sp>
      <p:sp>
        <p:nvSpPr>
          <p:cNvPr id="8" name="Shape 6"/>
          <p:cNvSpPr/>
          <p:nvPr/>
        </p:nvSpPr>
        <p:spPr>
          <a:xfrm>
            <a:off x="7426285" y="2211467"/>
            <a:ext cx="5443895" cy="2361605"/>
          </a:xfrm>
          <a:prstGeom prst="roundRect">
            <a:avLst>
              <a:gd name="adj" fmla="val 4234"/>
            </a:avLst>
          </a:prstGeom>
          <a:solidFill>
            <a:srgbClr val="D5DCF6"/>
          </a:solidFill>
          <a:ln w="7620">
            <a:solidFill>
              <a:srgbClr val="BBC2DC"/>
            </a:solidFill>
            <a:prstDash val="solid"/>
          </a:ln>
        </p:spPr>
      </p:sp>
      <p:sp>
        <p:nvSpPr>
          <p:cNvPr id="9" name="Text 7"/>
          <p:cNvSpPr/>
          <p:nvPr/>
        </p:nvSpPr>
        <p:spPr>
          <a:xfrm>
            <a:off x="7656076" y="2441258"/>
            <a:ext cx="2777490" cy="347186"/>
          </a:xfrm>
          <a:prstGeom prst="rect">
            <a:avLst/>
          </a:prstGeom>
          <a:noFill/>
        </p:spPr>
        <p:txBody>
          <a:bodyPr wrap="none" rtlCol="0" anchor="t"/>
          <a:lstStyle/>
          <a:p>
            <a:pPr marL="0" indent="0">
              <a:lnSpc>
                <a:spcPts val="2735"/>
              </a:lnSpc>
              <a:buNone/>
            </a:pPr>
            <a:r>
              <a:rPr lang="en-US" sz="2185" b="1" dirty="0">
                <a:solidFill>
                  <a:srgbClr val="3B3535"/>
                </a:solidFill>
                <a:latin typeface="Alexandria" pitchFamily="34" charset="0"/>
                <a:ea typeface="Alexandria" pitchFamily="34" charset="-122"/>
                <a:cs typeface="Alexandria" pitchFamily="34" charset="-120"/>
              </a:rPr>
              <a:t>Unstructured Data</a:t>
            </a:r>
            <a:endParaRPr lang="en-US" sz="2185" dirty="0"/>
          </a:p>
        </p:txBody>
      </p:sp>
      <p:sp>
        <p:nvSpPr>
          <p:cNvPr id="10" name="Text 8"/>
          <p:cNvSpPr/>
          <p:nvPr/>
        </p:nvSpPr>
        <p:spPr>
          <a:xfrm>
            <a:off x="7656076" y="2921675"/>
            <a:ext cx="4984313" cy="1421606"/>
          </a:xfrm>
          <a:prstGeom prst="rect">
            <a:avLst/>
          </a:prstGeom>
          <a:noFill/>
        </p:spPr>
        <p:txBody>
          <a:bodyPr wrap="square" rtlCol="0" anchor="t"/>
          <a:lstStyle/>
          <a:p>
            <a:pPr marL="0" indent="0">
              <a:lnSpc>
                <a:spcPts val="2800"/>
              </a:lnSpc>
              <a:buNone/>
            </a:pPr>
            <a:r>
              <a:rPr lang="en-US" sz="1750" dirty="0">
                <a:solidFill>
                  <a:srgbClr val="3B3535"/>
                </a:solidFill>
                <a:latin typeface="Sora" pitchFamily="34" charset="0"/>
                <a:ea typeface="Sora" pitchFamily="34" charset="-122"/>
                <a:cs typeface="Sora" pitchFamily="34" charset="-120"/>
              </a:rPr>
              <a:t>Text documents, emails, social media posts, and multimedia files often lack a predefined structure, requiring more extensive processing to extract meaningful insights.</a:t>
            </a:r>
            <a:endParaRPr lang="en-US" sz="1750" dirty="0"/>
          </a:p>
        </p:txBody>
      </p:sp>
      <p:sp>
        <p:nvSpPr>
          <p:cNvPr id="11" name="Shape 9"/>
          <p:cNvSpPr/>
          <p:nvPr/>
        </p:nvSpPr>
        <p:spPr>
          <a:xfrm>
            <a:off x="1760220" y="4795242"/>
            <a:ext cx="5443895" cy="2361605"/>
          </a:xfrm>
          <a:prstGeom prst="roundRect">
            <a:avLst>
              <a:gd name="adj" fmla="val 4234"/>
            </a:avLst>
          </a:prstGeom>
          <a:solidFill>
            <a:srgbClr val="D5DCF6"/>
          </a:solidFill>
          <a:ln w="7620">
            <a:solidFill>
              <a:srgbClr val="BBC2DC"/>
            </a:solidFill>
            <a:prstDash val="solid"/>
          </a:ln>
        </p:spPr>
      </p:sp>
      <p:sp>
        <p:nvSpPr>
          <p:cNvPr id="12" name="Text 10"/>
          <p:cNvSpPr/>
          <p:nvPr/>
        </p:nvSpPr>
        <p:spPr>
          <a:xfrm>
            <a:off x="1990011" y="5025033"/>
            <a:ext cx="2777490" cy="347186"/>
          </a:xfrm>
          <a:prstGeom prst="rect">
            <a:avLst/>
          </a:prstGeom>
          <a:noFill/>
        </p:spPr>
        <p:txBody>
          <a:bodyPr wrap="none" rtlCol="0" anchor="t"/>
          <a:lstStyle/>
          <a:p>
            <a:pPr marL="0" indent="0">
              <a:lnSpc>
                <a:spcPts val="2735"/>
              </a:lnSpc>
              <a:buNone/>
            </a:pPr>
            <a:r>
              <a:rPr lang="en-US" sz="2185" b="1" dirty="0">
                <a:solidFill>
                  <a:srgbClr val="3B3535"/>
                </a:solidFill>
                <a:latin typeface="Alexandria" pitchFamily="34" charset="0"/>
                <a:ea typeface="Alexandria" pitchFamily="34" charset="-122"/>
                <a:cs typeface="Alexandria" pitchFamily="34" charset="-120"/>
              </a:rPr>
              <a:t>Real-Time Data</a:t>
            </a:r>
            <a:endParaRPr lang="en-US" sz="2185" dirty="0"/>
          </a:p>
        </p:txBody>
      </p:sp>
      <p:sp>
        <p:nvSpPr>
          <p:cNvPr id="13" name="Text 11"/>
          <p:cNvSpPr/>
          <p:nvPr/>
        </p:nvSpPr>
        <p:spPr>
          <a:xfrm>
            <a:off x="1990011" y="5505450"/>
            <a:ext cx="4984313" cy="1421606"/>
          </a:xfrm>
          <a:prstGeom prst="rect">
            <a:avLst/>
          </a:prstGeom>
          <a:noFill/>
        </p:spPr>
        <p:txBody>
          <a:bodyPr wrap="square" rtlCol="0" anchor="t"/>
          <a:lstStyle/>
          <a:p>
            <a:pPr marL="0" indent="0">
              <a:lnSpc>
                <a:spcPts val="2800"/>
              </a:lnSpc>
              <a:buNone/>
            </a:pPr>
            <a:r>
              <a:rPr lang="en-US" sz="1750" dirty="0">
                <a:solidFill>
                  <a:srgbClr val="3B3535"/>
                </a:solidFill>
                <a:latin typeface="Sora" pitchFamily="34" charset="0"/>
                <a:ea typeface="Sora" pitchFamily="34" charset="-122"/>
                <a:cs typeface="Sora" pitchFamily="34" charset="-120"/>
              </a:rPr>
              <a:t>Sensor data, log files, and streaming APIs provide a continuous flow of data that needs to be captured, filtered, and transformed in real-time.</a:t>
            </a:r>
            <a:endParaRPr lang="en-US" sz="1750" dirty="0"/>
          </a:p>
        </p:txBody>
      </p:sp>
      <p:sp>
        <p:nvSpPr>
          <p:cNvPr id="14" name="Shape 12"/>
          <p:cNvSpPr/>
          <p:nvPr/>
        </p:nvSpPr>
        <p:spPr>
          <a:xfrm>
            <a:off x="7426285" y="4795242"/>
            <a:ext cx="5443895" cy="2361605"/>
          </a:xfrm>
          <a:prstGeom prst="roundRect">
            <a:avLst>
              <a:gd name="adj" fmla="val 4234"/>
            </a:avLst>
          </a:prstGeom>
          <a:solidFill>
            <a:srgbClr val="D5DCF6"/>
          </a:solidFill>
          <a:ln w="7620">
            <a:solidFill>
              <a:srgbClr val="BBC2DC"/>
            </a:solidFill>
            <a:prstDash val="solid"/>
          </a:ln>
        </p:spPr>
      </p:sp>
      <p:sp>
        <p:nvSpPr>
          <p:cNvPr id="15" name="Text 13"/>
          <p:cNvSpPr/>
          <p:nvPr/>
        </p:nvSpPr>
        <p:spPr>
          <a:xfrm>
            <a:off x="7656076" y="5025033"/>
            <a:ext cx="2777490" cy="347186"/>
          </a:xfrm>
          <a:prstGeom prst="rect">
            <a:avLst/>
          </a:prstGeom>
          <a:noFill/>
        </p:spPr>
        <p:txBody>
          <a:bodyPr wrap="none" rtlCol="0" anchor="t"/>
          <a:lstStyle/>
          <a:p>
            <a:pPr marL="0" indent="0">
              <a:lnSpc>
                <a:spcPts val="2735"/>
              </a:lnSpc>
              <a:buNone/>
            </a:pPr>
            <a:r>
              <a:rPr lang="en-US" sz="2185" b="1" dirty="0">
                <a:solidFill>
                  <a:srgbClr val="3B3535"/>
                </a:solidFill>
                <a:latin typeface="Alexandria" pitchFamily="34" charset="0"/>
                <a:ea typeface="Alexandria" pitchFamily="34" charset="-122"/>
                <a:cs typeface="Alexandria" pitchFamily="34" charset="-120"/>
              </a:rPr>
              <a:t>Open Data</a:t>
            </a:r>
            <a:endParaRPr lang="en-US" sz="2185" dirty="0"/>
          </a:p>
        </p:txBody>
      </p:sp>
      <p:sp>
        <p:nvSpPr>
          <p:cNvPr id="16" name="Text 14"/>
          <p:cNvSpPr/>
          <p:nvPr/>
        </p:nvSpPr>
        <p:spPr>
          <a:xfrm>
            <a:off x="7656076" y="5505450"/>
            <a:ext cx="4984313" cy="1421606"/>
          </a:xfrm>
          <a:prstGeom prst="rect">
            <a:avLst/>
          </a:prstGeom>
          <a:noFill/>
        </p:spPr>
        <p:txBody>
          <a:bodyPr wrap="square" rtlCol="0" anchor="t"/>
          <a:lstStyle/>
          <a:p>
            <a:pPr marL="0" indent="0">
              <a:lnSpc>
                <a:spcPts val="2800"/>
              </a:lnSpc>
              <a:buNone/>
            </a:pPr>
            <a:r>
              <a:rPr lang="en-US" sz="1750" dirty="0">
                <a:solidFill>
                  <a:srgbClr val="3B3535"/>
                </a:solidFill>
                <a:latin typeface="Sora" pitchFamily="34" charset="0"/>
                <a:ea typeface="Sora" pitchFamily="34" charset="-122"/>
                <a:cs typeface="Sora" pitchFamily="34" charset="-120"/>
              </a:rPr>
              <a:t>Government, research, and non-profit organizations often publish datasets that can be freely accessed and used for analysis and problem-solving.</a:t>
            </a:r>
            <a:endParaRPr lang="en-US" sz="175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pageCurlDouble"/>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p:cNvPicPr>
            <a:picLocks noChangeAspect="1"/>
          </p:cNvPicPr>
          <p:nvPr/>
        </p:nvPicPr>
        <p:blipFill>
          <a:blip r:embed="rId1"/>
          <a:stretch>
            <a:fillRect/>
          </a:stretch>
        </p:blipFill>
        <p:spPr>
          <a:xfrm>
            <a:off x="9151620" y="0"/>
            <a:ext cx="5486400" cy="8229600"/>
          </a:xfrm>
          <a:prstGeom prst="rect">
            <a:avLst/>
          </a:prstGeom>
        </p:spPr>
      </p:pic>
      <p:sp>
        <p:nvSpPr>
          <p:cNvPr id="5" name="Text 2"/>
          <p:cNvSpPr/>
          <p:nvPr/>
        </p:nvSpPr>
        <p:spPr>
          <a:xfrm>
            <a:off x="833199" y="1884878"/>
            <a:ext cx="7477601" cy="1388745"/>
          </a:xfrm>
          <a:prstGeom prst="rect">
            <a:avLst/>
          </a:prstGeom>
          <a:noFill/>
        </p:spPr>
        <p:txBody>
          <a:bodyPr wrap="square" rtlCol="0" anchor="t"/>
          <a:lstStyle/>
          <a:p>
            <a:pPr marL="0" indent="0">
              <a:lnSpc>
                <a:spcPts val="5470"/>
              </a:lnSpc>
              <a:buNone/>
            </a:pPr>
            <a:r>
              <a:rPr lang="en-US" sz="4375" b="1" dirty="0">
                <a:solidFill>
                  <a:srgbClr val="1F1E1E"/>
                </a:solidFill>
                <a:latin typeface="Alexandria" pitchFamily="34" charset="0"/>
                <a:ea typeface="Alexandria" pitchFamily="34" charset="-122"/>
                <a:cs typeface="Alexandria" pitchFamily="34" charset="-120"/>
              </a:rPr>
              <a:t>Data Extraction Techniques</a:t>
            </a:r>
            <a:endParaRPr lang="en-US" sz="4375" dirty="0"/>
          </a:p>
        </p:txBody>
      </p:sp>
      <p:sp>
        <p:nvSpPr>
          <p:cNvPr id="6" name="Text 3"/>
          <p:cNvSpPr/>
          <p:nvPr/>
        </p:nvSpPr>
        <p:spPr>
          <a:xfrm>
            <a:off x="833199" y="3606879"/>
            <a:ext cx="7477601" cy="1421606"/>
          </a:xfrm>
          <a:prstGeom prst="rect">
            <a:avLst/>
          </a:prstGeom>
          <a:noFill/>
        </p:spPr>
        <p:txBody>
          <a:bodyPr wrap="square" rtlCol="0" anchor="t"/>
          <a:lstStyle/>
          <a:p>
            <a:pPr marL="0" indent="0">
              <a:lnSpc>
                <a:spcPts val="2800"/>
              </a:lnSpc>
              <a:buNone/>
            </a:pPr>
            <a:r>
              <a:rPr lang="en-US" sz="1750" dirty="0">
                <a:solidFill>
                  <a:srgbClr val="3B3535"/>
                </a:solidFill>
                <a:latin typeface="Sora" pitchFamily="34" charset="0"/>
                <a:ea typeface="Sora" pitchFamily="34" charset="-122"/>
                <a:cs typeface="Sora" pitchFamily="34" charset="-120"/>
              </a:rPr>
              <a:t>Extracting data from various sources is a crucial step in the data science pipeline. This involves techniques like web scraping, API integration, and database querying to gather the necessary data for analysis.</a:t>
            </a:r>
            <a:endParaRPr lang="en-US" sz="1750" dirty="0"/>
          </a:p>
        </p:txBody>
      </p:sp>
      <p:sp>
        <p:nvSpPr>
          <p:cNvPr id="7" name="Text 4"/>
          <p:cNvSpPr/>
          <p:nvPr/>
        </p:nvSpPr>
        <p:spPr>
          <a:xfrm>
            <a:off x="833199" y="5278398"/>
            <a:ext cx="7477601" cy="1066205"/>
          </a:xfrm>
          <a:prstGeom prst="rect">
            <a:avLst/>
          </a:prstGeom>
          <a:noFill/>
        </p:spPr>
        <p:txBody>
          <a:bodyPr wrap="square" rtlCol="0" anchor="t"/>
          <a:lstStyle/>
          <a:p>
            <a:pPr marL="0" indent="0">
              <a:lnSpc>
                <a:spcPts val="2800"/>
              </a:lnSpc>
              <a:buNone/>
            </a:pPr>
            <a:r>
              <a:rPr lang="en-US" sz="1750" dirty="0">
                <a:solidFill>
                  <a:srgbClr val="3B3535"/>
                </a:solidFill>
                <a:latin typeface="Sora" pitchFamily="34" charset="0"/>
                <a:ea typeface="Sora" pitchFamily="34" charset="-122"/>
                <a:cs typeface="Sora" pitchFamily="34" charset="-120"/>
              </a:rPr>
              <a:t>Efficient data extraction methods ensure the completeness and accuracy of the dataset, laying the foundation for effective data wrangling and downstream analysis.</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2000">
        <p:fade/>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p:cNvPicPr>
            <a:picLocks noChangeAspect="1"/>
          </p:cNvPicPr>
          <p:nvPr/>
        </p:nvPicPr>
        <p:blipFill>
          <a:blip r:embed="rId1"/>
          <a:stretch>
            <a:fillRect/>
          </a:stretch>
        </p:blipFill>
        <p:spPr>
          <a:xfrm>
            <a:off x="10980420" y="0"/>
            <a:ext cx="3657600" cy="8229600"/>
          </a:xfrm>
          <a:prstGeom prst="rect">
            <a:avLst/>
          </a:prstGeom>
        </p:spPr>
      </p:pic>
      <p:sp>
        <p:nvSpPr>
          <p:cNvPr id="5" name="Text 2"/>
          <p:cNvSpPr/>
          <p:nvPr/>
        </p:nvSpPr>
        <p:spPr>
          <a:xfrm>
            <a:off x="732115" y="1156097"/>
            <a:ext cx="8521184" cy="610195"/>
          </a:xfrm>
          <a:prstGeom prst="rect">
            <a:avLst/>
          </a:prstGeom>
          <a:noFill/>
        </p:spPr>
        <p:txBody>
          <a:bodyPr wrap="none" rtlCol="0" anchor="t"/>
          <a:lstStyle/>
          <a:p>
            <a:pPr marL="0" indent="0">
              <a:lnSpc>
                <a:spcPts val="4805"/>
              </a:lnSpc>
              <a:buNone/>
            </a:pPr>
            <a:r>
              <a:rPr lang="en-US" sz="3845" b="1" dirty="0">
                <a:solidFill>
                  <a:srgbClr val="1F1E1E"/>
                </a:solidFill>
                <a:latin typeface="Alexandria" pitchFamily="34" charset="0"/>
                <a:ea typeface="Alexandria" pitchFamily="34" charset="-122"/>
                <a:cs typeface="Alexandria" pitchFamily="34" charset="-120"/>
              </a:rPr>
              <a:t>Data Cleaning and Transformation</a:t>
            </a:r>
            <a:endParaRPr lang="en-US" sz="3845" dirty="0"/>
          </a:p>
        </p:txBody>
      </p:sp>
      <p:sp>
        <p:nvSpPr>
          <p:cNvPr id="6" name="Shape 3"/>
          <p:cNvSpPr/>
          <p:nvPr/>
        </p:nvSpPr>
        <p:spPr>
          <a:xfrm>
            <a:off x="1005483" y="2059067"/>
            <a:ext cx="38933" cy="5014317"/>
          </a:xfrm>
          <a:prstGeom prst="roundRect">
            <a:avLst>
              <a:gd name="adj" fmla="val 225688"/>
            </a:avLst>
          </a:prstGeom>
          <a:solidFill>
            <a:srgbClr val="BBC2DC"/>
          </a:solidFill>
        </p:spPr>
      </p:sp>
      <p:sp>
        <p:nvSpPr>
          <p:cNvPr id="7" name="Shape 4"/>
          <p:cNvSpPr/>
          <p:nvPr/>
        </p:nvSpPr>
        <p:spPr>
          <a:xfrm>
            <a:off x="1244501" y="2411670"/>
            <a:ext cx="683300" cy="38933"/>
          </a:xfrm>
          <a:prstGeom prst="roundRect">
            <a:avLst>
              <a:gd name="adj" fmla="val 225688"/>
            </a:avLst>
          </a:prstGeom>
          <a:solidFill>
            <a:srgbClr val="BBC2DC"/>
          </a:solidFill>
        </p:spPr>
      </p:sp>
      <p:sp>
        <p:nvSpPr>
          <p:cNvPr id="8" name="Shape 5"/>
          <p:cNvSpPr/>
          <p:nvPr/>
        </p:nvSpPr>
        <p:spPr>
          <a:xfrm>
            <a:off x="805279" y="2211586"/>
            <a:ext cx="439222" cy="439222"/>
          </a:xfrm>
          <a:prstGeom prst="roundRect">
            <a:avLst>
              <a:gd name="adj" fmla="val 20005"/>
            </a:avLst>
          </a:prstGeom>
          <a:solidFill>
            <a:srgbClr val="D5DCF6"/>
          </a:solidFill>
          <a:ln w="7620">
            <a:solidFill>
              <a:srgbClr val="BBC2DC"/>
            </a:solidFill>
            <a:prstDash val="solid"/>
          </a:ln>
        </p:spPr>
      </p:sp>
      <p:sp>
        <p:nvSpPr>
          <p:cNvPr id="9" name="Text 6"/>
          <p:cNvSpPr/>
          <p:nvPr/>
        </p:nvSpPr>
        <p:spPr>
          <a:xfrm>
            <a:off x="967323" y="2248138"/>
            <a:ext cx="115133" cy="366117"/>
          </a:xfrm>
          <a:prstGeom prst="rect">
            <a:avLst/>
          </a:prstGeom>
          <a:noFill/>
        </p:spPr>
        <p:txBody>
          <a:bodyPr wrap="none" rtlCol="0" anchor="t"/>
          <a:lstStyle/>
          <a:p>
            <a:pPr marL="0" indent="0" algn="ctr">
              <a:lnSpc>
                <a:spcPts val="2885"/>
              </a:lnSpc>
              <a:buNone/>
            </a:pPr>
            <a:r>
              <a:rPr lang="en-US" sz="2305" b="1" dirty="0">
                <a:solidFill>
                  <a:srgbClr val="3B3535"/>
                </a:solidFill>
                <a:latin typeface="Alexandria" pitchFamily="34" charset="0"/>
                <a:ea typeface="Alexandria" pitchFamily="34" charset="-122"/>
                <a:cs typeface="Alexandria" pitchFamily="34" charset="-120"/>
              </a:rPr>
              <a:t>1</a:t>
            </a:r>
            <a:endParaRPr lang="en-US" sz="2305" dirty="0"/>
          </a:p>
        </p:txBody>
      </p:sp>
      <p:sp>
        <p:nvSpPr>
          <p:cNvPr id="10" name="Text 7"/>
          <p:cNvSpPr/>
          <p:nvPr/>
        </p:nvSpPr>
        <p:spPr>
          <a:xfrm>
            <a:off x="2098715" y="2254210"/>
            <a:ext cx="2440662" cy="305038"/>
          </a:xfrm>
          <a:prstGeom prst="rect">
            <a:avLst/>
          </a:prstGeom>
          <a:noFill/>
        </p:spPr>
        <p:txBody>
          <a:bodyPr wrap="none" rtlCol="0" anchor="t"/>
          <a:lstStyle/>
          <a:p>
            <a:pPr marL="0" indent="0" algn="l">
              <a:lnSpc>
                <a:spcPts val="2400"/>
              </a:lnSpc>
              <a:buNone/>
            </a:pPr>
            <a:r>
              <a:rPr lang="en-US" sz="1920" b="1" dirty="0">
                <a:solidFill>
                  <a:srgbClr val="3B3535"/>
                </a:solidFill>
                <a:latin typeface="Alexandria" pitchFamily="34" charset="0"/>
                <a:ea typeface="Alexandria" pitchFamily="34" charset="-122"/>
                <a:cs typeface="Alexandria" pitchFamily="34" charset="-120"/>
              </a:rPr>
              <a:t>Data Profiling</a:t>
            </a:r>
            <a:endParaRPr lang="en-US" sz="1920" dirty="0"/>
          </a:p>
        </p:txBody>
      </p:sp>
      <p:sp>
        <p:nvSpPr>
          <p:cNvPr id="11" name="Text 8"/>
          <p:cNvSpPr/>
          <p:nvPr/>
        </p:nvSpPr>
        <p:spPr>
          <a:xfrm>
            <a:off x="2098715" y="2676287"/>
            <a:ext cx="8141970" cy="624840"/>
          </a:xfrm>
          <a:prstGeom prst="rect">
            <a:avLst/>
          </a:prstGeom>
          <a:noFill/>
        </p:spPr>
        <p:txBody>
          <a:bodyPr wrap="square" rtlCol="0" anchor="t"/>
          <a:lstStyle/>
          <a:p>
            <a:pPr marL="0" indent="0" algn="l">
              <a:lnSpc>
                <a:spcPts val="2460"/>
              </a:lnSpc>
              <a:buNone/>
            </a:pPr>
            <a:r>
              <a:rPr lang="en-US" sz="1535" dirty="0">
                <a:solidFill>
                  <a:srgbClr val="3B3535"/>
                </a:solidFill>
                <a:latin typeface="Sora" pitchFamily="34" charset="0"/>
                <a:ea typeface="Sora" pitchFamily="34" charset="-122"/>
                <a:cs typeface="Sora" pitchFamily="34" charset="-120"/>
              </a:rPr>
              <a:t>Analyze the data to understand its structure, quality, and characteristics. This helps identify issues like missing values, outliers, and data types.</a:t>
            </a:r>
            <a:endParaRPr lang="en-US" sz="1535" dirty="0"/>
          </a:p>
        </p:txBody>
      </p:sp>
      <p:sp>
        <p:nvSpPr>
          <p:cNvPr id="12" name="Shape 9"/>
          <p:cNvSpPr/>
          <p:nvPr/>
        </p:nvSpPr>
        <p:spPr>
          <a:xfrm>
            <a:off x="1244501" y="4044017"/>
            <a:ext cx="683300" cy="38933"/>
          </a:xfrm>
          <a:prstGeom prst="roundRect">
            <a:avLst>
              <a:gd name="adj" fmla="val 225688"/>
            </a:avLst>
          </a:prstGeom>
          <a:solidFill>
            <a:srgbClr val="BBC2DC"/>
          </a:solidFill>
        </p:spPr>
      </p:sp>
      <p:sp>
        <p:nvSpPr>
          <p:cNvPr id="13" name="Shape 10"/>
          <p:cNvSpPr/>
          <p:nvPr/>
        </p:nvSpPr>
        <p:spPr>
          <a:xfrm>
            <a:off x="805279" y="3843933"/>
            <a:ext cx="439222" cy="439222"/>
          </a:xfrm>
          <a:prstGeom prst="roundRect">
            <a:avLst>
              <a:gd name="adj" fmla="val 20005"/>
            </a:avLst>
          </a:prstGeom>
          <a:solidFill>
            <a:srgbClr val="D5DCF6"/>
          </a:solidFill>
          <a:ln w="7620">
            <a:solidFill>
              <a:srgbClr val="BBC2DC"/>
            </a:solidFill>
            <a:prstDash val="solid"/>
          </a:ln>
        </p:spPr>
      </p:sp>
      <p:sp>
        <p:nvSpPr>
          <p:cNvPr id="14" name="Text 11"/>
          <p:cNvSpPr/>
          <p:nvPr/>
        </p:nvSpPr>
        <p:spPr>
          <a:xfrm>
            <a:off x="937439" y="3880485"/>
            <a:ext cx="174903" cy="366117"/>
          </a:xfrm>
          <a:prstGeom prst="rect">
            <a:avLst/>
          </a:prstGeom>
          <a:noFill/>
        </p:spPr>
        <p:txBody>
          <a:bodyPr wrap="none" rtlCol="0" anchor="t"/>
          <a:lstStyle/>
          <a:p>
            <a:pPr marL="0" indent="0" algn="ctr">
              <a:lnSpc>
                <a:spcPts val="2885"/>
              </a:lnSpc>
              <a:buNone/>
            </a:pPr>
            <a:r>
              <a:rPr lang="en-US" sz="2305" b="1" dirty="0">
                <a:solidFill>
                  <a:srgbClr val="3B3535"/>
                </a:solidFill>
                <a:latin typeface="Alexandria" pitchFamily="34" charset="0"/>
                <a:ea typeface="Alexandria" pitchFamily="34" charset="-122"/>
                <a:cs typeface="Alexandria" pitchFamily="34" charset="-120"/>
              </a:rPr>
              <a:t>2</a:t>
            </a:r>
            <a:endParaRPr lang="en-US" sz="2305" dirty="0"/>
          </a:p>
        </p:txBody>
      </p:sp>
      <p:sp>
        <p:nvSpPr>
          <p:cNvPr id="15" name="Text 12"/>
          <p:cNvSpPr/>
          <p:nvPr/>
        </p:nvSpPr>
        <p:spPr>
          <a:xfrm>
            <a:off x="2098715" y="3886557"/>
            <a:ext cx="2440662" cy="305038"/>
          </a:xfrm>
          <a:prstGeom prst="rect">
            <a:avLst/>
          </a:prstGeom>
          <a:noFill/>
        </p:spPr>
        <p:txBody>
          <a:bodyPr wrap="none" rtlCol="0" anchor="t"/>
          <a:lstStyle/>
          <a:p>
            <a:pPr marL="0" indent="0" algn="l">
              <a:lnSpc>
                <a:spcPts val="2400"/>
              </a:lnSpc>
              <a:buNone/>
            </a:pPr>
            <a:r>
              <a:rPr lang="en-US" sz="1920" b="1" dirty="0">
                <a:solidFill>
                  <a:srgbClr val="3B3535"/>
                </a:solidFill>
                <a:latin typeface="Alexandria" pitchFamily="34" charset="0"/>
                <a:ea typeface="Alexandria" pitchFamily="34" charset="-122"/>
                <a:cs typeface="Alexandria" pitchFamily="34" charset="-120"/>
              </a:rPr>
              <a:t>Data Cleaning</a:t>
            </a:r>
            <a:endParaRPr lang="en-US" sz="1920" dirty="0"/>
          </a:p>
        </p:txBody>
      </p:sp>
      <p:sp>
        <p:nvSpPr>
          <p:cNvPr id="16" name="Text 13"/>
          <p:cNvSpPr/>
          <p:nvPr/>
        </p:nvSpPr>
        <p:spPr>
          <a:xfrm>
            <a:off x="2098715" y="4308634"/>
            <a:ext cx="8141970" cy="624840"/>
          </a:xfrm>
          <a:prstGeom prst="rect">
            <a:avLst/>
          </a:prstGeom>
          <a:noFill/>
        </p:spPr>
        <p:txBody>
          <a:bodyPr wrap="square" rtlCol="0" anchor="t"/>
          <a:lstStyle/>
          <a:p>
            <a:pPr marL="0" indent="0" algn="l">
              <a:lnSpc>
                <a:spcPts val="2460"/>
              </a:lnSpc>
              <a:buNone/>
            </a:pPr>
            <a:r>
              <a:rPr lang="en-US" sz="1535" dirty="0">
                <a:solidFill>
                  <a:srgbClr val="3B3535"/>
                </a:solidFill>
                <a:latin typeface="Sora" pitchFamily="34" charset="0"/>
                <a:ea typeface="Sora" pitchFamily="34" charset="-122"/>
                <a:cs typeface="Sora" pitchFamily="34" charset="-120"/>
              </a:rPr>
              <a:t>Address data quality issues by removing or correcting errors, inconsistencies, and irrelevant data. This improves the reliability and accuracy of the dataset.</a:t>
            </a:r>
            <a:endParaRPr lang="en-US" sz="1535" dirty="0"/>
          </a:p>
        </p:txBody>
      </p:sp>
      <p:sp>
        <p:nvSpPr>
          <p:cNvPr id="17" name="Shape 14"/>
          <p:cNvSpPr/>
          <p:nvPr/>
        </p:nvSpPr>
        <p:spPr>
          <a:xfrm>
            <a:off x="1244501" y="5676364"/>
            <a:ext cx="683300" cy="38933"/>
          </a:xfrm>
          <a:prstGeom prst="roundRect">
            <a:avLst>
              <a:gd name="adj" fmla="val 225688"/>
            </a:avLst>
          </a:prstGeom>
          <a:solidFill>
            <a:srgbClr val="BBC2DC"/>
          </a:solidFill>
        </p:spPr>
      </p:sp>
      <p:sp>
        <p:nvSpPr>
          <p:cNvPr id="18" name="Shape 15"/>
          <p:cNvSpPr/>
          <p:nvPr/>
        </p:nvSpPr>
        <p:spPr>
          <a:xfrm>
            <a:off x="805279" y="5476280"/>
            <a:ext cx="439222" cy="439222"/>
          </a:xfrm>
          <a:prstGeom prst="roundRect">
            <a:avLst>
              <a:gd name="adj" fmla="val 20005"/>
            </a:avLst>
          </a:prstGeom>
          <a:solidFill>
            <a:srgbClr val="D5DCF6"/>
          </a:solidFill>
          <a:ln w="7620">
            <a:solidFill>
              <a:srgbClr val="BBC2DC"/>
            </a:solidFill>
            <a:prstDash val="solid"/>
          </a:ln>
        </p:spPr>
      </p:sp>
      <p:sp>
        <p:nvSpPr>
          <p:cNvPr id="19" name="Text 16"/>
          <p:cNvSpPr/>
          <p:nvPr/>
        </p:nvSpPr>
        <p:spPr>
          <a:xfrm>
            <a:off x="937320" y="5512832"/>
            <a:ext cx="175141" cy="366117"/>
          </a:xfrm>
          <a:prstGeom prst="rect">
            <a:avLst/>
          </a:prstGeom>
          <a:noFill/>
        </p:spPr>
        <p:txBody>
          <a:bodyPr wrap="none" rtlCol="0" anchor="t"/>
          <a:lstStyle/>
          <a:p>
            <a:pPr marL="0" indent="0" algn="ctr">
              <a:lnSpc>
                <a:spcPts val="2885"/>
              </a:lnSpc>
              <a:buNone/>
            </a:pPr>
            <a:r>
              <a:rPr lang="en-US" sz="2305" b="1" dirty="0">
                <a:solidFill>
                  <a:srgbClr val="3B3535"/>
                </a:solidFill>
                <a:latin typeface="Alexandria" pitchFamily="34" charset="0"/>
                <a:ea typeface="Alexandria" pitchFamily="34" charset="-122"/>
                <a:cs typeface="Alexandria" pitchFamily="34" charset="-120"/>
              </a:rPr>
              <a:t>3</a:t>
            </a:r>
            <a:endParaRPr lang="en-US" sz="2305" dirty="0"/>
          </a:p>
        </p:txBody>
      </p:sp>
      <p:sp>
        <p:nvSpPr>
          <p:cNvPr id="20" name="Text 17"/>
          <p:cNvSpPr/>
          <p:nvPr/>
        </p:nvSpPr>
        <p:spPr>
          <a:xfrm>
            <a:off x="2098715" y="5518904"/>
            <a:ext cx="2557224" cy="305038"/>
          </a:xfrm>
          <a:prstGeom prst="rect">
            <a:avLst/>
          </a:prstGeom>
          <a:noFill/>
        </p:spPr>
        <p:txBody>
          <a:bodyPr wrap="none" rtlCol="0" anchor="t"/>
          <a:lstStyle/>
          <a:p>
            <a:pPr marL="0" indent="0" algn="l">
              <a:lnSpc>
                <a:spcPts val="2400"/>
              </a:lnSpc>
              <a:buNone/>
            </a:pPr>
            <a:r>
              <a:rPr lang="en-US" sz="1920" b="1" dirty="0">
                <a:solidFill>
                  <a:srgbClr val="3B3535"/>
                </a:solidFill>
                <a:latin typeface="Alexandria" pitchFamily="34" charset="0"/>
                <a:ea typeface="Alexandria" pitchFamily="34" charset="-122"/>
                <a:cs typeface="Alexandria" pitchFamily="34" charset="-120"/>
              </a:rPr>
              <a:t>Data Transformation</a:t>
            </a:r>
            <a:endParaRPr lang="en-US" sz="1920" dirty="0"/>
          </a:p>
        </p:txBody>
      </p:sp>
      <p:sp>
        <p:nvSpPr>
          <p:cNvPr id="21" name="Text 18"/>
          <p:cNvSpPr/>
          <p:nvPr/>
        </p:nvSpPr>
        <p:spPr>
          <a:xfrm>
            <a:off x="2098715" y="5940981"/>
            <a:ext cx="8141970" cy="937260"/>
          </a:xfrm>
          <a:prstGeom prst="rect">
            <a:avLst/>
          </a:prstGeom>
          <a:noFill/>
        </p:spPr>
        <p:txBody>
          <a:bodyPr wrap="square" rtlCol="0" anchor="t"/>
          <a:lstStyle/>
          <a:p>
            <a:pPr marL="0" indent="0" algn="l">
              <a:lnSpc>
                <a:spcPts val="2460"/>
              </a:lnSpc>
              <a:buNone/>
            </a:pPr>
            <a:r>
              <a:rPr lang="en-US" sz="1535" dirty="0">
                <a:solidFill>
                  <a:srgbClr val="3B3535"/>
                </a:solidFill>
                <a:latin typeface="Sora" pitchFamily="34" charset="0"/>
                <a:ea typeface="Sora" pitchFamily="34" charset="-122"/>
                <a:cs typeface="Sora" pitchFamily="34" charset="-120"/>
              </a:rPr>
              <a:t>Convert data into a format suitable for analysis. This may involve tasks like aggregation, normalization, or feature engineering to derive new meaningful variables.</a:t>
            </a:r>
            <a:endParaRPr lang="en-US" sz="1535" dirty="0"/>
          </a:p>
        </p:txBody>
      </p:sp>
    </p:spTree>
  </p:cSld>
  <p:clrMapOvr>
    <a:masterClrMapping/>
  </p:clrMapOvr>
  <mc:AlternateContent xmlns:mc="http://schemas.openxmlformats.org/markup-compatibility/2006">
    <mc:Choice xmlns:p14="http://schemas.microsoft.com/office/powerpoint/2010/main" Requires="p14">
      <p:transition spd="slow" p14:dur="2000">
        <p:split orient="vert"/>
      </p:transition>
    </mc:Choice>
    <mc:Fallback>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21019"/>
            <a:ext cx="14630400" cy="8229600"/>
          </a:xfrm>
          <a:prstGeom prst="rect">
            <a:avLst/>
          </a:prstGeom>
          <a:solidFill>
            <a:srgbClr val="FFFAFA">
              <a:alpha val="85000"/>
            </a:srgbClr>
          </a:solidFill>
        </p:spPr>
      </p:sp>
      <p:sp>
        <p:nvSpPr>
          <p:cNvPr id="6" name="Text 3"/>
          <p:cNvSpPr/>
          <p:nvPr/>
        </p:nvSpPr>
        <p:spPr>
          <a:xfrm>
            <a:off x="1760220" y="1576626"/>
            <a:ext cx="10040541" cy="694373"/>
          </a:xfrm>
          <a:prstGeom prst="rect">
            <a:avLst/>
          </a:prstGeom>
          <a:noFill/>
        </p:spPr>
        <p:txBody>
          <a:bodyPr wrap="none" rtlCol="0" anchor="t"/>
          <a:lstStyle/>
          <a:p>
            <a:pPr marL="0" indent="0">
              <a:lnSpc>
                <a:spcPts val="5470"/>
              </a:lnSpc>
              <a:buNone/>
            </a:pPr>
            <a:r>
              <a:rPr lang="en-US" sz="4375" b="1" dirty="0">
                <a:solidFill>
                  <a:srgbClr val="1F1E1E"/>
                </a:solidFill>
                <a:latin typeface="Alexandria" pitchFamily="34" charset="0"/>
                <a:ea typeface="Alexandria" pitchFamily="34" charset="-122"/>
                <a:cs typeface="Alexandria" pitchFamily="34" charset="-120"/>
              </a:rPr>
              <a:t>Data Integration and Normalization</a:t>
            </a:r>
            <a:endParaRPr lang="en-US" sz="4375" dirty="0"/>
          </a:p>
        </p:txBody>
      </p:sp>
      <p:pic>
        <p:nvPicPr>
          <p:cNvPr id="7" name="Image 1" descr="preencoded.png"/>
          <p:cNvPicPr>
            <a:picLocks noChangeAspect="1"/>
          </p:cNvPicPr>
          <p:nvPr/>
        </p:nvPicPr>
        <p:blipFill>
          <a:blip r:embed="rId2"/>
          <a:stretch>
            <a:fillRect/>
          </a:stretch>
        </p:blipFill>
        <p:spPr>
          <a:xfrm>
            <a:off x="1760220" y="2604254"/>
            <a:ext cx="3703320" cy="888682"/>
          </a:xfrm>
          <a:prstGeom prst="rect">
            <a:avLst/>
          </a:prstGeom>
        </p:spPr>
      </p:pic>
      <p:sp>
        <p:nvSpPr>
          <p:cNvPr id="8" name="Text 4"/>
          <p:cNvSpPr/>
          <p:nvPr/>
        </p:nvSpPr>
        <p:spPr>
          <a:xfrm>
            <a:off x="1982391" y="3826193"/>
            <a:ext cx="3118366" cy="347186"/>
          </a:xfrm>
          <a:prstGeom prst="rect">
            <a:avLst/>
          </a:prstGeom>
          <a:noFill/>
        </p:spPr>
        <p:txBody>
          <a:bodyPr wrap="none" rtlCol="0" anchor="t"/>
          <a:lstStyle/>
          <a:p>
            <a:pPr marL="0" indent="0" algn="l">
              <a:lnSpc>
                <a:spcPts val="2735"/>
              </a:lnSpc>
              <a:buNone/>
            </a:pPr>
            <a:r>
              <a:rPr lang="en-US" sz="2185" b="1" dirty="0">
                <a:solidFill>
                  <a:srgbClr val="3B3535"/>
                </a:solidFill>
                <a:latin typeface="Alexandria" pitchFamily="34" charset="0"/>
                <a:ea typeface="Alexandria" pitchFamily="34" charset="-122"/>
                <a:cs typeface="Alexandria" pitchFamily="34" charset="-120"/>
              </a:rPr>
              <a:t>Unifying Data Sources</a:t>
            </a:r>
            <a:endParaRPr lang="en-US" sz="2185" dirty="0"/>
          </a:p>
        </p:txBody>
      </p:sp>
      <p:sp>
        <p:nvSpPr>
          <p:cNvPr id="9" name="Text 5"/>
          <p:cNvSpPr/>
          <p:nvPr/>
        </p:nvSpPr>
        <p:spPr>
          <a:xfrm>
            <a:off x="1982391" y="4306610"/>
            <a:ext cx="3258979" cy="1421606"/>
          </a:xfrm>
          <a:prstGeom prst="rect">
            <a:avLst/>
          </a:prstGeom>
          <a:noFill/>
        </p:spPr>
        <p:txBody>
          <a:bodyPr wrap="square" rtlCol="0" anchor="t"/>
          <a:lstStyle/>
          <a:p>
            <a:pPr marL="0" indent="0" algn="l">
              <a:lnSpc>
                <a:spcPts val="2800"/>
              </a:lnSpc>
              <a:buNone/>
            </a:pPr>
            <a:r>
              <a:rPr lang="en-US" sz="1750" dirty="0">
                <a:solidFill>
                  <a:srgbClr val="3B3535"/>
                </a:solidFill>
                <a:latin typeface="Sora" pitchFamily="34" charset="0"/>
                <a:ea typeface="Sora" pitchFamily="34" charset="-122"/>
                <a:cs typeface="Sora" pitchFamily="34" charset="-120"/>
              </a:rPr>
              <a:t>Combine data from multiple databases, spreadsheets, and other sources into a coherent dataset.</a:t>
            </a:r>
            <a:endParaRPr lang="en-US" sz="1750" dirty="0"/>
          </a:p>
        </p:txBody>
      </p:sp>
      <p:pic>
        <p:nvPicPr>
          <p:cNvPr id="10" name="Image 2" descr="preencoded.png"/>
          <p:cNvPicPr>
            <a:picLocks noChangeAspect="1"/>
          </p:cNvPicPr>
          <p:nvPr/>
        </p:nvPicPr>
        <p:blipFill>
          <a:blip r:embed="rId3"/>
          <a:stretch>
            <a:fillRect/>
          </a:stretch>
        </p:blipFill>
        <p:spPr>
          <a:xfrm>
            <a:off x="5463540" y="2604254"/>
            <a:ext cx="3703320" cy="888682"/>
          </a:xfrm>
          <a:prstGeom prst="rect">
            <a:avLst/>
          </a:prstGeom>
        </p:spPr>
      </p:pic>
      <p:sp>
        <p:nvSpPr>
          <p:cNvPr id="11" name="Text 6"/>
          <p:cNvSpPr/>
          <p:nvPr/>
        </p:nvSpPr>
        <p:spPr>
          <a:xfrm>
            <a:off x="5685711" y="3826193"/>
            <a:ext cx="3235285" cy="347186"/>
          </a:xfrm>
          <a:prstGeom prst="rect">
            <a:avLst/>
          </a:prstGeom>
          <a:noFill/>
        </p:spPr>
        <p:txBody>
          <a:bodyPr wrap="none" rtlCol="0" anchor="t"/>
          <a:lstStyle/>
          <a:p>
            <a:pPr marL="0" indent="0" algn="l">
              <a:lnSpc>
                <a:spcPts val="2735"/>
              </a:lnSpc>
              <a:buNone/>
            </a:pPr>
            <a:r>
              <a:rPr lang="en-US" sz="2185" b="1" dirty="0">
                <a:solidFill>
                  <a:srgbClr val="3B3535"/>
                </a:solidFill>
                <a:latin typeface="Alexandria" pitchFamily="34" charset="0"/>
                <a:ea typeface="Alexandria" pitchFamily="34" charset="-122"/>
                <a:cs typeface="Alexandria" pitchFamily="34" charset="-120"/>
              </a:rPr>
              <a:t>Standardizing Formats</a:t>
            </a:r>
            <a:endParaRPr lang="en-US" sz="2185" dirty="0"/>
          </a:p>
        </p:txBody>
      </p:sp>
      <p:sp>
        <p:nvSpPr>
          <p:cNvPr id="12" name="Text 7"/>
          <p:cNvSpPr/>
          <p:nvPr/>
        </p:nvSpPr>
        <p:spPr>
          <a:xfrm>
            <a:off x="5685711" y="4306610"/>
            <a:ext cx="3258979" cy="1421606"/>
          </a:xfrm>
          <a:prstGeom prst="rect">
            <a:avLst/>
          </a:prstGeom>
          <a:noFill/>
        </p:spPr>
        <p:txBody>
          <a:bodyPr wrap="square" rtlCol="0" anchor="t"/>
          <a:lstStyle/>
          <a:p>
            <a:pPr marL="0" indent="0" algn="l">
              <a:lnSpc>
                <a:spcPts val="2800"/>
              </a:lnSpc>
              <a:buNone/>
            </a:pPr>
            <a:r>
              <a:rPr lang="en-US" sz="1750" dirty="0">
                <a:solidFill>
                  <a:srgbClr val="3B3535"/>
                </a:solidFill>
                <a:latin typeface="Sora" pitchFamily="34" charset="0"/>
                <a:ea typeface="Sora" pitchFamily="34" charset="-122"/>
                <a:cs typeface="Sora" pitchFamily="34" charset="-120"/>
              </a:rPr>
              <a:t>Ensure all data is in a consistent format, resolving any discrepancies in units, scales, or representations.</a:t>
            </a:r>
            <a:endParaRPr lang="en-US" sz="1750" dirty="0"/>
          </a:p>
        </p:txBody>
      </p:sp>
      <p:pic>
        <p:nvPicPr>
          <p:cNvPr id="13" name="Image 3" descr="preencoded.png"/>
          <p:cNvPicPr>
            <a:picLocks noChangeAspect="1"/>
          </p:cNvPicPr>
          <p:nvPr/>
        </p:nvPicPr>
        <p:blipFill>
          <a:blip r:embed="rId4"/>
          <a:stretch>
            <a:fillRect/>
          </a:stretch>
        </p:blipFill>
        <p:spPr>
          <a:xfrm>
            <a:off x="9166860" y="2604254"/>
            <a:ext cx="3703320" cy="888682"/>
          </a:xfrm>
          <a:prstGeom prst="rect">
            <a:avLst/>
          </a:prstGeom>
        </p:spPr>
      </p:pic>
      <p:sp>
        <p:nvSpPr>
          <p:cNvPr id="14" name="Text 8"/>
          <p:cNvSpPr/>
          <p:nvPr/>
        </p:nvSpPr>
        <p:spPr>
          <a:xfrm>
            <a:off x="9389031" y="3826193"/>
            <a:ext cx="3258979" cy="694373"/>
          </a:xfrm>
          <a:prstGeom prst="rect">
            <a:avLst/>
          </a:prstGeom>
          <a:noFill/>
        </p:spPr>
        <p:txBody>
          <a:bodyPr wrap="square" rtlCol="0" anchor="t"/>
          <a:lstStyle/>
          <a:p>
            <a:pPr marL="0" indent="0" algn="l">
              <a:lnSpc>
                <a:spcPts val="2735"/>
              </a:lnSpc>
              <a:buNone/>
            </a:pPr>
            <a:r>
              <a:rPr lang="en-US" sz="2185" b="1" dirty="0">
                <a:solidFill>
                  <a:srgbClr val="3B3535"/>
                </a:solidFill>
                <a:latin typeface="Alexandria" pitchFamily="34" charset="0"/>
                <a:ea typeface="Alexandria" pitchFamily="34" charset="-122"/>
                <a:cs typeface="Alexandria" pitchFamily="34" charset="-120"/>
              </a:rPr>
              <a:t>Handling Heterogeneity</a:t>
            </a:r>
            <a:endParaRPr lang="en-US" sz="2185" dirty="0"/>
          </a:p>
        </p:txBody>
      </p:sp>
      <p:sp>
        <p:nvSpPr>
          <p:cNvPr id="15" name="Text 9"/>
          <p:cNvSpPr/>
          <p:nvPr/>
        </p:nvSpPr>
        <p:spPr>
          <a:xfrm>
            <a:off x="9389031" y="4653796"/>
            <a:ext cx="3258979" cy="1777008"/>
          </a:xfrm>
          <a:prstGeom prst="rect">
            <a:avLst/>
          </a:prstGeom>
          <a:noFill/>
        </p:spPr>
        <p:txBody>
          <a:bodyPr wrap="square" rtlCol="0" anchor="t"/>
          <a:lstStyle/>
          <a:p>
            <a:pPr marL="0" indent="0" algn="l">
              <a:lnSpc>
                <a:spcPts val="2800"/>
              </a:lnSpc>
              <a:buNone/>
            </a:pPr>
            <a:r>
              <a:rPr lang="en-US" sz="1750" dirty="0">
                <a:solidFill>
                  <a:srgbClr val="3B3535"/>
                </a:solidFill>
                <a:latin typeface="Sora" pitchFamily="34" charset="0"/>
                <a:ea typeface="Sora" pitchFamily="34" charset="-122"/>
                <a:cs typeface="Sora" pitchFamily="34" charset="-120"/>
              </a:rPr>
              <a:t>Reconcile differences in data structures, schemas, and terminology across disparate sources to create a unified view.</a:t>
            </a:r>
            <a:endParaRPr lang="en-US" sz="175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sp>
        <p:nvSpPr>
          <p:cNvPr id="4" name="Text 2"/>
          <p:cNvSpPr/>
          <p:nvPr/>
        </p:nvSpPr>
        <p:spPr>
          <a:xfrm>
            <a:off x="1760220" y="799267"/>
            <a:ext cx="10628114" cy="694373"/>
          </a:xfrm>
          <a:prstGeom prst="rect">
            <a:avLst/>
          </a:prstGeom>
          <a:noFill/>
        </p:spPr>
        <p:txBody>
          <a:bodyPr wrap="none" rtlCol="0" anchor="t"/>
          <a:lstStyle/>
          <a:p>
            <a:pPr marL="0" indent="0">
              <a:lnSpc>
                <a:spcPts val="5470"/>
              </a:lnSpc>
              <a:buNone/>
            </a:pPr>
            <a:r>
              <a:rPr lang="en-US" sz="4375" b="1" dirty="0">
                <a:solidFill>
                  <a:srgbClr val="1F1E1E"/>
                </a:solidFill>
                <a:latin typeface="Alexandria" pitchFamily="34" charset="0"/>
                <a:ea typeface="Alexandria" pitchFamily="34" charset="-122"/>
                <a:cs typeface="Alexandria" pitchFamily="34" charset="-120"/>
              </a:rPr>
              <a:t>Handling Missing and Erroneous Data</a:t>
            </a:r>
            <a:endParaRPr lang="en-US" sz="4375" dirty="0"/>
          </a:p>
        </p:txBody>
      </p:sp>
      <p:sp>
        <p:nvSpPr>
          <p:cNvPr id="5" name="Text 3"/>
          <p:cNvSpPr/>
          <p:nvPr/>
        </p:nvSpPr>
        <p:spPr>
          <a:xfrm>
            <a:off x="1760220" y="2049066"/>
            <a:ext cx="2371011" cy="694373"/>
          </a:xfrm>
          <a:prstGeom prst="rect">
            <a:avLst/>
          </a:prstGeom>
          <a:noFill/>
        </p:spPr>
        <p:txBody>
          <a:bodyPr wrap="square" rtlCol="0" anchor="t"/>
          <a:lstStyle/>
          <a:p>
            <a:pPr marL="0" indent="0">
              <a:lnSpc>
                <a:spcPts val="2735"/>
              </a:lnSpc>
              <a:buNone/>
            </a:pPr>
            <a:r>
              <a:rPr lang="en-US" sz="2185" b="1" dirty="0">
                <a:solidFill>
                  <a:srgbClr val="1F1E1E"/>
                </a:solidFill>
                <a:latin typeface="Alexandria" pitchFamily="34" charset="0"/>
                <a:ea typeface="Alexandria" pitchFamily="34" charset="-122"/>
                <a:cs typeface="Alexandria" pitchFamily="34" charset="-120"/>
              </a:rPr>
              <a:t>Identifying Missing Data</a:t>
            </a:r>
            <a:endParaRPr lang="en-US" sz="2185" dirty="0"/>
          </a:p>
        </p:txBody>
      </p:sp>
      <p:sp>
        <p:nvSpPr>
          <p:cNvPr id="6" name="Text 4"/>
          <p:cNvSpPr/>
          <p:nvPr/>
        </p:nvSpPr>
        <p:spPr>
          <a:xfrm>
            <a:off x="1760220" y="2965609"/>
            <a:ext cx="2371011" cy="4264819"/>
          </a:xfrm>
          <a:prstGeom prst="rect">
            <a:avLst/>
          </a:prstGeom>
          <a:noFill/>
        </p:spPr>
        <p:txBody>
          <a:bodyPr wrap="square" rtlCol="0" anchor="t"/>
          <a:lstStyle/>
          <a:p>
            <a:pPr marL="0" indent="0">
              <a:lnSpc>
                <a:spcPts val="2800"/>
              </a:lnSpc>
              <a:buNone/>
            </a:pPr>
            <a:r>
              <a:rPr lang="en-US" sz="1750" dirty="0">
                <a:solidFill>
                  <a:srgbClr val="3B3535"/>
                </a:solidFill>
                <a:latin typeface="Sora" pitchFamily="34" charset="0"/>
                <a:ea typeface="Sora" pitchFamily="34" charset="-122"/>
                <a:cs typeface="Sora" pitchFamily="34" charset="-120"/>
              </a:rPr>
              <a:t>Recognizing gaps or inconsistencies in your dataset is the first step. Employ techniques like data profiling and exploratory analysis to pinpoint missing values, invalid entries, or outliers that require attention.</a:t>
            </a:r>
            <a:endParaRPr lang="en-US" sz="1750" dirty="0"/>
          </a:p>
        </p:txBody>
      </p:sp>
      <p:sp>
        <p:nvSpPr>
          <p:cNvPr id="7" name="Text 5"/>
          <p:cNvSpPr/>
          <p:nvPr/>
        </p:nvSpPr>
        <p:spPr>
          <a:xfrm>
            <a:off x="4680823" y="2049066"/>
            <a:ext cx="2371011" cy="694373"/>
          </a:xfrm>
          <a:prstGeom prst="rect">
            <a:avLst/>
          </a:prstGeom>
          <a:noFill/>
        </p:spPr>
        <p:txBody>
          <a:bodyPr wrap="square" rtlCol="0" anchor="t"/>
          <a:lstStyle/>
          <a:p>
            <a:pPr marL="0" indent="0">
              <a:lnSpc>
                <a:spcPts val="2735"/>
              </a:lnSpc>
              <a:buNone/>
            </a:pPr>
            <a:r>
              <a:rPr lang="en-US" sz="2185" b="1" dirty="0">
                <a:solidFill>
                  <a:srgbClr val="1F1E1E"/>
                </a:solidFill>
                <a:latin typeface="Alexandria" pitchFamily="34" charset="0"/>
                <a:ea typeface="Alexandria" pitchFamily="34" charset="-122"/>
                <a:cs typeface="Alexandria" pitchFamily="34" charset="-120"/>
              </a:rPr>
              <a:t>Imputation Strategies</a:t>
            </a:r>
            <a:endParaRPr lang="en-US" sz="2185" dirty="0"/>
          </a:p>
        </p:txBody>
      </p:sp>
      <p:sp>
        <p:nvSpPr>
          <p:cNvPr id="8" name="Text 6"/>
          <p:cNvSpPr/>
          <p:nvPr/>
        </p:nvSpPr>
        <p:spPr>
          <a:xfrm>
            <a:off x="4680823" y="2965609"/>
            <a:ext cx="2371011" cy="4264819"/>
          </a:xfrm>
          <a:prstGeom prst="rect">
            <a:avLst/>
          </a:prstGeom>
          <a:noFill/>
        </p:spPr>
        <p:txBody>
          <a:bodyPr wrap="square" rtlCol="0" anchor="t"/>
          <a:lstStyle/>
          <a:p>
            <a:pPr marL="0" indent="0">
              <a:lnSpc>
                <a:spcPts val="2800"/>
              </a:lnSpc>
              <a:buNone/>
            </a:pPr>
            <a:r>
              <a:rPr lang="en-US" sz="1750" dirty="0">
                <a:solidFill>
                  <a:srgbClr val="3B3535"/>
                </a:solidFill>
                <a:latin typeface="Sora" pitchFamily="34" charset="0"/>
                <a:ea typeface="Sora" pitchFamily="34" charset="-122"/>
                <a:cs typeface="Sora" pitchFamily="34" charset="-120"/>
              </a:rPr>
              <a:t>Once identified, you can use various imputation methods to replace missing data, such as mean/median imputation, regression-based techniques, or more advanced algorithms like k-nearest neighbors.</a:t>
            </a:r>
            <a:endParaRPr lang="en-US" sz="1750" dirty="0"/>
          </a:p>
        </p:txBody>
      </p:sp>
      <p:sp>
        <p:nvSpPr>
          <p:cNvPr id="9" name="Text 7"/>
          <p:cNvSpPr/>
          <p:nvPr/>
        </p:nvSpPr>
        <p:spPr>
          <a:xfrm>
            <a:off x="7601426" y="2049066"/>
            <a:ext cx="2371011" cy="694373"/>
          </a:xfrm>
          <a:prstGeom prst="rect">
            <a:avLst/>
          </a:prstGeom>
          <a:noFill/>
        </p:spPr>
        <p:txBody>
          <a:bodyPr wrap="square" rtlCol="0" anchor="t"/>
          <a:lstStyle/>
          <a:p>
            <a:pPr marL="0" indent="0">
              <a:lnSpc>
                <a:spcPts val="2735"/>
              </a:lnSpc>
              <a:buNone/>
            </a:pPr>
            <a:r>
              <a:rPr lang="en-US" sz="2185" b="1" dirty="0">
                <a:solidFill>
                  <a:srgbClr val="1F1E1E"/>
                </a:solidFill>
                <a:latin typeface="Alexandria" pitchFamily="34" charset="0"/>
                <a:ea typeface="Alexandria" pitchFamily="34" charset="-122"/>
                <a:cs typeface="Alexandria" pitchFamily="34" charset="-120"/>
              </a:rPr>
              <a:t>Dealing with Errors</a:t>
            </a:r>
            <a:endParaRPr lang="en-US" sz="2185" dirty="0"/>
          </a:p>
        </p:txBody>
      </p:sp>
      <p:sp>
        <p:nvSpPr>
          <p:cNvPr id="10" name="Text 8"/>
          <p:cNvSpPr/>
          <p:nvPr/>
        </p:nvSpPr>
        <p:spPr>
          <a:xfrm>
            <a:off x="7601426" y="2965609"/>
            <a:ext cx="2371011" cy="4264819"/>
          </a:xfrm>
          <a:prstGeom prst="rect">
            <a:avLst/>
          </a:prstGeom>
          <a:noFill/>
        </p:spPr>
        <p:txBody>
          <a:bodyPr wrap="square" rtlCol="0" anchor="t"/>
          <a:lstStyle/>
          <a:p>
            <a:pPr marL="0" indent="0">
              <a:lnSpc>
                <a:spcPts val="2800"/>
              </a:lnSpc>
              <a:buNone/>
            </a:pPr>
            <a:r>
              <a:rPr lang="en-US" sz="1750" dirty="0">
                <a:solidFill>
                  <a:srgbClr val="3B3535"/>
                </a:solidFill>
                <a:latin typeface="Sora" pitchFamily="34" charset="0"/>
                <a:ea typeface="Sora" pitchFamily="34" charset="-122"/>
                <a:cs typeface="Sora" pitchFamily="34" charset="-120"/>
              </a:rPr>
              <a:t>Erroneous data can come from human input errors, instrument malfunctions, or data processing issues. Implement data validation checks and cleansing routines to flag and correct these problems.</a:t>
            </a:r>
            <a:endParaRPr lang="en-US" sz="1750" dirty="0"/>
          </a:p>
        </p:txBody>
      </p:sp>
      <p:sp>
        <p:nvSpPr>
          <p:cNvPr id="11" name="Text 9"/>
          <p:cNvSpPr/>
          <p:nvPr/>
        </p:nvSpPr>
        <p:spPr>
          <a:xfrm>
            <a:off x="10522029" y="2049066"/>
            <a:ext cx="2371011" cy="347186"/>
          </a:xfrm>
          <a:prstGeom prst="rect">
            <a:avLst/>
          </a:prstGeom>
          <a:noFill/>
        </p:spPr>
        <p:txBody>
          <a:bodyPr wrap="none" rtlCol="0" anchor="t"/>
          <a:lstStyle/>
          <a:p>
            <a:pPr marL="0" indent="0">
              <a:lnSpc>
                <a:spcPts val="2735"/>
              </a:lnSpc>
              <a:buNone/>
            </a:pPr>
            <a:r>
              <a:rPr lang="en-US" sz="2185" b="1" dirty="0">
                <a:solidFill>
                  <a:srgbClr val="1F1E1E"/>
                </a:solidFill>
                <a:latin typeface="Alexandria" pitchFamily="34" charset="0"/>
                <a:ea typeface="Alexandria" pitchFamily="34" charset="-122"/>
                <a:cs typeface="Alexandria" pitchFamily="34" charset="-120"/>
              </a:rPr>
              <a:t>Robust Analysis</a:t>
            </a:r>
            <a:endParaRPr lang="en-US" sz="2185" dirty="0"/>
          </a:p>
        </p:txBody>
      </p:sp>
      <p:sp>
        <p:nvSpPr>
          <p:cNvPr id="12" name="Text 10"/>
          <p:cNvSpPr/>
          <p:nvPr/>
        </p:nvSpPr>
        <p:spPr>
          <a:xfrm>
            <a:off x="10522029" y="2618423"/>
            <a:ext cx="2371011" cy="3909417"/>
          </a:xfrm>
          <a:prstGeom prst="rect">
            <a:avLst/>
          </a:prstGeom>
          <a:noFill/>
        </p:spPr>
        <p:txBody>
          <a:bodyPr wrap="square" rtlCol="0" anchor="t"/>
          <a:lstStyle/>
          <a:p>
            <a:pPr marL="0" indent="0">
              <a:lnSpc>
                <a:spcPts val="2800"/>
              </a:lnSpc>
              <a:buNone/>
            </a:pPr>
            <a:r>
              <a:rPr lang="en-US" sz="1750" dirty="0">
                <a:solidFill>
                  <a:srgbClr val="3B3535"/>
                </a:solidFill>
                <a:latin typeface="Sora" pitchFamily="34" charset="0"/>
                <a:ea typeface="Sora" pitchFamily="34" charset="-122"/>
                <a:cs typeface="Sora" pitchFamily="34" charset="-120"/>
              </a:rPr>
              <a:t>Remember to account for the impact of missing or erroneous data on your analysis. Use techniques like sensitivity analysis and cross-validation to ensure the reliability of your findings.</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2000">
        <p14:flythrough/>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7EEF9"/>
          </a:solidFill>
        </p:spPr>
      </p:sp>
      <p:sp>
        <p:nvSpPr>
          <p:cNvPr id="3" name="Shape 1"/>
          <p:cNvSpPr/>
          <p:nvPr/>
        </p:nvSpPr>
        <p:spPr>
          <a:xfrm>
            <a:off x="0" y="0"/>
            <a:ext cx="14630400" cy="8229600"/>
          </a:xfrm>
          <a:prstGeom prst="rect">
            <a:avLst/>
          </a:prstGeom>
          <a:solidFill>
            <a:srgbClr val="FFFAFA"/>
          </a:solidFill>
        </p:spPr>
      </p:sp>
      <p:sp>
        <p:nvSpPr>
          <p:cNvPr id="4" name="Text 2"/>
          <p:cNvSpPr/>
          <p:nvPr/>
        </p:nvSpPr>
        <p:spPr>
          <a:xfrm>
            <a:off x="1905476" y="595193"/>
            <a:ext cx="6861929" cy="676275"/>
          </a:xfrm>
          <a:prstGeom prst="rect">
            <a:avLst/>
          </a:prstGeom>
          <a:noFill/>
        </p:spPr>
        <p:txBody>
          <a:bodyPr wrap="none" rtlCol="0" anchor="t"/>
          <a:lstStyle/>
          <a:p>
            <a:pPr marL="0" indent="0">
              <a:lnSpc>
                <a:spcPts val="5325"/>
              </a:lnSpc>
              <a:buNone/>
            </a:pPr>
            <a:r>
              <a:rPr lang="en-US" sz="4260" b="1" dirty="0">
                <a:solidFill>
                  <a:srgbClr val="1F1E1E"/>
                </a:solidFill>
                <a:latin typeface="Alexandria" pitchFamily="34" charset="0"/>
                <a:ea typeface="Alexandria" pitchFamily="34" charset="-122"/>
                <a:cs typeface="Alexandria" pitchFamily="34" charset="-120"/>
              </a:rPr>
              <a:t>Determining the Outliers</a:t>
            </a:r>
            <a:endParaRPr lang="en-US" sz="4260" dirty="0"/>
          </a:p>
        </p:txBody>
      </p:sp>
      <p:sp>
        <p:nvSpPr>
          <p:cNvPr id="5" name="Shape 3"/>
          <p:cNvSpPr/>
          <p:nvPr/>
        </p:nvSpPr>
        <p:spPr>
          <a:xfrm>
            <a:off x="1905476" y="1704142"/>
            <a:ext cx="1803202" cy="1246703"/>
          </a:xfrm>
          <a:prstGeom prst="roundRect">
            <a:avLst>
              <a:gd name="adj" fmla="val 7811"/>
            </a:avLst>
          </a:prstGeom>
          <a:solidFill>
            <a:srgbClr val="D5DCF6"/>
          </a:solidFill>
          <a:ln w="7620">
            <a:solidFill>
              <a:srgbClr val="BBC2DC"/>
            </a:solidFill>
            <a:prstDash val="solid"/>
          </a:ln>
        </p:spPr>
      </p:sp>
      <p:sp>
        <p:nvSpPr>
          <p:cNvPr id="6" name="Text 4"/>
          <p:cNvSpPr/>
          <p:nvPr/>
        </p:nvSpPr>
        <p:spPr>
          <a:xfrm>
            <a:off x="2129433" y="2111097"/>
            <a:ext cx="106323" cy="432792"/>
          </a:xfrm>
          <a:prstGeom prst="rect">
            <a:avLst/>
          </a:prstGeom>
          <a:noFill/>
        </p:spPr>
        <p:txBody>
          <a:bodyPr wrap="none" rtlCol="0" anchor="t"/>
          <a:lstStyle/>
          <a:p>
            <a:pPr marL="0" indent="0" algn="ctr">
              <a:lnSpc>
                <a:spcPts val="3410"/>
              </a:lnSpc>
              <a:buNone/>
            </a:pPr>
            <a:r>
              <a:rPr lang="en-US" sz="2130" b="1" dirty="0">
                <a:solidFill>
                  <a:srgbClr val="3B3535"/>
                </a:solidFill>
                <a:latin typeface="Alexandria" pitchFamily="34" charset="0"/>
                <a:ea typeface="Alexandria" pitchFamily="34" charset="-122"/>
                <a:cs typeface="Alexandria" pitchFamily="34" charset="-120"/>
              </a:rPr>
              <a:t>1</a:t>
            </a:r>
            <a:endParaRPr lang="en-US" sz="2130" dirty="0"/>
          </a:p>
        </p:txBody>
      </p:sp>
      <p:sp>
        <p:nvSpPr>
          <p:cNvPr id="7" name="Text 5"/>
          <p:cNvSpPr/>
          <p:nvPr/>
        </p:nvSpPr>
        <p:spPr>
          <a:xfrm>
            <a:off x="3925014" y="1920478"/>
            <a:ext cx="2704743" cy="338138"/>
          </a:xfrm>
          <a:prstGeom prst="rect">
            <a:avLst/>
          </a:prstGeom>
          <a:noFill/>
        </p:spPr>
        <p:txBody>
          <a:bodyPr wrap="none" rtlCol="0" anchor="t"/>
          <a:lstStyle/>
          <a:p>
            <a:pPr marL="0" indent="0" algn="l">
              <a:lnSpc>
                <a:spcPts val="2660"/>
              </a:lnSpc>
              <a:buNone/>
            </a:pPr>
            <a:r>
              <a:rPr lang="en-US" sz="2130" b="1" dirty="0">
                <a:solidFill>
                  <a:srgbClr val="3B3535"/>
                </a:solidFill>
                <a:latin typeface="Alexandria" pitchFamily="34" charset="0"/>
                <a:ea typeface="Alexandria" pitchFamily="34" charset="-122"/>
                <a:cs typeface="Alexandria" pitchFamily="34" charset="-120"/>
              </a:rPr>
              <a:t>Identify</a:t>
            </a:r>
            <a:endParaRPr lang="en-US" sz="2130" dirty="0"/>
          </a:p>
        </p:txBody>
      </p:sp>
      <p:sp>
        <p:nvSpPr>
          <p:cNvPr id="8" name="Text 6"/>
          <p:cNvSpPr/>
          <p:nvPr/>
        </p:nvSpPr>
        <p:spPr>
          <a:xfrm>
            <a:off x="3925014" y="2388394"/>
            <a:ext cx="3306842" cy="346115"/>
          </a:xfrm>
          <a:prstGeom prst="rect">
            <a:avLst/>
          </a:prstGeom>
          <a:noFill/>
        </p:spPr>
        <p:txBody>
          <a:bodyPr wrap="none" rtlCol="0" anchor="t"/>
          <a:lstStyle/>
          <a:p>
            <a:pPr marL="0" indent="0" algn="l">
              <a:lnSpc>
                <a:spcPts val="2725"/>
              </a:lnSpc>
              <a:buNone/>
            </a:pPr>
            <a:r>
              <a:rPr lang="en-US" sz="1705" dirty="0">
                <a:solidFill>
                  <a:srgbClr val="3B3535"/>
                </a:solidFill>
                <a:latin typeface="Sora" pitchFamily="34" charset="0"/>
                <a:ea typeface="Sora" pitchFamily="34" charset="-122"/>
                <a:cs typeface="Sora" pitchFamily="34" charset="-120"/>
              </a:rPr>
              <a:t>Recognize unusual data points</a:t>
            </a:r>
            <a:endParaRPr lang="en-US" sz="1705" dirty="0"/>
          </a:p>
        </p:txBody>
      </p:sp>
      <p:sp>
        <p:nvSpPr>
          <p:cNvPr id="9" name="Shape 7"/>
          <p:cNvSpPr/>
          <p:nvPr/>
        </p:nvSpPr>
        <p:spPr>
          <a:xfrm>
            <a:off x="3816787" y="2926050"/>
            <a:ext cx="8799909" cy="21610"/>
          </a:xfrm>
          <a:prstGeom prst="roundRect">
            <a:avLst>
              <a:gd name="adj" fmla="val 450603"/>
            </a:avLst>
          </a:prstGeom>
          <a:solidFill>
            <a:srgbClr val="BBC2DC"/>
          </a:solidFill>
        </p:spPr>
      </p:sp>
      <p:sp>
        <p:nvSpPr>
          <p:cNvPr id="10" name="Shape 8"/>
          <p:cNvSpPr/>
          <p:nvPr/>
        </p:nvSpPr>
        <p:spPr>
          <a:xfrm>
            <a:off x="1905476" y="3058954"/>
            <a:ext cx="3606403" cy="1246703"/>
          </a:xfrm>
          <a:prstGeom prst="roundRect">
            <a:avLst>
              <a:gd name="adj" fmla="val 7811"/>
            </a:avLst>
          </a:prstGeom>
          <a:solidFill>
            <a:srgbClr val="D5DCF6"/>
          </a:solidFill>
          <a:ln w="7620">
            <a:solidFill>
              <a:srgbClr val="BBC2DC"/>
            </a:solidFill>
            <a:prstDash val="solid"/>
          </a:ln>
        </p:spPr>
      </p:sp>
      <p:sp>
        <p:nvSpPr>
          <p:cNvPr id="11" name="Text 9"/>
          <p:cNvSpPr/>
          <p:nvPr/>
        </p:nvSpPr>
        <p:spPr>
          <a:xfrm>
            <a:off x="2129433" y="3465909"/>
            <a:ext cx="161449" cy="432792"/>
          </a:xfrm>
          <a:prstGeom prst="rect">
            <a:avLst/>
          </a:prstGeom>
          <a:noFill/>
        </p:spPr>
        <p:txBody>
          <a:bodyPr wrap="none" rtlCol="0" anchor="t"/>
          <a:lstStyle/>
          <a:p>
            <a:pPr marL="0" indent="0" algn="ctr">
              <a:lnSpc>
                <a:spcPts val="3410"/>
              </a:lnSpc>
              <a:buNone/>
            </a:pPr>
            <a:r>
              <a:rPr lang="en-US" sz="2130" b="1" dirty="0">
                <a:solidFill>
                  <a:srgbClr val="3B3535"/>
                </a:solidFill>
                <a:latin typeface="Alexandria" pitchFamily="34" charset="0"/>
                <a:ea typeface="Alexandria" pitchFamily="34" charset="-122"/>
                <a:cs typeface="Alexandria" pitchFamily="34" charset="-120"/>
              </a:rPr>
              <a:t>2</a:t>
            </a:r>
            <a:endParaRPr lang="en-US" sz="2130" dirty="0"/>
          </a:p>
        </p:txBody>
      </p:sp>
      <p:sp>
        <p:nvSpPr>
          <p:cNvPr id="12" name="Text 10"/>
          <p:cNvSpPr/>
          <p:nvPr/>
        </p:nvSpPr>
        <p:spPr>
          <a:xfrm>
            <a:off x="5728216" y="3275290"/>
            <a:ext cx="2704743" cy="338138"/>
          </a:xfrm>
          <a:prstGeom prst="rect">
            <a:avLst/>
          </a:prstGeom>
          <a:noFill/>
        </p:spPr>
        <p:txBody>
          <a:bodyPr wrap="none" rtlCol="0" anchor="t"/>
          <a:lstStyle/>
          <a:p>
            <a:pPr marL="0" indent="0" algn="l">
              <a:lnSpc>
                <a:spcPts val="2660"/>
              </a:lnSpc>
              <a:buNone/>
            </a:pPr>
            <a:r>
              <a:rPr lang="en-US" sz="2130" b="1" dirty="0">
                <a:solidFill>
                  <a:srgbClr val="3B3535"/>
                </a:solidFill>
                <a:latin typeface="Alexandria" pitchFamily="34" charset="0"/>
                <a:ea typeface="Alexandria" pitchFamily="34" charset="-122"/>
                <a:cs typeface="Alexandria" pitchFamily="34" charset="-120"/>
              </a:rPr>
              <a:t>Analyze</a:t>
            </a:r>
            <a:endParaRPr lang="en-US" sz="2130" dirty="0"/>
          </a:p>
        </p:txBody>
      </p:sp>
      <p:sp>
        <p:nvSpPr>
          <p:cNvPr id="13" name="Text 11"/>
          <p:cNvSpPr/>
          <p:nvPr/>
        </p:nvSpPr>
        <p:spPr>
          <a:xfrm>
            <a:off x="5728216" y="3743206"/>
            <a:ext cx="3014305" cy="346115"/>
          </a:xfrm>
          <a:prstGeom prst="rect">
            <a:avLst/>
          </a:prstGeom>
          <a:noFill/>
        </p:spPr>
        <p:txBody>
          <a:bodyPr wrap="none" rtlCol="0" anchor="t"/>
          <a:lstStyle/>
          <a:p>
            <a:pPr marL="0" indent="0" algn="l">
              <a:lnSpc>
                <a:spcPts val="2725"/>
              </a:lnSpc>
              <a:buNone/>
            </a:pPr>
            <a:r>
              <a:rPr lang="en-US" sz="1705" dirty="0">
                <a:solidFill>
                  <a:srgbClr val="3B3535"/>
                </a:solidFill>
                <a:latin typeface="Sora" pitchFamily="34" charset="0"/>
                <a:ea typeface="Sora" pitchFamily="34" charset="-122"/>
                <a:cs typeface="Sora" pitchFamily="34" charset="-120"/>
              </a:rPr>
              <a:t>Understand the root causes</a:t>
            </a:r>
            <a:endParaRPr lang="en-US" sz="1705" dirty="0"/>
          </a:p>
        </p:txBody>
      </p:sp>
      <p:sp>
        <p:nvSpPr>
          <p:cNvPr id="14" name="Shape 12"/>
          <p:cNvSpPr/>
          <p:nvPr/>
        </p:nvSpPr>
        <p:spPr>
          <a:xfrm>
            <a:off x="5619988" y="4280862"/>
            <a:ext cx="6996708" cy="21610"/>
          </a:xfrm>
          <a:prstGeom prst="roundRect">
            <a:avLst>
              <a:gd name="adj" fmla="val 450603"/>
            </a:avLst>
          </a:prstGeom>
          <a:solidFill>
            <a:srgbClr val="BBC2DC"/>
          </a:solidFill>
        </p:spPr>
      </p:sp>
      <p:sp>
        <p:nvSpPr>
          <p:cNvPr id="15" name="Shape 13"/>
          <p:cNvSpPr/>
          <p:nvPr/>
        </p:nvSpPr>
        <p:spPr>
          <a:xfrm>
            <a:off x="1905476" y="4413766"/>
            <a:ext cx="5409605" cy="1246703"/>
          </a:xfrm>
          <a:prstGeom prst="roundRect">
            <a:avLst>
              <a:gd name="adj" fmla="val 7811"/>
            </a:avLst>
          </a:prstGeom>
          <a:solidFill>
            <a:srgbClr val="D5DCF6"/>
          </a:solidFill>
          <a:ln w="7620">
            <a:solidFill>
              <a:srgbClr val="BBC2DC"/>
            </a:solidFill>
            <a:prstDash val="solid"/>
          </a:ln>
        </p:spPr>
      </p:sp>
      <p:sp>
        <p:nvSpPr>
          <p:cNvPr id="16" name="Text 14"/>
          <p:cNvSpPr/>
          <p:nvPr/>
        </p:nvSpPr>
        <p:spPr>
          <a:xfrm>
            <a:off x="2129433" y="4820722"/>
            <a:ext cx="161806" cy="432792"/>
          </a:xfrm>
          <a:prstGeom prst="rect">
            <a:avLst/>
          </a:prstGeom>
          <a:noFill/>
        </p:spPr>
        <p:txBody>
          <a:bodyPr wrap="none" rtlCol="0" anchor="t"/>
          <a:lstStyle/>
          <a:p>
            <a:pPr marL="0" indent="0" algn="ctr">
              <a:lnSpc>
                <a:spcPts val="3410"/>
              </a:lnSpc>
              <a:buNone/>
            </a:pPr>
            <a:r>
              <a:rPr lang="en-US" sz="2130" b="1" dirty="0">
                <a:solidFill>
                  <a:srgbClr val="3B3535"/>
                </a:solidFill>
                <a:latin typeface="Alexandria" pitchFamily="34" charset="0"/>
                <a:ea typeface="Alexandria" pitchFamily="34" charset="-122"/>
                <a:cs typeface="Alexandria" pitchFamily="34" charset="-120"/>
              </a:rPr>
              <a:t>3</a:t>
            </a:r>
            <a:endParaRPr lang="en-US" sz="2130" dirty="0"/>
          </a:p>
        </p:txBody>
      </p:sp>
      <p:sp>
        <p:nvSpPr>
          <p:cNvPr id="17" name="Text 15"/>
          <p:cNvSpPr/>
          <p:nvPr/>
        </p:nvSpPr>
        <p:spPr>
          <a:xfrm>
            <a:off x="7531418" y="4630103"/>
            <a:ext cx="2704743" cy="338138"/>
          </a:xfrm>
          <a:prstGeom prst="rect">
            <a:avLst/>
          </a:prstGeom>
          <a:noFill/>
        </p:spPr>
        <p:txBody>
          <a:bodyPr wrap="none" rtlCol="0" anchor="t"/>
          <a:lstStyle/>
          <a:p>
            <a:pPr marL="0" indent="0" algn="l">
              <a:lnSpc>
                <a:spcPts val="2660"/>
              </a:lnSpc>
              <a:buNone/>
            </a:pPr>
            <a:r>
              <a:rPr lang="en-US" sz="2130" b="1" dirty="0">
                <a:solidFill>
                  <a:srgbClr val="3B3535"/>
                </a:solidFill>
                <a:latin typeface="Alexandria" pitchFamily="34" charset="0"/>
                <a:ea typeface="Alexandria" pitchFamily="34" charset="-122"/>
                <a:cs typeface="Alexandria" pitchFamily="34" charset="-120"/>
              </a:rPr>
              <a:t>Address</a:t>
            </a:r>
            <a:endParaRPr lang="en-US" sz="2130" dirty="0"/>
          </a:p>
        </p:txBody>
      </p:sp>
      <p:sp>
        <p:nvSpPr>
          <p:cNvPr id="18" name="Text 16"/>
          <p:cNvSpPr/>
          <p:nvPr/>
        </p:nvSpPr>
        <p:spPr>
          <a:xfrm>
            <a:off x="7531418" y="5098018"/>
            <a:ext cx="3236595" cy="346115"/>
          </a:xfrm>
          <a:prstGeom prst="rect">
            <a:avLst/>
          </a:prstGeom>
          <a:noFill/>
        </p:spPr>
        <p:txBody>
          <a:bodyPr wrap="none" rtlCol="0" anchor="t"/>
          <a:lstStyle/>
          <a:p>
            <a:pPr marL="0" indent="0" algn="l">
              <a:lnSpc>
                <a:spcPts val="2725"/>
              </a:lnSpc>
              <a:buNone/>
            </a:pPr>
            <a:r>
              <a:rPr lang="en-US" sz="1705" dirty="0">
                <a:solidFill>
                  <a:srgbClr val="3B3535"/>
                </a:solidFill>
                <a:latin typeface="Sora" pitchFamily="34" charset="0"/>
                <a:ea typeface="Sora" pitchFamily="34" charset="-122"/>
                <a:cs typeface="Sora" pitchFamily="34" charset="-120"/>
              </a:rPr>
              <a:t>Decide how to handle outliers</a:t>
            </a:r>
            <a:endParaRPr lang="en-US" sz="1705" dirty="0"/>
          </a:p>
        </p:txBody>
      </p:sp>
      <p:sp>
        <p:nvSpPr>
          <p:cNvPr id="19" name="Text 17"/>
          <p:cNvSpPr/>
          <p:nvPr/>
        </p:nvSpPr>
        <p:spPr>
          <a:xfrm>
            <a:off x="1905476" y="5903833"/>
            <a:ext cx="10819328" cy="1730573"/>
          </a:xfrm>
          <a:prstGeom prst="rect">
            <a:avLst/>
          </a:prstGeom>
          <a:noFill/>
        </p:spPr>
        <p:txBody>
          <a:bodyPr wrap="square" rtlCol="0" anchor="t"/>
          <a:lstStyle/>
          <a:p>
            <a:pPr marL="0" indent="0">
              <a:lnSpc>
                <a:spcPts val="2725"/>
              </a:lnSpc>
              <a:buNone/>
            </a:pPr>
            <a:r>
              <a:rPr lang="en-US" sz="1705" dirty="0">
                <a:solidFill>
                  <a:srgbClr val="3B3535"/>
                </a:solidFill>
                <a:latin typeface="Sora" pitchFamily="34" charset="0"/>
                <a:ea typeface="Sora" pitchFamily="34" charset="-122"/>
                <a:cs typeface="Sora" pitchFamily="34" charset="-120"/>
              </a:rPr>
              <a:t>Identifying outliers, or data points that fall significantly outside the normal range, is a crucial step in data analysis. By closely examining these anomalies, we can gain valuable insights into the underlying patterns and drivers within the dataset. Once outliers are detected, we can then decide how to appropriately handle them - whether to remove, adjust, or retain them based on the specific context and goals of the analysis.</a:t>
            </a:r>
            <a:endParaRPr lang="en-US" sz="1705" dirty="0"/>
          </a:p>
        </p:txBody>
      </p:sp>
    </p:spTree>
  </p:cSld>
  <p:clrMapOvr>
    <a:masterClrMapping/>
  </p:clrMapOvr>
  <mc:AlternateContent xmlns:mc="http://schemas.openxmlformats.org/markup-compatibility/2006">
    <mc:Choice xmlns:p14="http://schemas.microsoft.com/office/powerpoint/2010/main" Requires="p14">
      <p:transition spd="slow" p14:dur="2000">
        <p:wipe/>
      </p:transition>
    </mc:Choice>
    <mc:Fallback>
      <p:transition spd="slow">
        <p:wipe/>
      </p:transition>
    </mc:Fallback>
  </mc:AlternateContent>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537D0B"/>
      </a:dk2>
      <a:lt2>
        <a:srgbClr val="A9E257"/>
      </a:lt2>
      <a:accent1>
        <a:srgbClr val="38540A"/>
      </a:accent1>
      <a:accent2>
        <a:srgbClr val="31A274"/>
      </a:accent2>
      <a:accent3>
        <a:srgbClr val="236073"/>
      </a:accent3>
      <a:accent4>
        <a:srgbClr val="6C4D90"/>
      </a:accent4>
      <a:accent5>
        <a:srgbClr val="983C27"/>
      </a:accent5>
      <a:accent6>
        <a:srgbClr val="CD811F"/>
      </a:accent6>
      <a:hlink>
        <a:srgbClr val="293F06"/>
      </a:hlink>
      <a:folHlink>
        <a:srgbClr val="68883A"/>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6587</Words>
  <Application>WPS Presentation</Application>
  <PresentationFormat>Custom</PresentationFormat>
  <Paragraphs>191</Paragraphs>
  <Slides>13</Slides>
  <Notes>12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13</vt:i4>
      </vt:variant>
    </vt:vector>
  </HeadingPairs>
  <TitlesOfParts>
    <vt:vector size="31" baseType="lpstr">
      <vt:lpstr>Arial</vt:lpstr>
      <vt:lpstr>SimSun</vt:lpstr>
      <vt:lpstr>Wingdings</vt:lpstr>
      <vt:lpstr>Wingdings 3</vt:lpstr>
      <vt:lpstr>Symbol</vt:lpstr>
      <vt:lpstr>Alexandria</vt:lpstr>
      <vt:lpstr>Segoe Print</vt:lpstr>
      <vt:lpstr>Alexandria</vt:lpstr>
      <vt:lpstr>Alexandria</vt:lpstr>
      <vt:lpstr>Sora</vt:lpstr>
      <vt:lpstr>Sora</vt:lpstr>
      <vt:lpstr>Sora</vt:lpstr>
      <vt:lpstr>Century Gothic</vt:lpstr>
      <vt:lpstr>Microsoft YaHei</vt:lpstr>
      <vt:lpstr>Arial Unicode MS</vt:lpstr>
      <vt:lpstr>Calibri</vt:lpstr>
      <vt:lpstr>MingLiU-ExtB</vt:lpstr>
      <vt:lpstr>Slice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ADMIN</cp:lastModifiedBy>
  <cp:revision>23</cp:revision>
  <dcterms:created xsi:type="dcterms:W3CDTF">2024-04-30T11:03:00Z</dcterms:created>
  <dcterms:modified xsi:type="dcterms:W3CDTF">2024-04-30T17:56:17Z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EC175CBF83A24CD7B4F4D8F939AD49A2_13</vt:lpwstr>
  </property>
  <property fmtid="{D5CDD505-2E9C-101B-9397-08002B2CF9AE}" pid="3" name="KSOProductBuildVer">
    <vt:lpwstr>1033-12.2.0.13489</vt:lpwstr>
  </property>
</Properties>
</file>