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embeddedFontLst>
    <p:embeddedFont>
      <p:font typeface="Open Sans ExtraBold"/>
      <p:bold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OpenSansExtraBold-boldItalic.fntdata"/><Relationship Id="rId23" Type="http://schemas.openxmlformats.org/officeDocument/2006/relationships/slide" Target="slides/slide18.xml"/><Relationship Id="rId45" Type="http://schemas.openxmlformats.org/officeDocument/2006/relationships/font" Target="fonts/OpenSansExtra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8d827d092_0_2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318d827d092_0_2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318d827d092_0_2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8d827d092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318d827d092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318d827d092_0_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8d827d092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318d827d092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318d827d092_0_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8d827d092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318d827d092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318d827d092_0_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8d827d092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318d827d092_0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318d827d092_0_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8d827d092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318d827d092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318d827d092_0_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8d827d092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318d827d092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318d827d092_0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8d827d092_0_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g318d827d092_0_1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318d827d092_0_1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8d827d092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318d827d092_0_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318d827d092_0_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8d827d092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318d827d092_0_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318d827d092_0_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18d827d092_0_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318d827d092_0_1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318d827d092_0_1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8d827d092_0_1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318d827d092_0_1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318d827d092_0_1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18d827d092_0_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318d827d092_0_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318d827d092_0_9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8d827d092_0_1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318d827d092_0_1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318d827d092_0_1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18d827d092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318d827d092_0_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318d827d092_0_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18d827d092_0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318d827d092_0_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318d827d092_0_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18d827d092_0_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g318d827d092_0_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318d827d092_0_1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18d827d092_0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318d827d092_0_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318d827d092_0_1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8d827d092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318d827d092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318d827d092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lvl1pPr indent="-381000" lvl="0" marL="4572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indent="-355600" lvl="1" marL="9144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indent="-342900" lvl="2" marL="13716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indent="-330200" lvl="3" marL="18288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indent="-330200" lvl="4" marL="22860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p:nvPr/>
        </p:nvSpPr>
        <p:spPr>
          <a:xfrm>
            <a:off x="0" y="6477000"/>
            <a:ext cx="45720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FFFFFF"/>
                </a:solidFill>
                <a:latin typeface="Calibri"/>
                <a:ea typeface="Calibri"/>
                <a:cs typeface="Calibri"/>
                <a:sym typeface="Calibri"/>
              </a:rPr>
              <a:t>Department of Computer</a:t>
            </a:r>
            <a:r>
              <a:rPr lang="en-US" sz="1600">
                <a:solidFill>
                  <a:srgbClr val="FFFFFF"/>
                </a:solidFill>
                <a:latin typeface="Calibri"/>
                <a:ea typeface="Calibri"/>
                <a:cs typeface="Calibri"/>
                <a:sym typeface="Calibri"/>
              </a:rPr>
              <a:t> Science and Engineering</a:t>
            </a:r>
            <a:endParaRPr sz="1600">
              <a:solidFill>
                <a:srgbClr val="FFFFFF"/>
              </a:solidFill>
              <a:latin typeface="Calibri"/>
              <a:ea typeface="Calibri"/>
              <a:cs typeface="Calibri"/>
              <a:sym typeface="Calibri"/>
            </a:endParaRPr>
          </a:p>
        </p:txBody>
      </p:sp>
      <p:cxnSp>
        <p:nvCxnSpPr>
          <p:cNvPr id="23" name="Google Shape;23;p3"/>
          <p:cNvCxnSpPr/>
          <p:nvPr/>
        </p:nvCxnSpPr>
        <p:spPr>
          <a:xfrm>
            <a:off x="190500" y="914400"/>
            <a:ext cx="8763000" cy="0"/>
          </a:xfrm>
          <a:prstGeom prst="straightConnector1">
            <a:avLst/>
          </a:prstGeom>
          <a:noFill/>
          <a:ln cap="flat" cmpd="sng" w="9525">
            <a:solidFill>
              <a:srgbClr val="D8D8D8"/>
            </a:solidFill>
            <a:prstDash val="solid"/>
            <a:round/>
            <a:headEnd len="sm" w="sm" type="none"/>
            <a:tailEnd len="sm" w="sm" type="none"/>
          </a:ln>
        </p:spPr>
      </p:cxnSp>
      <p:sp>
        <p:nvSpPr>
          <p:cNvPr id="24" name="Google Shape;24;p3"/>
          <p:cNvSpPr/>
          <p:nvPr/>
        </p:nvSpPr>
        <p:spPr>
          <a:xfrm>
            <a:off x="4572000" y="6477490"/>
            <a:ext cx="4572000" cy="381000"/>
          </a:xfrm>
          <a:prstGeom prst="rect">
            <a:avLst/>
          </a:prstGeom>
          <a:solidFill>
            <a:srgbClr val="34495E"/>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FFFFFF"/>
                </a:solidFill>
                <a:latin typeface="Calibri"/>
                <a:ea typeface="Calibri"/>
                <a:cs typeface="Calibri"/>
                <a:sym typeface="Calibri"/>
              </a:rPr>
              <a:t>Rajalakshmi Engineering College 		</a:t>
            </a:r>
            <a:fld id="{00000000-1234-1234-1234-123412341234}" type="slidenum">
              <a:rPr lang="en-US" sz="1600">
                <a:solidFill>
                  <a:srgbClr val="FFFFFF"/>
                </a:solidFill>
                <a:latin typeface="Calibri"/>
                <a:ea typeface="Calibri"/>
                <a:cs typeface="Calibri"/>
                <a:sym typeface="Calibri"/>
              </a:rPr>
              <a:t>‹#›</a:t>
            </a:fld>
            <a:endParaRPr sz="1600">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Open Sans ExtraBold"/>
              <a:buNone/>
              <a:defRPr>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30897" l="-776" r="776" t="63278"/>
          <a:stretch/>
        </p:blipFill>
        <p:spPr>
          <a:xfrm>
            <a:off x="-72010" y="-2532"/>
            <a:ext cx="9216010" cy="3231811"/>
          </a:xfrm>
          <a:prstGeom prst="rect">
            <a:avLst/>
          </a:prstGeom>
          <a:noFill/>
          <a:ln>
            <a:noFill/>
          </a:ln>
        </p:spPr>
      </p:pic>
      <p:grpSp>
        <p:nvGrpSpPr>
          <p:cNvPr id="89" name="Google Shape;89;p13"/>
          <p:cNvGrpSpPr/>
          <p:nvPr/>
        </p:nvGrpSpPr>
        <p:grpSpPr>
          <a:xfrm>
            <a:off x="-14748" y="986564"/>
            <a:ext cx="9158748" cy="5102941"/>
            <a:chOff x="-14748" y="986564"/>
            <a:chExt cx="9158748" cy="5102941"/>
          </a:xfrm>
        </p:grpSpPr>
        <p:sp>
          <p:nvSpPr>
            <p:cNvPr id="90" name="Google Shape;90;p13"/>
            <p:cNvSpPr txBox="1"/>
            <p:nvPr/>
          </p:nvSpPr>
          <p:spPr>
            <a:xfrm>
              <a:off x="177781" y="4812105"/>
              <a:ext cx="4322100" cy="1277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000">
                  <a:solidFill>
                    <a:schemeClr val="dk1"/>
                  </a:solidFill>
                  <a:latin typeface="Calibri"/>
                  <a:ea typeface="Calibri"/>
                  <a:cs typeface="Calibri"/>
                  <a:sym typeface="Calibri"/>
                </a:rPr>
                <a:t>220701070</a:t>
              </a:r>
              <a:endParaRPr>
                <a:solidFill>
                  <a:schemeClr val="dk1"/>
                </a:solidFill>
              </a:endParaRPr>
            </a:p>
            <a:p>
              <a:pPr indent="0" lvl="0" marL="0" rtl="0" algn="l">
                <a:spcBef>
                  <a:spcPts val="0"/>
                </a:spcBef>
                <a:spcAft>
                  <a:spcPts val="0"/>
                </a:spcAft>
                <a:buClr>
                  <a:schemeClr val="dk1"/>
                </a:buClr>
                <a:buFont typeface="Arial"/>
                <a:buNone/>
              </a:pPr>
              <a:r>
                <a:rPr b="1" lang="en-US">
                  <a:solidFill>
                    <a:schemeClr val="dk1"/>
                  </a:solidFill>
                </a:rPr>
                <a:t>DIVYASHREE 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Mrs. J. Jinu Sophia</a:t>
              </a:r>
              <a:endParaRPr b="1" sz="2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Assistant Professor (SG)</a:t>
              </a:r>
              <a:endParaRPr b="1" sz="2000">
                <a:solidFill>
                  <a:schemeClr val="dk1"/>
                </a:solidFill>
                <a:latin typeface="Calibri"/>
                <a:ea typeface="Calibri"/>
                <a:cs typeface="Calibri"/>
                <a:sym typeface="Calibri"/>
              </a:endParaRPr>
            </a:p>
          </p:txBody>
        </p:sp>
        <p:grpSp>
          <p:nvGrpSpPr>
            <p:cNvPr id="91" name="Google Shape;91;p13"/>
            <p:cNvGrpSpPr/>
            <p:nvPr/>
          </p:nvGrpSpPr>
          <p:grpSpPr>
            <a:xfrm>
              <a:off x="-14748" y="986564"/>
              <a:ext cx="9158748" cy="3628907"/>
              <a:chOff x="-14748" y="986564"/>
              <a:chExt cx="9158748" cy="3628907"/>
            </a:xfrm>
          </p:grpSpPr>
          <p:sp>
            <p:nvSpPr>
              <p:cNvPr id="92" name="Google Shape;92;p13"/>
              <p:cNvSpPr/>
              <p:nvPr/>
            </p:nvSpPr>
            <p:spPr>
              <a:xfrm>
                <a:off x="5003203" y="1761199"/>
                <a:ext cx="4140797" cy="2622445"/>
              </a:xfrm>
              <a:custGeom>
                <a:rect b="b" l="l" r="r" t="t"/>
                <a:pathLst>
                  <a:path extrusionOk="0" h="2622445" w="4140797">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13"/>
              <p:cNvSpPr/>
              <p:nvPr/>
            </p:nvSpPr>
            <p:spPr>
              <a:xfrm>
                <a:off x="0" y="1529371"/>
                <a:ext cx="5743977" cy="3086100"/>
              </a:xfrm>
              <a:prstGeom prst="homePlate">
                <a:avLst>
                  <a:gd fmla="val 50000" name="adj"/>
                </a:avLst>
              </a:prstGeom>
              <a:solidFill>
                <a:srgbClr val="59595B"/>
              </a:solidFill>
              <a:ln cap="flat" cmpd="sng" w="25400">
                <a:solidFill>
                  <a:srgbClr val="59595B"/>
                </a:solidFill>
                <a:prstDash val="solid"/>
                <a:round/>
                <a:headEnd len="sm" w="sm" type="none"/>
                <a:tailEnd len="sm" w="sm" type="none"/>
              </a:ln>
              <a:effectLst>
                <a:outerShdw blurRad="50800" rotWithShape="0" algn="l" dist="381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4" name="Google Shape;94;p13"/>
              <p:cNvGrpSpPr/>
              <p:nvPr/>
            </p:nvGrpSpPr>
            <p:grpSpPr>
              <a:xfrm>
                <a:off x="-14748" y="986564"/>
                <a:ext cx="4014973" cy="1075928"/>
                <a:chOff x="-19391" y="1011603"/>
                <a:chExt cx="5278947" cy="1075928"/>
              </a:xfrm>
            </p:grpSpPr>
            <p:sp>
              <p:nvSpPr>
                <p:cNvPr id="95" name="Google Shape;95;p13"/>
                <p:cNvSpPr/>
                <p:nvPr/>
              </p:nvSpPr>
              <p:spPr>
                <a:xfrm>
                  <a:off x="-19391" y="1011603"/>
                  <a:ext cx="5278947" cy="1075928"/>
                </a:xfrm>
                <a:prstGeom prst="homePlate">
                  <a:avLst>
                    <a:gd fmla="val 50000" name="adj"/>
                  </a:avLst>
                </a:prstGeom>
                <a:solidFill>
                  <a:srgbClr val="00AAAD"/>
                </a:solidFill>
                <a:ln>
                  <a:noFill/>
                </a:ln>
                <a:effectLst>
                  <a:outerShdw blurRad="50800" rotWithShape="0" algn="l" dist="381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3"/>
                <p:cNvSpPr txBox="1"/>
                <p:nvPr/>
              </p:nvSpPr>
              <p:spPr>
                <a:xfrm>
                  <a:off x="237041" y="1195624"/>
                  <a:ext cx="4181886" cy="70788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Introduction to </a:t>
                  </a:r>
                  <a:endParaRPr/>
                </a:p>
                <a:p>
                  <a:pPr indent="0" lvl="0" marL="0" marR="0" rtl="0" algn="ctr">
                    <a:spcBef>
                      <a:spcPts val="0"/>
                    </a:spcBef>
                    <a:spcAft>
                      <a:spcPts val="0"/>
                    </a:spcAft>
                    <a:buNone/>
                  </a:pPr>
                  <a:r>
                    <a:rPr b="1" lang="en-US" sz="2000">
                      <a:solidFill>
                        <a:schemeClr val="lt1"/>
                      </a:solidFill>
                      <a:latin typeface="Calibri"/>
                      <a:ea typeface="Calibri"/>
                      <a:cs typeface="Calibri"/>
                      <a:sym typeface="Calibri"/>
                    </a:rPr>
                    <a:t>Robotic Process Automation </a:t>
                  </a:r>
                  <a:endParaRPr b="1" sz="2000">
                    <a:solidFill>
                      <a:schemeClr val="lt1"/>
                    </a:solidFill>
                    <a:latin typeface="Calibri"/>
                    <a:ea typeface="Calibri"/>
                    <a:cs typeface="Calibri"/>
                    <a:sym typeface="Calibri"/>
                  </a:endParaRPr>
                </a:p>
              </p:txBody>
            </p:sp>
          </p:grpSp>
          <p:sp>
            <p:nvSpPr>
              <p:cNvPr id="97" name="Google Shape;97;p13"/>
              <p:cNvSpPr txBox="1"/>
              <p:nvPr/>
            </p:nvSpPr>
            <p:spPr>
              <a:xfrm>
                <a:off x="177775" y="2200225"/>
                <a:ext cx="4188300" cy="2093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600">
                    <a:solidFill>
                      <a:schemeClr val="lt1"/>
                    </a:solidFill>
                  </a:rPr>
                  <a:t>Automated Product Data Entry for Ecommerce Bookstore Using Robotic Process Automation (RPA)</a:t>
                </a:r>
                <a:endParaRPr/>
              </a:p>
            </p:txBody>
          </p:sp>
          <p:sp>
            <p:nvSpPr>
              <p:cNvPr id="98" name="Google Shape;98;p13"/>
              <p:cNvSpPr/>
              <p:nvPr/>
            </p:nvSpPr>
            <p:spPr>
              <a:xfrm>
                <a:off x="4652237" y="1529372"/>
                <a:ext cx="1672363" cy="3086099"/>
              </a:xfrm>
              <a:custGeom>
                <a:rect b="b" l="l" r="r" t="t"/>
                <a:pathLst>
                  <a:path extrusionOk="0" h="3086099" w="1672363">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rotWithShape="0" algn="l" dist="381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pic>
        <p:nvPicPr>
          <p:cNvPr id="99" name="Google Shape;99;p13"/>
          <p:cNvPicPr preferRelativeResize="0"/>
          <p:nvPr/>
        </p:nvPicPr>
        <p:blipFill rotWithShape="1">
          <a:blip r:embed="rId4">
            <a:alphaModFix/>
          </a:blip>
          <a:srcRect b="0" l="0" r="0" t="0"/>
          <a:stretch/>
        </p:blipFill>
        <p:spPr>
          <a:xfrm>
            <a:off x="7128284" y="4441459"/>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Functional Description</a:t>
            </a:r>
            <a:endParaRPr>
              <a:latin typeface="Calibri"/>
              <a:ea typeface="Calibri"/>
              <a:cs typeface="Calibri"/>
              <a:sym typeface="Calibri"/>
            </a:endParaRPr>
          </a:p>
        </p:txBody>
      </p:sp>
      <p:sp>
        <p:nvSpPr>
          <p:cNvPr id="163" name="Google Shape;163;p22"/>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480"/>
              </a:spcBef>
              <a:spcAft>
                <a:spcPts val="0"/>
              </a:spcAft>
              <a:buNone/>
            </a:pPr>
            <a:r>
              <a:t/>
            </a:r>
            <a:endParaRPr/>
          </a:p>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164" name="Google Shape;164;p22"/>
          <p:cNvPicPr preferRelativeResize="0"/>
          <p:nvPr/>
        </p:nvPicPr>
        <p:blipFill>
          <a:blip r:embed="rId3">
            <a:alphaModFix/>
          </a:blip>
          <a:stretch>
            <a:fillRect/>
          </a:stretch>
        </p:blipFill>
        <p:spPr>
          <a:xfrm>
            <a:off x="0" y="914275"/>
            <a:ext cx="9064325" cy="5522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Table Design</a:t>
            </a:r>
            <a:endParaRPr>
              <a:latin typeface="Calibri"/>
              <a:ea typeface="Calibri"/>
              <a:cs typeface="Calibri"/>
              <a:sym typeface="Calibri"/>
            </a:endParaRPr>
          </a:p>
        </p:txBody>
      </p:sp>
      <p:sp>
        <p:nvSpPr>
          <p:cNvPr id="171" name="Google Shape;171;p2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480"/>
              </a:spcBef>
              <a:spcAft>
                <a:spcPts val="0"/>
              </a:spcAft>
              <a:buNone/>
            </a:pPr>
            <a:r>
              <a:t/>
            </a:r>
            <a:endParaRPr/>
          </a:p>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172" name="Google Shape;172;p23"/>
          <p:cNvPicPr preferRelativeResize="0"/>
          <p:nvPr/>
        </p:nvPicPr>
        <p:blipFill>
          <a:blip r:embed="rId3">
            <a:alphaModFix/>
          </a:blip>
          <a:stretch>
            <a:fillRect/>
          </a:stretch>
        </p:blipFill>
        <p:spPr>
          <a:xfrm>
            <a:off x="236737" y="1325700"/>
            <a:ext cx="8670526" cy="4663799"/>
          </a:xfrm>
          <a:prstGeom prst="rect">
            <a:avLst/>
          </a:prstGeom>
          <a:noFill/>
          <a:ln>
            <a:noFill/>
          </a:ln>
        </p:spPr>
      </p:pic>
      <p:sp>
        <p:nvSpPr>
          <p:cNvPr id="173" name="Google Shape;173;p23"/>
          <p:cNvSpPr txBox="1"/>
          <p:nvPr/>
        </p:nvSpPr>
        <p:spPr>
          <a:xfrm>
            <a:off x="440025" y="5742850"/>
            <a:ext cx="2673600" cy="8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ER Diagram</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Sequence Diagram</a:t>
            </a:r>
            <a:endParaRPr>
              <a:latin typeface="Calibri"/>
              <a:ea typeface="Calibri"/>
              <a:cs typeface="Calibri"/>
              <a:sym typeface="Calibri"/>
            </a:endParaRPr>
          </a:p>
        </p:txBody>
      </p:sp>
      <p:sp>
        <p:nvSpPr>
          <p:cNvPr id="180" name="Google Shape;180;p2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None/>
            </a:pPr>
            <a:r>
              <a:t/>
            </a:r>
            <a:endParaRPr/>
          </a:p>
        </p:txBody>
      </p:sp>
      <p:pic>
        <p:nvPicPr>
          <p:cNvPr id="181" name="Google Shape;181;p24"/>
          <p:cNvPicPr preferRelativeResize="0"/>
          <p:nvPr/>
        </p:nvPicPr>
        <p:blipFill>
          <a:blip r:embed="rId3">
            <a:alphaModFix/>
          </a:blip>
          <a:stretch>
            <a:fillRect/>
          </a:stretch>
        </p:blipFill>
        <p:spPr>
          <a:xfrm>
            <a:off x="86725" y="914400"/>
            <a:ext cx="8958899" cy="5334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Process Design</a:t>
            </a:r>
            <a:endParaRPr>
              <a:latin typeface="Calibri"/>
              <a:ea typeface="Calibri"/>
              <a:cs typeface="Calibri"/>
              <a:sym typeface="Calibri"/>
            </a:endParaRPr>
          </a:p>
        </p:txBody>
      </p:sp>
      <p:sp>
        <p:nvSpPr>
          <p:cNvPr id="188" name="Google Shape;188;p2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Autofit/>
          </a:bodyPr>
          <a:lstStyle/>
          <a:p>
            <a:pPr indent="-381000" lvl="0" marL="342900" rtl="0" algn="just">
              <a:lnSpc>
                <a:spcPct val="115000"/>
              </a:lnSpc>
              <a:spcBef>
                <a:spcPts val="1200"/>
              </a:spcBef>
              <a:spcAft>
                <a:spcPts val="0"/>
              </a:spcAft>
              <a:buSzPts val="3000"/>
              <a:buChar char="▪"/>
            </a:pPr>
            <a:r>
              <a:rPr b="1" lang="en-US" sz="1700">
                <a:latin typeface="Arial"/>
                <a:ea typeface="Arial"/>
                <a:cs typeface="Arial"/>
                <a:sym typeface="Arial"/>
              </a:rPr>
              <a:t>Main Process: Automated Product Data Entry and Notification</a:t>
            </a:r>
            <a:endParaRPr b="1" sz="1700">
              <a:latin typeface="Arial"/>
              <a:ea typeface="Arial"/>
              <a:cs typeface="Arial"/>
              <a:sym typeface="Arial"/>
            </a:endParaRPr>
          </a:p>
          <a:p>
            <a:pPr indent="-381000" lvl="0" marL="342900" rtl="0" algn="just">
              <a:lnSpc>
                <a:spcPct val="115000"/>
              </a:lnSpc>
              <a:spcBef>
                <a:spcPts val="0"/>
              </a:spcBef>
              <a:spcAft>
                <a:spcPts val="0"/>
              </a:spcAft>
              <a:buSzPts val="3000"/>
              <a:buChar char="▪"/>
            </a:pPr>
            <a:r>
              <a:rPr lang="en-US" sz="1700">
                <a:latin typeface="Arial"/>
                <a:ea typeface="Arial"/>
                <a:cs typeface="Arial"/>
                <a:sym typeface="Arial"/>
              </a:rPr>
              <a:t>This process encompasses the end-to-end automation of product data entry and email notifications in an eCommerce bookstore using Robotic Process Automation (RPA). The main process ensures that product details are accurately entered into the system and users are notified about new arrivals.</a:t>
            </a:r>
            <a:endParaRPr sz="1700">
              <a:latin typeface="Arial"/>
              <a:ea typeface="Arial"/>
              <a:cs typeface="Arial"/>
              <a:sym typeface="Arial"/>
            </a:endParaRPr>
          </a:p>
          <a:p>
            <a:pPr indent="0" lvl="0" marL="0" rtl="0" algn="just">
              <a:lnSpc>
                <a:spcPct val="115000"/>
              </a:lnSpc>
              <a:spcBef>
                <a:spcPts val="1200"/>
              </a:spcBef>
              <a:spcAft>
                <a:spcPts val="0"/>
              </a:spcAft>
              <a:buNone/>
            </a:pPr>
            <a:r>
              <a:rPr b="1" lang="en-US" sz="1700">
                <a:latin typeface="Arial"/>
                <a:ea typeface="Arial"/>
                <a:cs typeface="Arial"/>
                <a:sym typeface="Arial"/>
              </a:rPr>
              <a:t>Sub Processes:</a:t>
            </a:r>
            <a:endParaRPr b="1" sz="1700">
              <a:latin typeface="Arial"/>
              <a:ea typeface="Arial"/>
              <a:cs typeface="Arial"/>
              <a:sym typeface="Arial"/>
            </a:endParaRPr>
          </a:p>
          <a:p>
            <a:pPr indent="-336550" lvl="0" marL="457200" rtl="0" algn="just">
              <a:lnSpc>
                <a:spcPct val="115000"/>
              </a:lnSpc>
              <a:spcBef>
                <a:spcPts val="1200"/>
              </a:spcBef>
              <a:spcAft>
                <a:spcPts val="0"/>
              </a:spcAft>
              <a:buSzPts val="1700"/>
              <a:buFont typeface="Arial"/>
              <a:buAutoNum type="arabicPeriod"/>
            </a:pPr>
            <a:r>
              <a:rPr b="1" lang="en-US" sz="1700">
                <a:latin typeface="Arial"/>
                <a:ea typeface="Arial"/>
                <a:cs typeface="Arial"/>
                <a:sym typeface="Arial"/>
              </a:rPr>
              <a:t>Data Extraction:</a:t>
            </a:r>
            <a:endParaRPr b="1" sz="1700">
              <a:latin typeface="Arial"/>
              <a:ea typeface="Arial"/>
              <a:cs typeface="Arial"/>
              <a:sym typeface="Arial"/>
            </a:endParaRPr>
          </a:p>
          <a:p>
            <a:pPr indent="-336550" lvl="1" marL="914400" rtl="0" algn="just">
              <a:lnSpc>
                <a:spcPct val="115000"/>
              </a:lnSpc>
              <a:spcBef>
                <a:spcPts val="0"/>
              </a:spcBef>
              <a:spcAft>
                <a:spcPts val="0"/>
              </a:spcAft>
              <a:buSzPts val="1700"/>
              <a:buChar char="○"/>
            </a:pPr>
            <a:r>
              <a:rPr lang="en-US" sz="1700">
                <a:latin typeface="Arial"/>
                <a:ea typeface="Arial"/>
                <a:cs typeface="Arial"/>
                <a:sym typeface="Arial"/>
              </a:rPr>
              <a:t>Read product details from an Excel file.</a:t>
            </a:r>
            <a:endParaRPr sz="1700">
              <a:latin typeface="Arial"/>
              <a:ea typeface="Arial"/>
              <a:cs typeface="Arial"/>
              <a:sym typeface="Arial"/>
            </a:endParaRPr>
          </a:p>
          <a:p>
            <a:pPr indent="-336550" lvl="1" marL="914400" rtl="0" algn="just">
              <a:lnSpc>
                <a:spcPct val="115000"/>
              </a:lnSpc>
              <a:spcBef>
                <a:spcPts val="0"/>
              </a:spcBef>
              <a:spcAft>
                <a:spcPts val="0"/>
              </a:spcAft>
              <a:buSzPts val="1700"/>
              <a:buChar char="○"/>
            </a:pPr>
            <a:r>
              <a:rPr lang="en-US" sz="1700">
                <a:latin typeface="Arial"/>
                <a:ea typeface="Arial"/>
                <a:cs typeface="Arial"/>
                <a:sym typeface="Arial"/>
              </a:rPr>
              <a:t>Validate and format data for accuracy.</a:t>
            </a:r>
            <a:endParaRPr sz="1700">
              <a:latin typeface="Arial"/>
              <a:ea typeface="Arial"/>
              <a:cs typeface="Arial"/>
              <a:sym typeface="Arial"/>
            </a:endParaRPr>
          </a:p>
          <a:p>
            <a:pPr indent="-336550" lvl="0" marL="457200" rtl="0" algn="just">
              <a:lnSpc>
                <a:spcPct val="115000"/>
              </a:lnSpc>
              <a:spcBef>
                <a:spcPts val="0"/>
              </a:spcBef>
              <a:spcAft>
                <a:spcPts val="0"/>
              </a:spcAft>
              <a:buSzPts val="1700"/>
              <a:buFont typeface="Arial"/>
              <a:buAutoNum type="arabicPeriod"/>
            </a:pPr>
            <a:r>
              <a:rPr b="1" lang="en-US" sz="1700">
                <a:latin typeface="Arial"/>
                <a:ea typeface="Arial"/>
                <a:cs typeface="Arial"/>
                <a:sym typeface="Arial"/>
              </a:rPr>
              <a:t>Product Entry Automation:</a:t>
            </a:r>
            <a:endParaRPr b="1" sz="1700">
              <a:latin typeface="Arial"/>
              <a:ea typeface="Arial"/>
              <a:cs typeface="Arial"/>
              <a:sym typeface="Arial"/>
            </a:endParaRPr>
          </a:p>
          <a:p>
            <a:pPr indent="-336550" lvl="1" marL="914400" rtl="0" algn="just">
              <a:lnSpc>
                <a:spcPct val="115000"/>
              </a:lnSpc>
              <a:spcBef>
                <a:spcPts val="0"/>
              </a:spcBef>
              <a:spcAft>
                <a:spcPts val="0"/>
              </a:spcAft>
              <a:buSzPts val="1700"/>
              <a:buChar char="○"/>
            </a:pPr>
            <a:r>
              <a:rPr lang="en-US" sz="1700">
                <a:latin typeface="Arial"/>
                <a:ea typeface="Arial"/>
                <a:cs typeface="Arial"/>
                <a:sym typeface="Arial"/>
              </a:rPr>
              <a:t>Use RPA to log into the Admin Panel and input product details.</a:t>
            </a:r>
            <a:endParaRPr sz="1700">
              <a:latin typeface="Arial"/>
              <a:ea typeface="Arial"/>
              <a:cs typeface="Arial"/>
              <a:sym typeface="Arial"/>
            </a:endParaRPr>
          </a:p>
          <a:p>
            <a:pPr indent="-336550" lvl="1" marL="914400" rtl="0" algn="just">
              <a:lnSpc>
                <a:spcPct val="115000"/>
              </a:lnSpc>
              <a:spcBef>
                <a:spcPts val="0"/>
              </a:spcBef>
              <a:spcAft>
                <a:spcPts val="0"/>
              </a:spcAft>
              <a:buSzPts val="1700"/>
              <a:buChar char="○"/>
            </a:pPr>
            <a:r>
              <a:rPr lang="en-US" sz="1700">
                <a:latin typeface="Arial"/>
                <a:ea typeface="Arial"/>
                <a:cs typeface="Arial"/>
                <a:sym typeface="Arial"/>
              </a:rPr>
              <a:t>Handle errors during the process.</a:t>
            </a:r>
            <a:endParaRPr sz="1700">
              <a:latin typeface="Arial"/>
              <a:ea typeface="Arial"/>
              <a:cs typeface="Arial"/>
              <a:sym typeface="Arial"/>
            </a:endParaRPr>
          </a:p>
          <a:p>
            <a:pPr indent="-336550" lvl="0" marL="457200" rtl="0" algn="just">
              <a:lnSpc>
                <a:spcPct val="115000"/>
              </a:lnSpc>
              <a:spcBef>
                <a:spcPts val="0"/>
              </a:spcBef>
              <a:spcAft>
                <a:spcPts val="0"/>
              </a:spcAft>
              <a:buSzPts val="1700"/>
              <a:buFont typeface="Arial"/>
              <a:buAutoNum type="arabicPeriod"/>
            </a:pPr>
            <a:r>
              <a:rPr b="1" lang="en-US" sz="1700">
                <a:latin typeface="Arial"/>
                <a:ea typeface="Arial"/>
                <a:cs typeface="Arial"/>
                <a:sym typeface="Arial"/>
              </a:rPr>
              <a:t>Email Notification:</a:t>
            </a:r>
            <a:endParaRPr b="1" sz="1700">
              <a:latin typeface="Arial"/>
              <a:ea typeface="Arial"/>
              <a:cs typeface="Arial"/>
              <a:sym typeface="Arial"/>
            </a:endParaRPr>
          </a:p>
          <a:p>
            <a:pPr indent="-336550" lvl="1" marL="914400" rtl="0" algn="just">
              <a:lnSpc>
                <a:spcPct val="115000"/>
              </a:lnSpc>
              <a:spcBef>
                <a:spcPts val="0"/>
              </a:spcBef>
              <a:spcAft>
                <a:spcPts val="0"/>
              </a:spcAft>
              <a:buSzPts val="1700"/>
              <a:buChar char="○"/>
            </a:pPr>
            <a:r>
              <a:rPr lang="en-US" sz="1700">
                <a:latin typeface="Arial"/>
                <a:ea typeface="Arial"/>
                <a:cs typeface="Arial"/>
                <a:sym typeface="Arial"/>
              </a:rPr>
              <a:t>Generate personalized emails for users about new arrivals.</a:t>
            </a:r>
            <a:endParaRPr sz="1700">
              <a:latin typeface="Arial"/>
              <a:ea typeface="Arial"/>
              <a:cs typeface="Arial"/>
              <a:sym typeface="Arial"/>
            </a:endParaRPr>
          </a:p>
          <a:p>
            <a:pPr indent="-336550" lvl="1" marL="914400" rtl="0" algn="just">
              <a:lnSpc>
                <a:spcPct val="115000"/>
              </a:lnSpc>
              <a:spcBef>
                <a:spcPts val="0"/>
              </a:spcBef>
              <a:spcAft>
                <a:spcPts val="0"/>
              </a:spcAft>
              <a:buSzPts val="1700"/>
              <a:buChar char="○"/>
            </a:pPr>
            <a:r>
              <a:rPr lang="en-US" sz="1700">
                <a:latin typeface="Arial"/>
                <a:ea typeface="Arial"/>
                <a:cs typeface="Arial"/>
                <a:sym typeface="Arial"/>
              </a:rPr>
              <a:t>Send emails using an SMTP server and log delivery status.</a:t>
            </a:r>
            <a:endParaRPr sz="1700">
              <a:latin typeface="Arial"/>
              <a:ea typeface="Arial"/>
              <a:cs typeface="Arial"/>
              <a:sym typeface="Arial"/>
            </a:endParaRPr>
          </a:p>
          <a:p>
            <a:pPr indent="0" lvl="0" marL="0" rtl="0" algn="l">
              <a:lnSpc>
                <a:spcPct val="114000"/>
              </a:lnSpc>
              <a:spcBef>
                <a:spcPts val="12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195" name="Google Shape;195;p26"/>
          <p:cNvSpPr txBox="1"/>
          <p:nvPr>
            <p:ph idx="1" type="body"/>
          </p:nvPr>
        </p:nvSpPr>
        <p:spPr>
          <a:xfrm>
            <a:off x="190500" y="990600"/>
            <a:ext cx="8538000" cy="5334000"/>
          </a:xfrm>
          <a:prstGeom prst="rect">
            <a:avLst/>
          </a:prstGeom>
          <a:noFill/>
          <a:ln>
            <a:noFill/>
          </a:ln>
        </p:spPr>
        <p:txBody>
          <a:bodyPr anchorCtr="0" anchor="t" bIns="45700" lIns="91425" spcFirstLastPara="1" rIns="91425" wrap="square" tIns="45700">
            <a:normAutofit/>
          </a:bodyPr>
          <a:lstStyle/>
          <a:p>
            <a:pPr indent="-336550" lvl="0" marL="342900" rtl="0" algn="just">
              <a:lnSpc>
                <a:spcPct val="115000"/>
              </a:lnSpc>
              <a:spcBef>
                <a:spcPts val="1200"/>
              </a:spcBef>
              <a:spcAft>
                <a:spcPts val="0"/>
              </a:spcAft>
              <a:buSzPts val="2300"/>
              <a:buFont typeface="Arial"/>
              <a:buChar char="▪"/>
            </a:pPr>
            <a:r>
              <a:rPr b="1" lang="en-US" sz="2300">
                <a:latin typeface="Arial"/>
                <a:ea typeface="Arial"/>
                <a:cs typeface="Arial"/>
                <a:sym typeface="Arial"/>
              </a:rPr>
              <a:t>Name of the Module 1: Product Data Extraction</a:t>
            </a:r>
            <a:endParaRPr b="1" sz="2300">
              <a:latin typeface="Arial"/>
              <a:ea typeface="Arial"/>
              <a:cs typeface="Arial"/>
              <a:sym typeface="Arial"/>
            </a:endParaRPr>
          </a:p>
          <a:p>
            <a:pPr indent="-336550" lvl="0" marL="342900" rtl="0" algn="just">
              <a:lnSpc>
                <a:spcPct val="115000"/>
              </a:lnSpc>
              <a:spcBef>
                <a:spcPts val="0"/>
              </a:spcBef>
              <a:spcAft>
                <a:spcPts val="0"/>
              </a:spcAft>
              <a:buSzPts val="2300"/>
              <a:buFont typeface="Arial"/>
              <a:buChar char="▪"/>
            </a:pPr>
            <a:r>
              <a:rPr b="1" lang="en-US" sz="2300">
                <a:latin typeface="Arial"/>
                <a:ea typeface="Arial"/>
                <a:cs typeface="Arial"/>
                <a:sym typeface="Arial"/>
              </a:rPr>
              <a:t>Short Description:</a:t>
            </a:r>
            <a:br>
              <a:rPr b="1" lang="en-US" sz="2300">
                <a:latin typeface="Arial"/>
                <a:ea typeface="Arial"/>
                <a:cs typeface="Arial"/>
                <a:sym typeface="Arial"/>
              </a:rPr>
            </a:br>
            <a:r>
              <a:rPr lang="en-US" sz="2300">
                <a:latin typeface="Arial"/>
                <a:ea typeface="Arial"/>
                <a:cs typeface="Arial"/>
                <a:sym typeface="Arial"/>
              </a:rPr>
              <a:t>This module is responsible for extracting product details such as book title, price, stock, and description from a structured Excel sheet. The system validates the data for completeness and formats it to ensure consistency and  input the extracted product details in the web application</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202" name="Google Shape;202;p27"/>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342900" rtl="0" algn="l">
              <a:lnSpc>
                <a:spcPct val="114000"/>
              </a:lnSpc>
              <a:spcBef>
                <a:spcPts val="480"/>
              </a:spcBef>
              <a:spcAft>
                <a:spcPts val="0"/>
              </a:spcAft>
              <a:buNone/>
            </a:pPr>
            <a:r>
              <a:t/>
            </a:r>
            <a:endParaRPr/>
          </a:p>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203" name="Google Shape;203;p27"/>
          <p:cNvPicPr preferRelativeResize="0"/>
          <p:nvPr/>
        </p:nvPicPr>
        <p:blipFill>
          <a:blip r:embed="rId3">
            <a:alphaModFix/>
          </a:blip>
          <a:stretch>
            <a:fillRect/>
          </a:stretch>
        </p:blipFill>
        <p:spPr>
          <a:xfrm>
            <a:off x="874050" y="990600"/>
            <a:ext cx="7395901" cy="5334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210" name="Google Shape;210;p2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342900" rtl="0" algn="l">
              <a:lnSpc>
                <a:spcPct val="114000"/>
              </a:lnSpc>
              <a:spcBef>
                <a:spcPts val="480"/>
              </a:spcBef>
              <a:spcAft>
                <a:spcPts val="0"/>
              </a:spcAft>
              <a:buNone/>
            </a:pPr>
            <a:r>
              <a:t/>
            </a:r>
            <a:endParaRPr/>
          </a:p>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211" name="Google Shape;211;p28"/>
          <p:cNvPicPr preferRelativeResize="0"/>
          <p:nvPr/>
        </p:nvPicPr>
        <p:blipFill>
          <a:blip r:embed="rId3">
            <a:alphaModFix/>
          </a:blip>
          <a:stretch>
            <a:fillRect/>
          </a:stretch>
        </p:blipFill>
        <p:spPr>
          <a:xfrm>
            <a:off x="923925" y="1731125"/>
            <a:ext cx="7296150" cy="3641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218" name="Google Shape;218;p29"/>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342900" rtl="0" algn="l">
              <a:lnSpc>
                <a:spcPct val="114000"/>
              </a:lnSpc>
              <a:spcBef>
                <a:spcPts val="480"/>
              </a:spcBef>
              <a:spcAft>
                <a:spcPts val="0"/>
              </a:spcAft>
              <a:buNone/>
            </a:pPr>
            <a:r>
              <a:t/>
            </a:r>
            <a:endParaRPr/>
          </a:p>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219" name="Google Shape;219;p29"/>
          <p:cNvPicPr preferRelativeResize="0"/>
          <p:nvPr/>
        </p:nvPicPr>
        <p:blipFill>
          <a:blip r:embed="rId3">
            <a:alphaModFix/>
          </a:blip>
          <a:stretch>
            <a:fillRect/>
          </a:stretch>
        </p:blipFill>
        <p:spPr>
          <a:xfrm>
            <a:off x="473125" y="1128725"/>
            <a:ext cx="8180300" cy="5028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226" name="Google Shape;226;p30"/>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342900" rtl="0" algn="l">
              <a:lnSpc>
                <a:spcPct val="114000"/>
              </a:lnSpc>
              <a:spcBef>
                <a:spcPts val="480"/>
              </a:spcBef>
              <a:spcAft>
                <a:spcPts val="0"/>
              </a:spcAft>
              <a:buNone/>
            </a:pPr>
            <a:r>
              <a:t/>
            </a:r>
            <a:endParaRPr/>
          </a:p>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227" name="Google Shape;227;p30"/>
          <p:cNvPicPr preferRelativeResize="0"/>
          <p:nvPr/>
        </p:nvPicPr>
        <p:blipFill>
          <a:blip r:embed="rId3">
            <a:alphaModFix/>
          </a:blip>
          <a:stretch>
            <a:fillRect/>
          </a:stretch>
        </p:blipFill>
        <p:spPr>
          <a:xfrm>
            <a:off x="190500" y="1177375"/>
            <a:ext cx="8763001" cy="5147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234" name="Google Shape;234;p31"/>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342900" rtl="0" algn="l">
              <a:lnSpc>
                <a:spcPct val="114000"/>
              </a:lnSpc>
              <a:spcBef>
                <a:spcPts val="480"/>
              </a:spcBef>
              <a:spcAft>
                <a:spcPts val="0"/>
              </a:spcAft>
              <a:buNone/>
            </a:pPr>
            <a:r>
              <a:t/>
            </a:r>
            <a:endParaRPr/>
          </a:p>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235" name="Google Shape;235;p31"/>
          <p:cNvPicPr preferRelativeResize="0"/>
          <p:nvPr/>
        </p:nvPicPr>
        <p:blipFill>
          <a:blip r:embed="rId3">
            <a:alphaModFix/>
          </a:blip>
          <a:stretch>
            <a:fillRect/>
          </a:stretch>
        </p:blipFill>
        <p:spPr>
          <a:xfrm>
            <a:off x="456750" y="1747850"/>
            <a:ext cx="7853825" cy="4195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Abstract</a:t>
            </a:r>
            <a:endParaRPr>
              <a:latin typeface="Calibri"/>
              <a:ea typeface="Calibri"/>
              <a:cs typeface="Calibri"/>
              <a:sym typeface="Calibri"/>
            </a:endParaRPr>
          </a:p>
        </p:txBody>
      </p:sp>
      <p:sp>
        <p:nvSpPr>
          <p:cNvPr id="106" name="Google Shape;106;p14"/>
          <p:cNvSpPr txBox="1"/>
          <p:nvPr>
            <p:ph idx="1" type="body"/>
          </p:nvPr>
        </p:nvSpPr>
        <p:spPr>
          <a:xfrm>
            <a:off x="0" y="1049225"/>
            <a:ext cx="8953500" cy="5173800"/>
          </a:xfrm>
          <a:prstGeom prst="rect">
            <a:avLst/>
          </a:prstGeom>
          <a:noFill/>
          <a:ln>
            <a:noFill/>
          </a:ln>
        </p:spPr>
        <p:txBody>
          <a:bodyPr anchorCtr="0" anchor="t" bIns="45700" lIns="91425" spcFirstLastPara="1" rIns="91425" wrap="square" tIns="45700">
            <a:noAutofit/>
          </a:bodyPr>
          <a:lstStyle/>
          <a:p>
            <a:pPr indent="-342900" lvl="0" marL="342900" rtl="0" algn="just">
              <a:lnSpc>
                <a:spcPct val="114000"/>
              </a:lnSpc>
              <a:spcBef>
                <a:spcPts val="0"/>
              </a:spcBef>
              <a:spcAft>
                <a:spcPts val="0"/>
              </a:spcAft>
              <a:buClr>
                <a:schemeClr val="dk1"/>
              </a:buClr>
              <a:buSzPts val="2400"/>
              <a:buFont typeface="Arial"/>
              <a:buChar char="▪"/>
            </a:pPr>
            <a:r>
              <a:rPr lang="en-US">
                <a:latin typeface="Arial"/>
                <a:ea typeface="Arial"/>
                <a:cs typeface="Arial"/>
                <a:sym typeface="Arial"/>
              </a:rPr>
              <a:t>This project utilizes Robotic Process Automation (RPA) to automate product data entry for an eCommerce bookstore, replacing manual tasks with an efficient, error-free solution. The RPA bot extracts book details, such as title, price, stock, and description, from an Excel sheet and inputs them into the Admin Panel for product data entry. Features include automated data formatting, error detection for missing or incorrect entries, and email notifications for new arrivals. This system improves time efficiency, reduces errors, enhances user engagement, and supports scalability, enabling administrators to focus on strategic activities while managing a growing product catalog seamlessly.</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242" name="Google Shape;242;p32"/>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342900" rtl="0" algn="l">
              <a:lnSpc>
                <a:spcPct val="114000"/>
              </a:lnSpc>
              <a:spcBef>
                <a:spcPts val="480"/>
              </a:spcBef>
              <a:spcAft>
                <a:spcPts val="0"/>
              </a:spcAft>
              <a:buNone/>
            </a:pPr>
            <a:r>
              <a:t/>
            </a:r>
            <a:endParaRPr/>
          </a:p>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243" name="Google Shape;243;p32"/>
          <p:cNvPicPr preferRelativeResize="0"/>
          <p:nvPr/>
        </p:nvPicPr>
        <p:blipFill>
          <a:blip r:embed="rId3">
            <a:alphaModFix/>
          </a:blip>
          <a:stretch>
            <a:fillRect/>
          </a:stretch>
        </p:blipFill>
        <p:spPr>
          <a:xfrm>
            <a:off x="373200" y="990600"/>
            <a:ext cx="8254999" cy="54206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250" name="Google Shape;250;p3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342900" rtl="0" algn="l">
              <a:lnSpc>
                <a:spcPct val="114000"/>
              </a:lnSpc>
              <a:spcBef>
                <a:spcPts val="480"/>
              </a:spcBef>
              <a:spcAft>
                <a:spcPts val="0"/>
              </a:spcAft>
              <a:buNone/>
            </a:pPr>
            <a:r>
              <a:t/>
            </a:r>
            <a:endParaRPr/>
          </a:p>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251" name="Google Shape;251;p33"/>
          <p:cNvPicPr preferRelativeResize="0"/>
          <p:nvPr/>
        </p:nvPicPr>
        <p:blipFill>
          <a:blip r:embed="rId3">
            <a:alphaModFix/>
          </a:blip>
          <a:stretch>
            <a:fillRect/>
          </a:stretch>
        </p:blipFill>
        <p:spPr>
          <a:xfrm>
            <a:off x="323075" y="990600"/>
            <a:ext cx="8305126" cy="53340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sz="4700"/>
              <a:t>Implementation</a:t>
            </a:r>
            <a:endParaRPr sz="4700">
              <a:latin typeface="Calibri"/>
              <a:ea typeface="Calibri"/>
              <a:cs typeface="Calibri"/>
              <a:sym typeface="Calibri"/>
            </a:endParaRPr>
          </a:p>
        </p:txBody>
      </p:sp>
      <p:sp>
        <p:nvSpPr>
          <p:cNvPr id="258" name="Google Shape;258;p34"/>
          <p:cNvSpPr txBox="1"/>
          <p:nvPr>
            <p:ph idx="1" type="body"/>
          </p:nvPr>
        </p:nvSpPr>
        <p:spPr>
          <a:xfrm>
            <a:off x="190500" y="1027950"/>
            <a:ext cx="8763000" cy="5334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b="1" lang="en-US" sz="2300">
                <a:latin typeface="Arial"/>
                <a:ea typeface="Arial"/>
                <a:cs typeface="Arial"/>
                <a:sym typeface="Arial"/>
              </a:rPr>
              <a:t>Module 2: Email Notification for New Arrivals</a:t>
            </a:r>
            <a:endParaRPr b="1" sz="2300">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t/>
            </a:r>
            <a:endParaRPr b="1" sz="23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b="1" lang="en-US" sz="2100">
                <a:latin typeface="Arial"/>
                <a:ea typeface="Arial"/>
                <a:cs typeface="Arial"/>
                <a:sym typeface="Arial"/>
              </a:rPr>
              <a:t>Short Description:</a:t>
            </a:r>
            <a:br>
              <a:rPr b="1" lang="en-US" sz="2100">
                <a:latin typeface="Arial"/>
                <a:ea typeface="Arial"/>
                <a:cs typeface="Arial"/>
                <a:sym typeface="Arial"/>
              </a:rPr>
            </a:br>
            <a:r>
              <a:rPr lang="en-US" sz="2100">
                <a:latin typeface="Arial"/>
                <a:ea typeface="Arial"/>
                <a:cs typeface="Arial"/>
                <a:sym typeface="Arial"/>
              </a:rPr>
              <a:t>This module automatically sends email notifications to registered users to inform them about newly added books in the eCommerce bookstore. The notification includes details such as the book title, price, and a link to view or purchase the book. This ensures enhanced user engagement and keeps customers updated about the latest products.</a:t>
            </a:r>
            <a:endParaRPr sz="21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265" name="Google Shape;265;p35"/>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0" lvl="0" marL="342900" rtl="0" algn="l">
              <a:lnSpc>
                <a:spcPct val="114000"/>
              </a:lnSpc>
              <a:spcBef>
                <a:spcPts val="480"/>
              </a:spcBef>
              <a:spcAft>
                <a:spcPts val="0"/>
              </a:spcAft>
              <a:buNone/>
            </a:pPr>
            <a:r>
              <a:t/>
            </a:r>
            <a:endParaRPr/>
          </a:p>
          <a:p>
            <a:pPr indent="-190500" lvl="0" marL="342900" rtl="0" algn="l">
              <a:lnSpc>
                <a:spcPct val="114000"/>
              </a:lnSpc>
              <a:spcBef>
                <a:spcPts val="480"/>
              </a:spcBef>
              <a:spcAft>
                <a:spcPts val="0"/>
              </a:spcAft>
              <a:buClr>
                <a:schemeClr val="dk1"/>
              </a:buClr>
              <a:buSzPts val="2400"/>
              <a:buFont typeface="Noto Sans Symbols"/>
              <a:buNone/>
            </a:pPr>
            <a:r>
              <a:t/>
            </a:r>
            <a:endParaRPr/>
          </a:p>
        </p:txBody>
      </p:sp>
      <p:pic>
        <p:nvPicPr>
          <p:cNvPr id="266" name="Google Shape;266;p35"/>
          <p:cNvPicPr preferRelativeResize="0"/>
          <p:nvPr/>
        </p:nvPicPr>
        <p:blipFill>
          <a:blip r:embed="rId3">
            <a:alphaModFix/>
          </a:blip>
          <a:stretch>
            <a:fillRect/>
          </a:stretch>
        </p:blipFill>
        <p:spPr>
          <a:xfrm>
            <a:off x="473475" y="1114025"/>
            <a:ext cx="7954200" cy="5120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sp>
        <p:nvSpPr>
          <p:cNvPr id="273" name="Google Shape;273;p36"/>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rPr lang="en-US"/>
              <a:t> </a:t>
            </a:r>
            <a:endParaRPr/>
          </a:p>
        </p:txBody>
      </p:sp>
      <p:pic>
        <p:nvPicPr>
          <p:cNvPr id="274" name="Google Shape;274;p36"/>
          <p:cNvPicPr preferRelativeResize="0"/>
          <p:nvPr/>
        </p:nvPicPr>
        <p:blipFill>
          <a:blip r:embed="rId3">
            <a:alphaModFix/>
          </a:blip>
          <a:stretch>
            <a:fillRect/>
          </a:stretch>
        </p:blipFill>
        <p:spPr>
          <a:xfrm>
            <a:off x="2486025" y="2300288"/>
            <a:ext cx="4171950" cy="2257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sp>
        <p:nvSpPr>
          <p:cNvPr id="281" name="Google Shape;281;p37"/>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rPr lang="en-US"/>
              <a:t> </a:t>
            </a:r>
            <a:endParaRPr/>
          </a:p>
        </p:txBody>
      </p:sp>
      <p:pic>
        <p:nvPicPr>
          <p:cNvPr id="282" name="Google Shape;282;p37"/>
          <p:cNvPicPr preferRelativeResize="0"/>
          <p:nvPr/>
        </p:nvPicPr>
        <p:blipFill>
          <a:blip r:embed="rId3">
            <a:alphaModFix/>
          </a:blip>
          <a:stretch>
            <a:fillRect/>
          </a:stretch>
        </p:blipFill>
        <p:spPr>
          <a:xfrm>
            <a:off x="2486025" y="2300288"/>
            <a:ext cx="4171950" cy="2257425"/>
          </a:xfrm>
          <a:prstGeom prst="rect">
            <a:avLst/>
          </a:prstGeom>
          <a:noFill/>
          <a:ln>
            <a:noFill/>
          </a:ln>
        </p:spPr>
      </p:pic>
      <p:pic>
        <p:nvPicPr>
          <p:cNvPr id="283" name="Google Shape;283;p37"/>
          <p:cNvPicPr preferRelativeResize="0"/>
          <p:nvPr/>
        </p:nvPicPr>
        <p:blipFill>
          <a:blip r:embed="rId4">
            <a:alphaModFix/>
          </a:blip>
          <a:stretch>
            <a:fillRect/>
          </a:stretch>
        </p:blipFill>
        <p:spPr>
          <a:xfrm>
            <a:off x="190500" y="1289625"/>
            <a:ext cx="8741592" cy="4921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sp>
        <p:nvSpPr>
          <p:cNvPr id="290" name="Google Shape;290;p38"/>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rPr lang="en-US"/>
              <a:t> </a:t>
            </a:r>
            <a:endParaRPr/>
          </a:p>
        </p:txBody>
      </p:sp>
      <p:pic>
        <p:nvPicPr>
          <p:cNvPr id="291" name="Google Shape;291;p38"/>
          <p:cNvPicPr preferRelativeResize="0"/>
          <p:nvPr/>
        </p:nvPicPr>
        <p:blipFill>
          <a:blip r:embed="rId3">
            <a:alphaModFix/>
          </a:blip>
          <a:stretch>
            <a:fillRect/>
          </a:stretch>
        </p:blipFill>
        <p:spPr>
          <a:xfrm>
            <a:off x="95250" y="990600"/>
            <a:ext cx="8953499" cy="5170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sp>
        <p:nvSpPr>
          <p:cNvPr id="298" name="Google Shape;298;p39"/>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rPr lang="en-US"/>
              <a:t> </a:t>
            </a:r>
            <a:endParaRPr/>
          </a:p>
        </p:txBody>
      </p:sp>
      <p:pic>
        <p:nvPicPr>
          <p:cNvPr id="299" name="Google Shape;299;p39"/>
          <p:cNvPicPr preferRelativeResize="0"/>
          <p:nvPr/>
        </p:nvPicPr>
        <p:blipFill>
          <a:blip r:embed="rId3">
            <a:alphaModFix/>
          </a:blip>
          <a:stretch>
            <a:fillRect/>
          </a:stretch>
        </p:blipFill>
        <p:spPr>
          <a:xfrm>
            <a:off x="0" y="1282775"/>
            <a:ext cx="8953501" cy="5041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sp>
        <p:nvSpPr>
          <p:cNvPr id="306" name="Google Shape;306;p40"/>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rPr lang="en-US"/>
              <a:t> </a:t>
            </a:r>
            <a:endParaRPr/>
          </a:p>
        </p:txBody>
      </p:sp>
      <p:pic>
        <p:nvPicPr>
          <p:cNvPr id="307" name="Google Shape;307;p40"/>
          <p:cNvPicPr preferRelativeResize="0"/>
          <p:nvPr/>
        </p:nvPicPr>
        <p:blipFill>
          <a:blip r:embed="rId3">
            <a:alphaModFix/>
          </a:blip>
          <a:stretch>
            <a:fillRect/>
          </a:stretch>
        </p:blipFill>
        <p:spPr>
          <a:xfrm>
            <a:off x="42875" y="1147450"/>
            <a:ext cx="9058275" cy="5110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sp>
        <p:nvSpPr>
          <p:cNvPr id="314" name="Google Shape;314;p41"/>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rPr lang="en-US"/>
              <a:t> </a:t>
            </a:r>
            <a:endParaRPr/>
          </a:p>
        </p:txBody>
      </p:sp>
      <p:pic>
        <p:nvPicPr>
          <p:cNvPr id="315" name="Google Shape;315;p41"/>
          <p:cNvPicPr preferRelativeResize="0"/>
          <p:nvPr/>
        </p:nvPicPr>
        <p:blipFill>
          <a:blip r:embed="rId3">
            <a:alphaModFix/>
          </a:blip>
          <a:stretch>
            <a:fillRect/>
          </a:stretch>
        </p:blipFill>
        <p:spPr>
          <a:xfrm>
            <a:off x="0" y="950125"/>
            <a:ext cx="9144000" cy="5461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Need for the Proposed System</a:t>
            </a:r>
            <a:endParaRPr>
              <a:latin typeface="Calibri"/>
              <a:ea typeface="Calibri"/>
              <a:cs typeface="Calibri"/>
              <a:sym typeface="Calibri"/>
            </a:endParaRPr>
          </a:p>
        </p:txBody>
      </p:sp>
      <p:sp>
        <p:nvSpPr>
          <p:cNvPr id="113" name="Google Shape;113;p15"/>
          <p:cNvSpPr txBox="1"/>
          <p:nvPr>
            <p:ph idx="1" type="body"/>
          </p:nvPr>
        </p:nvSpPr>
        <p:spPr>
          <a:xfrm>
            <a:off x="190500" y="990600"/>
            <a:ext cx="8489400" cy="5334000"/>
          </a:xfrm>
          <a:prstGeom prst="rect">
            <a:avLst/>
          </a:prstGeom>
          <a:noFill/>
          <a:ln>
            <a:noFill/>
          </a:ln>
        </p:spPr>
        <p:txBody>
          <a:bodyPr anchorCtr="0" anchor="t" bIns="45700" lIns="91425" spcFirstLastPara="1" rIns="91425" wrap="square" tIns="45700">
            <a:normAutofit fontScale="77500" lnSpcReduction="20000"/>
          </a:bodyPr>
          <a:lstStyle/>
          <a:p>
            <a:pPr indent="-380790" lvl="0" marL="342900" rtl="0" algn="just">
              <a:spcBef>
                <a:spcPts val="0"/>
              </a:spcBef>
              <a:spcAft>
                <a:spcPts val="0"/>
              </a:spcAft>
              <a:buSzPct val="150648"/>
              <a:buChar char="▪"/>
            </a:pPr>
            <a:r>
              <a:rPr b="1" lang="en-US" sz="2566">
                <a:latin typeface="Arial"/>
                <a:ea typeface="Arial"/>
                <a:cs typeface="Arial"/>
                <a:sym typeface="Arial"/>
              </a:rPr>
              <a:t>Time Efficiency</a:t>
            </a:r>
            <a:r>
              <a:rPr lang="en-US" sz="2566">
                <a:latin typeface="Arial"/>
                <a:ea typeface="Arial"/>
                <a:cs typeface="Arial"/>
                <a:sym typeface="Arial"/>
              </a:rPr>
              <a:t>:Manually entering product details into the web application is time-consuming, especially when handling large volumes of data. Automating this process significantly reduces the time required.</a:t>
            </a:r>
            <a:endParaRPr sz="2566">
              <a:latin typeface="Arial"/>
              <a:ea typeface="Arial"/>
              <a:cs typeface="Arial"/>
              <a:sym typeface="Arial"/>
            </a:endParaRPr>
          </a:p>
          <a:p>
            <a:pPr indent="-380790" lvl="0" marL="342900" rtl="0" algn="just">
              <a:spcBef>
                <a:spcPts val="0"/>
              </a:spcBef>
              <a:spcAft>
                <a:spcPts val="0"/>
              </a:spcAft>
              <a:buSzPct val="150648"/>
              <a:buChar char="▪"/>
            </a:pPr>
            <a:r>
              <a:rPr b="1" lang="en-US" sz="2566">
                <a:latin typeface="Arial"/>
                <a:ea typeface="Arial"/>
                <a:cs typeface="Arial"/>
                <a:sym typeface="Arial"/>
              </a:rPr>
              <a:t>Error Re</a:t>
            </a:r>
            <a:r>
              <a:rPr b="1" lang="en-US" sz="2566">
                <a:latin typeface="Arial"/>
                <a:ea typeface="Arial"/>
                <a:cs typeface="Arial"/>
                <a:sym typeface="Arial"/>
              </a:rPr>
              <a:t>duc</a:t>
            </a:r>
            <a:r>
              <a:rPr b="1" lang="en-US" sz="2566">
                <a:latin typeface="Arial"/>
                <a:ea typeface="Arial"/>
                <a:cs typeface="Arial"/>
                <a:sym typeface="Arial"/>
              </a:rPr>
              <a:t>tion</a:t>
            </a:r>
            <a:r>
              <a:rPr lang="en-US" sz="2566">
                <a:latin typeface="Arial"/>
                <a:ea typeface="Arial"/>
                <a:cs typeface="Arial"/>
                <a:sym typeface="Arial"/>
              </a:rPr>
              <a:t>: Eliminates mistakes like typos or missing information during data entry.</a:t>
            </a:r>
            <a:endParaRPr sz="2566">
              <a:latin typeface="Arial"/>
              <a:ea typeface="Arial"/>
              <a:cs typeface="Arial"/>
              <a:sym typeface="Arial"/>
            </a:endParaRPr>
          </a:p>
          <a:p>
            <a:pPr indent="-380790" lvl="0" marL="342900" rtl="0" algn="just">
              <a:spcBef>
                <a:spcPts val="0"/>
              </a:spcBef>
              <a:spcAft>
                <a:spcPts val="0"/>
              </a:spcAft>
              <a:buSzPct val="150648"/>
              <a:buChar char="▪"/>
            </a:pPr>
            <a:r>
              <a:rPr b="1" lang="en-US" sz="2566">
                <a:latin typeface="Arial"/>
                <a:ea typeface="Arial"/>
                <a:cs typeface="Arial"/>
                <a:sym typeface="Arial"/>
              </a:rPr>
              <a:t>Scalability</a:t>
            </a:r>
            <a:r>
              <a:rPr lang="en-US" sz="2566">
                <a:latin typeface="Arial"/>
                <a:ea typeface="Arial"/>
                <a:cs typeface="Arial"/>
                <a:sym typeface="Arial"/>
              </a:rPr>
              <a:t>: Handles a growing number of products efficiently as the platform expands.</a:t>
            </a:r>
            <a:endParaRPr sz="2566">
              <a:latin typeface="Arial"/>
              <a:ea typeface="Arial"/>
              <a:cs typeface="Arial"/>
              <a:sym typeface="Arial"/>
            </a:endParaRPr>
          </a:p>
          <a:p>
            <a:pPr indent="-380790" lvl="0" marL="342900" rtl="0" algn="just">
              <a:spcBef>
                <a:spcPts val="0"/>
              </a:spcBef>
              <a:spcAft>
                <a:spcPts val="0"/>
              </a:spcAft>
              <a:buSzPct val="150648"/>
              <a:buChar char="▪"/>
            </a:pPr>
            <a:r>
              <a:rPr b="1" lang="en-US" sz="2566">
                <a:latin typeface="Arial"/>
                <a:ea typeface="Arial"/>
                <a:cs typeface="Arial"/>
                <a:sym typeface="Arial"/>
              </a:rPr>
              <a:t>Improved Productivity</a:t>
            </a:r>
            <a:r>
              <a:rPr lang="en-US" sz="2566">
                <a:latin typeface="Arial"/>
                <a:ea typeface="Arial"/>
                <a:cs typeface="Arial"/>
                <a:sym typeface="Arial"/>
              </a:rPr>
              <a:t>: Frees up administrators to focus on strategic and high-priority tasks.</a:t>
            </a:r>
            <a:endParaRPr sz="2566">
              <a:latin typeface="Arial"/>
              <a:ea typeface="Arial"/>
              <a:cs typeface="Arial"/>
              <a:sym typeface="Arial"/>
            </a:endParaRPr>
          </a:p>
          <a:p>
            <a:pPr indent="-380790" lvl="0" marL="342900" rtl="0" algn="just">
              <a:spcBef>
                <a:spcPts val="0"/>
              </a:spcBef>
              <a:spcAft>
                <a:spcPts val="0"/>
              </a:spcAft>
              <a:buSzPct val="150648"/>
              <a:buChar char="▪"/>
            </a:pPr>
            <a:r>
              <a:rPr b="1" lang="en-US" sz="2566">
                <a:latin typeface="Arial"/>
                <a:ea typeface="Arial"/>
                <a:cs typeface="Arial"/>
                <a:sym typeface="Arial"/>
              </a:rPr>
              <a:t>Enhanced User Engagement</a:t>
            </a:r>
            <a:r>
              <a:rPr lang="en-US" sz="2566">
                <a:latin typeface="Arial"/>
                <a:ea typeface="Arial"/>
                <a:cs typeface="Arial"/>
                <a:sym typeface="Arial"/>
              </a:rPr>
              <a:t>: Sends automatic emails to inform users about new product arrivals.</a:t>
            </a:r>
            <a:endParaRPr sz="2566">
              <a:latin typeface="Arial"/>
              <a:ea typeface="Arial"/>
              <a:cs typeface="Arial"/>
              <a:sym typeface="Arial"/>
            </a:endParaRPr>
          </a:p>
          <a:p>
            <a:pPr indent="-380790" lvl="0" marL="342900" rtl="0" algn="just">
              <a:spcBef>
                <a:spcPts val="0"/>
              </a:spcBef>
              <a:spcAft>
                <a:spcPts val="0"/>
              </a:spcAft>
              <a:buSzPct val="150648"/>
              <a:buChar char="▪"/>
            </a:pPr>
            <a:r>
              <a:rPr b="1" lang="en-US" sz="2566">
                <a:latin typeface="Arial"/>
                <a:ea typeface="Arial"/>
                <a:cs typeface="Arial"/>
                <a:sym typeface="Arial"/>
              </a:rPr>
              <a:t>Cost-Effectiveness</a:t>
            </a:r>
            <a:r>
              <a:rPr lang="en-US" sz="2566">
                <a:latin typeface="Arial"/>
                <a:ea typeface="Arial"/>
                <a:cs typeface="Arial"/>
                <a:sym typeface="Arial"/>
              </a:rPr>
              <a:t>: Reduces manual work, lowering overall operational costs.</a:t>
            </a:r>
            <a:endParaRPr sz="2566">
              <a:latin typeface="Arial"/>
              <a:ea typeface="Arial"/>
              <a:cs typeface="Arial"/>
              <a:sym typeface="Arial"/>
            </a:endParaRPr>
          </a:p>
          <a:p>
            <a:pPr indent="0" lvl="0" marL="342900" rtl="0" algn="l">
              <a:lnSpc>
                <a:spcPct val="114000"/>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sp>
        <p:nvSpPr>
          <p:cNvPr id="322" name="Google Shape;322;p42"/>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rPr lang="en-US"/>
              <a:t> </a:t>
            </a:r>
            <a:endParaRPr/>
          </a:p>
        </p:txBody>
      </p:sp>
      <p:pic>
        <p:nvPicPr>
          <p:cNvPr id="323" name="Google Shape;323;p42"/>
          <p:cNvPicPr preferRelativeResize="0"/>
          <p:nvPr/>
        </p:nvPicPr>
        <p:blipFill>
          <a:blip r:embed="rId3">
            <a:alphaModFix/>
          </a:blip>
          <a:stretch>
            <a:fillRect/>
          </a:stretch>
        </p:blipFill>
        <p:spPr>
          <a:xfrm>
            <a:off x="105825" y="1002300"/>
            <a:ext cx="9038175" cy="5310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sp>
        <p:nvSpPr>
          <p:cNvPr id="330" name="Google Shape;330;p43"/>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rPr lang="en-US"/>
              <a:t> </a:t>
            </a:r>
            <a:endParaRPr/>
          </a:p>
        </p:txBody>
      </p:sp>
      <p:pic>
        <p:nvPicPr>
          <p:cNvPr id="331" name="Google Shape;331;p43"/>
          <p:cNvPicPr preferRelativeResize="0"/>
          <p:nvPr/>
        </p:nvPicPr>
        <p:blipFill>
          <a:blip r:embed="rId3">
            <a:alphaModFix/>
          </a:blip>
          <a:stretch>
            <a:fillRect/>
          </a:stretch>
        </p:blipFill>
        <p:spPr>
          <a:xfrm>
            <a:off x="85725" y="1189188"/>
            <a:ext cx="8972550" cy="5248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sp>
        <p:nvSpPr>
          <p:cNvPr id="338" name="Google Shape;338;p44"/>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a:bodyPr>
          <a:lstStyle/>
          <a:p>
            <a:pPr indent="-190500" lvl="0" marL="342900" rtl="0" algn="l">
              <a:lnSpc>
                <a:spcPct val="114000"/>
              </a:lnSpc>
              <a:spcBef>
                <a:spcPts val="480"/>
              </a:spcBef>
              <a:spcAft>
                <a:spcPts val="0"/>
              </a:spcAft>
              <a:buClr>
                <a:schemeClr val="dk1"/>
              </a:buClr>
              <a:buSzPts val="2400"/>
              <a:buFont typeface="Noto Sans Symbols"/>
              <a:buNone/>
            </a:pPr>
            <a:r>
              <a:rPr lang="en-US"/>
              <a:t> </a:t>
            </a:r>
            <a:endParaRPr/>
          </a:p>
        </p:txBody>
      </p:sp>
      <p:pic>
        <p:nvPicPr>
          <p:cNvPr id="339" name="Google Shape;339;p44"/>
          <p:cNvPicPr preferRelativeResize="0"/>
          <p:nvPr/>
        </p:nvPicPr>
        <p:blipFill>
          <a:blip r:embed="rId3">
            <a:alphaModFix/>
          </a:blip>
          <a:stretch>
            <a:fillRect/>
          </a:stretch>
        </p:blipFill>
        <p:spPr>
          <a:xfrm>
            <a:off x="0" y="990608"/>
            <a:ext cx="9144000" cy="540713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Conclusions</a:t>
            </a:r>
            <a:endParaRPr>
              <a:latin typeface="Calibri"/>
              <a:ea typeface="Calibri"/>
              <a:cs typeface="Calibri"/>
              <a:sym typeface="Calibri"/>
            </a:endParaRPr>
          </a:p>
        </p:txBody>
      </p:sp>
      <p:sp>
        <p:nvSpPr>
          <p:cNvPr id="346" name="Google Shape;346;p45"/>
          <p:cNvSpPr txBox="1"/>
          <p:nvPr>
            <p:ph idx="1" type="body"/>
          </p:nvPr>
        </p:nvSpPr>
        <p:spPr>
          <a:xfrm>
            <a:off x="190500" y="990600"/>
            <a:ext cx="8562600" cy="5334000"/>
          </a:xfrm>
          <a:prstGeom prst="rect">
            <a:avLst/>
          </a:prstGeom>
          <a:noFill/>
          <a:ln>
            <a:noFill/>
          </a:ln>
        </p:spPr>
        <p:txBody>
          <a:bodyPr anchorCtr="0" anchor="t" bIns="45700" lIns="91425" spcFirstLastPara="1" rIns="91425" wrap="square" tIns="45700">
            <a:normAutofit lnSpcReduction="10000"/>
          </a:bodyPr>
          <a:lstStyle/>
          <a:p>
            <a:pPr indent="-431800" lvl="0" marL="342900" rtl="0" algn="just">
              <a:lnSpc>
                <a:spcPct val="114000"/>
              </a:lnSpc>
              <a:spcBef>
                <a:spcPts val="0"/>
              </a:spcBef>
              <a:spcAft>
                <a:spcPts val="0"/>
              </a:spcAft>
              <a:buClr>
                <a:schemeClr val="dk1"/>
              </a:buClr>
              <a:buSzPts val="3800"/>
              <a:buFont typeface="Noto Sans Symbols"/>
              <a:buChar char="▪"/>
            </a:pPr>
            <a:r>
              <a:rPr lang="en-US" sz="2500">
                <a:latin typeface="Arial"/>
                <a:ea typeface="Arial"/>
                <a:cs typeface="Arial"/>
                <a:sym typeface="Arial"/>
              </a:rPr>
              <a:t>The project, </a:t>
            </a:r>
            <a:r>
              <a:rPr b="1" lang="en-US" sz="2500">
                <a:latin typeface="Arial"/>
                <a:ea typeface="Arial"/>
                <a:cs typeface="Arial"/>
                <a:sym typeface="Arial"/>
              </a:rPr>
              <a:t>Automated Product Data Entry for an eCommerce Bookstore</a:t>
            </a:r>
            <a:r>
              <a:rPr lang="en-US" sz="2500">
                <a:latin typeface="Arial"/>
                <a:ea typeface="Arial"/>
                <a:cs typeface="Arial"/>
                <a:sym typeface="Arial"/>
              </a:rPr>
              <a:t>, leverages RPA to streamline data entry, reducing manual effort, time, and errors. The bot efficiently extracts product details from Excel and inputs them into the Admin Panel, ensuring accuracy and consistency. Automated email notifications enhance user engagement by informing customers about new arrivals. This scalable solution improves operational efficiency and user experience, laying a strong foundation for future enhancements like advanced data validation, product categorization, and expanded automation features.</a:t>
            </a:r>
            <a:endParaRPr sz="3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6"/>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Future Enhancement</a:t>
            </a:r>
            <a:endParaRPr>
              <a:latin typeface="Calibri"/>
              <a:ea typeface="Calibri"/>
              <a:cs typeface="Calibri"/>
              <a:sym typeface="Calibri"/>
            </a:endParaRPr>
          </a:p>
        </p:txBody>
      </p:sp>
      <p:sp>
        <p:nvSpPr>
          <p:cNvPr id="353" name="Google Shape;353;p46"/>
          <p:cNvSpPr txBox="1"/>
          <p:nvPr>
            <p:ph idx="1" type="body"/>
          </p:nvPr>
        </p:nvSpPr>
        <p:spPr>
          <a:xfrm>
            <a:off x="190500" y="1152775"/>
            <a:ext cx="8763000" cy="5095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2200">
                <a:latin typeface="Arial"/>
                <a:ea typeface="Arial"/>
                <a:cs typeface="Arial"/>
                <a:sym typeface="Arial"/>
              </a:rPr>
              <a:t>Advanced User Notifications</a:t>
            </a:r>
            <a:r>
              <a:rPr lang="en-US" sz="2200">
                <a:latin typeface="Arial"/>
                <a:ea typeface="Arial"/>
                <a:cs typeface="Arial"/>
                <a:sym typeface="Arial"/>
              </a:rPr>
              <a:t>: Personalized notifications can be sent to users based on their browsing history, preferences, and past purchases. This ensures users receive updates about new arrivals or offers relevant to their interests, improving engagement and conversion rates.</a:t>
            </a:r>
            <a:endParaRPr sz="22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b="1" lang="en-US" sz="2200">
                <a:latin typeface="Arial"/>
                <a:ea typeface="Arial"/>
                <a:cs typeface="Arial"/>
                <a:sym typeface="Arial"/>
              </a:rPr>
              <a:t>Automated Price Updates</a:t>
            </a:r>
            <a:r>
              <a:rPr lang="en-US" sz="2200">
                <a:latin typeface="Arial"/>
                <a:ea typeface="Arial"/>
                <a:cs typeface="Arial"/>
                <a:sym typeface="Arial"/>
              </a:rPr>
              <a:t>: The system can automatically adjust product prices based on market trends, competitor pricing, or stock availability. This ensures prices remain competitive and reflect current demand, optimizing sales and profitability without manual adjustments.</a:t>
            </a:r>
            <a:endParaRPr sz="2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7"/>
          <p:cNvSpPr txBox="1"/>
          <p:nvPr>
            <p:ph type="title"/>
          </p:nvPr>
        </p:nvSpPr>
        <p:spPr>
          <a:xfrm>
            <a:off x="73525" y="-12"/>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IEEE Paper</a:t>
            </a:r>
            <a:endParaRPr>
              <a:latin typeface="Calibri"/>
              <a:ea typeface="Calibri"/>
              <a:cs typeface="Calibri"/>
              <a:sym typeface="Calibri"/>
            </a:endParaRPr>
          </a:p>
        </p:txBody>
      </p:sp>
      <p:sp>
        <p:nvSpPr>
          <p:cNvPr id="360" name="Google Shape;360;p47"/>
          <p:cNvSpPr txBox="1"/>
          <p:nvPr>
            <p:ph idx="1" type="body"/>
          </p:nvPr>
        </p:nvSpPr>
        <p:spPr>
          <a:xfrm>
            <a:off x="190500" y="890325"/>
            <a:ext cx="8763000" cy="53340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200"/>
              </a:spcBef>
              <a:spcAft>
                <a:spcPts val="0"/>
              </a:spcAft>
              <a:buNone/>
            </a:pPr>
            <a:r>
              <a:rPr b="1" lang="en-US" sz="1900">
                <a:latin typeface="Arial"/>
                <a:ea typeface="Arial"/>
                <a:cs typeface="Arial"/>
                <a:sym typeface="Arial"/>
              </a:rPr>
              <a:t> Title:</a:t>
            </a:r>
            <a:r>
              <a:rPr lang="en-US" sz="1900">
                <a:latin typeface="Arial"/>
                <a:ea typeface="Arial"/>
                <a:cs typeface="Arial"/>
                <a:sym typeface="Arial"/>
              </a:rPr>
              <a:t> </a:t>
            </a:r>
            <a:r>
              <a:rPr i="1" lang="en-US" sz="1900">
                <a:latin typeface="Arial"/>
                <a:ea typeface="Arial"/>
                <a:cs typeface="Arial"/>
                <a:sym typeface="Arial"/>
              </a:rPr>
              <a:t>Robotic Process Automation with AI and OCR to Improve Business Process: Review</a:t>
            </a:r>
            <a:endParaRPr i="1" sz="1900">
              <a:latin typeface="Arial"/>
              <a:ea typeface="Arial"/>
              <a:cs typeface="Arial"/>
              <a:sym typeface="Arial"/>
            </a:endParaRPr>
          </a:p>
          <a:p>
            <a:pPr indent="-349250" lvl="0" marL="457200" rtl="0" algn="just">
              <a:lnSpc>
                <a:spcPct val="115000"/>
              </a:lnSpc>
              <a:spcBef>
                <a:spcPts val="1200"/>
              </a:spcBef>
              <a:spcAft>
                <a:spcPts val="0"/>
              </a:spcAft>
              <a:buSzPts val="1900"/>
              <a:buFont typeface="Arial"/>
              <a:buChar char="●"/>
            </a:pPr>
            <a:r>
              <a:rPr b="1" lang="en-US" sz="1900">
                <a:latin typeface="Arial"/>
                <a:ea typeface="Arial"/>
                <a:cs typeface="Arial"/>
                <a:sym typeface="Arial"/>
              </a:rPr>
              <a:t>Authors:</a:t>
            </a:r>
            <a:r>
              <a:rPr lang="en-US" sz="1900">
                <a:latin typeface="Arial"/>
                <a:ea typeface="Arial"/>
                <a:cs typeface="Arial"/>
                <a:sym typeface="Arial"/>
              </a:rPr>
              <a:t> Sumit Bansal, Vikram Kaushik</a:t>
            </a:r>
            <a:endParaRPr sz="1900">
              <a:latin typeface="Arial"/>
              <a:ea typeface="Arial"/>
              <a:cs typeface="Arial"/>
              <a:sym typeface="Arial"/>
            </a:endParaRPr>
          </a:p>
          <a:p>
            <a:pPr indent="-349250" lvl="0" marL="457200" rtl="0" algn="just">
              <a:lnSpc>
                <a:spcPct val="115000"/>
              </a:lnSpc>
              <a:spcBef>
                <a:spcPts val="0"/>
              </a:spcBef>
              <a:spcAft>
                <a:spcPts val="0"/>
              </a:spcAft>
              <a:buSzPts val="1900"/>
              <a:buFont typeface="Arial"/>
              <a:buChar char="●"/>
            </a:pPr>
            <a:r>
              <a:rPr b="1" lang="en-US" sz="1900">
                <a:latin typeface="Arial"/>
                <a:ea typeface="Arial"/>
                <a:cs typeface="Arial"/>
                <a:sym typeface="Arial"/>
              </a:rPr>
              <a:t>Description:</a:t>
            </a:r>
            <a:r>
              <a:rPr lang="en-US" sz="1900">
                <a:latin typeface="Arial"/>
                <a:ea typeface="Arial"/>
                <a:cs typeface="Arial"/>
                <a:sym typeface="Arial"/>
              </a:rPr>
              <a:t> Reviews the integration of RPA with AI and OCR to streamline repetitive tasks and enhance accuracy in business processes</a:t>
            </a:r>
            <a:endParaRPr sz="1900">
              <a:latin typeface="Arial"/>
              <a:ea typeface="Arial"/>
              <a:cs typeface="Arial"/>
              <a:sym typeface="Arial"/>
            </a:endParaRPr>
          </a:p>
          <a:p>
            <a:pPr indent="0" lvl="0" marL="0" rtl="0" algn="just">
              <a:lnSpc>
                <a:spcPct val="115000"/>
              </a:lnSpc>
              <a:spcBef>
                <a:spcPts val="1200"/>
              </a:spcBef>
              <a:spcAft>
                <a:spcPts val="0"/>
              </a:spcAft>
              <a:buNone/>
            </a:pPr>
            <a:r>
              <a:rPr b="1" lang="en-US" sz="1900">
                <a:latin typeface="Arial"/>
                <a:ea typeface="Arial"/>
                <a:cs typeface="Arial"/>
                <a:sym typeface="Arial"/>
              </a:rPr>
              <a:t>Title:</a:t>
            </a:r>
            <a:r>
              <a:rPr lang="en-US" sz="1900">
                <a:latin typeface="Arial"/>
                <a:ea typeface="Arial"/>
                <a:cs typeface="Arial"/>
                <a:sym typeface="Arial"/>
              </a:rPr>
              <a:t> </a:t>
            </a:r>
            <a:r>
              <a:rPr i="1" lang="en-US" sz="1900">
                <a:latin typeface="Arial"/>
                <a:ea typeface="Arial"/>
                <a:cs typeface="Arial"/>
                <a:sym typeface="Arial"/>
              </a:rPr>
              <a:t>Implementation of Robotic Process Automation (RPA) in Digital Marketing</a:t>
            </a:r>
            <a:endParaRPr i="1" sz="1900">
              <a:latin typeface="Arial"/>
              <a:ea typeface="Arial"/>
              <a:cs typeface="Arial"/>
              <a:sym typeface="Arial"/>
            </a:endParaRPr>
          </a:p>
          <a:p>
            <a:pPr indent="-349250" lvl="0" marL="457200" rtl="0" algn="just">
              <a:lnSpc>
                <a:spcPct val="115000"/>
              </a:lnSpc>
              <a:spcBef>
                <a:spcPts val="1200"/>
              </a:spcBef>
              <a:spcAft>
                <a:spcPts val="0"/>
              </a:spcAft>
              <a:buSzPts val="1900"/>
              <a:buFont typeface="Arial"/>
              <a:buChar char="●"/>
            </a:pPr>
            <a:r>
              <a:rPr b="1" lang="en-US" sz="1900">
                <a:latin typeface="Arial"/>
                <a:ea typeface="Arial"/>
                <a:cs typeface="Arial"/>
                <a:sym typeface="Arial"/>
              </a:rPr>
              <a:t>Authors:</a:t>
            </a:r>
            <a:r>
              <a:rPr lang="en-US" sz="1900">
                <a:latin typeface="Arial"/>
                <a:ea typeface="Arial"/>
                <a:cs typeface="Arial"/>
                <a:sym typeface="Arial"/>
              </a:rPr>
              <a:t> Rakesh Ranjan, Aditi Sharma</a:t>
            </a:r>
            <a:endParaRPr sz="1900">
              <a:latin typeface="Arial"/>
              <a:ea typeface="Arial"/>
              <a:cs typeface="Arial"/>
              <a:sym typeface="Arial"/>
            </a:endParaRPr>
          </a:p>
          <a:p>
            <a:pPr indent="-349250" lvl="0" marL="457200" rtl="0" algn="just">
              <a:lnSpc>
                <a:spcPct val="115000"/>
              </a:lnSpc>
              <a:spcBef>
                <a:spcPts val="0"/>
              </a:spcBef>
              <a:spcAft>
                <a:spcPts val="0"/>
              </a:spcAft>
              <a:buSzPts val="1900"/>
              <a:buFont typeface="Arial"/>
              <a:buChar char="●"/>
            </a:pPr>
            <a:r>
              <a:rPr b="1" lang="en-US" sz="1900">
                <a:latin typeface="Arial"/>
                <a:ea typeface="Arial"/>
                <a:cs typeface="Arial"/>
                <a:sym typeface="Arial"/>
              </a:rPr>
              <a:t>Description:</a:t>
            </a:r>
            <a:r>
              <a:rPr lang="en-US" sz="1900">
                <a:latin typeface="Arial"/>
                <a:ea typeface="Arial"/>
                <a:cs typeface="Arial"/>
                <a:sym typeface="Arial"/>
              </a:rPr>
              <a:t> Explores the use of RPA for automating data-heavy marketing tasks, offering insights applicable to eCommerce operations.</a:t>
            </a:r>
            <a:endParaRPr sz="1900">
              <a:latin typeface="Arial"/>
              <a:ea typeface="Arial"/>
              <a:cs typeface="Arial"/>
              <a:sym typeface="Arial"/>
            </a:endParaRPr>
          </a:p>
          <a:p>
            <a:pPr indent="0" lvl="0" marL="342900" rtl="0" algn="l">
              <a:lnSpc>
                <a:spcPct val="114000"/>
              </a:lnSpc>
              <a:spcBef>
                <a:spcPts val="120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References</a:t>
            </a:r>
            <a:endParaRPr>
              <a:latin typeface="Calibri"/>
              <a:ea typeface="Calibri"/>
              <a:cs typeface="Calibri"/>
              <a:sym typeface="Calibri"/>
            </a:endParaRPr>
          </a:p>
        </p:txBody>
      </p:sp>
      <p:sp>
        <p:nvSpPr>
          <p:cNvPr id="367" name="Google Shape;367;p48"/>
          <p:cNvSpPr txBox="1"/>
          <p:nvPr>
            <p:ph idx="1" type="body"/>
          </p:nvPr>
        </p:nvSpPr>
        <p:spPr>
          <a:xfrm>
            <a:off x="190500" y="1147450"/>
            <a:ext cx="8763000" cy="5177100"/>
          </a:xfrm>
          <a:prstGeom prst="rect">
            <a:avLst/>
          </a:prstGeom>
          <a:noFill/>
          <a:ln>
            <a:noFill/>
          </a:ln>
        </p:spPr>
        <p:txBody>
          <a:bodyPr anchorCtr="0" anchor="t" bIns="45700" lIns="91425" spcFirstLastPara="1" rIns="91425" wrap="square" tIns="45700">
            <a:normAutofit/>
          </a:bodyPr>
          <a:lstStyle/>
          <a:p>
            <a:pPr indent="-215900" lvl="0" marL="635000" marR="965200" rtl="0" algn="just">
              <a:lnSpc>
                <a:spcPct val="202000"/>
              </a:lnSpc>
              <a:spcBef>
                <a:spcPts val="0"/>
              </a:spcBef>
              <a:spcAft>
                <a:spcPts val="0"/>
              </a:spcAft>
              <a:buNone/>
            </a:pPr>
            <a:r>
              <a:rPr lang="en-US" sz="1800">
                <a:latin typeface="Arial"/>
                <a:ea typeface="Arial"/>
                <a:cs typeface="Arial"/>
                <a:sym typeface="Arial"/>
              </a:rPr>
              <a:t>1.</a:t>
            </a:r>
            <a:r>
              <a:rPr lang="en-US" sz="1200">
                <a:latin typeface="Arial"/>
                <a:ea typeface="Arial"/>
                <a:cs typeface="Arial"/>
                <a:sym typeface="Arial"/>
              </a:rPr>
              <a:t>    </a:t>
            </a:r>
            <a:r>
              <a:rPr lang="en-US" sz="1800">
                <a:latin typeface="Arial"/>
                <a:ea typeface="Arial"/>
                <a:cs typeface="Arial"/>
                <a:sym typeface="Arial"/>
              </a:rPr>
              <a:t>UiPath Forum: The UiPath Forum community where users share their experiences and solutions.</a:t>
            </a:r>
            <a:r>
              <a:rPr lang="en-US" sz="1800">
                <a:solidFill>
                  <a:srgbClr val="0000FF"/>
                </a:solidFill>
                <a:latin typeface="Arial"/>
                <a:ea typeface="Arial"/>
                <a:cs typeface="Arial"/>
                <a:sym typeface="Arial"/>
              </a:rPr>
              <a:t> </a:t>
            </a:r>
            <a:r>
              <a:rPr lang="en-US" sz="1800" u="sng">
                <a:solidFill>
                  <a:srgbClr val="0000FF"/>
                </a:solidFill>
                <a:latin typeface="Arial"/>
                <a:ea typeface="Arial"/>
                <a:cs typeface="Arial"/>
                <a:sym typeface="Arial"/>
              </a:rPr>
              <a:t>https://forum.uipath.com/</a:t>
            </a:r>
            <a:endParaRPr sz="1800" u="sng">
              <a:solidFill>
                <a:srgbClr val="0000FF"/>
              </a:solidFill>
              <a:latin typeface="Arial"/>
              <a:ea typeface="Arial"/>
              <a:cs typeface="Arial"/>
              <a:sym typeface="Arial"/>
            </a:endParaRPr>
          </a:p>
          <a:p>
            <a:pPr indent="-215900" lvl="0" marL="635000" marR="647700" rtl="0" algn="just">
              <a:lnSpc>
                <a:spcPct val="202000"/>
              </a:lnSpc>
              <a:spcBef>
                <a:spcPts val="300"/>
              </a:spcBef>
              <a:spcAft>
                <a:spcPts val="0"/>
              </a:spcAft>
              <a:buNone/>
            </a:pPr>
            <a:r>
              <a:rPr lang="en-US" sz="1800">
                <a:latin typeface="Arial"/>
                <a:ea typeface="Arial"/>
                <a:cs typeface="Arial"/>
                <a:sym typeface="Arial"/>
              </a:rPr>
              <a:t>2.</a:t>
            </a:r>
            <a:r>
              <a:rPr lang="en-US" sz="1200">
                <a:latin typeface="Arial"/>
                <a:ea typeface="Arial"/>
                <a:cs typeface="Arial"/>
                <a:sym typeface="Arial"/>
              </a:rPr>
              <a:t>    </a:t>
            </a:r>
            <a:r>
              <a:rPr lang="en-US" sz="1800">
                <a:latin typeface="Arial"/>
                <a:ea typeface="Arial"/>
                <a:cs typeface="Arial"/>
                <a:sym typeface="Arial"/>
              </a:rPr>
              <a:t>UiPath Documentation: The official documentation of UiPath features and functionalities</a:t>
            </a:r>
            <a:r>
              <a:rPr lang="en-US" sz="1800">
                <a:solidFill>
                  <a:srgbClr val="0000FF"/>
                </a:solidFill>
                <a:latin typeface="Arial"/>
                <a:ea typeface="Arial"/>
                <a:cs typeface="Arial"/>
                <a:sym typeface="Arial"/>
              </a:rPr>
              <a:t> </a:t>
            </a:r>
            <a:r>
              <a:rPr lang="en-US" sz="1800" u="sng">
                <a:solidFill>
                  <a:srgbClr val="0000FF"/>
                </a:solidFill>
                <a:latin typeface="Arial"/>
                <a:ea typeface="Arial"/>
                <a:cs typeface="Arial"/>
                <a:sym typeface="Arial"/>
              </a:rPr>
              <a:t>https://docs.uipath.com/</a:t>
            </a:r>
            <a:endParaRPr sz="1800" u="sng">
              <a:solidFill>
                <a:srgbClr val="0000FF"/>
              </a:solidFill>
              <a:latin typeface="Arial"/>
              <a:ea typeface="Arial"/>
              <a:cs typeface="Arial"/>
              <a:sym typeface="Arial"/>
            </a:endParaRPr>
          </a:p>
          <a:p>
            <a:pPr indent="-215900" lvl="0" marL="635000" marR="647700" rtl="0" algn="just">
              <a:lnSpc>
                <a:spcPct val="202000"/>
              </a:lnSpc>
              <a:spcBef>
                <a:spcPts val="300"/>
              </a:spcBef>
              <a:spcAft>
                <a:spcPts val="0"/>
              </a:spcAft>
              <a:buNone/>
            </a:pPr>
            <a:r>
              <a:t/>
            </a:r>
            <a:endParaRPr sz="15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14000"/>
              </a:lnSpc>
              <a:spcBef>
                <a:spcPts val="0"/>
              </a:spcBef>
              <a:spcAft>
                <a:spcPts val="0"/>
              </a:spcAft>
              <a:buNone/>
            </a:pPr>
            <a:r>
              <a:t/>
            </a:r>
            <a:endParaRPr sz="37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9"/>
          <p:cNvSpPr txBox="1"/>
          <p:nvPr/>
        </p:nvSpPr>
        <p:spPr>
          <a:xfrm>
            <a:off x="356500" y="362050"/>
            <a:ext cx="10544400" cy="656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US" sz="3300">
                <a:solidFill>
                  <a:schemeClr val="dk1"/>
                </a:solidFill>
              </a:rPr>
              <a:t>Queries:</a:t>
            </a:r>
            <a:endParaRPr b="1" sz="3300">
              <a:solidFill>
                <a:schemeClr val="dk1"/>
              </a:solidFill>
            </a:endParaRPr>
          </a:p>
          <a:p>
            <a:pPr indent="-228600" lvl="0" marL="457200" rtl="0" algn="just">
              <a:lnSpc>
                <a:spcPct val="115000"/>
              </a:lnSpc>
              <a:spcBef>
                <a:spcPts val="1200"/>
              </a:spcBef>
              <a:spcAft>
                <a:spcPts val="0"/>
              </a:spcAft>
              <a:buNone/>
            </a:pPr>
            <a:r>
              <a:rPr b="1" lang="en-US" sz="2000">
                <a:solidFill>
                  <a:schemeClr val="dk1"/>
                </a:solidFill>
              </a:rPr>
              <a:t>Dynamic Web Elements</a:t>
            </a:r>
            <a:endParaRPr b="1" sz="2000">
              <a:solidFill>
                <a:schemeClr val="dk1"/>
              </a:solidFill>
            </a:endParaRPr>
          </a:p>
          <a:p>
            <a:pPr indent="-355600" lvl="0" marL="457200" rtl="0" algn="just">
              <a:lnSpc>
                <a:spcPct val="115000"/>
              </a:lnSpc>
              <a:spcBef>
                <a:spcPts val="1200"/>
              </a:spcBef>
              <a:spcAft>
                <a:spcPts val="0"/>
              </a:spcAft>
              <a:buClr>
                <a:schemeClr val="dk1"/>
              </a:buClr>
              <a:buSzPts val="2000"/>
              <a:buChar char="●"/>
            </a:pPr>
            <a:r>
              <a:rPr b="1" lang="en-US" sz="2000">
                <a:solidFill>
                  <a:schemeClr val="dk1"/>
                </a:solidFill>
              </a:rPr>
              <a:t>Challenge:</a:t>
            </a:r>
            <a:r>
              <a:rPr lang="en-US" sz="2000">
                <a:solidFill>
                  <a:schemeClr val="dk1"/>
                </a:solidFill>
              </a:rPr>
              <a:t> Some web elements had dynamic IDs or attributes, making consistent identification difficult.</a:t>
            </a:r>
            <a:endParaRPr sz="2000">
              <a:solidFill>
                <a:schemeClr val="dk1"/>
              </a:solidFill>
            </a:endParaRPr>
          </a:p>
          <a:p>
            <a:pPr indent="-355600" lvl="0" marL="457200" rtl="0" algn="just">
              <a:lnSpc>
                <a:spcPct val="115000"/>
              </a:lnSpc>
              <a:spcBef>
                <a:spcPts val="0"/>
              </a:spcBef>
              <a:spcAft>
                <a:spcPts val="0"/>
              </a:spcAft>
              <a:buClr>
                <a:schemeClr val="dk1"/>
              </a:buClr>
              <a:buSzPts val="2000"/>
              <a:buChar char="●"/>
            </a:pPr>
            <a:r>
              <a:rPr b="1" lang="en-US" sz="2000">
                <a:solidFill>
                  <a:schemeClr val="dk1"/>
                </a:solidFill>
              </a:rPr>
              <a:t>Solution:</a:t>
            </a:r>
            <a:r>
              <a:rPr lang="en-US" sz="2000">
                <a:solidFill>
                  <a:schemeClr val="dk1"/>
                </a:solidFill>
              </a:rPr>
              <a:t> Stable selectors, such as relative XPath and anchor-based strategies, were used to reliably identify the elements.</a:t>
            </a:r>
            <a:endParaRPr sz="2000">
              <a:solidFill>
                <a:schemeClr val="dk1"/>
              </a:solidFill>
            </a:endParaRPr>
          </a:p>
          <a:p>
            <a:pPr indent="0" lvl="0" marL="0" rtl="0" algn="just">
              <a:lnSpc>
                <a:spcPct val="115000"/>
              </a:lnSpc>
              <a:spcBef>
                <a:spcPts val="1200"/>
              </a:spcBef>
              <a:spcAft>
                <a:spcPts val="0"/>
              </a:spcAft>
              <a:buNone/>
            </a:pPr>
            <a:r>
              <a:rPr b="1" lang="en-US" sz="2000">
                <a:solidFill>
                  <a:schemeClr val="dk1"/>
                </a:solidFill>
              </a:rPr>
              <a:t>Slow or Unresponsive Web Pages</a:t>
            </a:r>
            <a:endParaRPr b="1" sz="2000">
              <a:solidFill>
                <a:schemeClr val="dk1"/>
              </a:solidFill>
            </a:endParaRPr>
          </a:p>
          <a:p>
            <a:pPr indent="-355600" lvl="0" marL="457200" rtl="0" algn="just">
              <a:lnSpc>
                <a:spcPct val="115000"/>
              </a:lnSpc>
              <a:spcBef>
                <a:spcPts val="1200"/>
              </a:spcBef>
              <a:spcAft>
                <a:spcPts val="0"/>
              </a:spcAft>
              <a:buClr>
                <a:schemeClr val="dk1"/>
              </a:buClr>
              <a:buSzPts val="2000"/>
              <a:buChar char="●"/>
            </a:pPr>
            <a:r>
              <a:rPr b="1" lang="en-US" sz="2000">
                <a:solidFill>
                  <a:schemeClr val="dk1"/>
                </a:solidFill>
              </a:rPr>
              <a:t>Challenge:</a:t>
            </a:r>
            <a:r>
              <a:rPr lang="en-US" sz="2000">
                <a:solidFill>
                  <a:schemeClr val="dk1"/>
                </a:solidFill>
              </a:rPr>
              <a:t> Web pages occasionally loaded slowly, causing bot actions to time out.</a:t>
            </a:r>
            <a:endParaRPr sz="2000">
              <a:solidFill>
                <a:schemeClr val="dk1"/>
              </a:solidFill>
            </a:endParaRPr>
          </a:p>
          <a:p>
            <a:pPr indent="-355600" lvl="0" marL="457200" rtl="0" algn="just">
              <a:lnSpc>
                <a:spcPct val="115000"/>
              </a:lnSpc>
              <a:spcBef>
                <a:spcPts val="0"/>
              </a:spcBef>
              <a:spcAft>
                <a:spcPts val="0"/>
              </a:spcAft>
              <a:buClr>
                <a:schemeClr val="dk1"/>
              </a:buClr>
              <a:buSzPts val="2000"/>
              <a:buChar char="●"/>
            </a:pPr>
            <a:r>
              <a:rPr b="1" lang="en-US" sz="2000">
                <a:solidFill>
                  <a:schemeClr val="dk1"/>
                </a:solidFill>
              </a:rPr>
              <a:t>Solution:</a:t>
            </a:r>
            <a:r>
              <a:rPr lang="en-US" sz="2000">
                <a:solidFill>
                  <a:schemeClr val="dk1"/>
                </a:solidFill>
              </a:rPr>
              <a:t> Added delays and a "Retry Scope" mechanism to handle varying loading times effectively.</a:t>
            </a:r>
            <a:endParaRPr sz="2000">
              <a:solidFill>
                <a:schemeClr val="dk1"/>
              </a:solidFill>
            </a:endParaRPr>
          </a:p>
          <a:p>
            <a:pPr indent="0" lvl="0" marL="457200" rtl="0" algn="l">
              <a:lnSpc>
                <a:spcPct val="115000"/>
              </a:lnSpc>
              <a:spcBef>
                <a:spcPts val="1200"/>
              </a:spcBef>
              <a:spcAft>
                <a:spcPts val="0"/>
              </a:spcAft>
              <a:buNone/>
            </a:pPr>
            <a:r>
              <a:t/>
            </a:r>
            <a:endParaRPr b="1" sz="2200">
              <a:solidFill>
                <a:schemeClr val="dk1"/>
              </a:solidFill>
            </a:endParaRPr>
          </a:p>
          <a:p>
            <a:pPr indent="0" lvl="0" marL="457200" rtl="0" algn="l">
              <a:lnSpc>
                <a:spcPct val="115000"/>
              </a:lnSpc>
              <a:spcBef>
                <a:spcPts val="1200"/>
              </a:spcBef>
              <a:spcAft>
                <a:spcPts val="120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p:nvPr/>
        </p:nvSpPr>
        <p:spPr>
          <a:xfrm>
            <a:off x="727450" y="2321002"/>
            <a:ext cx="7689000" cy="965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4900">
              <a:solidFill>
                <a:schemeClr val="dk1"/>
              </a:solidFill>
              <a:latin typeface="Calibri"/>
              <a:ea typeface="Calibri"/>
              <a:cs typeface="Calibri"/>
              <a:sym typeface="Calibri"/>
            </a:endParaRPr>
          </a:p>
        </p:txBody>
      </p:sp>
      <p:sp>
        <p:nvSpPr>
          <p:cNvPr id="380" name="Google Shape;380;p50"/>
          <p:cNvSpPr txBox="1"/>
          <p:nvPr/>
        </p:nvSpPr>
        <p:spPr>
          <a:xfrm>
            <a:off x="206100" y="128125"/>
            <a:ext cx="8937900" cy="640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sz="2700">
                <a:solidFill>
                  <a:schemeClr val="dk1"/>
                </a:solidFill>
              </a:rPr>
              <a:t>    Demonstration</a:t>
            </a:r>
            <a:endParaRPr b="1" sz="2700">
              <a:solidFill>
                <a:schemeClr val="dk1"/>
              </a:solidFill>
            </a:endParaRPr>
          </a:p>
          <a:p>
            <a:pPr indent="0" lvl="0" marL="0" rtl="0" algn="just">
              <a:spcBef>
                <a:spcPts val="0"/>
              </a:spcBef>
              <a:spcAft>
                <a:spcPts val="0"/>
              </a:spcAft>
              <a:buNone/>
            </a:pPr>
            <a:r>
              <a:t/>
            </a:r>
            <a:endParaRPr b="1" sz="1800">
              <a:solidFill>
                <a:schemeClr val="dk1"/>
              </a:solidFill>
            </a:endParaRPr>
          </a:p>
          <a:p>
            <a:pPr indent="0" lvl="0" marL="0" rtl="0" algn="just">
              <a:spcBef>
                <a:spcPts val="0"/>
              </a:spcBef>
              <a:spcAft>
                <a:spcPts val="0"/>
              </a:spcAft>
              <a:buNone/>
            </a:pPr>
            <a:r>
              <a:t/>
            </a:r>
            <a:endParaRPr b="1" sz="1800">
              <a:solidFill>
                <a:schemeClr val="dk1"/>
              </a:solidFill>
            </a:endParaRPr>
          </a:p>
          <a:p>
            <a:pPr indent="0" lvl="0" marL="0" rtl="0" algn="just">
              <a:spcBef>
                <a:spcPts val="0"/>
              </a:spcBef>
              <a:spcAft>
                <a:spcPts val="0"/>
              </a:spcAft>
              <a:buClr>
                <a:schemeClr val="dk1"/>
              </a:buClr>
              <a:buSzPts val="1100"/>
              <a:buFont typeface="Arial"/>
              <a:buNone/>
            </a:pPr>
            <a:r>
              <a:rPr b="1" lang="en-US" sz="2200">
                <a:solidFill>
                  <a:schemeClr val="dk1"/>
                </a:solidFill>
              </a:rPr>
              <a:t>Show Input Data:</a:t>
            </a:r>
            <a:endParaRPr b="1" sz="2200">
              <a:solidFill>
                <a:schemeClr val="dk1"/>
              </a:solidFill>
            </a:endParaRPr>
          </a:p>
          <a:p>
            <a:pPr indent="-368300" lvl="0" marL="457200" rtl="0" algn="just">
              <a:lnSpc>
                <a:spcPct val="115000"/>
              </a:lnSpc>
              <a:spcBef>
                <a:spcPts val="1200"/>
              </a:spcBef>
              <a:spcAft>
                <a:spcPts val="0"/>
              </a:spcAft>
              <a:buClr>
                <a:schemeClr val="dk1"/>
              </a:buClr>
              <a:buSzPts val="2200"/>
              <a:buChar char="●"/>
            </a:pPr>
            <a:r>
              <a:rPr lang="en-US" sz="2200">
                <a:solidFill>
                  <a:schemeClr val="dk1"/>
                </a:solidFill>
              </a:rPr>
              <a:t>Open the Excel file containing product details (</a:t>
            </a:r>
            <a:r>
              <a:rPr i="1" lang="en-US" sz="2200">
                <a:solidFill>
                  <a:schemeClr val="dk1"/>
                </a:solidFill>
              </a:rPr>
              <a:t>e.g., Book Title, Price, Stock, Description</a:t>
            </a:r>
            <a:r>
              <a:rPr lang="en-US" sz="2200">
                <a:solidFill>
                  <a:schemeClr val="dk1"/>
                </a:solidFill>
              </a:rPr>
              <a:t>).</a:t>
            </a:r>
            <a:endParaRPr sz="2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lang="en-US" sz="2200">
                <a:solidFill>
                  <a:schemeClr val="dk1"/>
                </a:solidFill>
              </a:rPr>
              <a:t>Bot in Action:</a:t>
            </a:r>
            <a:endParaRPr b="1" sz="2200">
              <a:solidFill>
                <a:schemeClr val="dk1"/>
              </a:solidFill>
            </a:endParaRPr>
          </a:p>
          <a:p>
            <a:pPr indent="-368300" lvl="0" marL="457200" rtl="0" algn="just">
              <a:lnSpc>
                <a:spcPct val="115000"/>
              </a:lnSpc>
              <a:spcBef>
                <a:spcPts val="1200"/>
              </a:spcBef>
              <a:spcAft>
                <a:spcPts val="0"/>
              </a:spcAft>
              <a:buClr>
                <a:schemeClr val="dk1"/>
              </a:buClr>
              <a:buSzPts val="2200"/>
              <a:buChar char="●"/>
            </a:pPr>
            <a:r>
              <a:rPr lang="en-US" sz="2200">
                <a:solidFill>
                  <a:schemeClr val="dk1"/>
                </a:solidFill>
              </a:rPr>
              <a:t>Launch the bot to demonstrate:</a:t>
            </a:r>
            <a:endParaRPr sz="2200">
              <a:solidFill>
                <a:schemeClr val="dk1"/>
              </a:solidFill>
            </a:endParaRPr>
          </a:p>
          <a:p>
            <a:pPr indent="-368300" lvl="1" marL="914400" rtl="0" algn="just">
              <a:lnSpc>
                <a:spcPct val="115000"/>
              </a:lnSpc>
              <a:spcBef>
                <a:spcPts val="0"/>
              </a:spcBef>
              <a:spcAft>
                <a:spcPts val="0"/>
              </a:spcAft>
              <a:buClr>
                <a:schemeClr val="dk1"/>
              </a:buClr>
              <a:buSzPts val="2200"/>
              <a:buChar char="○"/>
            </a:pPr>
            <a:r>
              <a:rPr lang="en-US" sz="2200">
                <a:solidFill>
                  <a:schemeClr val="dk1"/>
                </a:solidFill>
              </a:rPr>
              <a:t>Reading data from the Excel sheet.</a:t>
            </a:r>
            <a:endParaRPr sz="2200">
              <a:solidFill>
                <a:schemeClr val="dk1"/>
              </a:solidFill>
            </a:endParaRPr>
          </a:p>
          <a:p>
            <a:pPr indent="-368300" lvl="1" marL="914400" rtl="0" algn="just">
              <a:lnSpc>
                <a:spcPct val="115000"/>
              </a:lnSpc>
              <a:spcBef>
                <a:spcPts val="0"/>
              </a:spcBef>
              <a:spcAft>
                <a:spcPts val="0"/>
              </a:spcAft>
              <a:buClr>
                <a:schemeClr val="dk1"/>
              </a:buClr>
              <a:buSzPts val="2200"/>
              <a:buChar char="○"/>
            </a:pPr>
            <a:r>
              <a:rPr lang="en-US" sz="2200">
                <a:solidFill>
                  <a:schemeClr val="dk1"/>
                </a:solidFill>
              </a:rPr>
              <a:t>Logging into the Admin Panel of the eCommerce site.</a:t>
            </a:r>
            <a:endParaRPr sz="2200">
              <a:solidFill>
                <a:schemeClr val="dk1"/>
              </a:solidFill>
            </a:endParaRPr>
          </a:p>
          <a:p>
            <a:pPr indent="-368300" lvl="1" marL="914400" rtl="0" algn="just">
              <a:lnSpc>
                <a:spcPct val="115000"/>
              </a:lnSpc>
              <a:spcBef>
                <a:spcPts val="0"/>
              </a:spcBef>
              <a:spcAft>
                <a:spcPts val="0"/>
              </a:spcAft>
              <a:buClr>
                <a:schemeClr val="dk1"/>
              </a:buClr>
              <a:buSzPts val="2200"/>
              <a:buChar char="○"/>
            </a:pPr>
            <a:r>
              <a:rPr lang="en-US" sz="2200">
                <a:solidFill>
                  <a:schemeClr val="dk1"/>
                </a:solidFill>
              </a:rPr>
              <a:t>Automatically filling in and submitting product details.</a:t>
            </a:r>
            <a:endParaRPr sz="22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lang="en-US" sz="2200">
                <a:solidFill>
                  <a:schemeClr val="dk1"/>
                </a:solidFill>
              </a:rPr>
              <a:t>Email Notification:</a:t>
            </a:r>
            <a:endParaRPr b="1" sz="2200">
              <a:solidFill>
                <a:schemeClr val="dk1"/>
              </a:solidFill>
            </a:endParaRPr>
          </a:p>
          <a:p>
            <a:pPr indent="-368300" lvl="0" marL="457200" rtl="0" algn="just">
              <a:lnSpc>
                <a:spcPct val="115000"/>
              </a:lnSpc>
              <a:spcBef>
                <a:spcPts val="1200"/>
              </a:spcBef>
              <a:spcAft>
                <a:spcPts val="0"/>
              </a:spcAft>
              <a:buClr>
                <a:schemeClr val="dk1"/>
              </a:buClr>
              <a:buSzPts val="2200"/>
              <a:buChar char="●"/>
            </a:pPr>
            <a:r>
              <a:rPr lang="en-US" sz="2200">
                <a:solidFill>
                  <a:schemeClr val="dk1"/>
                </a:solidFill>
              </a:rPr>
              <a:t>Highlight how the bot sends automated emails to users about new product arrivals.</a:t>
            </a:r>
            <a:endParaRPr sz="2200">
              <a:solidFill>
                <a:schemeClr val="dk1"/>
              </a:solidFill>
            </a:endParaRPr>
          </a:p>
          <a:p>
            <a:pPr indent="0" lvl="0" marL="457200" rtl="0" algn="just">
              <a:lnSpc>
                <a:spcPct val="115000"/>
              </a:lnSpc>
              <a:spcBef>
                <a:spcPts val="1200"/>
              </a:spcBef>
              <a:spcAft>
                <a:spcPts val="1200"/>
              </a:spcAft>
              <a:buNone/>
            </a:pPr>
            <a:r>
              <a:t/>
            </a:r>
            <a:endParaRPr sz="39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1"/>
          <p:cNvSpPr/>
          <p:nvPr/>
        </p:nvSpPr>
        <p:spPr>
          <a:xfrm>
            <a:off x="1844234" y="2321005"/>
            <a:ext cx="5455532"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600">
                <a:solidFill>
                  <a:schemeClr val="dk1"/>
                </a:solidFill>
                <a:latin typeface="Calibri"/>
                <a:ea typeface="Calibri"/>
                <a:cs typeface="Calibri"/>
                <a:sym typeface="Calibri"/>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Advantages of the Proposed System</a:t>
            </a:r>
            <a:endParaRPr>
              <a:latin typeface="Calibri"/>
              <a:ea typeface="Calibri"/>
              <a:cs typeface="Calibri"/>
              <a:sym typeface="Calibri"/>
            </a:endParaRPr>
          </a:p>
        </p:txBody>
      </p:sp>
      <p:sp>
        <p:nvSpPr>
          <p:cNvPr id="120" name="Google Shape;120;p16"/>
          <p:cNvSpPr txBox="1"/>
          <p:nvPr>
            <p:ph idx="1" type="body"/>
          </p:nvPr>
        </p:nvSpPr>
        <p:spPr>
          <a:xfrm>
            <a:off x="190500" y="1182075"/>
            <a:ext cx="8489400" cy="51426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15000"/>
              </a:lnSpc>
              <a:spcBef>
                <a:spcPts val="1200"/>
              </a:spcBef>
              <a:spcAft>
                <a:spcPts val="0"/>
              </a:spcAft>
              <a:buSzPts val="2400"/>
              <a:buFont typeface="Arial"/>
              <a:buChar char="▪"/>
            </a:pPr>
            <a:r>
              <a:rPr b="1" lang="en-US">
                <a:latin typeface="Arial"/>
                <a:ea typeface="Arial"/>
                <a:cs typeface="Arial"/>
                <a:sym typeface="Arial"/>
              </a:rPr>
              <a:t>Increased Efficiency</a:t>
            </a:r>
            <a:r>
              <a:rPr lang="en-US">
                <a:latin typeface="Arial"/>
                <a:ea typeface="Arial"/>
                <a:cs typeface="Arial"/>
                <a:sym typeface="Arial"/>
              </a:rPr>
              <a:t>: Speeds up product data entry.</a:t>
            </a:r>
            <a:endParaRPr>
              <a:latin typeface="Arial"/>
              <a:ea typeface="Arial"/>
              <a:cs typeface="Arial"/>
              <a:sym typeface="Arial"/>
            </a:endParaRPr>
          </a:p>
          <a:p>
            <a:pPr indent="-342900" lvl="0" marL="342900" rtl="0" algn="just">
              <a:lnSpc>
                <a:spcPct val="115000"/>
              </a:lnSpc>
              <a:spcBef>
                <a:spcPts val="0"/>
              </a:spcBef>
              <a:spcAft>
                <a:spcPts val="0"/>
              </a:spcAft>
              <a:buSzPts val="2400"/>
              <a:buFont typeface="Arial"/>
              <a:buChar char="▪"/>
            </a:pPr>
            <a:r>
              <a:rPr b="1" lang="en-US">
                <a:latin typeface="Arial"/>
                <a:ea typeface="Arial"/>
                <a:cs typeface="Arial"/>
                <a:sym typeface="Arial"/>
              </a:rPr>
              <a:t>Higher Accuracy</a:t>
            </a:r>
            <a:r>
              <a:rPr lang="en-US">
                <a:latin typeface="Arial"/>
                <a:ea typeface="Arial"/>
                <a:cs typeface="Arial"/>
                <a:sym typeface="Arial"/>
              </a:rPr>
              <a:t>: Reduces human errors in data entry.</a:t>
            </a:r>
            <a:endParaRPr>
              <a:latin typeface="Arial"/>
              <a:ea typeface="Arial"/>
              <a:cs typeface="Arial"/>
              <a:sym typeface="Arial"/>
            </a:endParaRPr>
          </a:p>
          <a:p>
            <a:pPr indent="-342900" lvl="0" marL="342900" rtl="0" algn="just">
              <a:lnSpc>
                <a:spcPct val="115000"/>
              </a:lnSpc>
              <a:spcBef>
                <a:spcPts val="0"/>
              </a:spcBef>
              <a:spcAft>
                <a:spcPts val="0"/>
              </a:spcAft>
              <a:buSzPts val="2400"/>
              <a:buFont typeface="Arial"/>
              <a:buChar char="▪"/>
            </a:pPr>
            <a:r>
              <a:rPr b="1" lang="en-US">
                <a:latin typeface="Arial"/>
                <a:ea typeface="Arial"/>
                <a:cs typeface="Arial"/>
                <a:sym typeface="Arial"/>
              </a:rPr>
              <a:t>Time and Cost Savings</a:t>
            </a:r>
            <a:r>
              <a:rPr lang="en-US">
                <a:latin typeface="Arial"/>
                <a:ea typeface="Arial"/>
                <a:cs typeface="Arial"/>
                <a:sym typeface="Arial"/>
              </a:rPr>
              <a:t>: Cuts down on manual work, saving time and money.</a:t>
            </a:r>
            <a:endParaRPr>
              <a:latin typeface="Arial"/>
              <a:ea typeface="Arial"/>
              <a:cs typeface="Arial"/>
              <a:sym typeface="Arial"/>
            </a:endParaRPr>
          </a:p>
          <a:p>
            <a:pPr indent="-342900" lvl="0" marL="342900" rtl="0" algn="just">
              <a:lnSpc>
                <a:spcPct val="115000"/>
              </a:lnSpc>
              <a:spcBef>
                <a:spcPts val="0"/>
              </a:spcBef>
              <a:spcAft>
                <a:spcPts val="0"/>
              </a:spcAft>
              <a:buSzPts val="2400"/>
              <a:buFont typeface="Arial"/>
              <a:buChar char="▪"/>
            </a:pPr>
            <a:r>
              <a:rPr b="1" lang="en-US">
                <a:latin typeface="Arial"/>
                <a:ea typeface="Arial"/>
                <a:cs typeface="Arial"/>
                <a:sym typeface="Arial"/>
              </a:rPr>
              <a:t>Enhanced User Experience</a:t>
            </a:r>
            <a:r>
              <a:rPr lang="en-US">
                <a:latin typeface="Arial"/>
                <a:ea typeface="Arial"/>
                <a:cs typeface="Arial"/>
                <a:sym typeface="Arial"/>
              </a:rPr>
              <a:t>: Keeps users informed with automatic updates.</a:t>
            </a:r>
            <a:endParaRPr>
              <a:latin typeface="Arial"/>
              <a:ea typeface="Arial"/>
              <a:cs typeface="Arial"/>
              <a:sym typeface="Arial"/>
            </a:endParaRPr>
          </a:p>
          <a:p>
            <a:pPr indent="-342900" lvl="0" marL="342900" rtl="0" algn="just">
              <a:lnSpc>
                <a:spcPct val="115000"/>
              </a:lnSpc>
              <a:spcBef>
                <a:spcPts val="0"/>
              </a:spcBef>
              <a:spcAft>
                <a:spcPts val="0"/>
              </a:spcAft>
              <a:buSzPts val="2400"/>
              <a:buFont typeface="Arial"/>
              <a:buChar char="▪"/>
            </a:pPr>
            <a:r>
              <a:rPr b="1" lang="en-US">
                <a:latin typeface="Arial"/>
                <a:ea typeface="Arial"/>
                <a:cs typeface="Arial"/>
                <a:sym typeface="Arial"/>
              </a:rPr>
              <a:t>Scalable</a:t>
            </a:r>
            <a:r>
              <a:rPr lang="en-US">
                <a:latin typeface="Arial"/>
                <a:ea typeface="Arial"/>
                <a:cs typeface="Arial"/>
                <a:sym typeface="Arial"/>
              </a:rPr>
              <a:t>: Easily handles growing product catalogs.</a:t>
            </a:r>
            <a:endParaRPr>
              <a:latin typeface="Arial"/>
              <a:ea typeface="Arial"/>
              <a:cs typeface="Arial"/>
              <a:sym typeface="Arial"/>
            </a:endParaRPr>
          </a:p>
          <a:p>
            <a:pPr indent="-342900" lvl="0" marL="342900" rtl="0" algn="just">
              <a:lnSpc>
                <a:spcPct val="115000"/>
              </a:lnSpc>
              <a:spcBef>
                <a:spcPts val="0"/>
              </a:spcBef>
              <a:spcAft>
                <a:spcPts val="0"/>
              </a:spcAft>
              <a:buSzPts val="2400"/>
              <a:buFont typeface="Arial"/>
              <a:buChar char="▪"/>
            </a:pPr>
            <a:r>
              <a:rPr b="1" lang="en-US">
                <a:latin typeface="Arial"/>
                <a:ea typeface="Arial"/>
                <a:cs typeface="Arial"/>
                <a:sym typeface="Arial"/>
              </a:rPr>
              <a:t>Improved Decision-Making</a:t>
            </a:r>
            <a:r>
              <a:rPr lang="en-US">
                <a:latin typeface="Arial"/>
                <a:ea typeface="Arial"/>
                <a:cs typeface="Arial"/>
                <a:sym typeface="Arial"/>
              </a:rPr>
              <a:t>: Frees up admins to focus on more important tasks.</a:t>
            </a:r>
            <a:endParaRPr>
              <a:latin typeface="Arial"/>
              <a:ea typeface="Arial"/>
              <a:cs typeface="Arial"/>
              <a:sym typeface="Arial"/>
            </a:endParaRPr>
          </a:p>
          <a:p>
            <a:pPr indent="-342900" lvl="0" marL="342900" rtl="0" algn="just">
              <a:lnSpc>
                <a:spcPct val="115000"/>
              </a:lnSpc>
              <a:spcBef>
                <a:spcPts val="0"/>
              </a:spcBef>
              <a:spcAft>
                <a:spcPts val="0"/>
              </a:spcAft>
              <a:buSzPts val="2400"/>
              <a:buFont typeface="Arial"/>
              <a:buChar char="▪"/>
            </a:pPr>
            <a:r>
              <a:rPr b="1" lang="en-US">
                <a:latin typeface="Arial"/>
                <a:ea typeface="Arial"/>
                <a:cs typeface="Arial"/>
                <a:sym typeface="Arial"/>
              </a:rPr>
              <a:t>Streamlined Operations</a:t>
            </a:r>
            <a:r>
              <a:rPr lang="en-US">
                <a:latin typeface="Arial"/>
                <a:ea typeface="Arial"/>
                <a:cs typeface="Arial"/>
                <a:sym typeface="Arial"/>
              </a:rPr>
              <a:t>: Ensures a smooth and efficient workflow.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Literature Survey</a:t>
            </a:r>
            <a:endParaRPr>
              <a:latin typeface="Calibri"/>
              <a:ea typeface="Calibri"/>
              <a:cs typeface="Calibri"/>
              <a:sym typeface="Calibri"/>
            </a:endParaRPr>
          </a:p>
        </p:txBody>
      </p:sp>
      <p:sp>
        <p:nvSpPr>
          <p:cNvPr id="127" name="Google Shape;127;p17"/>
          <p:cNvSpPr txBox="1"/>
          <p:nvPr>
            <p:ph idx="1" type="body"/>
          </p:nvPr>
        </p:nvSpPr>
        <p:spPr>
          <a:xfrm>
            <a:off x="190500" y="1005250"/>
            <a:ext cx="8763000" cy="53340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1200"/>
              </a:spcBef>
              <a:spcAft>
                <a:spcPts val="0"/>
              </a:spcAft>
              <a:buClr>
                <a:schemeClr val="dk1"/>
              </a:buClr>
              <a:buSzPts val="275"/>
              <a:buFont typeface="Arial"/>
              <a:buNone/>
            </a:pPr>
            <a:r>
              <a:rPr b="1" lang="en-US" sz="7211">
                <a:latin typeface="Arial"/>
                <a:ea typeface="Arial"/>
                <a:cs typeface="Arial"/>
                <a:sym typeface="Arial"/>
              </a:rPr>
              <a:t>Paper 1:</a:t>
            </a:r>
            <a:endParaRPr b="1" sz="7211">
              <a:latin typeface="Arial"/>
              <a:ea typeface="Arial"/>
              <a:cs typeface="Arial"/>
              <a:sym typeface="Arial"/>
            </a:endParaRPr>
          </a:p>
          <a:p>
            <a:pPr indent="0" lvl="0" marL="0" rtl="0" algn="l">
              <a:lnSpc>
                <a:spcPct val="115000"/>
              </a:lnSpc>
              <a:spcBef>
                <a:spcPts val="1200"/>
              </a:spcBef>
              <a:spcAft>
                <a:spcPts val="0"/>
              </a:spcAft>
              <a:buClr>
                <a:schemeClr val="dk1"/>
              </a:buClr>
              <a:buSzPts val="275"/>
              <a:buFont typeface="Arial"/>
              <a:buNone/>
            </a:pPr>
            <a:r>
              <a:rPr b="1" lang="en-US" sz="7211">
                <a:latin typeface="Arial"/>
                <a:ea typeface="Arial"/>
                <a:cs typeface="Arial"/>
                <a:sym typeface="Arial"/>
              </a:rPr>
              <a:t>Title:</a:t>
            </a:r>
            <a:r>
              <a:rPr lang="en-US" sz="7211">
                <a:latin typeface="Arial"/>
                <a:ea typeface="Arial"/>
                <a:cs typeface="Arial"/>
                <a:sym typeface="Arial"/>
              </a:rPr>
              <a:t> </a:t>
            </a:r>
            <a:r>
              <a:rPr i="1" lang="en-US" sz="7211">
                <a:latin typeface="Arial"/>
                <a:ea typeface="Arial"/>
                <a:cs typeface="Arial"/>
                <a:sym typeface="Arial"/>
              </a:rPr>
              <a:t>Automation of Data Entry Tasks Using RPA</a:t>
            </a:r>
            <a:br>
              <a:rPr i="1" lang="en-US" sz="7211">
                <a:latin typeface="Arial"/>
                <a:ea typeface="Arial"/>
                <a:cs typeface="Arial"/>
                <a:sym typeface="Arial"/>
              </a:rPr>
            </a:br>
            <a:r>
              <a:rPr b="1" lang="en-US" sz="7211">
                <a:latin typeface="Arial"/>
                <a:ea typeface="Arial"/>
                <a:cs typeface="Arial"/>
                <a:sym typeface="Arial"/>
              </a:rPr>
              <a:t>Advantages:</a:t>
            </a:r>
            <a:endParaRPr b="1" sz="7211">
              <a:latin typeface="Arial"/>
              <a:ea typeface="Arial"/>
              <a:cs typeface="Arial"/>
              <a:sym typeface="Arial"/>
            </a:endParaRPr>
          </a:p>
          <a:p>
            <a:pPr indent="-343084" lvl="0" marL="457200" rtl="0" algn="l">
              <a:lnSpc>
                <a:spcPct val="115000"/>
              </a:lnSpc>
              <a:spcBef>
                <a:spcPts val="1200"/>
              </a:spcBef>
              <a:spcAft>
                <a:spcPts val="0"/>
              </a:spcAft>
              <a:buSzPct val="100000"/>
              <a:buFont typeface="Arial"/>
              <a:buChar char="●"/>
            </a:pPr>
            <a:r>
              <a:rPr lang="en-US" sz="7211">
                <a:latin typeface="Arial"/>
                <a:ea typeface="Arial"/>
                <a:cs typeface="Arial"/>
                <a:sym typeface="Arial"/>
              </a:rPr>
              <a:t>Reduces manual effort and errors.</a:t>
            </a:r>
            <a:endParaRPr sz="7211">
              <a:latin typeface="Arial"/>
              <a:ea typeface="Arial"/>
              <a:cs typeface="Arial"/>
              <a:sym typeface="Arial"/>
            </a:endParaRPr>
          </a:p>
          <a:p>
            <a:pPr indent="-343084" lvl="0" marL="457200" rtl="0" algn="l">
              <a:lnSpc>
                <a:spcPct val="115000"/>
              </a:lnSpc>
              <a:spcBef>
                <a:spcPts val="0"/>
              </a:spcBef>
              <a:spcAft>
                <a:spcPts val="0"/>
              </a:spcAft>
              <a:buSzPct val="100000"/>
              <a:buFont typeface="Arial"/>
              <a:buChar char="●"/>
            </a:pPr>
            <a:r>
              <a:rPr lang="en-US" sz="7211">
                <a:latin typeface="Arial"/>
                <a:ea typeface="Arial"/>
                <a:cs typeface="Arial"/>
                <a:sym typeface="Arial"/>
              </a:rPr>
              <a:t>Scalable for large data volumes.</a:t>
            </a:r>
            <a:br>
              <a:rPr lang="en-US" sz="7211">
                <a:latin typeface="Arial"/>
                <a:ea typeface="Arial"/>
                <a:cs typeface="Arial"/>
                <a:sym typeface="Arial"/>
              </a:rPr>
            </a:br>
            <a:r>
              <a:rPr b="1" lang="en-US" sz="7211">
                <a:latin typeface="Arial"/>
                <a:ea typeface="Arial"/>
                <a:cs typeface="Arial"/>
                <a:sym typeface="Arial"/>
              </a:rPr>
              <a:t>Disadvantages:</a:t>
            </a:r>
            <a:endParaRPr b="1" sz="7211">
              <a:latin typeface="Arial"/>
              <a:ea typeface="Arial"/>
              <a:cs typeface="Arial"/>
              <a:sym typeface="Arial"/>
            </a:endParaRPr>
          </a:p>
          <a:p>
            <a:pPr indent="-343084" lvl="0" marL="457200" rtl="0" algn="l">
              <a:lnSpc>
                <a:spcPct val="115000"/>
              </a:lnSpc>
              <a:spcBef>
                <a:spcPts val="0"/>
              </a:spcBef>
              <a:spcAft>
                <a:spcPts val="0"/>
              </a:spcAft>
              <a:buSzPct val="100000"/>
              <a:buFont typeface="Arial"/>
              <a:buChar char="●"/>
            </a:pPr>
            <a:r>
              <a:rPr lang="en-US" sz="7211">
                <a:latin typeface="Arial"/>
                <a:ea typeface="Arial"/>
                <a:cs typeface="Arial"/>
                <a:sym typeface="Arial"/>
              </a:rPr>
              <a:t>Time-intensive setup.</a:t>
            </a:r>
            <a:endParaRPr sz="7211">
              <a:latin typeface="Arial"/>
              <a:ea typeface="Arial"/>
              <a:cs typeface="Arial"/>
              <a:sym typeface="Arial"/>
            </a:endParaRPr>
          </a:p>
          <a:p>
            <a:pPr indent="-343084" lvl="0" marL="457200" rtl="0" algn="l">
              <a:lnSpc>
                <a:spcPct val="115000"/>
              </a:lnSpc>
              <a:spcBef>
                <a:spcPts val="0"/>
              </a:spcBef>
              <a:spcAft>
                <a:spcPts val="0"/>
              </a:spcAft>
              <a:buSzPct val="100000"/>
              <a:buFont typeface="Arial"/>
              <a:buChar char="●"/>
            </a:pPr>
            <a:r>
              <a:rPr lang="en-US" sz="7211">
                <a:latin typeface="Arial"/>
                <a:ea typeface="Arial"/>
                <a:cs typeface="Arial"/>
                <a:sym typeface="Arial"/>
              </a:rPr>
              <a:t>Limited for unstructured data.</a:t>
            </a:r>
            <a:endParaRPr sz="7211">
              <a:latin typeface="Arial"/>
              <a:ea typeface="Arial"/>
              <a:cs typeface="Arial"/>
              <a:sym typeface="Arial"/>
            </a:endParaRPr>
          </a:p>
          <a:p>
            <a:pPr indent="0" lvl="0" marL="0" rtl="0" algn="l">
              <a:lnSpc>
                <a:spcPct val="115000"/>
              </a:lnSpc>
              <a:spcBef>
                <a:spcPts val="1200"/>
              </a:spcBef>
              <a:spcAft>
                <a:spcPts val="0"/>
              </a:spcAft>
              <a:buClr>
                <a:schemeClr val="dk1"/>
              </a:buClr>
              <a:buSzPts val="275"/>
              <a:buFont typeface="Arial"/>
              <a:buNone/>
            </a:pPr>
            <a:r>
              <a:rPr b="1" lang="en-US" sz="7211">
                <a:latin typeface="Arial"/>
                <a:ea typeface="Arial"/>
                <a:cs typeface="Arial"/>
                <a:sym typeface="Arial"/>
              </a:rPr>
              <a:t>Paper 2:</a:t>
            </a:r>
            <a:endParaRPr b="1" sz="7211">
              <a:latin typeface="Arial"/>
              <a:ea typeface="Arial"/>
              <a:cs typeface="Arial"/>
              <a:sym typeface="Arial"/>
            </a:endParaRPr>
          </a:p>
          <a:p>
            <a:pPr indent="0" lvl="0" marL="0" rtl="0" algn="l">
              <a:lnSpc>
                <a:spcPct val="115000"/>
              </a:lnSpc>
              <a:spcBef>
                <a:spcPts val="1200"/>
              </a:spcBef>
              <a:spcAft>
                <a:spcPts val="0"/>
              </a:spcAft>
              <a:buClr>
                <a:schemeClr val="dk1"/>
              </a:buClr>
              <a:buSzPts val="275"/>
              <a:buFont typeface="Arial"/>
              <a:buNone/>
            </a:pPr>
            <a:r>
              <a:rPr b="1" lang="en-US" sz="7211">
                <a:latin typeface="Arial"/>
                <a:ea typeface="Arial"/>
                <a:cs typeface="Arial"/>
                <a:sym typeface="Arial"/>
              </a:rPr>
              <a:t>Title:</a:t>
            </a:r>
            <a:r>
              <a:rPr lang="en-US" sz="7211">
                <a:latin typeface="Arial"/>
                <a:ea typeface="Arial"/>
                <a:cs typeface="Arial"/>
                <a:sym typeface="Arial"/>
              </a:rPr>
              <a:t> </a:t>
            </a:r>
            <a:r>
              <a:rPr i="1" lang="en-US" sz="7211">
                <a:latin typeface="Arial"/>
                <a:ea typeface="Arial"/>
                <a:cs typeface="Arial"/>
                <a:sym typeface="Arial"/>
              </a:rPr>
              <a:t>Error Management in Automated Data Entry Systems</a:t>
            </a:r>
            <a:br>
              <a:rPr i="1" lang="en-US" sz="7211">
                <a:latin typeface="Arial"/>
                <a:ea typeface="Arial"/>
                <a:cs typeface="Arial"/>
                <a:sym typeface="Arial"/>
              </a:rPr>
            </a:br>
            <a:r>
              <a:rPr b="1" lang="en-US" sz="7211">
                <a:latin typeface="Arial"/>
                <a:ea typeface="Arial"/>
                <a:cs typeface="Arial"/>
                <a:sym typeface="Arial"/>
              </a:rPr>
              <a:t>Advantages:</a:t>
            </a:r>
            <a:endParaRPr b="1" sz="7211">
              <a:latin typeface="Arial"/>
              <a:ea typeface="Arial"/>
              <a:cs typeface="Arial"/>
              <a:sym typeface="Arial"/>
            </a:endParaRPr>
          </a:p>
          <a:p>
            <a:pPr indent="-343084" lvl="0" marL="457200" rtl="0" algn="l">
              <a:lnSpc>
                <a:spcPct val="115000"/>
              </a:lnSpc>
              <a:spcBef>
                <a:spcPts val="1200"/>
              </a:spcBef>
              <a:spcAft>
                <a:spcPts val="0"/>
              </a:spcAft>
              <a:buSzPct val="100000"/>
              <a:buFont typeface="Arial"/>
              <a:buChar char="●"/>
            </a:pPr>
            <a:r>
              <a:rPr lang="en-US" sz="7211">
                <a:latin typeface="Arial"/>
                <a:ea typeface="Arial"/>
                <a:cs typeface="Arial"/>
                <a:sym typeface="Arial"/>
              </a:rPr>
              <a:t>Robust error detection and logging.</a:t>
            </a:r>
            <a:endParaRPr sz="7211">
              <a:latin typeface="Arial"/>
              <a:ea typeface="Arial"/>
              <a:cs typeface="Arial"/>
              <a:sym typeface="Arial"/>
            </a:endParaRPr>
          </a:p>
          <a:p>
            <a:pPr indent="-343084" lvl="0" marL="457200" rtl="0" algn="l">
              <a:lnSpc>
                <a:spcPct val="115000"/>
              </a:lnSpc>
              <a:spcBef>
                <a:spcPts val="0"/>
              </a:spcBef>
              <a:spcAft>
                <a:spcPts val="0"/>
              </a:spcAft>
              <a:buSzPct val="100000"/>
              <a:buFont typeface="Arial"/>
              <a:buChar char="●"/>
            </a:pPr>
            <a:r>
              <a:rPr lang="en-US" sz="7211">
                <a:latin typeface="Arial"/>
                <a:ea typeface="Arial"/>
                <a:cs typeface="Arial"/>
                <a:sym typeface="Arial"/>
              </a:rPr>
              <a:t>Ensures consistent data formatting.</a:t>
            </a:r>
            <a:br>
              <a:rPr lang="en-US" sz="7211">
                <a:latin typeface="Arial"/>
                <a:ea typeface="Arial"/>
                <a:cs typeface="Arial"/>
                <a:sym typeface="Arial"/>
              </a:rPr>
            </a:br>
            <a:r>
              <a:rPr b="1" lang="en-US" sz="7211">
                <a:latin typeface="Arial"/>
                <a:ea typeface="Arial"/>
                <a:cs typeface="Arial"/>
                <a:sym typeface="Arial"/>
              </a:rPr>
              <a:t>Disadvantages:</a:t>
            </a:r>
            <a:endParaRPr b="1" sz="7211">
              <a:latin typeface="Arial"/>
              <a:ea typeface="Arial"/>
              <a:cs typeface="Arial"/>
              <a:sym typeface="Arial"/>
            </a:endParaRPr>
          </a:p>
          <a:p>
            <a:pPr indent="-343084" lvl="0" marL="457200" rtl="0" algn="l">
              <a:lnSpc>
                <a:spcPct val="115000"/>
              </a:lnSpc>
              <a:spcBef>
                <a:spcPts val="0"/>
              </a:spcBef>
              <a:spcAft>
                <a:spcPts val="0"/>
              </a:spcAft>
              <a:buSzPct val="100000"/>
              <a:buFont typeface="Arial"/>
              <a:buChar char="●"/>
            </a:pPr>
            <a:r>
              <a:rPr lang="en-US" sz="7211">
                <a:latin typeface="Arial"/>
                <a:ea typeface="Arial"/>
                <a:cs typeface="Arial"/>
                <a:sym typeface="Arial"/>
              </a:rPr>
              <a:t>Adds workflow complexity.</a:t>
            </a:r>
            <a:endParaRPr sz="7211">
              <a:latin typeface="Arial"/>
              <a:ea typeface="Arial"/>
              <a:cs typeface="Arial"/>
              <a:sym typeface="Arial"/>
            </a:endParaRPr>
          </a:p>
          <a:p>
            <a:pPr indent="-343084" lvl="0" marL="457200" rtl="0" algn="l">
              <a:lnSpc>
                <a:spcPct val="115000"/>
              </a:lnSpc>
              <a:spcBef>
                <a:spcPts val="0"/>
              </a:spcBef>
              <a:spcAft>
                <a:spcPts val="0"/>
              </a:spcAft>
              <a:buSzPct val="100000"/>
              <a:buFont typeface="Arial"/>
              <a:buChar char="●"/>
            </a:pPr>
            <a:r>
              <a:rPr lang="en-US" sz="7211">
                <a:latin typeface="Arial"/>
                <a:ea typeface="Arial"/>
                <a:cs typeface="Arial"/>
                <a:sym typeface="Arial"/>
              </a:rPr>
              <a:t>Higher resource utilization.</a:t>
            </a:r>
            <a:endParaRPr sz="7211">
              <a:latin typeface="Arial"/>
              <a:ea typeface="Arial"/>
              <a:cs typeface="Arial"/>
              <a:sym typeface="Arial"/>
            </a:endParaRPr>
          </a:p>
          <a:p>
            <a:pPr indent="-190500" lvl="0" marL="342900" rtl="0" algn="l">
              <a:lnSpc>
                <a:spcPct val="114000"/>
              </a:lnSpc>
              <a:spcBef>
                <a:spcPts val="1200"/>
              </a:spcBef>
              <a:spcAft>
                <a:spcPts val="0"/>
              </a:spcAft>
              <a:buClr>
                <a:schemeClr val="dk1"/>
              </a:buClr>
              <a:buSzPct val="100000"/>
              <a:buFont typeface="Noto Sans Symbols"/>
              <a:buNone/>
            </a:pPr>
            <a:r>
              <a:t/>
            </a:r>
            <a:endParaRPr/>
          </a:p>
          <a:p>
            <a:pPr indent="-190500" lvl="0" marL="342900" rtl="0" algn="l">
              <a:lnSpc>
                <a:spcPct val="114000"/>
              </a:lnSpc>
              <a:spcBef>
                <a:spcPts val="480"/>
              </a:spcBef>
              <a:spcAft>
                <a:spcPts val="0"/>
              </a:spcAft>
              <a:buClr>
                <a:schemeClr val="dk1"/>
              </a:buClr>
              <a:buSzPct val="100000"/>
              <a:buFont typeface="Noto Sans Symbols"/>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Main Objective</a:t>
            </a:r>
            <a:endParaRPr>
              <a:latin typeface="Calibri"/>
              <a:ea typeface="Calibri"/>
              <a:cs typeface="Calibri"/>
              <a:sym typeface="Calibri"/>
            </a:endParaRPr>
          </a:p>
        </p:txBody>
      </p:sp>
      <p:sp>
        <p:nvSpPr>
          <p:cNvPr id="134" name="Google Shape;134;p18"/>
          <p:cNvSpPr txBox="1"/>
          <p:nvPr>
            <p:ph idx="1" type="body"/>
          </p:nvPr>
        </p:nvSpPr>
        <p:spPr>
          <a:xfrm>
            <a:off x="190500" y="1214300"/>
            <a:ext cx="8604900" cy="5110200"/>
          </a:xfrm>
          <a:prstGeom prst="rect">
            <a:avLst/>
          </a:prstGeom>
          <a:noFill/>
          <a:ln>
            <a:noFill/>
          </a:ln>
        </p:spPr>
        <p:txBody>
          <a:bodyPr anchorCtr="0" anchor="t" bIns="45700" lIns="91425" spcFirstLastPara="1" rIns="91425" wrap="square" tIns="45700">
            <a:normAutofit/>
          </a:bodyPr>
          <a:lstStyle/>
          <a:p>
            <a:pPr indent="-355600" lvl="0" marL="342900" rtl="0" algn="just">
              <a:spcBef>
                <a:spcPts val="0"/>
              </a:spcBef>
              <a:spcAft>
                <a:spcPts val="0"/>
              </a:spcAft>
              <a:buSzPts val="2600"/>
              <a:buChar char="▪"/>
            </a:pPr>
            <a:r>
              <a:rPr lang="en-US" sz="2700"/>
              <a:t>The main objective of this project is to automate the process of adding product details from an Excel file into an eCommerce bookstore web application using Robotic Process Automation (RPA). This system aims to eliminate manual data entry, reduce errors, improve efficiency, and ensure accurate and timely product updates. Additionally, it automatically sends email notifications to users about new product arrivals, enhancing user engagement and overall system productivity.</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Architecture</a:t>
            </a:r>
            <a:endParaRPr>
              <a:latin typeface="Calibri"/>
              <a:ea typeface="Calibri"/>
              <a:cs typeface="Calibri"/>
              <a:sym typeface="Calibri"/>
            </a:endParaRPr>
          </a:p>
        </p:txBody>
      </p:sp>
      <p:sp>
        <p:nvSpPr>
          <p:cNvPr id="141" name="Google Shape;141;p19"/>
          <p:cNvSpPr txBox="1"/>
          <p:nvPr>
            <p:ph idx="1" type="body"/>
          </p:nvPr>
        </p:nvSpPr>
        <p:spPr>
          <a:xfrm>
            <a:off x="266700" y="914400"/>
            <a:ext cx="8763000" cy="5334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None/>
            </a:pPr>
            <a:r>
              <a:t/>
            </a:r>
            <a:endParaRPr/>
          </a:p>
        </p:txBody>
      </p:sp>
      <p:pic>
        <p:nvPicPr>
          <p:cNvPr id="142" name="Google Shape;142;p19"/>
          <p:cNvPicPr preferRelativeResize="0"/>
          <p:nvPr/>
        </p:nvPicPr>
        <p:blipFill>
          <a:blip r:embed="rId3">
            <a:alphaModFix/>
          </a:blip>
          <a:stretch>
            <a:fillRect/>
          </a:stretch>
        </p:blipFill>
        <p:spPr>
          <a:xfrm>
            <a:off x="122550" y="858825"/>
            <a:ext cx="8830950" cy="55190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190500" y="106363"/>
            <a:ext cx="8763000" cy="80803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System Requirements</a:t>
            </a:r>
            <a:endParaRPr>
              <a:latin typeface="Calibri"/>
              <a:ea typeface="Calibri"/>
              <a:cs typeface="Calibri"/>
              <a:sym typeface="Calibri"/>
            </a:endParaRPr>
          </a:p>
        </p:txBody>
      </p:sp>
      <p:sp>
        <p:nvSpPr>
          <p:cNvPr id="149" name="Google Shape;149;p20"/>
          <p:cNvSpPr txBox="1"/>
          <p:nvPr>
            <p:ph idx="1" type="body"/>
          </p:nvPr>
        </p:nvSpPr>
        <p:spPr>
          <a:xfrm>
            <a:off x="190500" y="990600"/>
            <a:ext cx="8763000" cy="5334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15000"/>
              </a:lnSpc>
              <a:spcBef>
                <a:spcPts val="1200"/>
              </a:spcBef>
              <a:spcAft>
                <a:spcPts val="0"/>
              </a:spcAft>
              <a:buNone/>
            </a:pPr>
            <a:r>
              <a:rPr b="1" lang="en-US" sz="2008">
                <a:latin typeface="Arial"/>
                <a:ea typeface="Arial"/>
                <a:cs typeface="Arial"/>
                <a:sym typeface="Arial"/>
              </a:rPr>
              <a:t>Hardware Requirements</a:t>
            </a:r>
            <a:endParaRPr b="1" sz="2008">
              <a:latin typeface="Arial"/>
              <a:ea typeface="Arial"/>
              <a:cs typeface="Arial"/>
              <a:sym typeface="Arial"/>
            </a:endParaRPr>
          </a:p>
          <a:p>
            <a:pPr indent="-346551" lvl="0" marL="457200" rtl="0" algn="l">
              <a:lnSpc>
                <a:spcPct val="115000"/>
              </a:lnSpc>
              <a:spcBef>
                <a:spcPts val="1200"/>
              </a:spcBef>
              <a:spcAft>
                <a:spcPts val="0"/>
              </a:spcAft>
              <a:buSzPct val="100000"/>
              <a:buFont typeface="Arial"/>
              <a:buChar char="●"/>
            </a:pPr>
            <a:r>
              <a:rPr b="1" lang="en-US" sz="2008">
                <a:latin typeface="Arial"/>
                <a:ea typeface="Arial"/>
                <a:cs typeface="Arial"/>
                <a:sym typeface="Arial"/>
              </a:rPr>
              <a:t>Processor</a:t>
            </a:r>
            <a:r>
              <a:rPr lang="en-US" sz="2008">
                <a:latin typeface="Arial"/>
                <a:ea typeface="Arial"/>
                <a:cs typeface="Arial"/>
                <a:sym typeface="Arial"/>
              </a:rPr>
              <a:t>: Intel Core i3 or higher</a:t>
            </a:r>
            <a:endParaRPr sz="2008">
              <a:latin typeface="Arial"/>
              <a:ea typeface="Arial"/>
              <a:cs typeface="Arial"/>
              <a:sym typeface="Arial"/>
            </a:endParaRPr>
          </a:p>
          <a:p>
            <a:pPr indent="-346551" lvl="0" marL="457200" rtl="0" algn="l">
              <a:lnSpc>
                <a:spcPct val="115000"/>
              </a:lnSpc>
              <a:spcBef>
                <a:spcPts val="0"/>
              </a:spcBef>
              <a:spcAft>
                <a:spcPts val="0"/>
              </a:spcAft>
              <a:buSzPct val="100000"/>
              <a:buFont typeface="Arial"/>
              <a:buChar char="●"/>
            </a:pPr>
            <a:r>
              <a:rPr b="1" lang="en-US" sz="2008">
                <a:latin typeface="Arial"/>
                <a:ea typeface="Arial"/>
                <a:cs typeface="Arial"/>
                <a:sym typeface="Arial"/>
              </a:rPr>
              <a:t>RAM</a:t>
            </a:r>
            <a:r>
              <a:rPr lang="en-US" sz="2008">
                <a:latin typeface="Arial"/>
                <a:ea typeface="Arial"/>
                <a:cs typeface="Arial"/>
                <a:sym typeface="Arial"/>
              </a:rPr>
              <a:t>: 4 GB or more</a:t>
            </a:r>
            <a:endParaRPr sz="2008">
              <a:latin typeface="Arial"/>
              <a:ea typeface="Arial"/>
              <a:cs typeface="Arial"/>
              <a:sym typeface="Arial"/>
            </a:endParaRPr>
          </a:p>
          <a:p>
            <a:pPr indent="-346551" lvl="0" marL="457200" rtl="0" algn="l">
              <a:lnSpc>
                <a:spcPct val="115000"/>
              </a:lnSpc>
              <a:spcBef>
                <a:spcPts val="0"/>
              </a:spcBef>
              <a:spcAft>
                <a:spcPts val="0"/>
              </a:spcAft>
              <a:buSzPct val="100000"/>
              <a:buFont typeface="Arial"/>
              <a:buChar char="●"/>
            </a:pPr>
            <a:r>
              <a:rPr b="1" lang="en-US" sz="2008">
                <a:latin typeface="Arial"/>
                <a:ea typeface="Arial"/>
                <a:cs typeface="Arial"/>
                <a:sym typeface="Arial"/>
              </a:rPr>
              <a:t>Hard Disk</a:t>
            </a:r>
            <a:r>
              <a:rPr lang="en-US" sz="2008">
                <a:latin typeface="Arial"/>
                <a:ea typeface="Arial"/>
                <a:cs typeface="Arial"/>
                <a:sym typeface="Arial"/>
              </a:rPr>
              <a:t>: 500 GB or more</a:t>
            </a:r>
            <a:endParaRPr sz="2008">
              <a:latin typeface="Arial"/>
              <a:ea typeface="Arial"/>
              <a:cs typeface="Arial"/>
              <a:sym typeface="Arial"/>
            </a:endParaRPr>
          </a:p>
          <a:p>
            <a:pPr indent="-346551" lvl="0" marL="457200" rtl="0" algn="l">
              <a:lnSpc>
                <a:spcPct val="115000"/>
              </a:lnSpc>
              <a:spcBef>
                <a:spcPts val="0"/>
              </a:spcBef>
              <a:spcAft>
                <a:spcPts val="0"/>
              </a:spcAft>
              <a:buSzPct val="100000"/>
              <a:buFont typeface="Arial"/>
              <a:buChar char="●"/>
            </a:pPr>
            <a:r>
              <a:rPr b="1" lang="en-US" sz="2008">
                <a:latin typeface="Arial"/>
                <a:ea typeface="Arial"/>
                <a:cs typeface="Arial"/>
                <a:sym typeface="Arial"/>
              </a:rPr>
              <a:t>Display</a:t>
            </a:r>
            <a:r>
              <a:rPr lang="en-US" sz="2008">
                <a:latin typeface="Arial"/>
                <a:ea typeface="Arial"/>
                <a:cs typeface="Arial"/>
                <a:sym typeface="Arial"/>
              </a:rPr>
              <a:t>: Minimum 1366x768 resolution</a:t>
            </a:r>
            <a:endParaRPr sz="2008">
              <a:latin typeface="Arial"/>
              <a:ea typeface="Arial"/>
              <a:cs typeface="Arial"/>
              <a:sym typeface="Arial"/>
            </a:endParaRPr>
          </a:p>
          <a:p>
            <a:pPr indent="-346551" lvl="0" marL="457200" rtl="0" algn="l">
              <a:lnSpc>
                <a:spcPct val="115000"/>
              </a:lnSpc>
              <a:spcBef>
                <a:spcPts val="0"/>
              </a:spcBef>
              <a:spcAft>
                <a:spcPts val="0"/>
              </a:spcAft>
              <a:buSzPct val="100000"/>
              <a:buFont typeface="Arial"/>
              <a:buChar char="●"/>
            </a:pPr>
            <a:r>
              <a:rPr b="1" lang="en-US" sz="2008">
                <a:latin typeface="Arial"/>
                <a:ea typeface="Arial"/>
                <a:cs typeface="Arial"/>
                <a:sym typeface="Arial"/>
              </a:rPr>
              <a:t>Internet Connection</a:t>
            </a:r>
            <a:r>
              <a:rPr lang="en-US" sz="2008">
                <a:latin typeface="Arial"/>
                <a:ea typeface="Arial"/>
                <a:cs typeface="Arial"/>
                <a:sym typeface="Arial"/>
              </a:rPr>
              <a:t>: Required for email notifications and web access</a:t>
            </a:r>
            <a:endParaRPr sz="2008">
              <a:latin typeface="Arial"/>
              <a:ea typeface="Arial"/>
              <a:cs typeface="Arial"/>
              <a:sym typeface="Arial"/>
            </a:endParaRPr>
          </a:p>
          <a:p>
            <a:pPr indent="0" lvl="0" marL="0" rtl="0" algn="l">
              <a:lnSpc>
                <a:spcPct val="115000"/>
              </a:lnSpc>
              <a:spcBef>
                <a:spcPts val="1200"/>
              </a:spcBef>
              <a:spcAft>
                <a:spcPts val="0"/>
              </a:spcAft>
              <a:buNone/>
            </a:pPr>
            <a:r>
              <a:rPr b="1" lang="en-US" sz="2008">
                <a:latin typeface="Arial"/>
                <a:ea typeface="Arial"/>
                <a:cs typeface="Arial"/>
                <a:sym typeface="Arial"/>
              </a:rPr>
              <a:t>Software Requirements</a:t>
            </a:r>
            <a:endParaRPr b="1" sz="2008">
              <a:latin typeface="Arial"/>
              <a:ea typeface="Arial"/>
              <a:cs typeface="Arial"/>
              <a:sym typeface="Arial"/>
            </a:endParaRPr>
          </a:p>
          <a:p>
            <a:pPr indent="-346551" lvl="0" marL="457200" rtl="0" algn="l">
              <a:lnSpc>
                <a:spcPct val="115000"/>
              </a:lnSpc>
              <a:spcBef>
                <a:spcPts val="1200"/>
              </a:spcBef>
              <a:spcAft>
                <a:spcPts val="0"/>
              </a:spcAft>
              <a:buSzPct val="100000"/>
              <a:buFont typeface="Arial"/>
              <a:buChar char="●"/>
            </a:pPr>
            <a:r>
              <a:rPr b="1" lang="en-US" sz="2008">
                <a:latin typeface="Arial"/>
                <a:ea typeface="Arial"/>
                <a:cs typeface="Arial"/>
                <a:sym typeface="Arial"/>
              </a:rPr>
              <a:t>Operating System</a:t>
            </a:r>
            <a:r>
              <a:rPr lang="en-US" sz="2008">
                <a:latin typeface="Arial"/>
                <a:ea typeface="Arial"/>
                <a:cs typeface="Arial"/>
                <a:sym typeface="Arial"/>
              </a:rPr>
              <a:t>: Windows 11 or later / Linux / macOS</a:t>
            </a:r>
            <a:endParaRPr sz="2008">
              <a:latin typeface="Arial"/>
              <a:ea typeface="Arial"/>
              <a:cs typeface="Arial"/>
              <a:sym typeface="Arial"/>
            </a:endParaRPr>
          </a:p>
          <a:p>
            <a:pPr indent="-346551" lvl="0" marL="457200" rtl="0" algn="l">
              <a:lnSpc>
                <a:spcPct val="115000"/>
              </a:lnSpc>
              <a:spcBef>
                <a:spcPts val="0"/>
              </a:spcBef>
              <a:spcAft>
                <a:spcPts val="0"/>
              </a:spcAft>
              <a:buSzPct val="100000"/>
              <a:buFont typeface="Arial"/>
              <a:buChar char="●"/>
            </a:pPr>
            <a:r>
              <a:rPr b="1" lang="en-US" sz="2008">
                <a:latin typeface="Arial"/>
                <a:ea typeface="Arial"/>
                <a:cs typeface="Arial"/>
                <a:sym typeface="Arial"/>
              </a:rPr>
              <a:t>Web Browser</a:t>
            </a:r>
            <a:r>
              <a:rPr lang="en-US" sz="2008">
                <a:latin typeface="Arial"/>
                <a:ea typeface="Arial"/>
                <a:cs typeface="Arial"/>
                <a:sym typeface="Arial"/>
              </a:rPr>
              <a:t>: Google Chrome / Mozilla Firefox / Microsoft Edge</a:t>
            </a:r>
            <a:endParaRPr sz="2008">
              <a:latin typeface="Arial"/>
              <a:ea typeface="Arial"/>
              <a:cs typeface="Arial"/>
              <a:sym typeface="Arial"/>
            </a:endParaRPr>
          </a:p>
          <a:p>
            <a:pPr indent="-346551" lvl="0" marL="457200" rtl="0" algn="l">
              <a:lnSpc>
                <a:spcPct val="115000"/>
              </a:lnSpc>
              <a:spcBef>
                <a:spcPts val="0"/>
              </a:spcBef>
              <a:spcAft>
                <a:spcPts val="0"/>
              </a:spcAft>
              <a:buSzPct val="100000"/>
              <a:buFont typeface="Arial"/>
              <a:buChar char="●"/>
            </a:pPr>
            <a:r>
              <a:rPr b="1" lang="en-US" sz="2008">
                <a:latin typeface="Arial"/>
                <a:ea typeface="Arial"/>
                <a:cs typeface="Arial"/>
                <a:sym typeface="Arial"/>
              </a:rPr>
              <a:t>RPA Tool</a:t>
            </a:r>
            <a:r>
              <a:rPr lang="en-US" sz="2008">
                <a:latin typeface="Arial"/>
                <a:ea typeface="Arial"/>
                <a:cs typeface="Arial"/>
                <a:sym typeface="Arial"/>
              </a:rPr>
              <a:t>: UiPath / Automation Anywhere / Blue Prism (or any other RPA tool)</a:t>
            </a:r>
            <a:endParaRPr sz="2008">
              <a:latin typeface="Arial"/>
              <a:ea typeface="Arial"/>
              <a:cs typeface="Arial"/>
              <a:sym typeface="Arial"/>
            </a:endParaRPr>
          </a:p>
          <a:p>
            <a:pPr indent="-346551" lvl="0" marL="457200" rtl="0" algn="l">
              <a:lnSpc>
                <a:spcPct val="115000"/>
              </a:lnSpc>
              <a:spcBef>
                <a:spcPts val="0"/>
              </a:spcBef>
              <a:spcAft>
                <a:spcPts val="0"/>
              </a:spcAft>
              <a:buSzPct val="100000"/>
              <a:buFont typeface="Arial"/>
              <a:buChar char="●"/>
            </a:pPr>
            <a:r>
              <a:rPr b="1" lang="en-US" sz="2008">
                <a:latin typeface="Arial"/>
                <a:ea typeface="Arial"/>
                <a:cs typeface="Arial"/>
                <a:sym typeface="Arial"/>
              </a:rPr>
              <a:t>Database</a:t>
            </a:r>
            <a:r>
              <a:rPr lang="en-US" sz="2008">
                <a:latin typeface="Arial"/>
                <a:ea typeface="Arial"/>
                <a:cs typeface="Arial"/>
                <a:sym typeface="Arial"/>
              </a:rPr>
              <a:t>: MySQL / PostgreSQL (for storing product data)</a:t>
            </a:r>
            <a:endParaRPr sz="2008">
              <a:latin typeface="Arial"/>
              <a:ea typeface="Arial"/>
              <a:cs typeface="Arial"/>
              <a:sym typeface="Arial"/>
            </a:endParaRPr>
          </a:p>
          <a:p>
            <a:pPr indent="-346551" lvl="0" marL="457200" rtl="0" algn="l">
              <a:lnSpc>
                <a:spcPct val="115000"/>
              </a:lnSpc>
              <a:spcBef>
                <a:spcPts val="0"/>
              </a:spcBef>
              <a:spcAft>
                <a:spcPts val="0"/>
              </a:spcAft>
              <a:buSzPct val="100000"/>
              <a:buFont typeface="Arial"/>
              <a:buChar char="●"/>
            </a:pPr>
            <a:r>
              <a:rPr b="1" lang="en-US" sz="2008">
                <a:latin typeface="Arial"/>
                <a:ea typeface="Arial"/>
                <a:cs typeface="Arial"/>
                <a:sym typeface="Arial"/>
              </a:rPr>
              <a:t>Microsoft Excel</a:t>
            </a:r>
            <a:r>
              <a:rPr lang="en-US" sz="2008">
                <a:latin typeface="Arial"/>
                <a:ea typeface="Arial"/>
                <a:cs typeface="Arial"/>
                <a:sym typeface="Arial"/>
              </a:rPr>
              <a:t>: For inputting and managing product details</a:t>
            </a:r>
            <a:endParaRPr sz="2008">
              <a:latin typeface="Arial"/>
              <a:ea typeface="Arial"/>
              <a:cs typeface="Arial"/>
              <a:sym typeface="Arial"/>
            </a:endParaRPr>
          </a:p>
          <a:p>
            <a:pPr indent="-346551" lvl="0" marL="457200" rtl="0" algn="l">
              <a:lnSpc>
                <a:spcPct val="115000"/>
              </a:lnSpc>
              <a:spcBef>
                <a:spcPts val="0"/>
              </a:spcBef>
              <a:spcAft>
                <a:spcPts val="0"/>
              </a:spcAft>
              <a:buSzPct val="100000"/>
              <a:buFont typeface="Arial"/>
              <a:buChar char="●"/>
            </a:pPr>
            <a:r>
              <a:rPr b="1" lang="en-US" sz="2008">
                <a:latin typeface="Arial"/>
                <a:ea typeface="Arial"/>
                <a:cs typeface="Arial"/>
                <a:sym typeface="Arial"/>
              </a:rPr>
              <a:t>Email Server</a:t>
            </a:r>
            <a:r>
              <a:rPr lang="en-US" sz="2008">
                <a:latin typeface="Arial"/>
                <a:ea typeface="Arial"/>
                <a:cs typeface="Arial"/>
                <a:sym typeface="Arial"/>
              </a:rPr>
              <a:t>: SMTP server for sending automatic email notifications</a:t>
            </a:r>
            <a:endParaRPr sz="2008">
              <a:latin typeface="Arial"/>
              <a:ea typeface="Arial"/>
              <a:cs typeface="Arial"/>
              <a:sym typeface="Arial"/>
            </a:endParaRPr>
          </a:p>
          <a:p>
            <a:pPr indent="-346551" lvl="0" marL="457200" rtl="0" algn="l">
              <a:lnSpc>
                <a:spcPct val="115000"/>
              </a:lnSpc>
              <a:spcBef>
                <a:spcPts val="0"/>
              </a:spcBef>
              <a:spcAft>
                <a:spcPts val="0"/>
              </a:spcAft>
              <a:buSzPct val="100000"/>
              <a:buFont typeface="Arial"/>
              <a:buChar char="●"/>
            </a:pPr>
            <a:r>
              <a:rPr b="1" lang="en-US" sz="2008">
                <a:latin typeface="Arial"/>
                <a:ea typeface="Arial"/>
                <a:cs typeface="Arial"/>
                <a:sym typeface="Arial"/>
              </a:rPr>
              <a:t>Programming Languages</a:t>
            </a:r>
            <a:r>
              <a:rPr lang="en-US" sz="2008">
                <a:latin typeface="Arial"/>
                <a:ea typeface="Arial"/>
                <a:cs typeface="Arial"/>
                <a:sym typeface="Arial"/>
              </a:rPr>
              <a:t>: javascript, php</a:t>
            </a:r>
            <a:endParaRPr sz="2008">
              <a:latin typeface="Arial"/>
              <a:ea typeface="Arial"/>
              <a:cs typeface="Arial"/>
              <a:sym typeface="Arial"/>
            </a:endParaRPr>
          </a:p>
          <a:p>
            <a:pPr indent="-346551" lvl="0" marL="457200" rtl="0" algn="l">
              <a:lnSpc>
                <a:spcPct val="115000"/>
              </a:lnSpc>
              <a:spcBef>
                <a:spcPts val="0"/>
              </a:spcBef>
              <a:spcAft>
                <a:spcPts val="0"/>
              </a:spcAft>
              <a:buSzPct val="100000"/>
              <a:buFont typeface="Arial"/>
              <a:buChar char="●"/>
            </a:pPr>
            <a:r>
              <a:rPr b="1" lang="en-US" sz="2008">
                <a:latin typeface="Arial"/>
                <a:ea typeface="Arial"/>
                <a:cs typeface="Arial"/>
                <a:sym typeface="Arial"/>
              </a:rPr>
              <a:t>IDE</a:t>
            </a:r>
            <a:r>
              <a:rPr lang="en-US" sz="2008">
                <a:latin typeface="Arial"/>
                <a:ea typeface="Arial"/>
                <a:cs typeface="Arial"/>
                <a:sym typeface="Arial"/>
              </a:rPr>
              <a:t>: Visual Studio / PyCharm / UiPath Studio</a:t>
            </a:r>
            <a:endParaRPr sz="2008">
              <a:latin typeface="Arial"/>
              <a:ea typeface="Arial"/>
              <a:cs typeface="Arial"/>
              <a:sym typeface="Arial"/>
            </a:endParaRPr>
          </a:p>
          <a:p>
            <a:pPr indent="0" lvl="0" marL="342900" rtl="0" algn="l">
              <a:lnSpc>
                <a:spcPct val="114000"/>
              </a:lnSpc>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190500" y="106363"/>
            <a:ext cx="8763000" cy="807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Functional Description</a:t>
            </a:r>
            <a:endParaRPr>
              <a:latin typeface="Calibri"/>
              <a:ea typeface="Calibri"/>
              <a:cs typeface="Calibri"/>
              <a:sym typeface="Calibri"/>
            </a:endParaRPr>
          </a:p>
        </p:txBody>
      </p:sp>
      <p:sp>
        <p:nvSpPr>
          <p:cNvPr id="156" name="Google Shape;156;p21"/>
          <p:cNvSpPr txBox="1"/>
          <p:nvPr>
            <p:ph idx="1" type="body"/>
          </p:nvPr>
        </p:nvSpPr>
        <p:spPr>
          <a:xfrm>
            <a:off x="190500" y="990600"/>
            <a:ext cx="8763000" cy="52815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200"/>
              </a:spcBef>
              <a:spcAft>
                <a:spcPts val="0"/>
              </a:spcAft>
              <a:buSzPts val="2200"/>
              <a:buFont typeface="Arial"/>
              <a:buChar char="▪"/>
            </a:pPr>
            <a:r>
              <a:rPr b="1" lang="en-US" sz="2200">
                <a:latin typeface="Arial"/>
                <a:ea typeface="Arial"/>
                <a:cs typeface="Arial"/>
                <a:sym typeface="Arial"/>
              </a:rPr>
              <a:t>Name of the Module 1: Product Data Extraction and Automated Data Entry</a:t>
            </a:r>
            <a:br>
              <a:rPr b="1" lang="en-US" sz="2200">
                <a:latin typeface="Arial"/>
                <a:ea typeface="Arial"/>
                <a:cs typeface="Arial"/>
                <a:sym typeface="Arial"/>
              </a:rPr>
            </a:br>
            <a:r>
              <a:rPr lang="en-US" sz="2200">
                <a:latin typeface="Arial"/>
                <a:ea typeface="Arial"/>
                <a:cs typeface="Arial"/>
                <a:sym typeface="Arial"/>
              </a:rPr>
              <a:t>This module is responsible for extracting product details such as book title, price, stock, and description from a structured Excel sheet. The system validates the data for completeness and formats it to ensure consistency and input the product details before passing it to the next module</a:t>
            </a:r>
            <a:endParaRPr sz="2200">
              <a:latin typeface="Arial"/>
              <a:ea typeface="Arial"/>
              <a:cs typeface="Arial"/>
              <a:sym typeface="Arial"/>
            </a:endParaRPr>
          </a:p>
          <a:p>
            <a:pPr indent="-400050" lvl="0" marL="457200" rtl="0" algn="l">
              <a:lnSpc>
                <a:spcPct val="115000"/>
              </a:lnSpc>
              <a:spcBef>
                <a:spcPts val="0"/>
              </a:spcBef>
              <a:spcAft>
                <a:spcPts val="0"/>
              </a:spcAft>
              <a:buSzPts val="2700"/>
              <a:buFont typeface="Arial"/>
              <a:buChar char="▪"/>
            </a:pPr>
            <a:r>
              <a:rPr b="1" lang="en-US" sz="2300">
                <a:latin typeface="Arial"/>
                <a:ea typeface="Arial"/>
                <a:cs typeface="Arial"/>
                <a:sym typeface="Arial"/>
              </a:rPr>
              <a:t>Module 2: Email Notification for New Arrivals</a:t>
            </a:r>
            <a:br>
              <a:rPr b="1" lang="en-US" sz="2100">
                <a:latin typeface="Arial"/>
                <a:ea typeface="Arial"/>
                <a:cs typeface="Arial"/>
                <a:sym typeface="Arial"/>
              </a:rPr>
            </a:br>
            <a:r>
              <a:rPr lang="en-US" sz="2100">
                <a:latin typeface="Arial"/>
                <a:ea typeface="Arial"/>
                <a:cs typeface="Arial"/>
                <a:sym typeface="Arial"/>
              </a:rPr>
              <a:t>This module automatically sends email notifications to registered users to inform them about newly added books in the eCommerce bookstore. The notification includes details such as the book title, price, and a link to view or purchase the book. This ensures enhanced user engagement and keeps customers updated about the latest products</a:t>
            </a:r>
            <a:r>
              <a:rPr lang="en-US" sz="1600">
                <a:latin typeface="Arial"/>
                <a:ea typeface="Arial"/>
                <a:cs typeface="Arial"/>
                <a:sym typeface="Arial"/>
              </a:rPr>
              <a:t>.</a:t>
            </a:r>
            <a:endParaRPr sz="1600">
              <a:latin typeface="Arial"/>
              <a:ea typeface="Arial"/>
              <a:cs typeface="Arial"/>
              <a:sym typeface="Arial"/>
            </a:endParaRPr>
          </a:p>
          <a:p>
            <a:pPr indent="0" lvl="0" marL="0" rtl="0" algn="l">
              <a:lnSpc>
                <a:spcPct val="115000"/>
              </a:lnSpc>
              <a:spcBef>
                <a:spcPts val="1200"/>
              </a:spcBef>
              <a:spcAft>
                <a:spcPts val="0"/>
              </a:spcAft>
              <a:buNone/>
            </a:pPr>
            <a:r>
              <a:t/>
            </a:r>
            <a:endParaRPr sz="2200">
              <a:latin typeface="Arial"/>
              <a:ea typeface="Arial"/>
              <a:cs typeface="Arial"/>
              <a:sym typeface="Arial"/>
            </a:endParaRPr>
          </a:p>
          <a:p>
            <a:pPr indent="0" lvl="0" marL="457200" rtl="0" algn="l">
              <a:lnSpc>
                <a:spcPct val="115000"/>
              </a:lnSpc>
              <a:spcBef>
                <a:spcPts val="1200"/>
              </a:spcBef>
              <a:spcAft>
                <a:spcPts val="1200"/>
              </a:spcAft>
              <a:buNone/>
            </a:pPr>
            <a:r>
              <a:t/>
            </a:r>
            <a:endParaRPr sz="22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