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422" r:id="rId2"/>
    <p:sldId id="427" r:id="rId3"/>
    <p:sldId id="424" r:id="rId4"/>
    <p:sldId id="425" r:id="rId5"/>
    <p:sldId id="423" r:id="rId6"/>
    <p:sldId id="428" r:id="rId7"/>
    <p:sldId id="426" r:id="rId8"/>
  </p:sldIdLst>
  <p:sldSz cx="9906000" cy="6858000" type="A4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5050"/>
    <a:srgbClr val="000099"/>
    <a:srgbClr val="006600"/>
    <a:srgbClr val="DEEBF4"/>
    <a:srgbClr val="0033CC"/>
    <a:srgbClr val="0000FF"/>
    <a:srgbClr val="CC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5" autoAdjust="0"/>
    <p:restoredTop sz="88259" autoAdjust="0"/>
  </p:normalViewPr>
  <p:slideViewPr>
    <p:cSldViewPr>
      <p:cViewPr varScale="1">
        <p:scale>
          <a:sx n="59" d="100"/>
          <a:sy n="59" d="100"/>
        </p:scale>
        <p:origin x="1324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5765F-D811-4752-8DEC-688D7C2D3724}" type="datetimeFigureOut">
              <a:rPr lang="en-IN" smtClean="0"/>
              <a:pPr/>
              <a:t>04-07-2023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AA3B6-BD9C-4044-B0EB-FEBD3746A6B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6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419601" y="3276600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70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5716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1"/>
            <a:ext cx="65341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8455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1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5493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31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138" b="1">
                <a:solidFill>
                  <a:srgbClr val="000099"/>
                </a:solidFill>
                <a:cs typeface="Arial" charset="0"/>
              </a:defRPr>
            </a:lvl1pPr>
          </a:lstStyle>
          <a:p>
            <a:pPr>
              <a:defRPr/>
            </a:pPr>
            <a:fld id="{9CF27A77-59B8-4529-84EF-A116FCA98EB6}" type="datetime10">
              <a:rPr lang="en-US"/>
              <a:pPr>
                <a:defRPr/>
              </a:pPr>
              <a:t>14:02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 sz="1138" b="1">
                <a:solidFill>
                  <a:srgbClr val="00009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138" b="1">
                <a:solidFill>
                  <a:srgbClr val="000099"/>
                </a:solidFill>
                <a:cs typeface="Arial" charset="0"/>
              </a:defRPr>
            </a:lvl1pPr>
          </a:lstStyle>
          <a:p>
            <a:pPr>
              <a:defRPr/>
            </a:pPr>
            <a:fld id="{48ECF3CE-CB8A-479C-9624-3E555905E95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5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250" b="1" cap="all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25">
                <a:latin typeface="Arial" pitchFamily="34" charset="0"/>
              </a:defRPr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261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275">
                <a:latin typeface="Arial" pitchFamily="34" charset="0"/>
              </a:defRPr>
            </a:lvl1pPr>
            <a:lvl2pPr>
              <a:defRPr sz="1950">
                <a:latin typeface="Arial" pitchFamily="34" charset="0"/>
              </a:defRPr>
            </a:lvl2pPr>
            <a:lvl3pPr>
              <a:defRPr sz="1625">
                <a:latin typeface="Arial" pitchFamily="34" charset="0"/>
              </a:defRPr>
            </a:lvl3pPr>
            <a:lvl4pPr>
              <a:defRPr sz="1463">
                <a:latin typeface="Arial" pitchFamily="34" charset="0"/>
              </a:defRPr>
            </a:lvl4pPr>
            <a:lvl5pPr>
              <a:defRPr sz="1463">
                <a:latin typeface="Arial" pitchFamily="34" charset="0"/>
              </a:defRPr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275">
                <a:latin typeface="Arial" pitchFamily="34" charset="0"/>
              </a:defRPr>
            </a:lvl1pPr>
            <a:lvl2pPr>
              <a:defRPr sz="1950">
                <a:latin typeface="Arial" pitchFamily="34" charset="0"/>
              </a:defRPr>
            </a:lvl2pPr>
            <a:lvl3pPr>
              <a:defRPr sz="1625">
                <a:latin typeface="Arial" pitchFamily="34" charset="0"/>
              </a:defRPr>
            </a:lvl3pPr>
            <a:lvl4pPr>
              <a:defRPr sz="1463">
                <a:latin typeface="Arial" pitchFamily="34" charset="0"/>
              </a:defRPr>
            </a:lvl4pPr>
            <a:lvl5pPr>
              <a:defRPr sz="1463">
                <a:latin typeface="Arial" pitchFamily="34" charset="0"/>
              </a:defRPr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7058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50" b="1">
                <a:latin typeface="Arial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1950">
                <a:latin typeface="Arial" pitchFamily="34" charset="0"/>
              </a:defRPr>
            </a:lvl1pPr>
            <a:lvl2pPr>
              <a:defRPr sz="1625">
                <a:latin typeface="Arial" pitchFamily="34" charset="0"/>
              </a:defRPr>
            </a:lvl2pPr>
            <a:lvl3pPr>
              <a:defRPr sz="1463">
                <a:latin typeface="Arial" pitchFamily="34" charset="0"/>
              </a:defRPr>
            </a:lvl3pPr>
            <a:lvl4pPr>
              <a:defRPr sz="1300">
                <a:latin typeface="Arial" pitchFamily="34" charset="0"/>
              </a:defRPr>
            </a:lvl4pPr>
            <a:lvl5pPr>
              <a:defRPr sz="1300">
                <a:latin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50" b="1">
                <a:latin typeface="Arial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1950">
                <a:latin typeface="Arial" pitchFamily="34" charset="0"/>
              </a:defRPr>
            </a:lvl1pPr>
            <a:lvl2pPr>
              <a:defRPr sz="1625">
                <a:latin typeface="Arial" pitchFamily="34" charset="0"/>
              </a:defRPr>
            </a:lvl2pPr>
            <a:lvl3pPr>
              <a:defRPr sz="1463">
                <a:latin typeface="Arial" pitchFamily="34" charset="0"/>
              </a:defRPr>
            </a:lvl3pPr>
            <a:lvl4pPr>
              <a:defRPr sz="1300">
                <a:latin typeface="Arial" pitchFamily="34" charset="0"/>
              </a:defRPr>
            </a:lvl4pPr>
            <a:lvl5pPr>
              <a:defRPr sz="1300">
                <a:latin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5310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2081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</a:blip>
          <a:srcRect l="14894" t="18707" r="49609" b="11086"/>
          <a:stretch>
            <a:fillRect/>
          </a:stretch>
        </p:blipFill>
        <p:spPr bwMode="auto">
          <a:xfrm>
            <a:off x="1" y="0"/>
            <a:ext cx="1173163" cy="615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</a:blip>
          <a:srcRect l="49928" t="18707" r="15958" b="11086"/>
          <a:stretch>
            <a:fillRect/>
          </a:stretch>
        </p:blipFill>
        <p:spPr bwMode="auto">
          <a:xfrm>
            <a:off x="8778876" y="0"/>
            <a:ext cx="1127125" cy="615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1145817" y="457200"/>
            <a:ext cx="7633059" cy="0"/>
          </a:xfrm>
          <a:prstGeom prst="line">
            <a:avLst/>
          </a:prstGeom>
          <a:solidFill>
            <a:schemeClr val="bg1"/>
          </a:solidFill>
          <a:ln w="28575" cap="flat" cmpd="sng" algn="ctr">
            <a:gradFill flip="none" rotWithShape="1">
              <a:gsLst>
                <a:gs pos="50000">
                  <a:srgbClr val="000099"/>
                </a:gs>
                <a:gs pos="49000">
                  <a:srgbClr val="FF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1"/>
          <p:cNvCxnSpPr>
            <a:cxnSpLocks noChangeShapeType="1"/>
          </p:cNvCxnSpPr>
          <p:nvPr userDrawn="1"/>
        </p:nvCxnSpPr>
        <p:spPr bwMode="auto">
          <a:xfrm>
            <a:off x="0" y="6477000"/>
            <a:ext cx="9906000" cy="0"/>
          </a:xfrm>
          <a:prstGeom prst="line">
            <a:avLst/>
          </a:prstGeom>
          <a:noFill/>
          <a:ln w="19050" algn="ctr">
            <a:solidFill>
              <a:srgbClr val="000099"/>
            </a:solidFill>
            <a:round/>
            <a:headEnd type="none" w="sm" len="sm"/>
            <a:tailEnd type="none" w="sm" len="sm"/>
          </a:ln>
        </p:spPr>
      </p:cxnSp>
      <p:sp>
        <p:nvSpPr>
          <p:cNvPr id="7" name="TextBox 3"/>
          <p:cNvSpPr txBox="1"/>
          <p:nvPr userDrawn="1"/>
        </p:nvSpPr>
        <p:spPr>
          <a:xfrm>
            <a:off x="8585201" y="6550026"/>
            <a:ext cx="752129" cy="267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38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Slide </a:t>
            </a:r>
            <a:fld id="{95327F35-1331-4D6D-A045-76350FDA60CD}" type="slidenum">
              <a:rPr lang="en-US" sz="1138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38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430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802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1625" b="1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4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rial" pitchFamily="34" charset="0"/>
              </a:defRPr>
            </a:lvl1pPr>
            <a:lvl2pPr>
              <a:defRPr sz="2275">
                <a:latin typeface="Arial" pitchFamily="34" charset="0"/>
              </a:defRPr>
            </a:lvl2pPr>
            <a:lvl3pPr>
              <a:defRPr sz="1950">
                <a:latin typeface="Arial" pitchFamily="34" charset="0"/>
              </a:defRPr>
            </a:lvl3pPr>
            <a:lvl4pPr>
              <a:defRPr sz="1625">
                <a:latin typeface="Arial" pitchFamily="34" charset="0"/>
              </a:defRPr>
            </a:lvl4pPr>
            <a:lvl5pPr>
              <a:defRPr sz="1625">
                <a:latin typeface="Arial" pitchFamily="34" charset="0"/>
              </a:defRPr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8">
                <a:latin typeface="Arial" pitchFamily="34" charset="0"/>
              </a:defRPr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8001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625" b="1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latin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8">
                <a:latin typeface="Arial" pitchFamily="34" charset="0"/>
              </a:defRPr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395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</a:blip>
          <a:srcRect l="14894" t="18707" r="49609" b="11086"/>
          <a:stretch>
            <a:fillRect/>
          </a:stretch>
        </p:blipFill>
        <p:spPr bwMode="auto">
          <a:xfrm>
            <a:off x="1" y="0"/>
            <a:ext cx="1173163" cy="615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27" name="Picture 23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</a:blip>
          <a:srcRect l="49928" t="18707" r="15958" b="11086"/>
          <a:stretch>
            <a:fillRect/>
          </a:stretch>
        </p:blipFill>
        <p:spPr bwMode="auto">
          <a:xfrm>
            <a:off x="8778876" y="0"/>
            <a:ext cx="1127125" cy="615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1143001" y="457200"/>
            <a:ext cx="7635875" cy="0"/>
          </a:xfrm>
          <a:prstGeom prst="line">
            <a:avLst/>
          </a:prstGeom>
          <a:solidFill>
            <a:schemeClr val="bg1"/>
          </a:solidFill>
          <a:ln w="28575" cap="flat" cmpd="sng" algn="ctr">
            <a:gradFill flip="none" rotWithShape="1">
              <a:gsLst>
                <a:gs pos="50000">
                  <a:srgbClr val="000099"/>
                </a:gs>
                <a:gs pos="49000">
                  <a:srgbClr val="FF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1"/>
          <p:cNvCxnSpPr>
            <a:cxnSpLocks noChangeShapeType="1"/>
          </p:cNvCxnSpPr>
          <p:nvPr userDrawn="1"/>
        </p:nvCxnSpPr>
        <p:spPr bwMode="auto">
          <a:xfrm>
            <a:off x="0" y="6477000"/>
            <a:ext cx="9906000" cy="0"/>
          </a:xfrm>
          <a:prstGeom prst="line">
            <a:avLst/>
          </a:prstGeom>
          <a:noFill/>
          <a:ln w="19050" algn="ctr">
            <a:solidFill>
              <a:srgbClr val="000099"/>
            </a:solidFill>
            <a:round/>
            <a:headEnd type="none" w="sm" len="sm"/>
            <a:tailEnd type="none" w="sm" len="sm"/>
          </a:ln>
        </p:spPr>
      </p:cxnSp>
      <p:sp>
        <p:nvSpPr>
          <p:cNvPr id="9" name="TextBox 3"/>
          <p:cNvSpPr txBox="1"/>
          <p:nvPr userDrawn="1"/>
        </p:nvSpPr>
        <p:spPr>
          <a:xfrm>
            <a:off x="9025631" y="6537523"/>
            <a:ext cx="8803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Slide </a:t>
            </a:r>
            <a:fld id="{95327F35-1331-4D6D-A045-76350FDA60CD}" type="slidenum">
              <a:rPr lang="en-US" sz="14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l" descr="Classification: Internal">
            <a:extLst>
              <a:ext uri="{FF2B5EF4-FFF2-40B4-BE49-F238E27FC236}">
                <a16:creationId xmlns:a16="http://schemas.microsoft.com/office/drawing/2014/main" id="{A788B577-E372-43C8-B825-9AC1C034B0E4}"/>
              </a:ext>
            </a:extLst>
          </p:cNvPr>
          <p:cNvSpPr txBox="1"/>
          <p:nvPr userDrawn="1"/>
        </p:nvSpPr>
        <p:spPr>
          <a:xfrm>
            <a:off x="0" y="6537960"/>
            <a:ext cx="9906000" cy="22313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effectLst/>
                <a:latin typeface="Microsoft Sans Serif" panose="020B0604020202020204" pitchFamily="34" charset="0"/>
                <a:cs typeface="Arial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effectLst/>
                <a:latin typeface="Microsoft Sans Serif" panose="020B0604020202020204" pitchFamily="34" charset="0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411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5pPr>
      <a:lvl6pPr marL="371475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6pPr>
      <a:lvl7pPr marL="742950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7pPr>
      <a:lvl8pPr marL="1114425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8pPr>
      <a:lvl9pPr marL="1485900" algn="ctr" rtl="0" fontAlgn="base">
        <a:spcBef>
          <a:spcPct val="0"/>
        </a:spcBef>
        <a:spcAft>
          <a:spcPct val="0"/>
        </a:spcAft>
        <a:defRPr sz="3575">
          <a:solidFill>
            <a:schemeClr val="tx2"/>
          </a:solidFill>
          <a:latin typeface="Times New Roman" charset="0"/>
        </a:defRPr>
      </a:lvl9pPr>
    </p:titleStyle>
    <p:bodyStyle>
      <a:lvl1pPr marL="278606" indent="-278606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0" fontAlgn="base" hangingPunct="0">
        <a:spcBef>
          <a:spcPct val="20000"/>
        </a:spcBef>
        <a:spcAft>
          <a:spcPct val="0"/>
        </a:spcAft>
        <a:buChar char="–"/>
        <a:defRPr sz="2275">
          <a:solidFill>
            <a:schemeClr val="tx1"/>
          </a:solidFill>
          <a:latin typeface="+mn-lt"/>
        </a:defRPr>
      </a:lvl2pPr>
      <a:lvl3pPr marL="928688" indent="-185738" algn="l" rtl="0" eaLnBrk="0" fontAlgn="base" hangingPunct="0">
        <a:spcBef>
          <a:spcPct val="20000"/>
        </a:spcBef>
        <a:spcAft>
          <a:spcPct val="0"/>
        </a:spcAft>
        <a:buChar char="•"/>
        <a:defRPr sz="1950">
          <a:solidFill>
            <a:schemeClr val="tx1"/>
          </a:solidFill>
          <a:latin typeface="+mn-lt"/>
        </a:defRPr>
      </a:lvl3pPr>
      <a:lvl4pPr marL="1300163" indent="-185738" algn="l" rtl="0" eaLnBrk="0" fontAlgn="base" hangingPunct="0">
        <a:spcBef>
          <a:spcPct val="20000"/>
        </a:spcBef>
        <a:spcAft>
          <a:spcPct val="0"/>
        </a:spcAft>
        <a:buChar char="–"/>
        <a:defRPr sz="1625">
          <a:solidFill>
            <a:schemeClr val="tx1"/>
          </a:solidFill>
          <a:latin typeface="+mn-lt"/>
        </a:defRPr>
      </a:lvl4pPr>
      <a:lvl5pPr marL="1671638" indent="-185738" algn="l" rtl="0" eaLnBrk="0" fontAlgn="base" hangingPunct="0">
        <a:spcBef>
          <a:spcPct val="20000"/>
        </a:spcBef>
        <a:spcAft>
          <a:spcPct val="0"/>
        </a:spcAft>
        <a:buChar char="•"/>
        <a:defRPr sz="1625">
          <a:solidFill>
            <a:schemeClr val="tx1"/>
          </a:solidFill>
          <a:latin typeface="+mn-lt"/>
        </a:defRPr>
      </a:lvl5pPr>
      <a:lvl6pPr marL="2043113" indent="-185738" algn="l" rtl="0" fontAlgn="base">
        <a:spcBef>
          <a:spcPct val="20000"/>
        </a:spcBef>
        <a:spcAft>
          <a:spcPct val="0"/>
        </a:spcAft>
        <a:buChar char="•"/>
        <a:defRPr sz="1625">
          <a:solidFill>
            <a:schemeClr val="tx1"/>
          </a:solidFill>
          <a:latin typeface="+mn-lt"/>
        </a:defRPr>
      </a:lvl6pPr>
      <a:lvl7pPr marL="2414588" indent="-185738" algn="l" rtl="0" fontAlgn="base">
        <a:spcBef>
          <a:spcPct val="20000"/>
        </a:spcBef>
        <a:spcAft>
          <a:spcPct val="0"/>
        </a:spcAft>
        <a:buChar char="•"/>
        <a:defRPr sz="1625">
          <a:solidFill>
            <a:schemeClr val="tx1"/>
          </a:solidFill>
          <a:latin typeface="+mn-lt"/>
        </a:defRPr>
      </a:lvl7pPr>
      <a:lvl8pPr marL="2786063" indent="-185738" algn="l" rtl="0" fontAlgn="base">
        <a:spcBef>
          <a:spcPct val="20000"/>
        </a:spcBef>
        <a:spcAft>
          <a:spcPct val="0"/>
        </a:spcAft>
        <a:buChar char="•"/>
        <a:defRPr sz="1625">
          <a:solidFill>
            <a:schemeClr val="tx1"/>
          </a:solidFill>
          <a:latin typeface="+mn-lt"/>
        </a:defRPr>
      </a:lvl8pPr>
      <a:lvl9pPr marL="3157538" indent="-185738" algn="l" rtl="0" fontAlgn="base">
        <a:spcBef>
          <a:spcPct val="20000"/>
        </a:spcBef>
        <a:spcAft>
          <a:spcPct val="0"/>
        </a:spcAft>
        <a:buChar char="•"/>
        <a:defRPr sz="16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886" y="2895600"/>
            <a:ext cx="9906000" cy="685800"/>
          </a:xfrm>
          <a:prstGeom prst="rect">
            <a:avLst/>
          </a:prstGeom>
          <a:solidFill>
            <a:srgbClr val="000099"/>
          </a:solidFill>
        </p:spPr>
        <p:txBody>
          <a:bodyPr anchor="t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50" b="1" cap="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5pPr>
            <a:lvl6pPr marL="371475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6pPr>
            <a:lvl7pPr marL="742950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7pPr>
            <a:lvl8pPr marL="1114425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8pPr>
            <a:lvl9pPr marL="1485900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  <a:cs typeface="Arial" pitchFamily="34" charset="0"/>
              </a:rPr>
              <a:t>QMS Dashboard </a:t>
            </a:r>
          </a:p>
        </p:txBody>
      </p:sp>
    </p:spTree>
    <p:extLst>
      <p:ext uri="{BB962C8B-B14F-4D97-AF65-F5344CB8AC3E}">
        <p14:creationId xmlns:p14="http://schemas.microsoft.com/office/powerpoint/2010/main" val="17849055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9A4F-464D-7E9C-66D2-E2BBE986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2816"/>
            <a:ext cx="2133600" cy="30652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IN" sz="2000" kern="1200" dirty="0">
                <a:solidFill>
                  <a:srgbClr val="000099"/>
                </a:solidFill>
                <a:ea typeface="+mn-ea"/>
                <a:cs typeface="Arial" pitchFamily="34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ECA9-C900-E7B5-F494-F9FA7DDA8A38}"/>
              </a:ext>
            </a:extLst>
          </p:cNvPr>
          <p:cNvSpPr txBox="1"/>
          <p:nvPr/>
        </p:nvSpPr>
        <p:spPr>
          <a:xfrm>
            <a:off x="195942" y="1167966"/>
            <a:ext cx="8839201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The QMS Dashboar</a:t>
            </a:r>
            <a:r>
              <a:rPr lang="en-I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 is used to View or Track the QMS/PCB/EHS Reports of Suppliers.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Dashboard is used to monitor the status of QMS Certificates uploaded by vendors 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Can be able to View the certificates 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IN" sz="20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D8A5B6-D513-7DDA-A354-B9F591E4FAD9}"/>
              </a:ext>
            </a:extLst>
          </p:cNvPr>
          <p:cNvSpPr txBox="1">
            <a:spLocks/>
          </p:cNvSpPr>
          <p:nvPr/>
        </p:nvSpPr>
        <p:spPr>
          <a:xfrm>
            <a:off x="174171" y="3973286"/>
            <a:ext cx="3581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50" b="1" cap="all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5pPr>
            <a:lvl6pPr marL="371475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6pPr>
            <a:lvl7pPr marL="742950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7pPr>
            <a:lvl8pPr marL="1114425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8pPr>
            <a:lvl9pPr marL="1485900" algn="ctr" rtl="0" fontAlgn="base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IN" sz="2000" dirty="0">
                <a:solidFill>
                  <a:srgbClr val="000099"/>
                </a:solidFill>
                <a:ea typeface="+mn-ea"/>
                <a:cs typeface="Arial" pitchFamily="34" charset="0"/>
              </a:rPr>
              <a:t>Scope of the Project :</a:t>
            </a:r>
            <a:endParaRPr lang="en-IN" sz="2000" kern="1200" dirty="0">
              <a:solidFill>
                <a:srgbClr val="000099"/>
              </a:solidFill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DB5D0-70F0-E5DB-69FB-B22654CD2114}"/>
              </a:ext>
            </a:extLst>
          </p:cNvPr>
          <p:cNvSpPr txBox="1"/>
          <p:nvPr/>
        </p:nvSpPr>
        <p:spPr>
          <a:xfrm>
            <a:off x="381000" y="4376057"/>
            <a:ext cx="8839201" cy="14972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Currently the QMS dashboard has deviations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Checks and control can be added to make the dashboard User friendly </a:t>
            </a:r>
          </a:p>
        </p:txBody>
      </p:sp>
    </p:spTree>
    <p:extLst>
      <p:ext uri="{BB962C8B-B14F-4D97-AF65-F5344CB8AC3E}">
        <p14:creationId xmlns:p14="http://schemas.microsoft.com/office/powerpoint/2010/main" val="14552703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218BA2-3D49-7794-56B1-F5959632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50" b="4853"/>
          <a:stretch/>
        </p:blipFill>
        <p:spPr>
          <a:xfrm>
            <a:off x="685800" y="1447799"/>
            <a:ext cx="8534400" cy="4588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BFAB54-AC47-A6A9-1BF7-FBB7A13631D2}"/>
              </a:ext>
            </a:extLst>
          </p:cNvPr>
          <p:cNvSpPr txBox="1"/>
          <p:nvPr/>
        </p:nvSpPr>
        <p:spPr>
          <a:xfrm>
            <a:off x="990600" y="821324"/>
            <a:ext cx="7734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Intranet – Type QMS on the Search button – Click on QMS /EHS/PCB Certification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D6C17-4144-9030-7DC0-BBEE6050AF76}"/>
              </a:ext>
            </a:extLst>
          </p:cNvPr>
          <p:cNvSpPr txBox="1"/>
          <p:nvPr/>
        </p:nvSpPr>
        <p:spPr>
          <a:xfrm>
            <a:off x="1219200" y="60421"/>
            <a:ext cx="990600" cy="33855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Step:1</a:t>
            </a:r>
          </a:p>
        </p:txBody>
      </p:sp>
    </p:spTree>
    <p:extLst>
      <p:ext uri="{BB962C8B-B14F-4D97-AF65-F5344CB8AC3E}">
        <p14:creationId xmlns:p14="http://schemas.microsoft.com/office/powerpoint/2010/main" val="12008598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AD9480-0663-C07A-41BD-C26D01E8ACC5}"/>
              </a:ext>
            </a:extLst>
          </p:cNvPr>
          <p:cNvSpPr txBox="1"/>
          <p:nvPr/>
        </p:nvSpPr>
        <p:spPr>
          <a:xfrm>
            <a:off x="21771" y="516523"/>
            <a:ext cx="394335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Report : Click on the Detail Report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062D7-283C-BE31-13F7-1EDE557564A4}"/>
              </a:ext>
            </a:extLst>
          </p:cNvPr>
          <p:cNvSpPr txBox="1"/>
          <p:nvPr/>
        </p:nvSpPr>
        <p:spPr>
          <a:xfrm>
            <a:off x="32657" y="3292380"/>
            <a:ext cx="394335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Certificate type : QMS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0DBDD-12EB-3014-754B-401550CEA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2" r="16154" b="58205"/>
          <a:stretch/>
        </p:blipFill>
        <p:spPr>
          <a:xfrm>
            <a:off x="228600" y="990600"/>
            <a:ext cx="9067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40AD3-63FD-E0B3-0623-0D07CC35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5" t="26753" r="3846" b="48632"/>
          <a:stretch/>
        </p:blipFill>
        <p:spPr>
          <a:xfrm>
            <a:off x="228600" y="4005943"/>
            <a:ext cx="9067800" cy="1623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E3D4C7-FECD-152A-6027-174B26A1BBCB}"/>
              </a:ext>
            </a:extLst>
          </p:cNvPr>
          <p:cNvSpPr txBox="1"/>
          <p:nvPr/>
        </p:nvSpPr>
        <p:spPr>
          <a:xfrm>
            <a:off x="1219200" y="60421"/>
            <a:ext cx="990600" cy="33855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Step:2</a:t>
            </a:r>
          </a:p>
        </p:txBody>
      </p:sp>
    </p:spTree>
    <p:extLst>
      <p:ext uri="{BB962C8B-B14F-4D97-AF65-F5344CB8AC3E}">
        <p14:creationId xmlns:p14="http://schemas.microsoft.com/office/powerpoint/2010/main" val="19422719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DA1C85-024A-758F-2EEA-E17094AC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990600"/>
            <a:ext cx="8915400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DEBEB-4299-968A-3E6C-C09760DF2D7E}"/>
              </a:ext>
            </a:extLst>
          </p:cNvPr>
          <p:cNvSpPr txBox="1"/>
          <p:nvPr/>
        </p:nvSpPr>
        <p:spPr>
          <a:xfrm>
            <a:off x="1085850" y="556796"/>
            <a:ext cx="7734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Intranet – Type QMS on the Search button – Click on QMS /EHS/PCB Certification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C5EB7F-806E-1514-D27C-E186817DB9A1}"/>
              </a:ext>
            </a:extLst>
          </p:cNvPr>
          <p:cNvSpPr/>
          <p:nvPr/>
        </p:nvSpPr>
        <p:spPr bwMode="auto">
          <a:xfrm>
            <a:off x="506186" y="2764971"/>
            <a:ext cx="8686800" cy="685800"/>
          </a:xfrm>
          <a:prstGeom prst="roundRect">
            <a:avLst/>
          </a:prstGeom>
          <a:noFill/>
          <a:ln w="19050" cap="flat" cmpd="sng" algn="ctr">
            <a:solidFill>
              <a:srgbClr val="FF5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1" i="0" u="none" strike="noStrike" cap="none" normalizeH="0" baseline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94240-4DE2-C242-5F54-5E31FCA5BDE0}"/>
              </a:ext>
            </a:extLst>
          </p:cNvPr>
          <p:cNvSpPr txBox="1"/>
          <p:nvPr/>
        </p:nvSpPr>
        <p:spPr>
          <a:xfrm>
            <a:off x="1085850" y="533400"/>
            <a:ext cx="7734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Intranet – Type QMS on the Search button – Click on QMS /EHS/PCB Certification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5E1FA-79DE-075F-0FF1-3728DAA2D137}"/>
              </a:ext>
            </a:extLst>
          </p:cNvPr>
          <p:cNvSpPr txBox="1"/>
          <p:nvPr/>
        </p:nvSpPr>
        <p:spPr>
          <a:xfrm>
            <a:off x="1219200" y="60421"/>
            <a:ext cx="990600" cy="33855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Step:3</a:t>
            </a:r>
          </a:p>
        </p:txBody>
      </p:sp>
    </p:spTree>
    <p:extLst>
      <p:ext uri="{BB962C8B-B14F-4D97-AF65-F5344CB8AC3E}">
        <p14:creationId xmlns:p14="http://schemas.microsoft.com/office/powerpoint/2010/main" val="35161758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85ED34-94A3-09B2-704F-989AC6232A62}"/>
              </a:ext>
            </a:extLst>
          </p:cNvPr>
          <p:cNvSpPr txBox="1"/>
          <p:nvPr/>
        </p:nvSpPr>
        <p:spPr>
          <a:xfrm>
            <a:off x="3124200" y="-15010"/>
            <a:ext cx="340995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Improvement Points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595DE-B490-15AA-613A-2E13A399FFCD}"/>
              </a:ext>
            </a:extLst>
          </p:cNvPr>
          <p:cNvSpPr txBox="1"/>
          <p:nvPr/>
        </p:nvSpPr>
        <p:spPr>
          <a:xfrm>
            <a:off x="195943" y="762000"/>
            <a:ext cx="9514114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1) Total Number of suppliers code : Remove the Non-Active suppliers form the list  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2) Total Applicable vendors : Add one more column to differentiate Plant &amp; Warehouse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3) Expired  : Many Suppliers are not captured 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4) Summary Can be defined (Refer Page 7) 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5) Expiring </a:t>
            </a: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 3 Months : Mail Trigger to be send to Internal &amp; Suppliers.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6) Category : EV also to be Added .</a:t>
            </a:r>
            <a:br>
              <a:rPr lang="en-IN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7) Export Option to provide for downloading the summary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8) This is applicable for EHS &amp; PCB Certificates 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9) Summary data :  Daily Auto mail Trigger to CP Category heads &amp; Sections heads can be sent .</a:t>
            </a:r>
            <a:endParaRPr lang="en-IN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10) Tier 1 &amp; 2 Tab can be removed 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11)  ISO14001 and ISO9001-2008 Can be removed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93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1B7C55-34C6-0C8B-1CEA-F9B2B7F2EA8F}"/>
              </a:ext>
            </a:extLst>
          </p:cNvPr>
          <p:cNvSpPr txBox="1"/>
          <p:nvPr/>
        </p:nvSpPr>
        <p:spPr>
          <a:xfrm>
            <a:off x="2743200" y="609600"/>
            <a:ext cx="4114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Summary Table output after downloading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D32B2F-2F02-2F6F-2A27-F7C561920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97332"/>
              </p:ext>
            </p:extLst>
          </p:nvPr>
        </p:nvGraphicFramePr>
        <p:xfrm>
          <a:off x="381000" y="1066800"/>
          <a:ext cx="9372600" cy="4417258"/>
        </p:xfrm>
        <a:graphic>
          <a:graphicData uri="http://schemas.openxmlformats.org/drawingml/2006/table">
            <a:tbl>
              <a:tblPr/>
              <a:tblGrid>
                <a:gridCol w="518863">
                  <a:extLst>
                    <a:ext uri="{9D8B030D-6E8A-4147-A177-3AD203B41FA5}">
                      <a16:colId xmlns:a16="http://schemas.microsoft.com/office/drawing/2014/main" val="3413529515"/>
                    </a:ext>
                  </a:extLst>
                </a:gridCol>
                <a:gridCol w="2051207">
                  <a:extLst>
                    <a:ext uri="{9D8B030D-6E8A-4147-A177-3AD203B41FA5}">
                      <a16:colId xmlns:a16="http://schemas.microsoft.com/office/drawing/2014/main" val="2505066154"/>
                    </a:ext>
                  </a:extLst>
                </a:gridCol>
                <a:gridCol w="1631792">
                  <a:extLst>
                    <a:ext uri="{9D8B030D-6E8A-4147-A177-3AD203B41FA5}">
                      <a16:colId xmlns:a16="http://schemas.microsoft.com/office/drawing/2014/main" val="1264588896"/>
                    </a:ext>
                  </a:extLst>
                </a:gridCol>
                <a:gridCol w="693511">
                  <a:extLst>
                    <a:ext uri="{9D8B030D-6E8A-4147-A177-3AD203B41FA5}">
                      <a16:colId xmlns:a16="http://schemas.microsoft.com/office/drawing/2014/main" val="2379262225"/>
                    </a:ext>
                  </a:extLst>
                </a:gridCol>
                <a:gridCol w="795498">
                  <a:extLst>
                    <a:ext uri="{9D8B030D-6E8A-4147-A177-3AD203B41FA5}">
                      <a16:colId xmlns:a16="http://schemas.microsoft.com/office/drawing/2014/main" val="1753498933"/>
                    </a:ext>
                  </a:extLst>
                </a:gridCol>
                <a:gridCol w="928082">
                  <a:extLst>
                    <a:ext uri="{9D8B030D-6E8A-4147-A177-3AD203B41FA5}">
                      <a16:colId xmlns:a16="http://schemas.microsoft.com/office/drawing/2014/main" val="3255392430"/>
                    </a:ext>
                  </a:extLst>
                </a:gridCol>
                <a:gridCol w="683313">
                  <a:extLst>
                    <a:ext uri="{9D8B030D-6E8A-4147-A177-3AD203B41FA5}">
                      <a16:colId xmlns:a16="http://schemas.microsoft.com/office/drawing/2014/main" val="2756043561"/>
                    </a:ext>
                  </a:extLst>
                </a:gridCol>
                <a:gridCol w="489537">
                  <a:extLst>
                    <a:ext uri="{9D8B030D-6E8A-4147-A177-3AD203B41FA5}">
                      <a16:colId xmlns:a16="http://schemas.microsoft.com/office/drawing/2014/main" val="568097995"/>
                    </a:ext>
                  </a:extLst>
                </a:gridCol>
                <a:gridCol w="846491">
                  <a:extLst>
                    <a:ext uri="{9D8B030D-6E8A-4147-A177-3AD203B41FA5}">
                      <a16:colId xmlns:a16="http://schemas.microsoft.com/office/drawing/2014/main" val="1650389214"/>
                    </a:ext>
                  </a:extLst>
                </a:gridCol>
                <a:gridCol w="734306">
                  <a:extLst>
                    <a:ext uri="{9D8B030D-6E8A-4147-A177-3AD203B41FA5}">
                      <a16:colId xmlns:a16="http://schemas.microsoft.com/office/drawing/2014/main" val="728242567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CODE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NAME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IATF-16949-2016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ISO14001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ISO9001-2008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OHSAS18001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PCB-AIR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PCB-HAZ-MATL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PCB-WATER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5287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20017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BALAJI PRESS PRODUCTS INDIA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PRESSING AND FABRICATION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2024-05-25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600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20018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PRODUCTS (INDIA)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MECHANICAL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2024-09-25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3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20019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BERGER PAINTS INDIA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PLASTICS RUBBER AND PAINT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2024-01-26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2025-07-31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2025-07-31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2025-07-31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3355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3M  INDIA 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PLASTICS RUBBER AND PAINT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2024-09-15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2024-01-26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2024-01-26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996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20023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CANARA STANDARD KEYS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FORGING AND MACHINING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2062-11-18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708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20024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 PLASTICS (INDIA)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PLASTICS RUBBER AND PAINT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2025-01-25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2024-03-31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2024-03-31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7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 PRESS PRODUCTS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PRESSING AND FABRICATION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2025-04-09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2027-12-31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0640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CHHEDA ELECTRICALS &amp; ELECTRONICS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ELECTRICAL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2025-04-06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2025-03-31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2025-03-31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2025-03-31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781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DIMO CASTINGS PRIVATE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CASTING AND MACHINING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2024-12-06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2031-09-30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1660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20034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ELKAYEM AUTO ANCILLARIES PRIVATE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PRESSING AND FABRICATION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213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ELKAYEM AUTO ANCILLARIES PRIVATE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PRESSING AND FABRICATION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2024-12-31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2024-12-31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2024-12-31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7325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 KITS INDIA PRIVATE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MECHANICAL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2025-03-13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583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FIEM INDUSTRIES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ELECTRICAL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2024-08-20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2023-09-30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2023-09-30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7450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20052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G.I.AUTO PRIVATE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FORGING AND MACHINING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2024-03-05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2024-03-05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2033-12-31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2026-12-31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6469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 INDIA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MECHANICAL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2025-01-10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145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20062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GOWRISHANKAR ENGINEERING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FORGING AND MACHINING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2025-08-09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2027-06-30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4651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20066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HI-TECH ARAI PRIVATE LIMITED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MECHANICAL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2024-06-25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2025-03-15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2026-03-31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Available</a:t>
                      </a:r>
                    </a:p>
                  </a:txBody>
                  <a:tcPr marL="4493" marR="4493" marT="4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482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C71E50-753D-15D0-F078-658BFE8D6CC6}"/>
              </a:ext>
            </a:extLst>
          </p:cNvPr>
          <p:cNvSpPr txBox="1"/>
          <p:nvPr/>
        </p:nvSpPr>
        <p:spPr>
          <a:xfrm>
            <a:off x="762000" y="5624475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Certificate Uploaded can be indicated as Green with Expiry date.</a:t>
            </a:r>
          </a:p>
          <a:p>
            <a:pPr marL="342900" indent="-342900">
              <a:buAutoNum type="arabicParenR"/>
            </a:pPr>
            <a:r>
              <a:rPr lang="en-IN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Not Uploaded Can in Red Font .</a:t>
            </a:r>
          </a:p>
          <a:p>
            <a:pPr marL="342900" indent="-342900">
              <a:buAutoNum type="arabicParenR"/>
            </a:pPr>
            <a:r>
              <a:rPr lang="en-IN" sz="1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Expiry can be in orange Font .</a:t>
            </a:r>
            <a:endParaRPr lang="en-IN" sz="14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36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QCTEMP98">
  <a:themeElements>
    <a:clrScheme name="QCTEMP98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CTEMP9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66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66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Wingdings 2" pitchFamily="18" charset="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solidFill>
              <a:srgbClr val="000099"/>
            </a:solidFill>
            <a:effectLst/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QCTEMP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CTEMP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24161</TotalTime>
  <Words>651</Words>
  <Application>Microsoft Office PowerPoint</Application>
  <PresentationFormat>A4 Paper (210x297 mm)</PresentationFormat>
  <Paragraphs>211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Microsoft Sans Serif</vt:lpstr>
      <vt:lpstr>Times New Roman</vt:lpstr>
      <vt:lpstr>Wingdings 2</vt:lpstr>
      <vt:lpstr>QCTEMP98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Ramachandran (BPL &amp; TQC/Hosur/TVSMotor)</dc:creator>
  <cp:lastModifiedBy>A Roshan(CP/Hosur/TVSMotor)</cp:lastModifiedBy>
  <cp:revision>1316</cp:revision>
  <cp:lastPrinted>2022-05-19T09:47:58Z</cp:lastPrinted>
  <dcterms:created xsi:type="dcterms:W3CDTF">2012-09-15T09:18:11Z</dcterms:created>
  <dcterms:modified xsi:type="dcterms:W3CDTF">2023-07-04T08:36:33Z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eb101e83-505f-4ed9-8a63-f42e410f6b4d</vt:lpwstr>
  </property>
  <property fmtid="{D5CDD505-2E9C-101B-9397-08002B2CF9AE}" pid="3" name="Classification">
    <vt:lpwstr>TVSM_INT3RNAL</vt:lpwstr>
  </property>
</Properties>
</file>