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0" r:id="rId4"/>
    <p:sldId id="269" r:id="rId5"/>
    <p:sldId id="272" r:id="rId6"/>
    <p:sldId id="259" r:id="rId7"/>
    <p:sldId id="266" r:id="rId8"/>
    <p:sldId id="271" r:id="rId9"/>
    <p:sldId id="263" r:id="rId10"/>
    <p:sldId id="261" r:id="rId11"/>
    <p:sldId id="27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426069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362214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40969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976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9454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294040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98738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490437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32551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323856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292056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76853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9023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79245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75913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174189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E84AB3-A392-46F1-A00E-7775DA44BD6C}" type="datetimeFigureOut">
              <a:rPr lang="en-IN" smtClean="0"/>
              <a:t>26-07-2022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BEC4A7-4AA1-4F7E-953A-433961254718}" type="slidenum">
              <a:rPr lang="en-IN" smtClean="0"/>
              <a:t>‹#›</a:t>
            </a:fld>
            <a:endParaRPr lang="en-IN" dirty="0"/>
          </a:p>
        </p:txBody>
      </p:sp>
    </p:spTree>
    <p:extLst>
      <p:ext uri="{BB962C8B-B14F-4D97-AF65-F5344CB8AC3E}">
        <p14:creationId xmlns:p14="http://schemas.microsoft.com/office/powerpoint/2010/main" val="325548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E84AB3-A392-46F1-A00E-7775DA44BD6C}" type="datetimeFigureOut">
              <a:rPr lang="en-IN" smtClean="0"/>
              <a:t>26-07-2022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BEC4A7-4AA1-4F7E-953A-433961254718}" type="slidenum">
              <a:rPr lang="en-IN" smtClean="0"/>
              <a:t>‹#›</a:t>
            </a:fld>
            <a:endParaRPr lang="en-IN" dirty="0"/>
          </a:p>
        </p:txBody>
      </p:sp>
    </p:spTree>
    <p:extLst>
      <p:ext uri="{BB962C8B-B14F-4D97-AF65-F5344CB8AC3E}">
        <p14:creationId xmlns:p14="http://schemas.microsoft.com/office/powerpoint/2010/main" val="5400896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2758DD4-2736-4308-B55A-F2034E6748FE}"/>
              </a:ext>
            </a:extLst>
          </p:cNvPr>
          <p:cNvSpPr/>
          <p:nvPr/>
        </p:nvSpPr>
        <p:spPr>
          <a:xfrm>
            <a:off x="1152524" y="1967264"/>
            <a:ext cx="2628900" cy="25472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Bug Tracker</a:t>
            </a:r>
          </a:p>
        </p:txBody>
      </p:sp>
      <p:pic>
        <p:nvPicPr>
          <p:cNvPr id="4" name="Picture 3" descr="Graphical user interface, website&#10;&#10;Description automatically generated">
            <a:extLst>
              <a:ext uri="{FF2B5EF4-FFF2-40B4-BE49-F238E27FC236}">
                <a16:creationId xmlns:a16="http://schemas.microsoft.com/office/drawing/2014/main" id="{7F5BF620-41F6-4777-B30C-4C2684A8D404}"/>
              </a:ext>
            </a:extLst>
          </p:cNvPr>
          <p:cNvPicPr>
            <a:picLocks noChangeAspect="1"/>
          </p:cNvPicPr>
          <p:nvPr/>
        </p:nvPicPr>
        <p:blipFill rotWithShape="1">
          <a:blip r:embed="rId2">
            <a:extLst>
              <a:ext uri="{28A0092B-C50C-407E-A947-70E740481C1C}">
                <a14:useLocalDpi xmlns:a14="http://schemas.microsoft.com/office/drawing/2010/main" val="0"/>
              </a:ext>
            </a:extLst>
          </a:blip>
          <a:srcRect l="6971" t="7391" r="29232" b="-1"/>
          <a:stretch/>
        </p:blipFill>
        <p:spPr>
          <a:xfrm>
            <a:off x="4693878" y="746753"/>
            <a:ext cx="6780700" cy="5364493"/>
          </a:xfrm>
          <a:prstGeom prst="rect">
            <a:avLst/>
          </a:prstGeom>
        </p:spPr>
      </p:pic>
    </p:spTree>
    <p:extLst>
      <p:ext uri="{BB962C8B-B14F-4D97-AF65-F5344CB8AC3E}">
        <p14:creationId xmlns:p14="http://schemas.microsoft.com/office/powerpoint/2010/main" val="170970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88F4743-78A2-4A94-8DC7-8118B9BBB937}"/>
              </a:ext>
              <a:ext uri="{C183D7F6-B498-43B3-948B-1728B52AA6E4}">
                <adec:decorative xmlns:adec="http://schemas.microsoft.com/office/drawing/2017/decorative" val="0"/>
              </a:ext>
            </a:extLst>
          </p:cNvPr>
          <p:cNvSpPr/>
          <p:nvPr/>
        </p:nvSpPr>
        <p:spPr>
          <a:xfrm>
            <a:off x="837090" y="2125276"/>
            <a:ext cx="7419975" cy="3552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4" name="TextBox 3">
            <a:extLst>
              <a:ext uri="{FF2B5EF4-FFF2-40B4-BE49-F238E27FC236}">
                <a16:creationId xmlns:a16="http://schemas.microsoft.com/office/drawing/2014/main" id="{D72287F0-BF21-4712-A589-A667084AF1FF}"/>
              </a:ext>
            </a:extLst>
          </p:cNvPr>
          <p:cNvSpPr txBox="1"/>
          <p:nvPr/>
        </p:nvSpPr>
        <p:spPr>
          <a:xfrm>
            <a:off x="1406014" y="2424360"/>
            <a:ext cx="5525728" cy="2954655"/>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rPr>
              <a:t>Spring tool suite </a:t>
            </a:r>
          </a:p>
          <a:p>
            <a:pPr marL="285750" indent="-285750">
              <a:buFont typeface="Arial" panose="020B0604020202020204" pitchFamily="34" charset="0"/>
              <a:buChar char="•"/>
            </a:pPr>
            <a:r>
              <a:rPr lang="en-IN" sz="2800" dirty="0">
                <a:solidFill>
                  <a:schemeClr val="bg1"/>
                </a:solidFill>
              </a:rPr>
              <a:t>PostgreSQL</a:t>
            </a:r>
          </a:p>
          <a:p>
            <a:pPr marL="285750" indent="-285750">
              <a:buFont typeface="Arial" panose="020B0604020202020204" pitchFamily="34" charset="0"/>
              <a:buChar char="•"/>
            </a:pPr>
            <a:r>
              <a:rPr lang="en-IN" sz="2800" dirty="0">
                <a:solidFill>
                  <a:schemeClr val="bg1"/>
                </a:solidFill>
              </a:rPr>
              <a:t>Swagger/Postman</a:t>
            </a:r>
          </a:p>
          <a:p>
            <a:pPr marL="285750" indent="-285750">
              <a:buFont typeface="Arial" panose="020B0604020202020204" pitchFamily="34" charset="0"/>
              <a:buChar char="•"/>
            </a:pPr>
            <a:r>
              <a:rPr lang="en-IN" sz="2800" dirty="0">
                <a:solidFill>
                  <a:schemeClr val="bg1"/>
                </a:solidFill>
              </a:rPr>
              <a:t>Tomcat server </a:t>
            </a:r>
          </a:p>
          <a:p>
            <a:pPr marL="285750" indent="-285750">
              <a:buFont typeface="Arial" panose="020B0604020202020204" pitchFamily="34" charset="0"/>
              <a:buChar char="•"/>
            </a:pPr>
            <a:r>
              <a:rPr lang="en-IN" sz="2800" dirty="0">
                <a:solidFill>
                  <a:schemeClr val="bg1"/>
                </a:solidFill>
              </a:rPr>
              <a:t>Junit Testing</a:t>
            </a:r>
          </a:p>
          <a:p>
            <a:pPr marL="285750" indent="-285750">
              <a:buFont typeface="Arial" panose="020B0604020202020204" pitchFamily="34" charset="0"/>
              <a:buChar char="•"/>
            </a:pPr>
            <a:r>
              <a:rPr lang="en-IN" sz="2800" dirty="0">
                <a:solidFill>
                  <a:schemeClr val="bg1"/>
                </a:solidFill>
              </a:rPr>
              <a:t>Mockito Testing</a:t>
            </a:r>
            <a:endParaRPr lang="en-IN" dirty="0">
              <a:solidFill>
                <a:schemeClr val="bg1"/>
              </a:solidFill>
            </a:endParaRPr>
          </a:p>
          <a:p>
            <a:endParaRPr lang="en-IN" dirty="0">
              <a:solidFill>
                <a:schemeClr val="bg1"/>
              </a:solidFill>
            </a:endParaRPr>
          </a:p>
        </p:txBody>
      </p:sp>
      <p:sp>
        <p:nvSpPr>
          <p:cNvPr id="5" name="Rectangle: Rounded Corners 4">
            <a:extLst>
              <a:ext uri="{FF2B5EF4-FFF2-40B4-BE49-F238E27FC236}">
                <a16:creationId xmlns:a16="http://schemas.microsoft.com/office/drawing/2014/main" id="{8D95B096-83DE-504B-4707-ABF7D1F91719}"/>
              </a:ext>
            </a:extLst>
          </p:cNvPr>
          <p:cNvSpPr/>
          <p:nvPr/>
        </p:nvSpPr>
        <p:spPr>
          <a:xfrm>
            <a:off x="3132264" y="539512"/>
            <a:ext cx="5927471"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 Software Requirement</a:t>
            </a:r>
          </a:p>
        </p:txBody>
      </p:sp>
    </p:spTree>
    <p:extLst>
      <p:ext uri="{BB962C8B-B14F-4D97-AF65-F5344CB8AC3E}">
        <p14:creationId xmlns:p14="http://schemas.microsoft.com/office/powerpoint/2010/main" val="115150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5FF3D-E39D-856F-240C-0306EDD6803C}"/>
              </a:ext>
            </a:extLst>
          </p:cNvPr>
          <p:cNvSpPr txBox="1"/>
          <p:nvPr/>
        </p:nvSpPr>
        <p:spPr>
          <a:xfrm>
            <a:off x="1343116" y="2067538"/>
            <a:ext cx="9505766" cy="2585323"/>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Bug Tracking System helps to detect and manage the bugs in software products effectively.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This project BTS can be used to track the bugs in the project modules and assist in troubleshooting errors for testing and for development processes.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This project highly avoids all sources of delay in bugs reporting level within the project modules in the software industry. As application is deployed in a company server, it is much more secure.</a:t>
            </a:r>
          </a:p>
        </p:txBody>
      </p:sp>
      <p:sp>
        <p:nvSpPr>
          <p:cNvPr id="4" name="Rectangle: Rounded Corners 3">
            <a:extLst>
              <a:ext uri="{FF2B5EF4-FFF2-40B4-BE49-F238E27FC236}">
                <a16:creationId xmlns:a16="http://schemas.microsoft.com/office/drawing/2014/main" id="{755113F9-C9E8-2B0D-914B-8792DD4D7492}"/>
              </a:ext>
            </a:extLst>
          </p:cNvPr>
          <p:cNvSpPr/>
          <p:nvPr/>
        </p:nvSpPr>
        <p:spPr>
          <a:xfrm>
            <a:off x="3132263" y="581490"/>
            <a:ext cx="5927471"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 Conclusion</a:t>
            </a:r>
          </a:p>
        </p:txBody>
      </p:sp>
    </p:spTree>
    <p:extLst>
      <p:ext uri="{BB962C8B-B14F-4D97-AF65-F5344CB8AC3E}">
        <p14:creationId xmlns:p14="http://schemas.microsoft.com/office/powerpoint/2010/main" val="421257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0B1008FC-9B50-4A70-A9EC-70FFFC0C6D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12841" y="2036233"/>
            <a:ext cx="5464477" cy="2785534"/>
          </a:xfrm>
          <a:prstGeom prst="rect">
            <a:avLst/>
          </a:prstGeom>
        </p:spPr>
      </p:pic>
    </p:spTree>
    <p:extLst>
      <p:ext uri="{BB962C8B-B14F-4D97-AF65-F5344CB8AC3E}">
        <p14:creationId xmlns:p14="http://schemas.microsoft.com/office/powerpoint/2010/main" val="117900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E2A4E-32B6-475F-8BB7-B446FE20B09E}"/>
              </a:ext>
            </a:extLst>
          </p:cNvPr>
          <p:cNvSpPr/>
          <p:nvPr/>
        </p:nvSpPr>
        <p:spPr>
          <a:xfrm>
            <a:off x="947482" y="2583610"/>
            <a:ext cx="3010619" cy="14837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Team Members</a:t>
            </a:r>
          </a:p>
        </p:txBody>
      </p:sp>
      <p:sp>
        <p:nvSpPr>
          <p:cNvPr id="3" name="TextBox 2">
            <a:extLst>
              <a:ext uri="{FF2B5EF4-FFF2-40B4-BE49-F238E27FC236}">
                <a16:creationId xmlns:a16="http://schemas.microsoft.com/office/drawing/2014/main" id="{CBB9AD0C-C225-42EF-8761-1744A63D6B79}"/>
              </a:ext>
            </a:extLst>
          </p:cNvPr>
          <p:cNvSpPr txBox="1"/>
          <p:nvPr/>
        </p:nvSpPr>
        <p:spPr>
          <a:xfrm>
            <a:off x="6096000" y="1492370"/>
            <a:ext cx="4445479" cy="369332"/>
          </a:xfrm>
          <a:prstGeom prst="rect">
            <a:avLst/>
          </a:prstGeom>
          <a:noFill/>
        </p:spPr>
        <p:txBody>
          <a:bodyPr wrap="square" rtlCol="0">
            <a:spAutoFit/>
          </a:bodyPr>
          <a:lstStyle/>
          <a:p>
            <a:endParaRPr lang="en-IN" dirty="0"/>
          </a:p>
        </p:txBody>
      </p:sp>
      <p:sp>
        <p:nvSpPr>
          <p:cNvPr id="4" name="Oval 3">
            <a:extLst>
              <a:ext uri="{FF2B5EF4-FFF2-40B4-BE49-F238E27FC236}">
                <a16:creationId xmlns:a16="http://schemas.microsoft.com/office/drawing/2014/main" id="{673842A7-81E2-45EA-A2E8-37787CA1EA04}"/>
              </a:ext>
            </a:extLst>
          </p:cNvPr>
          <p:cNvSpPr/>
          <p:nvPr/>
        </p:nvSpPr>
        <p:spPr>
          <a:xfrm>
            <a:off x="5607349" y="1836623"/>
            <a:ext cx="5210355" cy="29777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Divyashree S</a:t>
            </a:r>
          </a:p>
          <a:p>
            <a:pPr algn="ctr"/>
            <a:r>
              <a:rPr lang="en-IN" dirty="0"/>
              <a:t>Gouthami S</a:t>
            </a:r>
          </a:p>
          <a:p>
            <a:pPr algn="ctr"/>
            <a:r>
              <a:rPr lang="en-IN" dirty="0"/>
              <a:t>Manasa S</a:t>
            </a:r>
          </a:p>
          <a:p>
            <a:pPr algn="ctr"/>
            <a:r>
              <a:rPr lang="en-IN" dirty="0"/>
              <a:t> Vaishnavi I</a:t>
            </a:r>
          </a:p>
          <a:p>
            <a:pPr algn="ctr"/>
            <a:r>
              <a:rPr lang="en-IN" dirty="0"/>
              <a:t>Tejaswi V</a:t>
            </a:r>
          </a:p>
          <a:p>
            <a:pPr algn="ctr"/>
            <a:r>
              <a:rPr lang="en-IN"/>
              <a:t>Lakshmi Chandana P</a:t>
            </a:r>
            <a:endParaRPr lang="en-IN" dirty="0"/>
          </a:p>
          <a:p>
            <a:pPr algn="ctr"/>
            <a:endParaRPr lang="en-IN" dirty="0"/>
          </a:p>
          <a:p>
            <a:pPr algn="ctr"/>
            <a:endParaRPr lang="en-IN" dirty="0"/>
          </a:p>
        </p:txBody>
      </p:sp>
      <p:cxnSp>
        <p:nvCxnSpPr>
          <p:cNvPr id="6" name="Straight Connector 5">
            <a:extLst>
              <a:ext uri="{FF2B5EF4-FFF2-40B4-BE49-F238E27FC236}">
                <a16:creationId xmlns:a16="http://schemas.microsoft.com/office/drawing/2014/main" id="{3F320615-32F5-4C5C-926E-94EA944B0E2E}"/>
              </a:ext>
            </a:extLst>
          </p:cNvPr>
          <p:cNvCxnSpPr>
            <a:cxnSpLocks/>
            <a:stCxn id="2" idx="3"/>
            <a:endCxn id="4" idx="2"/>
          </p:cNvCxnSpPr>
          <p:nvPr/>
        </p:nvCxnSpPr>
        <p:spPr>
          <a:xfrm>
            <a:off x="3958101" y="3325482"/>
            <a:ext cx="16492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96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BB16F-9C73-D6D9-DD44-B2A4A2171FD6}"/>
              </a:ext>
            </a:extLst>
          </p:cNvPr>
          <p:cNvSpPr txBox="1"/>
          <p:nvPr/>
        </p:nvSpPr>
        <p:spPr>
          <a:xfrm>
            <a:off x="1402672" y="1544715"/>
            <a:ext cx="3817398" cy="36886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Introduction</a:t>
            </a:r>
          </a:p>
          <a:p>
            <a:pPr marL="285750" indent="-285750">
              <a:lnSpc>
                <a:spcPct val="200000"/>
              </a:lnSpc>
              <a:buFont typeface="Arial" panose="020B0604020202020204" pitchFamily="34" charset="0"/>
              <a:buChar char="•"/>
            </a:pPr>
            <a:r>
              <a:rPr lang="en-US" sz="2000" dirty="0"/>
              <a:t>Modules</a:t>
            </a:r>
          </a:p>
          <a:p>
            <a:pPr marL="285750" indent="-285750">
              <a:lnSpc>
                <a:spcPct val="200000"/>
              </a:lnSpc>
              <a:buFont typeface="Arial" panose="020B0604020202020204" pitchFamily="34" charset="0"/>
              <a:buChar char="•"/>
            </a:pPr>
            <a:r>
              <a:rPr lang="en-US" sz="2000" dirty="0"/>
              <a:t>Case Study Statement</a:t>
            </a:r>
          </a:p>
          <a:p>
            <a:pPr marL="285750" indent="-285750">
              <a:lnSpc>
                <a:spcPct val="200000"/>
              </a:lnSpc>
              <a:buFont typeface="Arial" panose="020B0604020202020204" pitchFamily="34" charset="0"/>
              <a:buChar char="•"/>
            </a:pPr>
            <a:r>
              <a:rPr lang="en-US" sz="2000" dirty="0"/>
              <a:t>Class diagram</a:t>
            </a:r>
          </a:p>
          <a:p>
            <a:pPr marL="285750" indent="-285750">
              <a:lnSpc>
                <a:spcPct val="200000"/>
              </a:lnSpc>
              <a:buFont typeface="Arial" panose="020B0604020202020204" pitchFamily="34" charset="0"/>
              <a:buChar char="•"/>
            </a:pPr>
            <a:r>
              <a:rPr lang="en-US" sz="2000" dirty="0"/>
              <a:t>Software Requirements</a:t>
            </a:r>
          </a:p>
          <a:p>
            <a:pPr marL="285750" indent="-285750">
              <a:lnSpc>
                <a:spcPct val="200000"/>
              </a:lnSpc>
              <a:buFont typeface="Arial" panose="020B0604020202020204" pitchFamily="34" charset="0"/>
              <a:buChar char="•"/>
            </a:pPr>
            <a:r>
              <a:rPr lang="en-IN" sz="2000" dirty="0"/>
              <a:t>Conclusion</a:t>
            </a:r>
          </a:p>
        </p:txBody>
      </p:sp>
      <p:sp>
        <p:nvSpPr>
          <p:cNvPr id="5" name="Rectangle: Rounded Corners 4">
            <a:extLst>
              <a:ext uri="{FF2B5EF4-FFF2-40B4-BE49-F238E27FC236}">
                <a16:creationId xmlns:a16="http://schemas.microsoft.com/office/drawing/2014/main" id="{107162BD-07EE-672D-DE0F-DD60B757ACC3}"/>
              </a:ext>
            </a:extLst>
          </p:cNvPr>
          <p:cNvSpPr/>
          <p:nvPr/>
        </p:nvSpPr>
        <p:spPr>
          <a:xfrm>
            <a:off x="3132264" y="599245"/>
            <a:ext cx="5927471"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 Content</a:t>
            </a:r>
          </a:p>
        </p:txBody>
      </p:sp>
    </p:spTree>
    <p:extLst>
      <p:ext uri="{BB962C8B-B14F-4D97-AF65-F5344CB8AC3E}">
        <p14:creationId xmlns:p14="http://schemas.microsoft.com/office/powerpoint/2010/main" val="196549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765E104-7C15-65B0-FFF4-AC607C6B4FCB}"/>
              </a:ext>
            </a:extLst>
          </p:cNvPr>
          <p:cNvSpPr/>
          <p:nvPr/>
        </p:nvSpPr>
        <p:spPr>
          <a:xfrm>
            <a:off x="3132264" y="529576"/>
            <a:ext cx="5927471"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 Bug Tracker</a:t>
            </a:r>
          </a:p>
        </p:txBody>
      </p:sp>
      <p:pic>
        <p:nvPicPr>
          <p:cNvPr id="3" name="Picture 2" descr="Ladybug on a white background">
            <a:extLst>
              <a:ext uri="{FF2B5EF4-FFF2-40B4-BE49-F238E27FC236}">
                <a16:creationId xmlns:a16="http://schemas.microsoft.com/office/drawing/2014/main" id="{D23CB96E-8594-332C-1CD0-DD3406234F9D}"/>
              </a:ext>
            </a:extLst>
          </p:cNvPr>
          <p:cNvPicPr>
            <a:picLocks noChangeAspect="1"/>
          </p:cNvPicPr>
          <p:nvPr/>
        </p:nvPicPr>
        <p:blipFill rotWithShape="1">
          <a:blip r:embed="rId2"/>
          <a:srcRect l="8014" t="32146" r="46257" b="987"/>
          <a:stretch/>
        </p:blipFill>
        <p:spPr>
          <a:xfrm>
            <a:off x="593811" y="2138060"/>
            <a:ext cx="3089915" cy="2786744"/>
          </a:xfrm>
          <a:prstGeom prst="rect">
            <a:avLst/>
          </a:prstGeom>
          <a:effectLst/>
        </p:spPr>
      </p:pic>
      <p:sp>
        <p:nvSpPr>
          <p:cNvPr id="4" name="TextBox 3">
            <a:extLst>
              <a:ext uri="{FF2B5EF4-FFF2-40B4-BE49-F238E27FC236}">
                <a16:creationId xmlns:a16="http://schemas.microsoft.com/office/drawing/2014/main" id="{D0C0C768-2EDB-41B2-778D-790EAACD27E3}"/>
              </a:ext>
            </a:extLst>
          </p:cNvPr>
          <p:cNvSpPr txBox="1"/>
          <p:nvPr/>
        </p:nvSpPr>
        <p:spPr>
          <a:xfrm>
            <a:off x="4277009" y="2101155"/>
            <a:ext cx="7104206" cy="2860554"/>
          </a:xfrm>
          <a:prstGeom prst="rect">
            <a:avLst/>
          </a:prstGeom>
        </p:spPr>
        <p:txBody>
          <a:bodyPr vert="horz" lIns="91440" tIns="45720" rIns="91440" bIns="45720" rtlCol="0">
            <a:normAutofit/>
          </a:bodyPr>
          <a:lstStyle/>
          <a:p>
            <a:pPr indent="-228600" algn="just">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Bug Tracking System is a web-based application that is designed to help quality assurance and programmers keep track of reported software bugs in there work. Bugs will assigned to a person to a person with a bug Id, bug Description, bug Status.</a:t>
            </a:r>
          </a:p>
          <a:p>
            <a:pPr indent="-228600" algn="just">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indent="-228600" algn="just">
              <a:spcAft>
                <a:spcPts val="600"/>
              </a:spcAft>
              <a:buFont typeface="Arial" panose="020B0604020202020204" pitchFamily="34" charset="0"/>
              <a:buChar char="•"/>
            </a:pPr>
            <a:r>
              <a:rPr lang="en-IN" dirty="0">
                <a:latin typeface="Arial" panose="020B0604020202020204" pitchFamily="34" charset="0"/>
                <a:cs typeface="Arial" panose="020B0604020202020204" pitchFamily="34" charset="0"/>
              </a:rPr>
              <a:t>A bug tracking system is usually a necessary component of a professional software development infrastructure, and consistent use of a bug or issue tracking system is considered one of the "hallmarks of a good software team“.</a:t>
            </a:r>
          </a:p>
          <a:p>
            <a:pPr algn="just">
              <a:spcAft>
                <a:spcPts val="600"/>
              </a:spcAft>
            </a:pPr>
            <a:endParaRPr lang="en-IN" dirty="0">
              <a:latin typeface="Arial" panose="020B0604020202020204" pitchFamily="34" charset="0"/>
              <a:cs typeface="Arial" panose="020B0604020202020204" pitchFamily="34" charset="0"/>
            </a:endParaRPr>
          </a:p>
          <a:p>
            <a:pPr indent="-228600" algn="just">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40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DB4AA-437F-0379-B68D-D57A1DBA9E68}"/>
              </a:ext>
            </a:extLst>
          </p:cNvPr>
          <p:cNvSpPr txBox="1"/>
          <p:nvPr/>
        </p:nvSpPr>
        <p:spPr>
          <a:xfrm>
            <a:off x="969146" y="2207827"/>
            <a:ext cx="10253708" cy="2031325"/>
          </a:xfrm>
          <a:prstGeom prst="rect">
            <a:avLst/>
          </a:prstGeom>
          <a:noFill/>
        </p:spPr>
        <p:txBody>
          <a:bodyPr wrap="square">
            <a:spAutoFit/>
          </a:bodyPr>
          <a:lstStyle/>
          <a:p>
            <a:pPr marL="285750" indent="-285750" algn="just">
              <a:buFont typeface="Arial" panose="020B0604020202020204" pitchFamily="34" charset="0"/>
              <a:buChar char="•"/>
            </a:pPr>
            <a:r>
              <a:rPr lang="en-IN" dirty="0"/>
              <a:t>Bug Tracking System is to test the application for the bugs and report it to the Admin and Employee.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main intention behind the Bug Tracking System is that to track bugs and report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Store the bug information with a unique id in the database.</a:t>
            </a:r>
          </a:p>
        </p:txBody>
      </p:sp>
      <p:sp>
        <p:nvSpPr>
          <p:cNvPr id="6" name="Rectangle: Rounded Corners 5">
            <a:extLst>
              <a:ext uri="{FF2B5EF4-FFF2-40B4-BE49-F238E27FC236}">
                <a16:creationId xmlns:a16="http://schemas.microsoft.com/office/drawing/2014/main" id="{7871BBD3-E9FF-6F77-0DDF-8C2B75E18994}"/>
              </a:ext>
            </a:extLst>
          </p:cNvPr>
          <p:cNvSpPr/>
          <p:nvPr/>
        </p:nvSpPr>
        <p:spPr>
          <a:xfrm>
            <a:off x="2273386" y="581489"/>
            <a:ext cx="7645228"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Purpose of Bug Tracker Application</a:t>
            </a:r>
          </a:p>
        </p:txBody>
      </p:sp>
    </p:spTree>
    <p:extLst>
      <p:ext uri="{BB962C8B-B14F-4D97-AF65-F5344CB8AC3E}">
        <p14:creationId xmlns:p14="http://schemas.microsoft.com/office/powerpoint/2010/main" val="312485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C100FC-125D-4494-AA95-34FD97701E04}"/>
              </a:ext>
            </a:extLst>
          </p:cNvPr>
          <p:cNvSpPr/>
          <p:nvPr/>
        </p:nvSpPr>
        <p:spPr>
          <a:xfrm>
            <a:off x="719090" y="2582273"/>
            <a:ext cx="1980977" cy="16027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latin typeface="Algerian" panose="04020705040A02060702" pitchFamily="82" charset="0"/>
              </a:rPr>
              <a:t>Modules</a:t>
            </a:r>
          </a:p>
        </p:txBody>
      </p:sp>
      <p:pic>
        <p:nvPicPr>
          <p:cNvPr id="4" name="Picture 3">
            <a:extLst>
              <a:ext uri="{FF2B5EF4-FFF2-40B4-BE49-F238E27FC236}">
                <a16:creationId xmlns:a16="http://schemas.microsoft.com/office/drawing/2014/main" id="{B0F86BD5-FD37-42B2-83DF-74AD84318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784" y="595481"/>
            <a:ext cx="1222505" cy="545066"/>
          </a:xfrm>
          <a:prstGeom prst="rect">
            <a:avLst/>
          </a:prstGeom>
        </p:spPr>
      </p:pic>
      <p:pic>
        <p:nvPicPr>
          <p:cNvPr id="6" name="Picture 5" descr="A group of black circles&#10;&#10;Description automatically generated with medium confidence">
            <a:extLst>
              <a:ext uri="{FF2B5EF4-FFF2-40B4-BE49-F238E27FC236}">
                <a16:creationId xmlns:a16="http://schemas.microsoft.com/office/drawing/2014/main" id="{40122E70-ECB8-4846-AD70-DD0F876EA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5637" y="1475320"/>
            <a:ext cx="892764" cy="912872"/>
          </a:xfrm>
          <a:prstGeom prst="rect">
            <a:avLst/>
          </a:prstGeom>
        </p:spPr>
      </p:pic>
      <p:pic>
        <p:nvPicPr>
          <p:cNvPr id="8" name="Picture 7" descr="Icon&#10;&#10;Description automatically generated">
            <a:extLst>
              <a:ext uri="{FF2B5EF4-FFF2-40B4-BE49-F238E27FC236}">
                <a16:creationId xmlns:a16="http://schemas.microsoft.com/office/drawing/2014/main" id="{9750C749-4E47-4F92-8488-23B9D207A5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0000" y="605331"/>
            <a:ext cx="892764" cy="892764"/>
          </a:xfrm>
          <a:prstGeom prst="rect">
            <a:avLst/>
          </a:prstGeom>
        </p:spPr>
      </p:pic>
      <p:pic>
        <p:nvPicPr>
          <p:cNvPr id="11" name="Picture 10" descr="A picture containing icon&#10;&#10;Description automatically generated">
            <a:extLst>
              <a:ext uri="{FF2B5EF4-FFF2-40B4-BE49-F238E27FC236}">
                <a16:creationId xmlns:a16="http://schemas.microsoft.com/office/drawing/2014/main" id="{4FED2002-01F5-4733-AD04-9F82AB1574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0000" y="5550375"/>
            <a:ext cx="892764" cy="823792"/>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F5ECA8E9-FFFD-4EB3-BC1D-27DC322FF2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4934" y="5754314"/>
            <a:ext cx="804710" cy="822834"/>
          </a:xfrm>
          <a:prstGeom prst="rect">
            <a:avLst/>
          </a:prstGeom>
        </p:spPr>
      </p:pic>
      <p:sp>
        <p:nvSpPr>
          <p:cNvPr id="14" name="TextBox 13">
            <a:extLst>
              <a:ext uri="{FF2B5EF4-FFF2-40B4-BE49-F238E27FC236}">
                <a16:creationId xmlns:a16="http://schemas.microsoft.com/office/drawing/2014/main" id="{A9D0C88B-4E00-47B3-9061-0862162CF56C}"/>
              </a:ext>
            </a:extLst>
          </p:cNvPr>
          <p:cNvSpPr txBox="1"/>
          <p:nvPr/>
        </p:nvSpPr>
        <p:spPr>
          <a:xfrm>
            <a:off x="8435614" y="2398402"/>
            <a:ext cx="1365333" cy="369332"/>
          </a:xfrm>
          <a:prstGeom prst="rect">
            <a:avLst/>
          </a:prstGeom>
          <a:noFill/>
        </p:spPr>
        <p:txBody>
          <a:bodyPr wrap="square" rtlCol="0">
            <a:spAutoFit/>
          </a:bodyPr>
          <a:lstStyle/>
          <a:p>
            <a:r>
              <a:rPr lang="en-IN" dirty="0">
                <a:solidFill>
                  <a:schemeClr val="bg1"/>
                </a:solidFill>
              </a:rPr>
              <a:t>Employee</a:t>
            </a:r>
          </a:p>
        </p:txBody>
      </p:sp>
      <p:sp>
        <p:nvSpPr>
          <p:cNvPr id="15" name="TextBox 14">
            <a:extLst>
              <a:ext uri="{FF2B5EF4-FFF2-40B4-BE49-F238E27FC236}">
                <a16:creationId xmlns:a16="http://schemas.microsoft.com/office/drawing/2014/main" id="{109C7CAB-0D91-4121-80E3-51FD1A0F9DC1}"/>
              </a:ext>
            </a:extLst>
          </p:cNvPr>
          <p:cNvSpPr txBox="1"/>
          <p:nvPr/>
        </p:nvSpPr>
        <p:spPr>
          <a:xfrm>
            <a:off x="5088974" y="6488668"/>
            <a:ext cx="796922" cy="369332"/>
          </a:xfrm>
          <a:prstGeom prst="rect">
            <a:avLst/>
          </a:prstGeom>
          <a:noFill/>
        </p:spPr>
        <p:txBody>
          <a:bodyPr wrap="square" rtlCol="0">
            <a:spAutoFit/>
          </a:bodyPr>
          <a:lstStyle/>
          <a:p>
            <a:r>
              <a:rPr lang="en-IN" dirty="0">
                <a:solidFill>
                  <a:schemeClr val="bg1"/>
                </a:solidFill>
              </a:rPr>
              <a:t>Bug</a:t>
            </a:r>
          </a:p>
        </p:txBody>
      </p:sp>
      <p:pic>
        <p:nvPicPr>
          <p:cNvPr id="17" name="Picture 16" descr="Icon&#10;&#10;Description automatically generated">
            <a:extLst>
              <a:ext uri="{FF2B5EF4-FFF2-40B4-BE49-F238E27FC236}">
                <a16:creationId xmlns:a16="http://schemas.microsoft.com/office/drawing/2014/main" id="{DD9064E0-5C21-4D57-ABD8-0732FB1044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7380" y="2909505"/>
            <a:ext cx="875442" cy="949111"/>
          </a:xfrm>
          <a:prstGeom prst="rect">
            <a:avLst/>
          </a:prstGeom>
        </p:spPr>
      </p:pic>
      <p:sp>
        <p:nvSpPr>
          <p:cNvPr id="19" name="TextBox 18">
            <a:extLst>
              <a:ext uri="{FF2B5EF4-FFF2-40B4-BE49-F238E27FC236}">
                <a16:creationId xmlns:a16="http://schemas.microsoft.com/office/drawing/2014/main" id="{630FB505-CFEE-4151-9B30-866C6547D638}"/>
              </a:ext>
            </a:extLst>
          </p:cNvPr>
          <p:cNvSpPr txBox="1"/>
          <p:nvPr/>
        </p:nvSpPr>
        <p:spPr>
          <a:xfrm>
            <a:off x="9475262" y="3815721"/>
            <a:ext cx="804709" cy="369332"/>
          </a:xfrm>
          <a:prstGeom prst="rect">
            <a:avLst/>
          </a:prstGeom>
          <a:noFill/>
        </p:spPr>
        <p:txBody>
          <a:bodyPr wrap="square" rtlCol="0">
            <a:spAutoFit/>
          </a:bodyPr>
          <a:lstStyle/>
          <a:p>
            <a:r>
              <a:rPr lang="en-IN" dirty="0">
                <a:solidFill>
                  <a:schemeClr val="bg1"/>
                </a:solidFill>
              </a:rPr>
              <a:t>User</a:t>
            </a:r>
          </a:p>
        </p:txBody>
      </p:sp>
      <p:cxnSp>
        <p:nvCxnSpPr>
          <p:cNvPr id="27" name="Straight Connector 26">
            <a:extLst>
              <a:ext uri="{FF2B5EF4-FFF2-40B4-BE49-F238E27FC236}">
                <a16:creationId xmlns:a16="http://schemas.microsoft.com/office/drawing/2014/main" id="{5B603FE3-F66B-4CA1-9ECF-2B1B97311676}"/>
              </a:ext>
            </a:extLst>
          </p:cNvPr>
          <p:cNvCxnSpPr>
            <a:cxnSpLocks/>
          </p:cNvCxnSpPr>
          <p:nvPr/>
        </p:nvCxnSpPr>
        <p:spPr>
          <a:xfrm flipV="1">
            <a:off x="2700068" y="1124855"/>
            <a:ext cx="2457305" cy="2288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0DF464-6997-493C-B7C4-B0092A542BE6}"/>
              </a:ext>
            </a:extLst>
          </p:cNvPr>
          <p:cNvCxnSpPr>
            <a:cxnSpLocks/>
            <a:stCxn id="2" idx="3"/>
          </p:cNvCxnSpPr>
          <p:nvPr/>
        </p:nvCxnSpPr>
        <p:spPr>
          <a:xfrm flipV="1">
            <a:off x="2700067" y="1475320"/>
            <a:ext cx="4299933" cy="1908343"/>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19515E1-2D37-4F37-8C9E-F7759D302F2A}"/>
              </a:ext>
            </a:extLst>
          </p:cNvPr>
          <p:cNvCxnSpPr>
            <a:cxnSpLocks/>
            <a:stCxn id="2" idx="3"/>
          </p:cNvCxnSpPr>
          <p:nvPr/>
        </p:nvCxnSpPr>
        <p:spPr>
          <a:xfrm flipV="1">
            <a:off x="2700067" y="3258181"/>
            <a:ext cx="6647313" cy="125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CE2CCD-B787-46A6-8BFF-72939086F25B}"/>
              </a:ext>
            </a:extLst>
          </p:cNvPr>
          <p:cNvCxnSpPr>
            <a:cxnSpLocks/>
            <a:endCxn id="1026" idx="1"/>
          </p:cNvCxnSpPr>
          <p:nvPr/>
        </p:nvCxnSpPr>
        <p:spPr>
          <a:xfrm>
            <a:off x="2700068" y="3388843"/>
            <a:ext cx="5868146" cy="140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BAA923-1C7E-4852-97B9-9C2A7D765C40}"/>
              </a:ext>
            </a:extLst>
          </p:cNvPr>
          <p:cNvCxnSpPr>
            <a:cxnSpLocks/>
            <a:stCxn id="2" idx="3"/>
          </p:cNvCxnSpPr>
          <p:nvPr/>
        </p:nvCxnSpPr>
        <p:spPr>
          <a:xfrm>
            <a:off x="2700067" y="3383663"/>
            <a:ext cx="4367798" cy="22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74B14A-C2B3-43D4-86E0-1A4A88D9DD56}"/>
              </a:ext>
            </a:extLst>
          </p:cNvPr>
          <p:cNvCxnSpPr>
            <a:cxnSpLocks/>
          </p:cNvCxnSpPr>
          <p:nvPr/>
        </p:nvCxnSpPr>
        <p:spPr>
          <a:xfrm>
            <a:off x="2700068" y="3420274"/>
            <a:ext cx="2264866" cy="2456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035D621-2F2E-49D6-AF78-2584D4FF86A8}"/>
              </a:ext>
            </a:extLst>
          </p:cNvPr>
          <p:cNvCxnSpPr>
            <a:cxnSpLocks/>
          </p:cNvCxnSpPr>
          <p:nvPr/>
        </p:nvCxnSpPr>
        <p:spPr>
          <a:xfrm flipV="1">
            <a:off x="2682746" y="2232449"/>
            <a:ext cx="5836534" cy="1169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3712F6-0615-47B3-907B-C02647531047}"/>
              </a:ext>
            </a:extLst>
          </p:cNvPr>
          <p:cNvSpPr txBox="1"/>
          <p:nvPr/>
        </p:nvSpPr>
        <p:spPr>
          <a:xfrm>
            <a:off x="8622908" y="5272145"/>
            <a:ext cx="1448944" cy="369332"/>
          </a:xfrm>
          <a:prstGeom prst="rect">
            <a:avLst/>
          </a:prstGeom>
          <a:noFill/>
        </p:spPr>
        <p:txBody>
          <a:bodyPr wrap="square" rtlCol="0">
            <a:spAutoFit/>
          </a:bodyPr>
          <a:lstStyle/>
          <a:p>
            <a:r>
              <a:rPr lang="en-IN" dirty="0">
                <a:solidFill>
                  <a:schemeClr val="bg1"/>
                </a:solidFill>
              </a:rPr>
              <a:t>Address</a:t>
            </a:r>
          </a:p>
        </p:txBody>
      </p:sp>
      <p:pic>
        <p:nvPicPr>
          <p:cNvPr id="1026" name="Picture 2">
            <a:extLst>
              <a:ext uri="{FF2B5EF4-FFF2-40B4-BE49-F238E27FC236}">
                <a16:creationId xmlns:a16="http://schemas.microsoft.com/office/drawing/2014/main" id="{90D484C0-62E6-1351-EBD0-1E437114A6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8214" y="4317827"/>
            <a:ext cx="907048" cy="94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6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A3E4839-05B2-4899-A945-51B85242B947}"/>
              </a:ext>
            </a:extLst>
          </p:cNvPr>
          <p:cNvCxnSpPr/>
          <p:nvPr/>
        </p:nvCxnSpPr>
        <p:spPr>
          <a:xfrm>
            <a:off x="-476250" y="65722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D5FBB6-21C6-47D9-BA61-83467494835E}"/>
              </a:ext>
            </a:extLst>
          </p:cNvPr>
          <p:cNvSpPr txBox="1"/>
          <p:nvPr/>
        </p:nvSpPr>
        <p:spPr>
          <a:xfrm>
            <a:off x="394269" y="1404726"/>
            <a:ext cx="11208845" cy="5615896"/>
          </a:xfrm>
          <a:prstGeom prst="rect">
            <a:avLst/>
          </a:prstGeom>
          <a:noFill/>
        </p:spPr>
        <p:txBody>
          <a:bodyPr wrap="square" rtlCol="0">
            <a:spAutoFit/>
          </a:bodyPr>
          <a:lstStyle/>
          <a:p>
            <a:pPr marL="742950" indent="-285750" algn="jus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The application has 3 main modules: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gn="just">
              <a:lnSpc>
                <a:spcPct val="105000"/>
              </a:lnSpc>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Admin</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gn="just">
              <a:lnSpc>
                <a:spcPct val="105000"/>
              </a:lnSpc>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Employee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gn="just">
              <a:lnSpc>
                <a:spcPct val="105000"/>
              </a:lnSpc>
              <a:spcAft>
                <a:spcPts val="800"/>
              </a:spcAft>
              <a:buFont typeface="+mj-lt"/>
              <a:buAutoNum type="arabicPeriod"/>
            </a:pPr>
            <a:r>
              <a:rPr lang="en-US" dirty="0">
                <a:effectLst/>
                <a:latin typeface="Arial" panose="020B0604020202020204" pitchFamily="34" charset="0"/>
                <a:ea typeface="Calibri" panose="020F0502020204030204" pitchFamily="34" charset="0"/>
                <a:cs typeface="Arial" panose="020B0604020202020204" pitchFamily="34" charset="0"/>
              </a:rPr>
              <a:t>User</a:t>
            </a:r>
          </a:p>
          <a:p>
            <a:pPr marL="1257300" lvl="2" indent="-342900" algn="just">
              <a:lnSpc>
                <a:spcPct val="105000"/>
              </a:lnSpc>
              <a:spcAft>
                <a:spcPts val="800"/>
              </a:spcAft>
              <a:buFont typeface="+mj-lt"/>
              <a:buAutoNum type="arabicPeriod"/>
            </a:pPr>
            <a:endParaRPr lang="en-US" dirty="0">
              <a:latin typeface="Arial" panose="020B0604020202020204" pitchFamily="34" charset="0"/>
              <a:ea typeface="Calibri" panose="020F0502020204030204" pitchFamily="34" charset="0"/>
              <a:cs typeface="Arial" panose="020B0604020202020204" pitchFamily="34" charset="0"/>
            </a:endParaRPr>
          </a:p>
          <a:p>
            <a:pPr marL="742950" indent="-285750" algn="jus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dirty="0">
                <a:effectLst/>
                <a:highlight>
                  <a:srgbClr val="000000"/>
                </a:highlight>
                <a:latin typeface="Arial" panose="020B0604020202020204" pitchFamily="34" charset="0"/>
                <a:ea typeface="Calibri" panose="020F0502020204030204" pitchFamily="34" charset="0"/>
                <a:cs typeface="Arial" panose="020B0604020202020204" pitchFamily="34" charset="0"/>
              </a:rPr>
              <a:t>Admin</a:t>
            </a:r>
            <a:r>
              <a:rPr lang="en-US" dirty="0">
                <a:effectLst/>
                <a:latin typeface="Arial" panose="020B0604020202020204" pitchFamily="34" charset="0"/>
                <a:ea typeface="Calibri" panose="020F0502020204030204" pitchFamily="34" charset="0"/>
                <a:cs typeface="Arial" panose="020B0604020202020204" pitchFamily="34" charset="0"/>
              </a:rPr>
              <a:t> can log in to the application and enter the details of the project and employees, view the complaints of users, assign tasks to the members, track the bug resolution status and send messages to users. </a:t>
            </a:r>
          </a:p>
          <a:p>
            <a:pPr marL="742950" indent="-285750" algn="just">
              <a:buFont typeface="Arial" panose="020B0604020202020204" pitchFamily="34" charset="0"/>
              <a:buChar char="•"/>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indent="-285750" algn="jus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dirty="0">
                <a:highlight>
                  <a:srgbClr val="000000"/>
                </a:highlight>
                <a:latin typeface="Arial" panose="020B0604020202020204" pitchFamily="34" charset="0"/>
                <a:ea typeface="Calibri" panose="020F0502020204030204" pitchFamily="34" charset="0"/>
                <a:cs typeface="Arial" panose="020B0604020202020204" pitchFamily="34" charset="0"/>
              </a:rPr>
              <a:t>Employee</a:t>
            </a:r>
            <a:r>
              <a:rPr lang="en-US" dirty="0">
                <a:effectLst/>
                <a:latin typeface="Arial" panose="020B0604020202020204" pitchFamily="34" charset="0"/>
                <a:ea typeface="Calibri" panose="020F0502020204030204" pitchFamily="34" charset="0"/>
                <a:cs typeface="Arial" panose="020B0604020202020204" pitchFamily="34" charset="0"/>
              </a:rPr>
              <a:t> can log in to the application to view bug complaints assigned to them and start working on them.</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457200" algn="just"/>
            <a:r>
              <a:rPr lang="en-US" dirty="0">
                <a:effectLst/>
                <a:latin typeface="Arial" panose="020B0604020202020204" pitchFamily="34" charset="0"/>
                <a:ea typeface="Calibri" panose="020F0502020204030204" pitchFamily="34" charset="0"/>
                <a:cs typeface="Arial" panose="020B0604020202020204" pitchFamily="34" charset="0"/>
              </a:rPr>
              <a:t>     If a member is unable to resolve a bug, they can forward the problem to   another member.</a:t>
            </a:r>
          </a:p>
          <a:p>
            <a:pPr marL="457200" algn="just"/>
            <a:r>
              <a:rPr lang="en-US" dirty="0">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 As for the </a:t>
            </a:r>
            <a:r>
              <a:rPr lang="en-US" dirty="0">
                <a:latin typeface="Arial" panose="020B0604020202020204" pitchFamily="34" charset="0"/>
                <a:ea typeface="Calibri" panose="020F0502020204030204" pitchFamily="34" charset="0"/>
                <a:cs typeface="Arial" panose="020B0604020202020204" pitchFamily="34" charset="0"/>
              </a:rPr>
              <a:t>u</a:t>
            </a:r>
            <a:r>
              <a:rPr lang="en-US" dirty="0">
                <a:effectLst/>
                <a:latin typeface="Arial" panose="020B0604020202020204" pitchFamily="34" charset="0"/>
                <a:ea typeface="Calibri" panose="020F0502020204030204" pitchFamily="34" charset="0"/>
                <a:cs typeface="Arial" panose="020B0604020202020204" pitchFamily="34" charset="0"/>
              </a:rPr>
              <a:t>sers, they can view the progress status of their bug complaints.</a:t>
            </a:r>
          </a:p>
          <a:p>
            <a:pPr marL="457200" algn="just"/>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indent="-285750" algn="just">
              <a:buFont typeface="Arial" panose="020B0604020202020204" pitchFamily="34" charset="0"/>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dirty="0">
                <a:effectLst/>
                <a:highlight>
                  <a:srgbClr val="000000"/>
                </a:highlight>
                <a:latin typeface="Arial" panose="020B0604020202020204" pitchFamily="34" charset="0"/>
                <a:ea typeface="Calibri" panose="020F0502020204030204" pitchFamily="34" charset="0"/>
                <a:cs typeface="Arial" panose="020B0604020202020204" pitchFamily="34" charset="0"/>
              </a:rPr>
              <a:t>User</a:t>
            </a:r>
            <a:r>
              <a:rPr lang="en-US" dirty="0">
                <a:effectLst/>
                <a:latin typeface="Arial" panose="020B0604020202020204" pitchFamily="34" charset="0"/>
                <a:ea typeface="Calibri" panose="020F0502020204030204" pitchFamily="34" charset="0"/>
                <a:cs typeface="Arial" panose="020B0604020202020204" pitchFamily="34" charset="0"/>
              </a:rPr>
              <a:t> can also use the ticket number generated during the submission of their compliant and view the solution plan details for the same. In this way, the bug tracking application keeps the process of monitoring and resolving software bugs transparent and seamless.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r>
              <a:rPr lang="en-US" dirty="0">
                <a:effectLst/>
                <a:latin typeface="Arial" panose="020B0604020202020204" pitchFamily="34" charset="0"/>
                <a:ea typeface="Calibri" panose="020F0502020204030204" pitchFamily="34" charset="0"/>
                <a:cs typeface="Arial" panose="020B0604020202020204" pitchFamily="34" charset="0"/>
              </a:rPr>
              <a:t>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29CD1793-7C44-1091-8C07-9E8354B6FA9E}"/>
              </a:ext>
            </a:extLst>
          </p:cNvPr>
          <p:cNvSpPr/>
          <p:nvPr/>
        </p:nvSpPr>
        <p:spPr>
          <a:xfrm>
            <a:off x="3132264" y="403936"/>
            <a:ext cx="5927471" cy="6303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2800" dirty="0">
                <a:solidFill>
                  <a:srgbClr val="FF0000"/>
                </a:solidFill>
                <a:latin typeface="Algerian" panose="04020705040A02060702" pitchFamily="82" charset="0"/>
                <a:ea typeface="+mj-ea"/>
                <a:cs typeface="+mj-cs"/>
              </a:rPr>
              <a:t> Case Study on Bug Tracker</a:t>
            </a:r>
          </a:p>
        </p:txBody>
      </p:sp>
    </p:spTree>
    <p:extLst>
      <p:ext uri="{BB962C8B-B14F-4D97-AF65-F5344CB8AC3E}">
        <p14:creationId xmlns:p14="http://schemas.microsoft.com/office/powerpoint/2010/main" val="262828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94181-A062-8E28-2AB5-45C72AED7031}"/>
              </a:ext>
            </a:extLst>
          </p:cNvPr>
          <p:cNvSpPr txBox="1"/>
          <p:nvPr/>
        </p:nvSpPr>
        <p:spPr>
          <a:xfrm>
            <a:off x="603683" y="2075081"/>
            <a:ext cx="10813003" cy="4339650"/>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000000"/>
                </a:highlight>
                <a:latin typeface="Arial" panose="020B0604020202020204" pitchFamily="34" charset="0"/>
                <a:cs typeface="Arial" panose="020B0604020202020204" pitchFamily="34" charset="0"/>
              </a:rPr>
              <a:t>Address</a:t>
            </a:r>
            <a:r>
              <a:rPr lang="en-US" dirty="0">
                <a:latin typeface="Arial" panose="020B0604020202020204" pitchFamily="34" charset="0"/>
                <a:cs typeface="Arial" panose="020B0604020202020204" pitchFamily="34" charset="0"/>
              </a:rPr>
              <a:t> - </a:t>
            </a:r>
            <a:r>
              <a:rPr lang="en-US" b="0" i="0" dirty="0">
                <a:effectLst/>
                <a:latin typeface="Arial" panose="020B0604020202020204" pitchFamily="34" charset="0"/>
                <a:cs typeface="Arial" panose="020B0604020202020204" pitchFamily="34" charset="0"/>
              </a:rPr>
              <a:t>a request is made in the application asking for an issue, change of address,  notifying any changes in the role and it will collect the current address of the user.</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t>
            </a:r>
            <a:r>
              <a:rPr lang="en-US" b="0" i="0" dirty="0">
                <a:effectLst/>
                <a:highlight>
                  <a:srgbClr val="000000"/>
                </a:highlight>
                <a:latin typeface="Arial" panose="020B0604020202020204" pitchFamily="34" charset="0"/>
                <a:cs typeface="Arial" panose="020B0604020202020204" pitchFamily="34" charset="0"/>
              </a:rPr>
              <a:t>Login</a:t>
            </a:r>
            <a:r>
              <a:rPr lang="en-US" b="0" i="0" dirty="0">
                <a:effectLst/>
                <a:latin typeface="Arial" panose="020B0604020202020204" pitchFamily="34" charset="0"/>
                <a:cs typeface="Arial" panose="020B0604020202020204" pitchFamily="34" charset="0"/>
              </a:rPr>
              <a:t> Module </a:t>
            </a:r>
            <a:r>
              <a:rPr lang="en-US" dirty="0">
                <a:latin typeface="Arial" panose="020B0604020202020204" pitchFamily="34" charset="0"/>
                <a:cs typeface="Arial" panose="020B0604020202020204" pitchFamily="34" charset="0"/>
              </a:rPr>
              <a:t>is a module</a:t>
            </a:r>
            <a:r>
              <a:rPr lang="en-US" b="0" i="0" dirty="0">
                <a:effectLst/>
                <a:latin typeface="Arial" panose="020B0604020202020204" pitchFamily="34" charset="0"/>
                <a:cs typeface="Arial" panose="020B0604020202020204" pitchFamily="34" charset="0"/>
              </a:rPr>
              <a:t> that allows users, admin and employees to type a email/username and password to log in. This module can be placed on any module tab to allow users, admin and employees to log in to the system. </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t>
            </a:r>
            <a:r>
              <a:rPr lang="en-US" b="0" i="0" dirty="0">
                <a:effectLst/>
                <a:highlight>
                  <a:srgbClr val="000000"/>
                </a:highlight>
                <a:latin typeface="Arial" panose="020B0604020202020204" pitchFamily="34" charset="0"/>
                <a:cs typeface="Arial" panose="020B0604020202020204" pitchFamily="34" charset="0"/>
              </a:rPr>
              <a:t>Project</a:t>
            </a:r>
            <a:r>
              <a:rPr lang="en-US" b="0" i="0" dirty="0">
                <a:effectLst/>
                <a:latin typeface="Arial" panose="020B0604020202020204" pitchFamily="34" charset="0"/>
                <a:cs typeface="Arial" panose="020B0604020202020204" pitchFamily="34" charset="0"/>
              </a:rPr>
              <a:t> module is to develop a Client / Server based management </a:t>
            </a:r>
            <a:r>
              <a:rPr lang="en-US" dirty="0">
                <a:latin typeface="Arial" panose="020B0604020202020204" pitchFamily="34" charset="0"/>
                <a:cs typeface="Arial" panose="020B0604020202020204" pitchFamily="34" charset="0"/>
              </a:rPr>
              <a:t>s</a:t>
            </a:r>
            <a:r>
              <a:rPr lang="en-US" b="0" i="0" dirty="0">
                <a:effectLst/>
                <a:latin typeface="Arial" panose="020B0604020202020204" pitchFamily="34" charset="0"/>
                <a:cs typeface="Arial" panose="020B0604020202020204" pitchFamily="34" charset="0"/>
              </a:rPr>
              <a:t>ystem that would be mainly based on Client-Server, which provides a great support to Admin, Employee and other development team.</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a:highlight>
                  <a:srgbClr val="000000"/>
                </a:highlight>
                <a:latin typeface="Arial" panose="020B0604020202020204" pitchFamily="34" charset="0"/>
                <a:cs typeface="Arial" panose="020B0604020202020204" pitchFamily="34" charset="0"/>
              </a:rPr>
              <a:t>Bug</a:t>
            </a:r>
            <a:r>
              <a:rPr lang="en-US" dirty="0">
                <a:latin typeface="Arial" panose="020B0604020202020204" pitchFamily="34" charset="0"/>
                <a:cs typeface="Arial" panose="020B0604020202020204" pitchFamily="34" charset="0"/>
              </a:rPr>
              <a:t> module </a:t>
            </a:r>
            <a:r>
              <a:rPr lang="en-US" b="0" i="0" dirty="0">
                <a:effectLst/>
                <a:latin typeface="Arial" panose="020B0604020202020204" pitchFamily="34" charset="0"/>
                <a:cs typeface="Arial" panose="020B0604020202020204" pitchFamily="34" charset="0"/>
              </a:rPr>
              <a:t>keeps track of bugs that the user encountered in any software development or in any project. There are mainly three options out of which user can select the functionality as Create New Bug, Change Status of Bug, Report a Bug</a:t>
            </a:r>
            <a:r>
              <a:rPr lang="en-US" dirty="0">
                <a:latin typeface="Arial" panose="020B0604020202020204" pitchFamily="34" charset="0"/>
                <a:cs typeface="Arial" panose="020B0604020202020204" pitchFamily="34" charset="0"/>
              </a:rPr>
              <a:t> or</a:t>
            </a:r>
            <a:r>
              <a:rPr lang="en-US" b="0" i="0" dirty="0">
                <a:effectLst/>
                <a:latin typeface="Arial" panose="020B0604020202020204" pitchFamily="34" charset="0"/>
                <a:cs typeface="Arial" panose="020B0604020202020204" pitchFamily="34" charset="0"/>
              </a:rPr>
              <a:t> Exit.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93C0B56-7FB3-F7DF-A8E8-79F71F525940}"/>
              </a:ext>
            </a:extLst>
          </p:cNvPr>
          <p:cNvSpPr txBox="1"/>
          <p:nvPr/>
        </p:nvSpPr>
        <p:spPr>
          <a:xfrm>
            <a:off x="603683" y="443269"/>
            <a:ext cx="2441358" cy="15081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Sub Modules</a:t>
            </a:r>
          </a:p>
          <a:p>
            <a:pPr marL="800100" lvl="1" indent="-342900">
              <a:buFont typeface="+mj-lt"/>
              <a:buAutoNum type="arabicPeriod"/>
            </a:pPr>
            <a:r>
              <a:rPr lang="en-US" dirty="0">
                <a:latin typeface="Arial" panose="020B0604020202020204" pitchFamily="34" charset="0"/>
                <a:cs typeface="Arial" panose="020B0604020202020204" pitchFamily="34" charset="0"/>
              </a:rPr>
              <a:t>Address</a:t>
            </a:r>
          </a:p>
          <a:p>
            <a:pPr marL="800100" lvl="1" indent="-342900">
              <a:buFont typeface="+mj-lt"/>
              <a:buAutoNum type="arabicPeriod"/>
            </a:pPr>
            <a:r>
              <a:rPr lang="en-US" dirty="0">
                <a:latin typeface="Arial" panose="020B0604020202020204" pitchFamily="34" charset="0"/>
                <a:cs typeface="Arial" panose="020B0604020202020204" pitchFamily="34" charset="0"/>
              </a:rPr>
              <a:t>Login </a:t>
            </a:r>
          </a:p>
          <a:p>
            <a:pPr marL="800100" lvl="1" indent="-342900">
              <a:buFont typeface="+mj-lt"/>
              <a:buAutoNum type="arabicPeriod"/>
            </a:pPr>
            <a:r>
              <a:rPr lang="en-US" dirty="0">
                <a:latin typeface="Arial" panose="020B0604020202020204" pitchFamily="34" charset="0"/>
                <a:cs typeface="Arial" panose="020B0604020202020204" pitchFamily="34" charset="0"/>
              </a:rPr>
              <a:t>Project </a:t>
            </a:r>
          </a:p>
          <a:p>
            <a:pPr marL="800100" lvl="1" indent="-342900">
              <a:buFont typeface="+mj-lt"/>
              <a:buAutoNum type="arabicPeriod"/>
            </a:pPr>
            <a:r>
              <a:rPr lang="en-US" dirty="0">
                <a:latin typeface="Arial" panose="020B0604020202020204" pitchFamily="34" charset="0"/>
                <a:cs typeface="Arial" panose="020B0604020202020204" pitchFamily="34" charset="0"/>
              </a:rPr>
              <a:t>Bug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44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6FCA143-1884-4C92-842A-D3EA3690F030}"/>
              </a:ext>
            </a:extLst>
          </p:cNvPr>
          <p:cNvGraphicFramePr>
            <a:graphicFrameLocks noGrp="1"/>
          </p:cNvGraphicFramePr>
          <p:nvPr>
            <p:extLst>
              <p:ext uri="{D42A27DB-BD31-4B8C-83A1-F6EECF244321}">
                <p14:modId xmlns:p14="http://schemas.microsoft.com/office/powerpoint/2010/main" val="59725375"/>
              </p:ext>
            </p:extLst>
          </p:nvPr>
        </p:nvGraphicFramePr>
        <p:xfrm>
          <a:off x="4981079" y="2493834"/>
          <a:ext cx="1762125" cy="1323975"/>
        </p:xfrm>
        <a:graphic>
          <a:graphicData uri="http://schemas.openxmlformats.org/drawingml/2006/table">
            <a:tbl>
              <a:tblPr/>
              <a:tblGrid>
                <a:gridCol w="1762125">
                  <a:extLst>
                    <a:ext uri="{9D8B030D-6E8A-4147-A177-3AD203B41FA5}">
                      <a16:colId xmlns:a16="http://schemas.microsoft.com/office/drawing/2014/main" val="2187559182"/>
                    </a:ext>
                  </a:extLst>
                </a:gridCol>
              </a:tblGrid>
              <a:tr h="1323975">
                <a:tc>
                  <a:txBody>
                    <a:bodyPr/>
                    <a:lstStyle/>
                    <a:p>
                      <a:r>
                        <a:rPr lang="en-IN" dirty="0"/>
                        <a:t>Admin:</a:t>
                      </a:r>
                    </a:p>
                    <a:p>
                      <a:r>
                        <a:rPr lang="en-IN" dirty="0"/>
                        <a:t>          Id</a:t>
                      </a:r>
                    </a:p>
                    <a:p>
                      <a:r>
                        <a:rPr lang="en-IN" dirty="0"/>
                        <a:t>          Name</a:t>
                      </a:r>
                    </a:p>
                    <a:p>
                      <a:r>
                        <a:rPr lang="en-IN" dirty="0"/>
                        <a:t>          Contact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04993358"/>
                  </a:ext>
                </a:extLst>
              </a:tr>
            </a:tbl>
          </a:graphicData>
        </a:graphic>
      </p:graphicFrame>
      <p:graphicFrame>
        <p:nvGraphicFramePr>
          <p:cNvPr id="8" name="Table 7">
            <a:extLst>
              <a:ext uri="{FF2B5EF4-FFF2-40B4-BE49-F238E27FC236}">
                <a16:creationId xmlns:a16="http://schemas.microsoft.com/office/drawing/2014/main" id="{FF50AE51-C6D6-4C5D-9583-DDE76209E252}"/>
              </a:ext>
            </a:extLst>
          </p:cNvPr>
          <p:cNvGraphicFramePr>
            <a:graphicFrameLocks noGrp="1"/>
          </p:cNvGraphicFramePr>
          <p:nvPr>
            <p:extLst>
              <p:ext uri="{D42A27DB-BD31-4B8C-83A1-F6EECF244321}">
                <p14:modId xmlns:p14="http://schemas.microsoft.com/office/powerpoint/2010/main" val="1578459211"/>
              </p:ext>
            </p:extLst>
          </p:nvPr>
        </p:nvGraphicFramePr>
        <p:xfrm>
          <a:off x="8959093" y="2493834"/>
          <a:ext cx="2684721" cy="1615736"/>
        </p:xfrm>
        <a:graphic>
          <a:graphicData uri="http://schemas.openxmlformats.org/drawingml/2006/table">
            <a:tbl>
              <a:tblPr/>
              <a:tblGrid>
                <a:gridCol w="2684721">
                  <a:extLst>
                    <a:ext uri="{9D8B030D-6E8A-4147-A177-3AD203B41FA5}">
                      <a16:colId xmlns:a16="http://schemas.microsoft.com/office/drawing/2014/main" val="4095787507"/>
                    </a:ext>
                  </a:extLst>
                </a:gridCol>
              </a:tblGrid>
              <a:tr h="1615736">
                <a:tc>
                  <a:txBody>
                    <a:bodyPr/>
                    <a:lstStyle/>
                    <a:p>
                      <a:r>
                        <a:rPr lang="en-IN" dirty="0"/>
                        <a:t>Employee:</a:t>
                      </a:r>
                    </a:p>
                    <a:p>
                      <a:r>
                        <a:rPr lang="en-IN" dirty="0"/>
                        <a:t>                 Id</a:t>
                      </a:r>
                    </a:p>
                    <a:p>
                      <a:r>
                        <a:rPr lang="en-IN" dirty="0"/>
                        <a:t>                 FirstName</a:t>
                      </a:r>
                    </a:p>
                    <a:p>
                      <a:r>
                        <a:rPr lang="en-IN" dirty="0"/>
                        <a:t>                 LastName</a:t>
                      </a:r>
                    </a:p>
                    <a:p>
                      <a:r>
                        <a:rPr lang="en-IN" dirty="0"/>
                        <a:t>                 Designation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228166"/>
                  </a:ext>
                </a:extLst>
              </a:tr>
            </a:tbl>
          </a:graphicData>
        </a:graphic>
      </p:graphicFrame>
      <p:graphicFrame>
        <p:nvGraphicFramePr>
          <p:cNvPr id="9" name="Table 8">
            <a:extLst>
              <a:ext uri="{FF2B5EF4-FFF2-40B4-BE49-F238E27FC236}">
                <a16:creationId xmlns:a16="http://schemas.microsoft.com/office/drawing/2014/main" id="{C677DF55-DB15-4FB0-AEFA-D94C25FEEE0A}"/>
              </a:ext>
            </a:extLst>
          </p:cNvPr>
          <p:cNvGraphicFramePr>
            <a:graphicFrameLocks noGrp="1"/>
          </p:cNvGraphicFramePr>
          <p:nvPr>
            <p:extLst>
              <p:ext uri="{D42A27DB-BD31-4B8C-83A1-F6EECF244321}">
                <p14:modId xmlns:p14="http://schemas.microsoft.com/office/powerpoint/2010/main" val="3891720109"/>
              </p:ext>
            </p:extLst>
          </p:nvPr>
        </p:nvGraphicFramePr>
        <p:xfrm>
          <a:off x="7550441" y="764394"/>
          <a:ext cx="1978818" cy="1343848"/>
        </p:xfrm>
        <a:graphic>
          <a:graphicData uri="http://schemas.openxmlformats.org/drawingml/2006/table">
            <a:tbl>
              <a:tblPr/>
              <a:tblGrid>
                <a:gridCol w="1978818">
                  <a:extLst>
                    <a:ext uri="{9D8B030D-6E8A-4147-A177-3AD203B41FA5}">
                      <a16:colId xmlns:a16="http://schemas.microsoft.com/office/drawing/2014/main" val="4264600792"/>
                    </a:ext>
                  </a:extLst>
                </a:gridCol>
              </a:tblGrid>
              <a:tr h="1343848">
                <a:tc>
                  <a:txBody>
                    <a:bodyPr/>
                    <a:lstStyle/>
                    <a:p>
                      <a:r>
                        <a:rPr lang="en-IN" dirty="0"/>
                        <a:t>Login:</a:t>
                      </a:r>
                    </a:p>
                    <a:p>
                      <a:r>
                        <a:rPr lang="en-IN" dirty="0"/>
                        <a:t>          Email</a:t>
                      </a:r>
                    </a:p>
                    <a:p>
                      <a:r>
                        <a:rPr lang="en-IN" dirty="0"/>
                        <a:t>          Password</a:t>
                      </a:r>
                    </a:p>
                    <a:p>
                      <a:r>
                        <a:rPr lang="en-IN" dirty="0"/>
                        <a:t>          Role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80243019"/>
                  </a:ext>
                </a:extLst>
              </a:tr>
            </a:tbl>
          </a:graphicData>
        </a:graphic>
      </p:graphicFrame>
      <p:graphicFrame>
        <p:nvGraphicFramePr>
          <p:cNvPr id="10" name="Table 9">
            <a:extLst>
              <a:ext uri="{FF2B5EF4-FFF2-40B4-BE49-F238E27FC236}">
                <a16:creationId xmlns:a16="http://schemas.microsoft.com/office/drawing/2014/main" id="{981C979C-C092-47CF-8C4A-B075823F11AB}"/>
              </a:ext>
            </a:extLst>
          </p:cNvPr>
          <p:cNvGraphicFramePr>
            <a:graphicFrameLocks noGrp="1"/>
          </p:cNvGraphicFramePr>
          <p:nvPr>
            <p:extLst>
              <p:ext uri="{D42A27DB-BD31-4B8C-83A1-F6EECF244321}">
                <p14:modId xmlns:p14="http://schemas.microsoft.com/office/powerpoint/2010/main" val="1380330751"/>
              </p:ext>
            </p:extLst>
          </p:nvPr>
        </p:nvGraphicFramePr>
        <p:xfrm>
          <a:off x="7609044" y="4387988"/>
          <a:ext cx="2073581" cy="1981007"/>
        </p:xfrm>
        <a:graphic>
          <a:graphicData uri="http://schemas.openxmlformats.org/drawingml/2006/table">
            <a:tbl>
              <a:tblPr/>
              <a:tblGrid>
                <a:gridCol w="2073581">
                  <a:extLst>
                    <a:ext uri="{9D8B030D-6E8A-4147-A177-3AD203B41FA5}">
                      <a16:colId xmlns:a16="http://schemas.microsoft.com/office/drawing/2014/main" val="2238487766"/>
                    </a:ext>
                  </a:extLst>
                </a:gridCol>
              </a:tblGrid>
              <a:tr h="1981007">
                <a:tc>
                  <a:txBody>
                    <a:bodyPr/>
                    <a:lstStyle/>
                    <a:p>
                      <a:r>
                        <a:rPr lang="en-IN" dirty="0"/>
                        <a:t>Bug:</a:t>
                      </a:r>
                    </a:p>
                    <a:p>
                      <a:r>
                        <a:rPr lang="en-IN" dirty="0"/>
                        <a:t>       Id</a:t>
                      </a:r>
                    </a:p>
                    <a:p>
                      <a:r>
                        <a:rPr lang="en-IN" dirty="0"/>
                        <a:t>      BugStatus</a:t>
                      </a:r>
                    </a:p>
                    <a:p>
                      <a:r>
                        <a:rPr lang="en-IN" sz="1800" kern="1200" dirty="0">
                          <a:solidFill>
                            <a:schemeClr val="tx1"/>
                          </a:solidFill>
                          <a:latin typeface="+mn-lt"/>
                          <a:ea typeface="+mn-ea"/>
                          <a:cs typeface="+mn-cs"/>
                        </a:rPr>
                        <a:t>      Description</a:t>
                      </a:r>
                    </a:p>
                    <a:p>
                      <a:r>
                        <a:rPr lang="en-IN" sz="1800" kern="1200" dirty="0">
                          <a:solidFill>
                            <a:schemeClr val="tx1"/>
                          </a:solidFill>
                          <a:latin typeface="+mn-lt"/>
                          <a:ea typeface="+mn-ea"/>
                          <a:cs typeface="+mn-cs"/>
                        </a:rPr>
                        <a:t>      createdBy</a:t>
                      </a:r>
                    </a:p>
                    <a:p>
                      <a:r>
                        <a:rPr lang="en-IN" sz="1800" kern="1200" dirty="0">
                          <a:solidFill>
                            <a:schemeClr val="tx1"/>
                          </a:solidFill>
                          <a:latin typeface="+mn-lt"/>
                          <a:ea typeface="+mn-ea"/>
                          <a:cs typeface="+mn-cs"/>
                        </a:rPr>
                        <a:t>      createdDate</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6866581"/>
                  </a:ext>
                </a:extLst>
              </a:tr>
            </a:tbl>
          </a:graphicData>
        </a:graphic>
      </p:graphicFrame>
      <p:graphicFrame>
        <p:nvGraphicFramePr>
          <p:cNvPr id="11" name="Table 10">
            <a:extLst>
              <a:ext uri="{FF2B5EF4-FFF2-40B4-BE49-F238E27FC236}">
                <a16:creationId xmlns:a16="http://schemas.microsoft.com/office/drawing/2014/main" id="{074F263D-D3A9-49D1-AB5E-6D0FE9E30D63}"/>
              </a:ext>
            </a:extLst>
          </p:cNvPr>
          <p:cNvGraphicFramePr>
            <a:graphicFrameLocks noGrp="1"/>
          </p:cNvGraphicFramePr>
          <p:nvPr>
            <p:extLst>
              <p:ext uri="{D42A27DB-BD31-4B8C-83A1-F6EECF244321}">
                <p14:modId xmlns:p14="http://schemas.microsoft.com/office/powerpoint/2010/main" val="774598385"/>
              </p:ext>
            </p:extLst>
          </p:nvPr>
        </p:nvGraphicFramePr>
        <p:xfrm>
          <a:off x="1477086" y="4495164"/>
          <a:ext cx="2515537" cy="1766657"/>
        </p:xfrm>
        <a:graphic>
          <a:graphicData uri="http://schemas.openxmlformats.org/drawingml/2006/table">
            <a:tbl>
              <a:tblPr/>
              <a:tblGrid>
                <a:gridCol w="2515537">
                  <a:extLst>
                    <a:ext uri="{9D8B030D-6E8A-4147-A177-3AD203B41FA5}">
                      <a16:colId xmlns:a16="http://schemas.microsoft.com/office/drawing/2014/main" val="1622978027"/>
                    </a:ext>
                  </a:extLst>
                </a:gridCol>
              </a:tblGrid>
              <a:tr h="1766657">
                <a:tc>
                  <a:txBody>
                    <a:bodyPr/>
                    <a:lstStyle/>
                    <a:p>
                      <a:pPr algn="just"/>
                      <a:r>
                        <a:rPr lang="en-IN" dirty="0"/>
                        <a:t>Project:</a:t>
                      </a:r>
                    </a:p>
                    <a:p>
                      <a:pPr algn="just"/>
                      <a:r>
                        <a:rPr lang="en-IN" dirty="0"/>
                        <a:t>            ProjectId</a:t>
                      </a:r>
                    </a:p>
                    <a:p>
                      <a:pPr algn="just"/>
                      <a:r>
                        <a:rPr lang="en-IN" dirty="0"/>
                        <a:t>            ProjectName</a:t>
                      </a:r>
                    </a:p>
                    <a:p>
                      <a:pPr algn="just"/>
                      <a:r>
                        <a:rPr lang="en-IN" dirty="0"/>
                        <a:t>            ProjectType</a:t>
                      </a:r>
                    </a:p>
                    <a:p>
                      <a:pPr algn="just"/>
                      <a:r>
                        <a:rPr lang="en-IN" dirty="0"/>
                        <a:t>            Technology</a:t>
                      </a:r>
                    </a:p>
                    <a:p>
                      <a:pPr algn="just"/>
                      <a:r>
                        <a:rPr lang="en-IN" dirty="0"/>
                        <a:t>            Client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576703"/>
                  </a:ext>
                </a:extLst>
              </a:tr>
            </a:tbl>
          </a:graphicData>
        </a:graphic>
      </p:graphicFrame>
      <p:graphicFrame>
        <p:nvGraphicFramePr>
          <p:cNvPr id="12" name="Table 11">
            <a:extLst>
              <a:ext uri="{FF2B5EF4-FFF2-40B4-BE49-F238E27FC236}">
                <a16:creationId xmlns:a16="http://schemas.microsoft.com/office/drawing/2014/main" id="{D37BE1AA-BB1E-4D3A-A5F3-B644A6AABBF8}"/>
              </a:ext>
            </a:extLst>
          </p:cNvPr>
          <p:cNvGraphicFramePr>
            <a:graphicFrameLocks noGrp="1"/>
          </p:cNvGraphicFramePr>
          <p:nvPr>
            <p:extLst>
              <p:ext uri="{D42A27DB-BD31-4B8C-83A1-F6EECF244321}">
                <p14:modId xmlns:p14="http://schemas.microsoft.com/office/powerpoint/2010/main" val="671872254"/>
              </p:ext>
            </p:extLst>
          </p:nvPr>
        </p:nvGraphicFramePr>
        <p:xfrm>
          <a:off x="1769499" y="764394"/>
          <a:ext cx="2216633" cy="1343848"/>
        </p:xfrm>
        <a:graphic>
          <a:graphicData uri="http://schemas.openxmlformats.org/drawingml/2006/table">
            <a:tbl>
              <a:tblPr/>
              <a:tblGrid>
                <a:gridCol w="2216633">
                  <a:extLst>
                    <a:ext uri="{9D8B030D-6E8A-4147-A177-3AD203B41FA5}">
                      <a16:colId xmlns:a16="http://schemas.microsoft.com/office/drawing/2014/main" val="4198058670"/>
                    </a:ext>
                  </a:extLst>
                </a:gridCol>
              </a:tblGrid>
              <a:tr h="1343848">
                <a:tc>
                  <a:txBody>
                    <a:bodyPr/>
                    <a:lstStyle/>
                    <a:p>
                      <a:r>
                        <a:rPr lang="en-IN" dirty="0"/>
                        <a:t>User:</a:t>
                      </a:r>
                    </a:p>
                    <a:p>
                      <a:r>
                        <a:rPr lang="en-IN" dirty="0"/>
                        <a:t>         Id </a:t>
                      </a:r>
                    </a:p>
                    <a:p>
                      <a:r>
                        <a:rPr lang="en-IN" dirty="0"/>
                        <a:t>         FirstName</a:t>
                      </a:r>
                    </a:p>
                    <a:p>
                      <a:r>
                        <a:rPr lang="en-IN" dirty="0"/>
                        <a:t>         LastName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754673"/>
                  </a:ext>
                </a:extLst>
              </a:tr>
            </a:tbl>
          </a:graphicData>
        </a:graphic>
      </p:graphicFrame>
      <p:cxnSp>
        <p:nvCxnSpPr>
          <p:cNvPr id="19" name="Straight Connector 18">
            <a:extLst>
              <a:ext uri="{FF2B5EF4-FFF2-40B4-BE49-F238E27FC236}">
                <a16:creationId xmlns:a16="http://schemas.microsoft.com/office/drawing/2014/main" id="{9CE51782-92B5-04CB-6651-816998EFC6B0}"/>
              </a:ext>
            </a:extLst>
          </p:cNvPr>
          <p:cNvCxnSpPr>
            <a:cxnSpLocks/>
          </p:cNvCxnSpPr>
          <p:nvPr/>
        </p:nvCxnSpPr>
        <p:spPr>
          <a:xfrm>
            <a:off x="3992623" y="1340528"/>
            <a:ext cx="1179684" cy="115330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89286BB-56E8-DD88-62A2-99BB32FA9D69}"/>
              </a:ext>
            </a:extLst>
          </p:cNvPr>
          <p:cNvCxnSpPr>
            <a:cxnSpLocks/>
          </p:cNvCxnSpPr>
          <p:nvPr/>
        </p:nvCxnSpPr>
        <p:spPr>
          <a:xfrm flipV="1">
            <a:off x="2765189" y="3301702"/>
            <a:ext cx="2215890" cy="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5E50304-09B2-9E25-F192-42A437333A0A}"/>
              </a:ext>
            </a:extLst>
          </p:cNvPr>
          <p:cNvCxnSpPr>
            <a:cxnSpLocks/>
            <a:stCxn id="11" idx="3"/>
          </p:cNvCxnSpPr>
          <p:nvPr/>
        </p:nvCxnSpPr>
        <p:spPr>
          <a:xfrm flipV="1">
            <a:off x="3992623" y="3817809"/>
            <a:ext cx="1271835" cy="156068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A9CF9BB-DFFF-794C-6E7C-BA0F08B22745}"/>
              </a:ext>
            </a:extLst>
          </p:cNvPr>
          <p:cNvCxnSpPr>
            <a:cxnSpLocks/>
          </p:cNvCxnSpPr>
          <p:nvPr/>
        </p:nvCxnSpPr>
        <p:spPr>
          <a:xfrm flipH="1">
            <a:off x="6347534" y="1340528"/>
            <a:ext cx="1202907" cy="115330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5A5A82B-D03F-3919-BBBD-799CAE44CBFA}"/>
              </a:ext>
            </a:extLst>
          </p:cNvPr>
          <p:cNvCxnSpPr/>
          <p:nvPr/>
        </p:nvCxnSpPr>
        <p:spPr>
          <a:xfrm>
            <a:off x="6743204" y="3155821"/>
            <a:ext cx="2215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CAEE6D-D7EF-9CEB-3AC1-1E0FB830E7EB}"/>
              </a:ext>
            </a:extLst>
          </p:cNvPr>
          <p:cNvCxnSpPr>
            <a:cxnSpLocks/>
            <a:endCxn id="10" idx="1"/>
          </p:cNvCxnSpPr>
          <p:nvPr/>
        </p:nvCxnSpPr>
        <p:spPr>
          <a:xfrm>
            <a:off x="6347534" y="3817809"/>
            <a:ext cx="1261510" cy="156068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39F496A8-A592-19A2-8FF6-08B28B7B9114}"/>
              </a:ext>
            </a:extLst>
          </p:cNvPr>
          <p:cNvCxnSpPr>
            <a:cxnSpLocks/>
            <a:stCxn id="10" idx="3"/>
          </p:cNvCxnSpPr>
          <p:nvPr/>
        </p:nvCxnSpPr>
        <p:spPr>
          <a:xfrm flipV="1">
            <a:off x="9682625" y="4109570"/>
            <a:ext cx="926191" cy="1268921"/>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cxnSp>
        <p:nvCxnSpPr>
          <p:cNvPr id="36" name="Straight Connector 35">
            <a:extLst>
              <a:ext uri="{FF2B5EF4-FFF2-40B4-BE49-F238E27FC236}">
                <a16:creationId xmlns:a16="http://schemas.microsoft.com/office/drawing/2014/main" id="{105B60BC-9B88-EF07-4208-7013831BBD3A}"/>
              </a:ext>
            </a:extLst>
          </p:cNvPr>
          <p:cNvCxnSpPr>
            <a:cxnSpLocks/>
            <a:endCxn id="12" idx="1"/>
          </p:cNvCxnSpPr>
          <p:nvPr/>
        </p:nvCxnSpPr>
        <p:spPr>
          <a:xfrm flipV="1">
            <a:off x="918911" y="1436318"/>
            <a:ext cx="850588" cy="1193461"/>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57EFBA26-230C-3F99-A797-D71D274C5B02}"/>
              </a:ext>
            </a:extLst>
          </p:cNvPr>
          <p:cNvSpPr txBox="1"/>
          <p:nvPr/>
        </p:nvSpPr>
        <p:spPr>
          <a:xfrm>
            <a:off x="10589573" y="4125830"/>
            <a:ext cx="301686" cy="369332"/>
          </a:xfrm>
          <a:prstGeom prst="rect">
            <a:avLst/>
          </a:prstGeom>
          <a:noFill/>
        </p:spPr>
        <p:txBody>
          <a:bodyPr wrap="none" rtlCol="0">
            <a:spAutoFit/>
          </a:bodyPr>
          <a:lstStyle/>
          <a:p>
            <a:r>
              <a:rPr lang="en-US" dirty="0"/>
              <a:t>1</a:t>
            </a:r>
            <a:endParaRPr lang="en-IN" dirty="0"/>
          </a:p>
        </p:txBody>
      </p:sp>
      <p:sp>
        <p:nvSpPr>
          <p:cNvPr id="42" name="TextBox 41">
            <a:extLst>
              <a:ext uri="{FF2B5EF4-FFF2-40B4-BE49-F238E27FC236}">
                <a16:creationId xmlns:a16="http://schemas.microsoft.com/office/drawing/2014/main" id="{04671511-706C-4C63-F5C7-FB4181B0F923}"/>
              </a:ext>
            </a:extLst>
          </p:cNvPr>
          <p:cNvSpPr txBox="1"/>
          <p:nvPr/>
        </p:nvSpPr>
        <p:spPr>
          <a:xfrm>
            <a:off x="9682625" y="5304848"/>
            <a:ext cx="346229" cy="369332"/>
          </a:xfrm>
          <a:prstGeom prst="rect">
            <a:avLst/>
          </a:prstGeom>
          <a:noFill/>
        </p:spPr>
        <p:txBody>
          <a:bodyPr wrap="square" rtlCol="0">
            <a:spAutoFit/>
          </a:bodyPr>
          <a:lstStyle/>
          <a:p>
            <a:r>
              <a:rPr lang="en-US" dirty="0"/>
              <a:t>M</a:t>
            </a:r>
            <a:endParaRPr lang="en-IN" dirty="0"/>
          </a:p>
        </p:txBody>
      </p:sp>
      <p:sp>
        <p:nvSpPr>
          <p:cNvPr id="43" name="TextBox 42">
            <a:extLst>
              <a:ext uri="{FF2B5EF4-FFF2-40B4-BE49-F238E27FC236}">
                <a16:creationId xmlns:a16="http://schemas.microsoft.com/office/drawing/2014/main" id="{6EA915BF-BEFB-A52D-E395-BD1FB6321526}"/>
              </a:ext>
            </a:extLst>
          </p:cNvPr>
          <p:cNvSpPr txBox="1"/>
          <p:nvPr/>
        </p:nvSpPr>
        <p:spPr>
          <a:xfrm>
            <a:off x="1477086" y="1155862"/>
            <a:ext cx="301686" cy="369332"/>
          </a:xfrm>
          <a:prstGeom prst="rect">
            <a:avLst/>
          </a:prstGeom>
          <a:noFill/>
        </p:spPr>
        <p:txBody>
          <a:bodyPr wrap="none" rtlCol="0">
            <a:spAutoFit/>
          </a:bodyPr>
          <a:lstStyle/>
          <a:p>
            <a:r>
              <a:rPr lang="en-US" dirty="0"/>
              <a:t>1</a:t>
            </a:r>
            <a:endParaRPr lang="en-IN" dirty="0"/>
          </a:p>
        </p:txBody>
      </p:sp>
      <p:sp>
        <p:nvSpPr>
          <p:cNvPr id="44" name="TextBox 43">
            <a:extLst>
              <a:ext uri="{FF2B5EF4-FFF2-40B4-BE49-F238E27FC236}">
                <a16:creationId xmlns:a16="http://schemas.microsoft.com/office/drawing/2014/main" id="{6A17E1B6-5F5F-8327-7655-D1EC627DFEDB}"/>
              </a:ext>
            </a:extLst>
          </p:cNvPr>
          <p:cNvSpPr txBox="1"/>
          <p:nvPr/>
        </p:nvSpPr>
        <p:spPr>
          <a:xfrm>
            <a:off x="758795" y="2260447"/>
            <a:ext cx="301686" cy="369332"/>
          </a:xfrm>
          <a:prstGeom prst="rect">
            <a:avLst/>
          </a:prstGeom>
          <a:noFill/>
        </p:spPr>
        <p:txBody>
          <a:bodyPr wrap="none" rtlCol="0">
            <a:spAutoFit/>
          </a:bodyPr>
          <a:lstStyle/>
          <a:p>
            <a:r>
              <a:rPr lang="en-US" dirty="0"/>
              <a:t>1</a:t>
            </a:r>
            <a:endParaRPr lang="en-IN" dirty="0"/>
          </a:p>
        </p:txBody>
      </p:sp>
      <p:cxnSp>
        <p:nvCxnSpPr>
          <p:cNvPr id="45" name="Straight Connector 44">
            <a:extLst>
              <a:ext uri="{FF2B5EF4-FFF2-40B4-BE49-F238E27FC236}">
                <a16:creationId xmlns:a16="http://schemas.microsoft.com/office/drawing/2014/main" id="{4CFE3E8F-CF81-369D-5783-63202E038AE7}"/>
              </a:ext>
            </a:extLst>
          </p:cNvPr>
          <p:cNvCxnSpPr>
            <a:cxnSpLocks/>
          </p:cNvCxnSpPr>
          <p:nvPr/>
        </p:nvCxnSpPr>
        <p:spPr>
          <a:xfrm>
            <a:off x="3992623" y="5747823"/>
            <a:ext cx="3598020" cy="0"/>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49" name="TextBox 48">
            <a:extLst>
              <a:ext uri="{FF2B5EF4-FFF2-40B4-BE49-F238E27FC236}">
                <a16:creationId xmlns:a16="http://schemas.microsoft.com/office/drawing/2014/main" id="{9FD97035-CD9F-54AB-2B32-94C718913A33}"/>
              </a:ext>
            </a:extLst>
          </p:cNvPr>
          <p:cNvSpPr txBox="1"/>
          <p:nvPr/>
        </p:nvSpPr>
        <p:spPr>
          <a:xfrm>
            <a:off x="4006623" y="5724274"/>
            <a:ext cx="301686" cy="369332"/>
          </a:xfrm>
          <a:prstGeom prst="rect">
            <a:avLst/>
          </a:prstGeom>
          <a:noFill/>
        </p:spPr>
        <p:txBody>
          <a:bodyPr wrap="none" rtlCol="0">
            <a:spAutoFit/>
          </a:bodyPr>
          <a:lstStyle/>
          <a:p>
            <a:r>
              <a:rPr lang="en-US" dirty="0"/>
              <a:t>1</a:t>
            </a:r>
            <a:endParaRPr lang="en-IN" dirty="0"/>
          </a:p>
        </p:txBody>
      </p:sp>
      <p:sp>
        <p:nvSpPr>
          <p:cNvPr id="50" name="TextBox 49">
            <a:extLst>
              <a:ext uri="{FF2B5EF4-FFF2-40B4-BE49-F238E27FC236}">
                <a16:creationId xmlns:a16="http://schemas.microsoft.com/office/drawing/2014/main" id="{69DE7579-6072-A758-C873-CF7D582359E7}"/>
              </a:ext>
            </a:extLst>
          </p:cNvPr>
          <p:cNvSpPr txBox="1"/>
          <p:nvPr/>
        </p:nvSpPr>
        <p:spPr>
          <a:xfrm>
            <a:off x="7346832" y="5736676"/>
            <a:ext cx="262212" cy="369332"/>
          </a:xfrm>
          <a:prstGeom prst="rect">
            <a:avLst/>
          </a:prstGeom>
          <a:noFill/>
        </p:spPr>
        <p:txBody>
          <a:bodyPr wrap="square" rtlCol="0">
            <a:spAutoFit/>
          </a:bodyPr>
          <a:lstStyle/>
          <a:p>
            <a:r>
              <a:rPr lang="en-US" dirty="0"/>
              <a:t>1</a:t>
            </a:r>
            <a:endParaRPr lang="en-IN" dirty="0"/>
          </a:p>
        </p:txBody>
      </p:sp>
      <p:graphicFrame>
        <p:nvGraphicFramePr>
          <p:cNvPr id="51" name="Table 50">
            <a:extLst>
              <a:ext uri="{FF2B5EF4-FFF2-40B4-BE49-F238E27FC236}">
                <a16:creationId xmlns:a16="http://schemas.microsoft.com/office/drawing/2014/main" id="{7CDA5D38-D145-C3E8-4162-4C15645D43EB}"/>
              </a:ext>
            </a:extLst>
          </p:cNvPr>
          <p:cNvGraphicFramePr>
            <a:graphicFrameLocks noGrp="1"/>
          </p:cNvGraphicFramePr>
          <p:nvPr>
            <p:extLst>
              <p:ext uri="{D42A27DB-BD31-4B8C-83A1-F6EECF244321}">
                <p14:modId xmlns:p14="http://schemas.microsoft.com/office/powerpoint/2010/main" val="1824279748"/>
              </p:ext>
            </p:extLst>
          </p:nvPr>
        </p:nvGraphicFramePr>
        <p:xfrm>
          <a:off x="548185" y="2629779"/>
          <a:ext cx="2216633" cy="1463040"/>
        </p:xfrm>
        <a:graphic>
          <a:graphicData uri="http://schemas.openxmlformats.org/drawingml/2006/table">
            <a:tbl>
              <a:tblPr/>
              <a:tblGrid>
                <a:gridCol w="2216633">
                  <a:extLst>
                    <a:ext uri="{9D8B030D-6E8A-4147-A177-3AD203B41FA5}">
                      <a16:colId xmlns:a16="http://schemas.microsoft.com/office/drawing/2014/main" val="4198058670"/>
                    </a:ext>
                  </a:extLst>
                </a:gridCol>
              </a:tblGrid>
              <a:tr h="1343848">
                <a:tc>
                  <a:txBody>
                    <a:bodyPr/>
                    <a:lstStyle/>
                    <a:p>
                      <a:r>
                        <a:rPr lang="en-IN" dirty="0"/>
                        <a:t>Address:</a:t>
                      </a:r>
                    </a:p>
                    <a:p>
                      <a:r>
                        <a:rPr lang="en-IN" dirty="0"/>
                        <a:t>         Id </a:t>
                      </a:r>
                    </a:p>
                    <a:p>
                      <a:r>
                        <a:rPr lang="en-IN" dirty="0"/>
                        <a:t>         City</a:t>
                      </a:r>
                    </a:p>
                    <a:p>
                      <a:r>
                        <a:rPr lang="en-IN" dirty="0"/>
                        <a:t>         State</a:t>
                      </a:r>
                    </a:p>
                    <a:p>
                      <a:r>
                        <a:rPr lang="en-IN" dirty="0"/>
                        <a:t>         Pincode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754673"/>
                  </a:ext>
                </a:extLst>
              </a:tr>
            </a:tbl>
          </a:graphicData>
        </a:graphic>
      </p:graphicFrame>
      <p:sp>
        <p:nvSpPr>
          <p:cNvPr id="72" name="Rectangle: Rounded Corners 71">
            <a:extLst>
              <a:ext uri="{FF2B5EF4-FFF2-40B4-BE49-F238E27FC236}">
                <a16:creationId xmlns:a16="http://schemas.microsoft.com/office/drawing/2014/main" id="{E579CD75-DA7E-E566-FA2B-8F05B826FC48}"/>
              </a:ext>
            </a:extLst>
          </p:cNvPr>
          <p:cNvSpPr/>
          <p:nvPr/>
        </p:nvSpPr>
        <p:spPr>
          <a:xfrm>
            <a:off x="4141858" y="210848"/>
            <a:ext cx="3440565" cy="4577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lnSpcReduction="10000"/>
          </a:bodyPr>
          <a:lstStyle/>
          <a:p>
            <a:pPr algn="ctr">
              <a:lnSpc>
                <a:spcPct val="90000"/>
              </a:lnSpc>
              <a:spcBef>
                <a:spcPct val="0"/>
              </a:spcBef>
              <a:spcAft>
                <a:spcPts val="600"/>
              </a:spcAft>
            </a:pPr>
            <a:r>
              <a:rPr lang="en-US" sz="2400" dirty="0">
                <a:solidFill>
                  <a:srgbClr val="FF0000"/>
                </a:solidFill>
                <a:latin typeface="Algerian" panose="04020705040A02060702" pitchFamily="82" charset="0"/>
                <a:ea typeface="+mj-ea"/>
                <a:cs typeface="+mj-cs"/>
              </a:rPr>
              <a:t> Class Diagram</a:t>
            </a:r>
          </a:p>
        </p:txBody>
      </p:sp>
    </p:spTree>
    <p:extLst>
      <p:ext uri="{BB962C8B-B14F-4D97-AF65-F5344CB8AC3E}">
        <p14:creationId xmlns:p14="http://schemas.microsoft.com/office/powerpoint/2010/main" val="1473615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954</TotalTime>
  <Words>684</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Inugurthy, Vaishnavi</dc:creator>
  <cp:lastModifiedBy>DIVYA SHREE</cp:lastModifiedBy>
  <cp:revision>32</cp:revision>
  <dcterms:created xsi:type="dcterms:W3CDTF">2022-06-30T12:31:29Z</dcterms:created>
  <dcterms:modified xsi:type="dcterms:W3CDTF">2022-07-26T11:41:54Z</dcterms:modified>
</cp:coreProperties>
</file>