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embeddedFontLst>
    <p:embeddedFont>
      <p:font typeface="OPPOSans B" panose="020B0604020202020204" charset="-122"/>
      <p:regular r:id="rId20"/>
    </p:embeddedFont>
    <p:embeddedFont>
      <p:font typeface="OPPOSans M" panose="020B0604020202020204" charset="-122"/>
      <p:regular r:id="rId21"/>
    </p:embeddedFont>
    <p:embeddedFont>
      <p:font typeface="Arial Black" panose="020B0A04020102020204" pitchFamily="34" charset="0"/>
      <p:bold r:id="rId22"/>
    </p:embeddedFont>
    <p:embeddedFont>
      <p:font typeface="Bahnschrift SemiBold" panose="020B0502040204020203" pitchFamily="34" charset="0"/>
      <p:bold r:id="rId23"/>
    </p:embeddedFont>
    <p:embeddedFont>
      <p:font typeface="Baskerville Old Face" panose="02020602080505020303" pitchFamily="18" charset="0"/>
      <p:regular r:id="rId24"/>
    </p:embeddedFont>
    <p:embeddedFont>
      <p:font typeface="Segoe UI Variable Text Semibold" pitchFamily="2" charset="0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37" autoAdjust="0"/>
    <p:restoredTop sz="94660"/>
  </p:normalViewPr>
  <p:slideViewPr>
    <p:cSldViewPr snapToGrid="0">
      <p:cViewPr varScale="1">
        <p:scale>
          <a:sx n="60" d="100"/>
          <a:sy n="60" d="100"/>
        </p:scale>
        <p:origin x="5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5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2024/9/30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6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  <p:sp>
        <p:nvSpPr>
          <p:cNvPr id="1048737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OPPOSans M" panose="00020600040101010101" charset="-122"/>
                <a:ea typeface="OPPOSans M" panose="00020600040101010101" charset="-122"/>
              </a:rPr>
              <a:t>‹#›</a:t>
            </a:fld>
            <a:endParaRPr lang="zh-CN" altLang="en-US">
              <a:latin typeface="OPPOSans M" panose="00020600040101010101" charset="-122"/>
              <a:ea typeface="OPPOSans M" panose="0002060004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29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68EABFFB-8326-4503-AC44-55DFAE6D5E3E}" type="datetimeFigureOut">
              <a:rPr lang="zh-CN" altLang="en-US" smtClean="0"/>
              <a:t>2024/9/30</a:t>
            </a:fld>
            <a:endParaRPr lang="zh-CN" altLang="en-US" dirty="0"/>
          </a:p>
        </p:txBody>
      </p:sp>
      <p:sp>
        <p:nvSpPr>
          <p:cNvPr id="104873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1048731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048732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733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POSans M" panose="00020600040101010101" charset="-122"/>
                <a:ea typeface="OPPOSans M" panose="00020600040101010101" charset="-122"/>
              </a:defRPr>
            </a:lvl1pPr>
          </a:lstStyle>
          <a:p>
            <a:fld id="{9F493779-6B59-45C9-998D-73E378659E8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POSans M" panose="00020600040101010101" charset="-122"/>
        <a:ea typeface="OPPOSans M" panose="00020600040101010101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7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7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0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8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6.jpe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8.jpeg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8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8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88" name="Text Box 1"/>
          <p:cNvSpPr txBox="1"/>
          <p:nvPr/>
        </p:nvSpPr>
        <p:spPr>
          <a:xfrm>
            <a:off x="3010735" y="388745"/>
            <a:ext cx="8088630" cy="80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400" b="1" dirty="0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</a:p>
          <a:p>
            <a:endParaRPr lang="en-IN" altLang="en-US" sz="2400" b="1" dirty="0">
              <a:solidFill>
                <a:srgbClr val="33006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589" name="Text Box 2"/>
          <p:cNvSpPr txBox="1"/>
          <p:nvPr/>
        </p:nvSpPr>
        <p:spPr>
          <a:xfrm>
            <a:off x="2051685" y="1681730"/>
            <a:ext cx="7547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STUDENT NAME: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DIVYA SHREE.R</a:t>
            </a:r>
            <a:endParaRPr lang="en-IN" alt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R</a:t>
            </a:r>
            <a:r>
              <a:rPr lang="en-IN" alt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E</a:t>
            </a: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GISTER NO:</a:t>
            </a:r>
            <a:r>
              <a:rPr lang="en-IN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312210228</a:t>
            </a:r>
            <a:endParaRPr 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 indent="0">
              <a:buFont typeface="Wingdings" panose="05000000000000000000" pitchFamily="2" charset="2"/>
              <a:buNone/>
            </a:pP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  </a:t>
            </a: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DEPARTMENT:</a:t>
            </a:r>
            <a:r>
              <a:rPr lang="en-IN" alt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B.COM</a:t>
            </a:r>
            <a:r>
              <a:rPr lang="en-IN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 </a:t>
            </a:r>
            <a:r>
              <a:rPr lang="en-US" altLang="en-US" sz="2000" b="1" dirty="0">
                <a:latin typeface="Segoe UI Variable Text Semibold" charset="0"/>
                <a:cs typeface="Segoe UI Variable Text Semibold" charset="0"/>
                <a:sym typeface="+mn-ea"/>
              </a:rPr>
              <a:t>(Accounting &amp; Finance)</a:t>
            </a:r>
            <a:endParaRPr lang="en-US" sz="2000" b="1" dirty="0">
              <a:latin typeface="Segoe UI Variable Text Semibold" charset="0"/>
              <a:cs typeface="Segoe UI Variable Text Semibold" charset="0"/>
              <a:sym typeface="+mn-ea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COLLEGE</a:t>
            </a:r>
            <a:r>
              <a:rPr lang="en-US" sz="2000" b="1">
                <a:solidFill>
                  <a:srgbClr val="800000"/>
                </a:solidFill>
                <a:latin typeface="Segoe UI Variable Text Semibold" charset="0"/>
                <a:cs typeface="Segoe UI Variable Text Semibold" charset="0"/>
                <a:sym typeface="+mn-ea"/>
              </a:rPr>
              <a:t>:</a:t>
            </a:r>
            <a:r>
              <a:rPr lang="en-US" sz="2000" b="1">
                <a:latin typeface="Segoe UI Variable Text Semibold" charset="0"/>
                <a:cs typeface="Segoe UI Variable Text Semibold" charset="0"/>
                <a:sym typeface="+mn-ea"/>
              </a:rPr>
              <a:t> GURU SHREE SHANTIVIJAI JAIN COLLEGE FOR WOMEN</a:t>
            </a:r>
            <a:endParaRPr lang="en-US" sz="2000" b="1" dirty="0">
              <a:latin typeface="Segoe UI Variable Text Semibold" charset="0"/>
              <a:cs typeface="Segoe UI Variable Text Semibold" charset="0"/>
            </a:endParaRPr>
          </a:p>
          <a:p>
            <a:endParaRPr lang="en-US" sz="2000" b="1" dirty="0">
              <a:latin typeface="Segoe UI Variable Text Semibold" charset="0"/>
              <a:cs typeface="Segoe UI Variable Text Semibold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POSans M" panose="00020600040101010101" charset="-122"/>
                <a:ea typeface="OPPOSans M" panose="00020600040101010101" charset="-122"/>
                <a:cs typeface="+mn-cs"/>
              </a:rPr>
              <a:t>{}</a:t>
            </a:r>
          </a:p>
        </p:txBody>
      </p:sp>
      <p:sp>
        <p:nvSpPr>
          <p:cNvPr id="104863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8" name="Text Box 1"/>
          <p:cNvSpPr txBox="1"/>
          <p:nvPr/>
        </p:nvSpPr>
        <p:spPr>
          <a:xfrm>
            <a:off x="1422665" y="551498"/>
            <a:ext cx="71374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DATASET DESCRIPTION</a:t>
            </a:r>
          </a:p>
        </p:txBody>
      </p:sp>
      <p:sp>
        <p:nvSpPr>
          <p:cNvPr id="1048639" name="Text Box 2"/>
          <p:cNvSpPr txBox="1"/>
          <p:nvPr/>
        </p:nvSpPr>
        <p:spPr>
          <a:xfrm>
            <a:off x="1631315" y="1664335"/>
            <a:ext cx="82677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Employee=kaggle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26-features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9-features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id-num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Name-text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 type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Gender- male female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Employee rating-num</a:t>
            </a: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44" name="Text Box 1"/>
          <p:cNvSpPr txBox="1"/>
          <p:nvPr/>
        </p:nvSpPr>
        <p:spPr>
          <a:xfrm>
            <a:off x="1467484" y="452506"/>
            <a:ext cx="7251700" cy="51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THE “WOW” IN OUR SOLUTION</a:t>
            </a:r>
          </a:p>
        </p:txBody>
      </p:sp>
      <p:sp>
        <p:nvSpPr>
          <p:cNvPr id="1048645" name="Text Box 2"/>
          <p:cNvSpPr txBox="1"/>
          <p:nvPr/>
        </p:nvSpPr>
        <p:spPr>
          <a:xfrm>
            <a:off x="1651000" y="1935480"/>
            <a:ext cx="82296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level: =IFS(Z4&gt;=5,"VERY HIGH",Z4&gt;=4,"HIGH",Z4&gt;=3,"MED",TRUE,"LOW")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7" name="Picture 3" descr="images (6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5500" y="3477895"/>
            <a:ext cx="5353685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4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4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0" name="Text Box 1"/>
          <p:cNvSpPr txBox="1"/>
          <p:nvPr/>
        </p:nvSpPr>
        <p:spPr>
          <a:xfrm>
            <a:off x="1474039" y="447357"/>
            <a:ext cx="56769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MODELLING</a:t>
            </a:r>
          </a:p>
        </p:txBody>
      </p:sp>
      <p:sp>
        <p:nvSpPr>
          <p:cNvPr id="1048651" name="Text Box 2"/>
          <p:cNvSpPr txBox="1"/>
          <p:nvPr/>
        </p:nvSpPr>
        <p:spPr>
          <a:xfrm>
            <a:off x="1682750" y="1595755"/>
            <a:ext cx="8826500" cy="5069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1)kaggale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2)Search employment performance dataset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3)Then download Employmen data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Feature collection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Feature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colour filled blank values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 cleaning</a:t>
            </a:r>
            <a:endParaRPr lang="en-IN" altLang="en-US" sz="24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Missing values identify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4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Missing values filterout</a:t>
            </a:r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5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56" name="Text Box 4"/>
          <p:cNvSpPr txBox="1"/>
          <p:nvPr/>
        </p:nvSpPr>
        <p:spPr>
          <a:xfrm>
            <a:off x="1640205" y="1092200"/>
            <a:ext cx="8724900" cy="4830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Performance level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1)Calculate performance level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2)Using formula</a:t>
            </a: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summary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 open pivot table.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 drag rows,cols,filters,values respectively businessunit,performance level, gender code, count of first name.</a:t>
            </a: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 remove the blank option.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visulazation</a:t>
            </a:r>
            <a:endParaRPr lang="en-IN" altLang="en-US" sz="2200">
              <a:solidFill>
                <a:srgbClr val="FF0000"/>
              </a:solidFill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1)put recommended graph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2)filterout the linear and exponential features</a:t>
            </a:r>
            <a:endParaRPr lang="en-IN" altLang="en-US" sz="22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2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3)To get pie chart for our reference.</a:t>
            </a:r>
          </a:p>
          <a:p>
            <a:endParaRPr lang="en-IN" altLang="en-US" sz="2200">
              <a:sym typeface="+mn-ea"/>
            </a:endParaRPr>
          </a:p>
          <a:p>
            <a:endParaRPr lang="en-US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5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1" name="Text Box 1"/>
          <p:cNvSpPr txBox="1"/>
          <p:nvPr/>
        </p:nvSpPr>
        <p:spPr>
          <a:xfrm>
            <a:off x="1253671" y="354329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59" name="Picture 2097158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02697" y="1390537"/>
            <a:ext cx="10586602" cy="495105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6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66" name="Text Box 1"/>
          <p:cNvSpPr txBox="1"/>
          <p:nvPr/>
        </p:nvSpPr>
        <p:spPr>
          <a:xfrm>
            <a:off x="1433821" y="499245"/>
            <a:ext cx="5130800" cy="688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40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RESULT</a:t>
            </a:r>
          </a:p>
        </p:txBody>
      </p:sp>
      <p:pic>
        <p:nvPicPr>
          <p:cNvPr id="2097160" name="Picture 209715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592122">
            <a:off x="2451752" y="1292559"/>
            <a:ext cx="7288496" cy="477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8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69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70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71" name="Text Box 1"/>
          <p:cNvSpPr txBox="1"/>
          <p:nvPr/>
        </p:nvSpPr>
        <p:spPr>
          <a:xfrm>
            <a:off x="965200" y="778193"/>
            <a:ext cx="5130800" cy="624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CONCLUSION</a:t>
            </a:r>
          </a:p>
        </p:txBody>
      </p:sp>
      <p:sp>
        <p:nvSpPr>
          <p:cNvPr id="1048672" name="Text Box 2"/>
          <p:cNvSpPr txBox="1"/>
          <p:nvPr/>
        </p:nvSpPr>
        <p:spPr>
          <a:xfrm>
            <a:off x="1448850" y="2257425"/>
            <a:ext cx="7637780" cy="2529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Analyzing the employment performance dataset provides valuable insights into employee productivity,efficiency,and overall contribution to organizational goals. 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IN" altLang="en-US" sz="200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Graphs play a crucial role in visualizing the data and useful for comparing individual employee performances.</a:t>
            </a:r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IN" alt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991158" y="1237080"/>
            <a:ext cx="2514097" cy="2516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MPLOYEE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D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ATA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NALYSIS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U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SING</a:t>
            </a:r>
            <a:r>
              <a:rPr 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 E</a:t>
            </a:r>
            <a:r>
              <a:rPr lang="en-IN" altLang="en-US" sz="2800" b="1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XCEL</a:t>
            </a:r>
            <a:endParaRPr kumimoji="0" lang="en-I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OPPOSans M" panose="00020600040101010101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104859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3" name="Text Box 1"/>
          <p:cNvSpPr txBox="1"/>
          <p:nvPr/>
        </p:nvSpPr>
        <p:spPr>
          <a:xfrm>
            <a:off x="2949258" y="1810677"/>
            <a:ext cx="6293485" cy="815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4800" b="1" u="none">
                <a:solidFill>
                  <a:srgbClr val="330066"/>
                </a:solidFill>
                <a:latin typeface="Arial Black" panose="020B0A04020102020204" charset="0"/>
                <a:cs typeface="Arial Black" panose="020B0A04020102020204" charset="0"/>
              </a:rPr>
              <a:t>PROJECT TITLE</a:t>
            </a:r>
          </a:p>
        </p:txBody>
      </p:sp>
      <p:pic>
        <p:nvPicPr>
          <p:cNvPr id="2097152" name="Picture 2" descr="download__1_-removebg-preview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538" y="3876675"/>
            <a:ext cx="2066925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59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59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598" name="Text Box 1"/>
          <p:cNvSpPr txBox="1"/>
          <p:nvPr/>
        </p:nvSpPr>
        <p:spPr>
          <a:xfrm>
            <a:off x="1745564" y="692784"/>
            <a:ext cx="4064000" cy="11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36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AGENDA</a:t>
            </a:r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36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599" name="Text Box 2"/>
          <p:cNvSpPr txBox="1"/>
          <p:nvPr/>
        </p:nvSpPr>
        <p:spPr>
          <a:xfrm>
            <a:off x="2223770" y="1794510"/>
            <a:ext cx="574548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endParaRPr lang="en-US" sz="2400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Problem Statement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Project Overview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End Users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Solution and Proposition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Dataset Description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Modelling Approach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Results and Discussion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624205" indent="-514350">
              <a:buFont typeface="+mj-lt"/>
              <a:buAutoNum type="arabicPeriod"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Conclusion</a:t>
            </a:r>
            <a:r>
              <a:rPr lang="en-US" sz="2400" b="1" dirty="0">
                <a:latin typeface="Baskerville Old Face" pitchFamily="18" charset="0"/>
                <a:sym typeface="+mn-ea"/>
              </a:rPr>
              <a:t> </a:t>
            </a:r>
            <a:endParaRPr lang="en-US" sz="2400"/>
          </a:p>
          <a:p>
            <a:endParaRPr lang="en-US" sz="2400"/>
          </a:p>
        </p:txBody>
      </p:sp>
      <p:pic>
        <p:nvPicPr>
          <p:cNvPr id="2097153" name="Picture 3"/>
          <p:cNvPicPr>
            <a:picLocks/>
          </p:cNvPicPr>
          <p:nvPr/>
        </p:nvPicPr>
        <p:blipFill>
          <a:blip r:embed="rId5"/>
        </p:blipFill>
        <p:spPr>
          <a:xfrm>
            <a:off x="7969250" y="2003425"/>
            <a:ext cx="3129915" cy="2851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 90"/>
          <p:cNvSpPr/>
          <p:nvPr>
            <p:custDataLst>
              <p:tags r:id="rId1"/>
            </p:custDataLst>
          </p:nvPr>
        </p:nvSpPr>
        <p:spPr>
          <a:xfrm>
            <a:off x="-2032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1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2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3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04" name="Text Box 1"/>
          <p:cNvSpPr txBox="1"/>
          <p:nvPr/>
        </p:nvSpPr>
        <p:spPr>
          <a:xfrm>
            <a:off x="1021715" y="638175"/>
            <a:ext cx="477710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</a:p>
          <a:p>
            <a:endParaRPr lang="en-US" sz="2800" b="1" dirty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05" name="Text Box 2"/>
          <p:cNvSpPr txBox="1"/>
          <p:nvPr/>
        </p:nvSpPr>
        <p:spPr>
          <a:xfrm>
            <a:off x="2181860" y="1979295"/>
            <a:ext cx="6012180" cy="4053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Track employee performance rating overtime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Identify top performers and underperformers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Analyze performance by department, job role, and other categories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Visualize trends and correlations in performance data </a:t>
            </a:r>
          </a:p>
          <a:p>
            <a:endParaRPr lang="en-US" sz="2000" b="1" dirty="0">
              <a:latin typeface="Bahnschrift SemiBold" panose="020B0502040204020203" charset="0"/>
              <a:ea typeface="PMingLiU-ExtB" panose="02020500000000000000" pitchFamily="18" charset="-120"/>
              <a:cs typeface="Bahnschrift SemiBold" panose="020B0502040204020203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 SemiBold" panose="020B0502040204020203" charset="0"/>
                <a:ea typeface="PMingLiU-ExtB" panose="02020500000000000000" pitchFamily="18" charset="-120"/>
                <a:cs typeface="Bahnschrift SemiBold" panose="020B0502040204020203" charset="0"/>
                <a:sym typeface="+mn-ea"/>
              </a:rPr>
              <a:t>Enable filtering and drill-down capabilities for in-depth analysis</a:t>
            </a:r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0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4" name="Picture 2097153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397544" y="2207925"/>
            <a:ext cx="2380533" cy="2382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7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08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09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0" name="Text Box 1"/>
          <p:cNvSpPr txBox="1"/>
          <p:nvPr/>
        </p:nvSpPr>
        <p:spPr>
          <a:xfrm>
            <a:off x="1177289" y="595252"/>
            <a:ext cx="429704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800" b="1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PROJECT OVERVIEW</a:t>
            </a:r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IN" altLang="en-US" sz="2800" b="1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048611" name="Text Box 2"/>
          <p:cNvSpPr txBox="1"/>
          <p:nvPr/>
        </p:nvSpPr>
        <p:spPr>
          <a:xfrm>
            <a:off x="976693" y="1837054"/>
            <a:ext cx="780034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Effective employee performance management is crucial for organizations to achieve their goals and objectives.</a:t>
            </a:r>
          </a:p>
          <a:p>
            <a:pPr marL="109855" indent="0">
              <a:buFont typeface="Wingdings" panose="05000000000000000000" charset="0"/>
              <a:buNone/>
            </a:pP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567055" indent="-457200">
              <a:buFont typeface="Wingdings" panose="05000000000000000000" charset="0"/>
              <a:buChar char="§"/>
            </a:pPr>
            <a:r>
              <a:rPr lang="en-IN" alt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   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This project will involve collecting and cleaning employee performance data, designing and developing an interactive Excel dashboard, and creating a user guide and data dictionary for easy adoption.</a:t>
            </a:r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5" name="Picture 209715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526791" y="2740131"/>
            <a:ext cx="3186496" cy="23492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3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4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15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16" name="Text Box 1"/>
          <p:cNvSpPr txBox="1"/>
          <p:nvPr/>
        </p:nvSpPr>
        <p:spPr>
          <a:xfrm>
            <a:off x="1190950" y="566347"/>
            <a:ext cx="6885305" cy="105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WHO ARE THE END USERS ?</a:t>
            </a:r>
          </a:p>
          <a:p>
            <a:endParaRPr lang="en-US" sz="3200" b="1" dirty="0">
              <a:solidFill>
                <a:srgbClr val="800000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17" name="Text Box 2"/>
          <p:cNvSpPr txBox="1"/>
          <p:nvPr/>
        </p:nvSpPr>
        <p:spPr>
          <a:xfrm>
            <a:off x="2114550" y="2122805"/>
            <a:ext cx="7658100" cy="3025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HR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Department Heads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Team Leads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Line Managers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Talent Management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Business Analysts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Executives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522" y="2122805"/>
            <a:ext cx="4038600" cy="30079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矩形 90"/>
          <p:cNvSpPr/>
          <p:nvPr>
            <p:custDataLst>
              <p:tags r:id="rId1"/>
            </p:custDataLst>
          </p:nvPr>
        </p:nvSpPr>
        <p:spPr>
          <a:xfrm>
            <a:off x="-1016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19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0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1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2" name="Text Box 1"/>
          <p:cNvSpPr txBox="1"/>
          <p:nvPr/>
        </p:nvSpPr>
        <p:spPr>
          <a:xfrm>
            <a:off x="1378584" y="534352"/>
            <a:ext cx="9981565" cy="447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800000"/>
                </a:solidFill>
                <a:latin typeface="Arial Black" panose="020B0A04020102020204" charset="0"/>
                <a:cs typeface="Arial Black" panose="020B0A04020102020204" charset="0"/>
                <a:sym typeface="+mn-ea"/>
              </a:rPr>
              <a:t>OUR SOLUTION AND  ITS VALUE PROPOSITION</a:t>
            </a:r>
          </a:p>
        </p:txBody>
      </p:sp>
      <p:sp>
        <p:nvSpPr>
          <p:cNvPr id="1048623" name="Text Box 4"/>
          <p:cNvSpPr txBox="1"/>
          <p:nvPr/>
        </p:nvSpPr>
        <p:spPr>
          <a:xfrm>
            <a:off x="1378585" y="1566545"/>
            <a:ext cx="9804400" cy="428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 – mission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Filter-Remove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Formula – performance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Pivot-summary </a:t>
            </a: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 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Conditional formatting: </a:t>
            </a:r>
            <a:r>
              <a:rPr lang="en-US" sz="28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Our Excel based Employee performance Analysis Solution utilizes Conditional formatting to provide a clear and intuitive visualization of Employee performance data.</a:t>
            </a:r>
            <a:endParaRPr lang="en-US" sz="28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5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26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27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28" name="Text Box 1"/>
          <p:cNvSpPr txBox="1"/>
          <p:nvPr/>
        </p:nvSpPr>
        <p:spPr>
          <a:xfrm>
            <a:off x="1213485" y="1471930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Filter – Remove: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  <a:sym typeface="+mn-ea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 Formula – performance: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矩形 90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  <a:alpha val="30000"/>
                </a:schemeClr>
              </a:gs>
              <a:gs pos="100000">
                <a:schemeClr val="accent1">
                  <a:lumMod val="20000"/>
                  <a:lumOff val="80000"/>
                  <a:alpha val="30000"/>
                </a:scheme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0" name="任意多边形: 形状 92"/>
          <p:cNvSpPr/>
          <p:nvPr>
            <p:custDataLst>
              <p:tags r:id="rId2"/>
            </p:custDataLst>
          </p:nvPr>
        </p:nvSpPr>
        <p:spPr>
          <a:xfrm>
            <a:off x="0" y="6203058"/>
            <a:ext cx="12192000" cy="654942"/>
          </a:xfrm>
          <a:custGeom>
            <a:avLst/>
            <a:gdLst>
              <a:gd name="connsiteX0" fmla="*/ 0 w 12192000"/>
              <a:gd name="connsiteY0" fmla="*/ 0 h 654942"/>
              <a:gd name="connsiteX1" fmla="*/ 57348 w 12192000"/>
              <a:gd name="connsiteY1" fmla="*/ 18921 h 654942"/>
              <a:gd name="connsiteX2" fmla="*/ 6096000 w 12192000"/>
              <a:gd name="connsiteY2" fmla="*/ 590134 h 654942"/>
              <a:gd name="connsiteX3" fmla="*/ 12134652 w 12192000"/>
              <a:gd name="connsiteY3" fmla="*/ 18921 h 654942"/>
              <a:gd name="connsiteX4" fmla="*/ 12192000 w 12192000"/>
              <a:gd name="connsiteY4" fmla="*/ 0 h 654942"/>
              <a:gd name="connsiteX5" fmla="*/ 12192000 w 12192000"/>
              <a:gd name="connsiteY5" fmla="*/ 654942 h 654942"/>
              <a:gd name="connsiteX6" fmla="*/ 0 w 12192000"/>
              <a:gd name="connsiteY6" fmla="*/ 654942 h 654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4942">
                <a:moveTo>
                  <a:pt x="0" y="0"/>
                </a:moveTo>
                <a:lnTo>
                  <a:pt x="57348" y="18921"/>
                </a:lnTo>
                <a:cubicBezTo>
                  <a:pt x="1220290" y="359161"/>
                  <a:pt x="3488430" y="590134"/>
                  <a:pt x="6096000" y="590134"/>
                </a:cubicBezTo>
                <a:cubicBezTo>
                  <a:pt x="8703570" y="590134"/>
                  <a:pt x="10971710" y="359161"/>
                  <a:pt x="12134652" y="18921"/>
                </a:cubicBezTo>
                <a:lnTo>
                  <a:pt x="12192000" y="0"/>
                </a:lnTo>
                <a:lnTo>
                  <a:pt x="12192000" y="654942"/>
                </a:lnTo>
                <a:lnTo>
                  <a:pt x="0" y="654942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POSans M" panose="00020600040101010101" charset="-122"/>
              <a:ea typeface="OPPOSans M" panose="00020600040101010101" charset="-122"/>
              <a:cs typeface="+mn-cs"/>
            </a:endParaRPr>
          </a:p>
        </p:txBody>
      </p:sp>
      <p:sp>
        <p:nvSpPr>
          <p:cNvPr id="1048631" name="任意多边形: 形状 93"/>
          <p:cNvSpPr/>
          <p:nvPr>
            <p:custDataLst>
              <p:tags r:id="rId3"/>
            </p:custDataLst>
          </p:nvPr>
        </p:nvSpPr>
        <p:spPr>
          <a:xfrm>
            <a:off x="0" y="6426700"/>
            <a:ext cx="12192000" cy="431300"/>
          </a:xfrm>
          <a:custGeom>
            <a:avLst/>
            <a:gdLst>
              <a:gd name="connsiteX0" fmla="*/ 0 w 12192000"/>
              <a:gd name="connsiteY0" fmla="*/ 0 h 431300"/>
              <a:gd name="connsiteX1" fmla="*/ 57348 w 12192000"/>
              <a:gd name="connsiteY1" fmla="*/ 11554 h 431300"/>
              <a:gd name="connsiteX2" fmla="*/ 6096000 w 12192000"/>
              <a:gd name="connsiteY2" fmla="*/ 360365 h 431300"/>
              <a:gd name="connsiteX3" fmla="*/ 12134652 w 12192000"/>
              <a:gd name="connsiteY3" fmla="*/ 11554 h 431300"/>
              <a:gd name="connsiteX4" fmla="*/ 12192000 w 12192000"/>
              <a:gd name="connsiteY4" fmla="*/ 0 h 431300"/>
              <a:gd name="connsiteX5" fmla="*/ 12192000 w 12192000"/>
              <a:gd name="connsiteY5" fmla="*/ 431300 h 431300"/>
              <a:gd name="connsiteX6" fmla="*/ 0 w 12192000"/>
              <a:gd name="connsiteY6" fmla="*/ 431300 h 43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1300">
                <a:moveTo>
                  <a:pt x="0" y="0"/>
                </a:moveTo>
                <a:lnTo>
                  <a:pt x="57348" y="11554"/>
                </a:lnTo>
                <a:cubicBezTo>
                  <a:pt x="1220290" y="219322"/>
                  <a:pt x="3488430" y="360365"/>
                  <a:pt x="6096000" y="360365"/>
                </a:cubicBezTo>
                <a:cubicBezTo>
                  <a:pt x="8703570" y="360365"/>
                  <a:pt x="10971710" y="219322"/>
                  <a:pt x="12134652" y="11554"/>
                </a:cubicBezTo>
                <a:lnTo>
                  <a:pt x="12192000" y="0"/>
                </a:lnTo>
                <a:lnTo>
                  <a:pt x="12192000" y="431300"/>
                </a:lnTo>
                <a:lnTo>
                  <a:pt x="0" y="4313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0000">
                <a:schemeClr val="accent4"/>
              </a:gs>
            </a:gsLst>
            <a:path path="circle">
              <a:fillToRect r="100000" b="100000"/>
            </a:path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48632" name="文本框 32"/>
          <p:cNvSpPr txBox="1"/>
          <p:nvPr/>
        </p:nvSpPr>
        <p:spPr>
          <a:xfrm>
            <a:off x="8076255" y="5230434"/>
            <a:ext cx="3023111" cy="294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048633" name="Text Box 1"/>
          <p:cNvSpPr txBox="1"/>
          <p:nvPr/>
        </p:nvSpPr>
        <p:spPr>
          <a:xfrm>
            <a:off x="1213485" y="1580515"/>
            <a:ext cx="10160000" cy="400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Pivot- summary: 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109855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Graph-data visualization: </a:t>
            </a:r>
            <a:r>
              <a:rPr lang="en-US" sz="2400" b="1" dirty="0">
                <a:latin typeface="Bahnschrift SemiBold" panose="020B0502040204020203" charset="0"/>
                <a:cs typeface="Bahnschrift SemiBold" panose="020B0502040204020203" charset="0"/>
                <a:sym typeface="+mn-ea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  <a:endParaRPr lang="en-US" sz="2400" b="1" dirty="0">
              <a:latin typeface="Bahnschrift SemiBold" panose="020B0502040204020203" charset="0"/>
              <a:cs typeface="Bahnschrift SemiBold" panose="020B0502040204020203" charset="0"/>
            </a:endParaRPr>
          </a:p>
          <a:p>
            <a:endParaRPr lang="en-US" sz="2400">
              <a:latin typeface="Bahnschrift SemiBold" panose="020B0502040204020203" charset="0"/>
              <a:cs typeface="Bahnschrift SemiBold" panose="020B0502040204020203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6AFF"/>
      </a:accent1>
      <a:accent2>
        <a:srgbClr val="00BBFF"/>
      </a:accent2>
      <a:accent3>
        <a:srgbClr val="0165FF"/>
      </a:accent3>
      <a:accent4>
        <a:srgbClr val="025CE7"/>
      </a:accent4>
      <a:accent5>
        <a:srgbClr val="E5AD00"/>
      </a:accent5>
      <a:accent6>
        <a:srgbClr val="0350E6"/>
      </a:accent6>
      <a:hlink>
        <a:srgbClr val="0563C1"/>
      </a:hlink>
      <a:folHlink>
        <a:srgbClr val="954F72"/>
      </a:folHlink>
    </a:clrScheme>
    <a:fontScheme name="自定义 6">
      <a:majorFont>
        <a:latin typeface="OPPOSans B"/>
        <a:ea typeface="OPPOSans H"/>
        <a:cs typeface=""/>
      </a:majorFont>
      <a:minorFont>
        <a:latin typeface="OPPOSans M"/>
        <a:ea typeface="OPPOSans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OPPOSans M"/>
        <a:ea typeface=""/>
        <a:cs typeface=""/>
        <a:font script="Jpan" typeface="ＭＳ Ｐゴシック"/>
        <a:font script="Hang" typeface="맑은 고딕"/>
        <a:font script="Hans" typeface="OPPOSans M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589</Words>
  <Application>Microsoft Office PowerPoint</Application>
  <PresentationFormat>Widescreen</PresentationFormat>
  <Paragraphs>105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OPPOSans B</vt:lpstr>
      <vt:lpstr>Wingdings</vt:lpstr>
      <vt:lpstr>Baskerville Old Face</vt:lpstr>
      <vt:lpstr>Arial Black</vt:lpstr>
      <vt:lpstr>Bahnschrift SemiBold</vt:lpstr>
      <vt:lpstr>OPPOSans M</vt:lpstr>
      <vt:lpstr>Arial</vt:lpstr>
      <vt:lpstr>Segoe UI Variable Text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RMX3286</dc:creator>
  <cp:lastModifiedBy>divya shree</cp:lastModifiedBy>
  <cp:revision>2</cp:revision>
  <dcterms:created xsi:type="dcterms:W3CDTF">2023-03-13T01:49:00Z</dcterms:created>
  <dcterms:modified xsi:type="dcterms:W3CDTF">2024-09-30T13:07:25Z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b404af8d9e9542be8c9fd9b12c81ce76</vt:lpwstr>
  </property>
  <property fmtid="{D5CDD505-2E9C-101B-9397-08002B2CF9AE}" pid="3" name="KSOProductBuildVer">
    <vt:lpwstr>1033-12.2.0.17545</vt:lpwstr>
  </property>
</Properties>
</file>