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402800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Hypothesis Testing: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3694271"/>
            <a:ext cx="7477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Hypothesis testing is a statistical method used to make decisions about the properties of a population based on a sample of data. It involves formulating two competing hypotheses - the null hypothesis and the alternative hypothesis - and then using statistical analysis to determine which hypothesis is more likely to be true.</a:t>
            </a:r>
            <a:endParaRPr lang="en-US" sz="1750" dirty="0"/>
          </a:p>
        </p:txBody>
      </p:sp>
      <p:pic>
        <p:nvPicPr>
          <p:cNvPr id="7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1760220" y="1337905"/>
            <a:ext cx="1055810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Null Hypothesis and Alternative Hypothesis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1760220" y="253912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8" name="Text 4"/>
          <p:cNvSpPr/>
          <p:nvPr/>
        </p:nvSpPr>
        <p:spPr>
          <a:xfrm>
            <a:off x="1951196" y="2580799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2482334" y="26154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Null Hypothesis (H₀)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2482334" y="3095863"/>
            <a:ext cx="283309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statement that there is no significant difference or relationship between the variables being studied.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5537597" y="253912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2" name="Text 8"/>
          <p:cNvSpPr/>
          <p:nvPr/>
        </p:nvSpPr>
        <p:spPr>
          <a:xfrm>
            <a:off x="5694164" y="2580799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6259711" y="2615446"/>
            <a:ext cx="283309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Alternative Hypothesis (H₁)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6259711" y="3443049"/>
            <a:ext cx="283309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statement that there is a significant difference or relationship between the variables being studied.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314974" y="253912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6" name="Text 12"/>
          <p:cNvSpPr/>
          <p:nvPr/>
        </p:nvSpPr>
        <p:spPr>
          <a:xfrm>
            <a:off x="9474875" y="2580799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10037088" y="26154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Significance Level (α)</a:t>
            </a:r>
            <a:endParaRPr lang="en-US" sz="2187" dirty="0"/>
          </a:p>
        </p:txBody>
      </p:sp>
      <p:sp>
        <p:nvSpPr>
          <p:cNvPr id="18" name="Text 14"/>
          <p:cNvSpPr/>
          <p:nvPr/>
        </p:nvSpPr>
        <p:spPr>
          <a:xfrm>
            <a:off x="10037088" y="3095863"/>
            <a:ext cx="283309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maximum acceptable probability of rejecting the null hypothesis when it is true (Type I error).</a:t>
            </a:r>
            <a:endParaRPr lang="en-US" sz="1750" dirty="0"/>
          </a:p>
        </p:txBody>
      </p:sp>
      <p:sp>
        <p:nvSpPr>
          <p:cNvPr id="19" name="Shape 15"/>
          <p:cNvSpPr/>
          <p:nvPr/>
        </p:nvSpPr>
        <p:spPr>
          <a:xfrm>
            <a:off x="1760220" y="52686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20" name="Text 16"/>
          <p:cNvSpPr/>
          <p:nvPr/>
        </p:nvSpPr>
        <p:spPr>
          <a:xfrm>
            <a:off x="1909286" y="5310307"/>
            <a:ext cx="20169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  <a:endParaRPr lang="en-US" sz="2624" dirty="0"/>
          </a:p>
        </p:txBody>
      </p:sp>
      <p:sp>
        <p:nvSpPr>
          <p:cNvPr id="21" name="Text 17"/>
          <p:cNvSpPr/>
          <p:nvPr/>
        </p:nvSpPr>
        <p:spPr>
          <a:xfrm>
            <a:off x="2482334" y="53449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P-value</a:t>
            </a:r>
            <a:endParaRPr lang="en-US" sz="2187" dirty="0"/>
          </a:p>
        </p:txBody>
      </p:sp>
      <p:sp>
        <p:nvSpPr>
          <p:cNvPr id="22" name="Text 18"/>
          <p:cNvSpPr/>
          <p:nvPr/>
        </p:nvSpPr>
        <p:spPr>
          <a:xfrm>
            <a:off x="2482334" y="5825371"/>
            <a:ext cx="1038784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probability of obtaining a test statistic at least as extreme as the one observed, assuming the null hypothesis is true. It's used to determine whether the null hypothesis should be rejected.</a:t>
            </a:r>
            <a:endParaRPr lang="en-US" sz="1750" dirty="0"/>
          </a:p>
        </p:txBody>
      </p:sp>
      <p:pic>
        <p:nvPicPr>
          <p:cNvPr id="23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37672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Z-test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760220" y="2515433"/>
            <a:ext cx="5443895" cy="2124194"/>
          </a:xfrm>
          <a:prstGeom prst="roundRect">
            <a:avLst>
              <a:gd name="adj" fmla="val 6276"/>
            </a:avLst>
          </a:prstGeom>
          <a:solidFill>
            <a:srgbClr val="EEEFF5"/>
          </a:solidFill>
          <a:ln/>
        </p:spPr>
      </p:sp>
      <p:sp>
        <p:nvSpPr>
          <p:cNvPr id="6" name="Text 3"/>
          <p:cNvSpPr/>
          <p:nvPr/>
        </p:nvSpPr>
        <p:spPr>
          <a:xfrm>
            <a:off x="1982391" y="27376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Assumptions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982391" y="3218021"/>
            <a:ext cx="499955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population standard deviation is known, and the sample size is large (n &gt; 30).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982391" y="4062055"/>
            <a:ext cx="499955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2515433"/>
            <a:ext cx="5443895" cy="2124194"/>
          </a:xfrm>
          <a:prstGeom prst="roundRect">
            <a:avLst>
              <a:gd name="adj" fmla="val 6276"/>
            </a:avLst>
          </a:prstGeom>
          <a:solidFill>
            <a:srgbClr val="EEEFF5"/>
          </a:solidFill>
          <a:ln/>
        </p:spPr>
      </p:sp>
      <p:sp>
        <p:nvSpPr>
          <p:cNvPr id="10" name="Text 7"/>
          <p:cNvSpPr/>
          <p:nvPr/>
        </p:nvSpPr>
        <p:spPr>
          <a:xfrm>
            <a:off x="7648456" y="27376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Applications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7648456" y="3218021"/>
            <a:ext cx="499955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Quality control, market research, and other scenarios with large sample sizes and known population parameters.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760220" y="4861798"/>
            <a:ext cx="11109960" cy="1990963"/>
          </a:xfrm>
          <a:prstGeom prst="roundRect">
            <a:avLst>
              <a:gd name="adj" fmla="val 6696"/>
            </a:avLst>
          </a:prstGeom>
          <a:solidFill>
            <a:srgbClr val="EEEFF5"/>
          </a:solidFill>
          <a:ln/>
        </p:spPr>
      </p:sp>
      <p:sp>
        <p:nvSpPr>
          <p:cNvPr id="13" name="Text 10"/>
          <p:cNvSpPr/>
          <p:nvPr/>
        </p:nvSpPr>
        <p:spPr>
          <a:xfrm>
            <a:off x="1982391" y="50839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Example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982391" y="5564386"/>
            <a:ext cx="1066561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Suppose a company claims that the average weight of its cereal boxes is 12 ounces. To test this claim, a random sample of 50 boxes is taken, and the sample mean is found to be 11.8 ounces with a population standard deviation of 0.5 ounces.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37220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T-test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62200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Assumptions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1760220" y="4191357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population standard deviation is unknown, and the sample size is small (n &lt; 30).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651421" y="362200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Example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651421" y="4191357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Evaluating the effectiveness of a new teaching method by comparing the test scores of two small student groups.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542621" y="362200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Types of T-test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542621" y="4191357"/>
            <a:ext cx="33416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One-Sample T-Test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542621" y="4746665"/>
            <a:ext cx="33416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Two Sample T-Test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9542621" y="5301972"/>
            <a:ext cx="33416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Paired T-Test</a:t>
            </a:r>
            <a:endParaRPr lang="en-US" sz="1750" dirty="0"/>
          </a:p>
        </p:txBody>
      </p:sp>
      <p:pic>
        <p:nvPicPr>
          <p:cNvPr id="13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738676"/>
            <a:ext cx="884301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Choosing Between Z-test and T-test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20" y="3877389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60220" y="4654987"/>
            <a:ext cx="37155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Population Standard Deviation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1760220" y="5135404"/>
            <a:ext cx="53882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Known → Z-test, Unknown → T-test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68" y="3877389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481768" y="46549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Sample Size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7481768" y="5135404"/>
            <a:ext cx="538841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Large (n &gt; 30) → Z-test, Small (n &lt; 30) → T-test</a:t>
            </a:r>
            <a:endParaRPr lang="en-US" sz="1750" dirty="0"/>
          </a:p>
        </p:txBody>
      </p:sp>
      <p:pic>
        <p:nvPicPr>
          <p:cNvPr id="11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2373392" y="544592"/>
            <a:ext cx="4941808" cy="6176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864"/>
              </a:lnSpc>
              <a:buNone/>
            </a:pPr>
            <a:r>
              <a:rPr lang="en-US" sz="3891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Project Overview</a:t>
            </a:r>
            <a:endParaRPr lang="en-US" sz="3891" dirty="0"/>
          </a:p>
        </p:txBody>
      </p:sp>
      <p:sp>
        <p:nvSpPr>
          <p:cNvPr id="5" name="Text 2"/>
          <p:cNvSpPr/>
          <p:nvPr/>
        </p:nvSpPr>
        <p:spPr>
          <a:xfrm>
            <a:off x="2373392" y="1557576"/>
            <a:ext cx="9883616" cy="3162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90"/>
              </a:lnSpc>
              <a:buNone/>
            </a:pPr>
            <a:r>
              <a:rPr lang="en-US" sz="155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Develop a tool for performing hypothesis tests (Z-Test and T-Test) using Streamlit.</a:t>
            </a:r>
            <a:endParaRPr lang="en-US" sz="1556" dirty="0"/>
          </a:p>
        </p:txBody>
      </p:sp>
      <p:sp>
        <p:nvSpPr>
          <p:cNvPr id="6" name="Text 3"/>
          <p:cNvSpPr/>
          <p:nvPr/>
        </p:nvSpPr>
        <p:spPr>
          <a:xfrm>
            <a:off x="2689622" y="2096095"/>
            <a:ext cx="9567386" cy="3162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490"/>
              </a:lnSpc>
              <a:buSzPct val="100000"/>
              <a:buChar char="•"/>
            </a:pPr>
            <a:r>
              <a:rPr lang="en-US" sz="155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Features:</a:t>
            </a:r>
            <a:endParaRPr lang="en-US" sz="1556" dirty="0"/>
          </a:p>
        </p:txBody>
      </p:sp>
      <p:sp>
        <p:nvSpPr>
          <p:cNvPr id="7" name="Text 4"/>
          <p:cNvSpPr/>
          <p:nvPr/>
        </p:nvSpPr>
        <p:spPr>
          <a:xfrm>
            <a:off x="3005852" y="2491383"/>
            <a:ext cx="9251156" cy="3162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lvl="1" marL="685800" indent="-342900">
              <a:lnSpc>
                <a:spcPts val="2490"/>
              </a:lnSpc>
              <a:buSzPct val="100000"/>
              <a:buChar char="•"/>
            </a:pPr>
            <a:r>
              <a:rPr lang="en-US" sz="155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User-friendly interface for data input.</a:t>
            </a:r>
            <a:endParaRPr lang="en-US" sz="1556" dirty="0"/>
          </a:p>
        </p:txBody>
      </p:sp>
      <p:sp>
        <p:nvSpPr>
          <p:cNvPr id="8" name="Text 5"/>
          <p:cNvSpPr/>
          <p:nvPr/>
        </p:nvSpPr>
        <p:spPr>
          <a:xfrm>
            <a:off x="3005852" y="2886670"/>
            <a:ext cx="9251156" cy="3162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lvl="1" marL="685800" indent="-342900">
              <a:lnSpc>
                <a:spcPts val="2490"/>
              </a:lnSpc>
              <a:buSzPct val="100000"/>
              <a:buChar char="•"/>
            </a:pPr>
            <a:r>
              <a:rPr lang="en-US" sz="155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Option to upload CSV files or enter data manually.</a:t>
            </a:r>
            <a:endParaRPr lang="en-US" sz="1556" dirty="0"/>
          </a:p>
        </p:txBody>
      </p:sp>
      <p:sp>
        <p:nvSpPr>
          <p:cNvPr id="9" name="Text 6"/>
          <p:cNvSpPr/>
          <p:nvPr/>
        </p:nvSpPr>
        <p:spPr>
          <a:xfrm>
            <a:off x="3005852" y="3281958"/>
            <a:ext cx="9251156" cy="3162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lvl="1" marL="685800" indent="-342900">
              <a:lnSpc>
                <a:spcPts val="2490"/>
              </a:lnSpc>
              <a:buSzPct val="100000"/>
              <a:buChar char="•"/>
            </a:pPr>
            <a:r>
              <a:rPr lang="en-US" sz="155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Guidance for choosing the appropriate test using OpenAI.</a:t>
            </a:r>
            <a:endParaRPr lang="en-US" sz="1556" dirty="0"/>
          </a:p>
        </p:txBody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392" y="3820478"/>
            <a:ext cx="9883616" cy="3864412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2642162" y="4784131"/>
            <a:ext cx="530904" cy="2551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596"/>
              </a:lnSpc>
              <a:buNone/>
            </a:pPr>
            <a:r>
              <a:rPr lang="en-US" sz="114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Start</a:t>
            </a:r>
            <a:endParaRPr lang="en-US" sz="1140" dirty="0"/>
          </a:p>
        </p:txBody>
      </p:sp>
      <p:sp>
        <p:nvSpPr>
          <p:cNvPr id="12" name="Text 8"/>
          <p:cNvSpPr/>
          <p:nvPr/>
        </p:nvSpPr>
        <p:spPr>
          <a:xfrm>
            <a:off x="2642162" y="6073885"/>
            <a:ext cx="1170508" cy="7655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1596"/>
              </a:lnSpc>
              <a:buNone/>
            </a:pPr>
            <a:r>
              <a:rPr lang="en-US" sz="114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perform hypothesis testing</a:t>
            </a:r>
            <a:endParaRPr lang="en-US" sz="1140" dirty="0"/>
          </a:p>
        </p:txBody>
      </p:sp>
      <p:sp>
        <p:nvSpPr>
          <p:cNvPr id="13" name="Text 9"/>
          <p:cNvSpPr/>
          <p:nvPr/>
        </p:nvSpPr>
        <p:spPr>
          <a:xfrm>
            <a:off x="5060243" y="5171552"/>
            <a:ext cx="1132276" cy="5103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1596"/>
              </a:lnSpc>
              <a:buNone/>
            </a:pPr>
            <a:r>
              <a:rPr lang="en-US" sz="114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Upload CSV file</a:t>
            </a:r>
            <a:endParaRPr lang="en-US" sz="1140" dirty="0"/>
          </a:p>
        </p:txBody>
      </p:sp>
      <p:sp>
        <p:nvSpPr>
          <p:cNvPr id="14" name="Text 10"/>
          <p:cNvSpPr/>
          <p:nvPr/>
        </p:nvSpPr>
        <p:spPr>
          <a:xfrm>
            <a:off x="5117816" y="6513332"/>
            <a:ext cx="1074703" cy="5103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1596"/>
              </a:lnSpc>
              <a:buNone/>
            </a:pPr>
            <a:r>
              <a:rPr lang="en-US" sz="114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Enter data manually</a:t>
            </a:r>
            <a:endParaRPr lang="en-US" sz="1140" dirty="0"/>
          </a:p>
        </p:txBody>
      </p:sp>
      <p:sp>
        <p:nvSpPr>
          <p:cNvPr id="15" name="Text 11"/>
          <p:cNvSpPr/>
          <p:nvPr/>
        </p:nvSpPr>
        <p:spPr>
          <a:xfrm>
            <a:off x="7049723" y="5299143"/>
            <a:ext cx="1631245" cy="2551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596"/>
              </a:lnSpc>
              <a:buNone/>
            </a:pPr>
            <a:r>
              <a:rPr lang="en-US" sz="114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Processing</a:t>
            </a:r>
            <a:endParaRPr lang="en-US" sz="1140" dirty="0"/>
          </a:p>
        </p:txBody>
      </p:sp>
      <p:sp>
        <p:nvSpPr>
          <p:cNvPr id="16" name="Text 12"/>
          <p:cNvSpPr/>
          <p:nvPr/>
        </p:nvSpPr>
        <p:spPr>
          <a:xfrm>
            <a:off x="7049723" y="6640922"/>
            <a:ext cx="1548033" cy="2551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596"/>
              </a:lnSpc>
              <a:buNone/>
            </a:pPr>
            <a:r>
              <a:rPr lang="en-US" sz="114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Test Selection</a:t>
            </a:r>
            <a:endParaRPr lang="en-US" sz="1140" dirty="0"/>
          </a:p>
        </p:txBody>
      </p:sp>
      <p:sp>
        <p:nvSpPr>
          <p:cNvPr id="17" name="Text 13"/>
          <p:cNvSpPr/>
          <p:nvPr/>
        </p:nvSpPr>
        <p:spPr>
          <a:xfrm>
            <a:off x="9538171" y="5868480"/>
            <a:ext cx="844410" cy="2551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596"/>
              </a:lnSpc>
              <a:buNone/>
            </a:pPr>
            <a:r>
              <a:rPr lang="en-US" sz="114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T-Test</a:t>
            </a:r>
            <a:endParaRPr lang="en-US" sz="1140" dirty="0"/>
          </a:p>
        </p:txBody>
      </p:sp>
      <p:sp>
        <p:nvSpPr>
          <p:cNvPr id="18" name="Text 14"/>
          <p:cNvSpPr/>
          <p:nvPr/>
        </p:nvSpPr>
        <p:spPr>
          <a:xfrm>
            <a:off x="9538171" y="7135094"/>
            <a:ext cx="844410" cy="2551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596"/>
              </a:lnSpc>
              <a:buNone/>
            </a:pPr>
            <a:r>
              <a:rPr lang="en-US" sz="114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Z-Test</a:t>
            </a:r>
            <a:endParaRPr lang="en-US" sz="1140" dirty="0"/>
          </a:p>
        </p:txBody>
      </p:sp>
      <p:sp>
        <p:nvSpPr>
          <p:cNvPr id="19" name="Text 15"/>
          <p:cNvSpPr/>
          <p:nvPr/>
        </p:nvSpPr>
        <p:spPr>
          <a:xfrm>
            <a:off x="11143829" y="6316623"/>
            <a:ext cx="844410" cy="5103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1596"/>
              </a:lnSpc>
              <a:buNone/>
            </a:pPr>
            <a:r>
              <a:rPr lang="en-US" sz="114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Result Display</a:t>
            </a:r>
            <a:endParaRPr lang="en-US" sz="1140" dirty="0"/>
          </a:p>
        </p:txBody>
      </p:sp>
      <p:sp>
        <p:nvSpPr>
          <p:cNvPr id="20" name="Text 16"/>
          <p:cNvSpPr/>
          <p:nvPr/>
        </p:nvSpPr>
        <p:spPr>
          <a:xfrm>
            <a:off x="11143829" y="4806571"/>
            <a:ext cx="844410" cy="2551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596"/>
              </a:lnSpc>
              <a:buNone/>
            </a:pPr>
            <a:r>
              <a:rPr lang="en-US" sz="114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End</a:t>
            </a:r>
            <a:endParaRPr lang="en-US" sz="1140" dirty="0"/>
          </a:p>
        </p:txBody>
      </p:sp>
      <p:sp>
        <p:nvSpPr>
          <p:cNvPr id="21" name="Text 17"/>
          <p:cNvSpPr/>
          <p:nvPr/>
        </p:nvSpPr>
        <p:spPr>
          <a:xfrm>
            <a:off x="4446127" y="4080607"/>
            <a:ext cx="1132276" cy="5103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1596"/>
              </a:lnSpc>
              <a:buNone/>
            </a:pPr>
            <a:r>
              <a:rPr lang="en-US" sz="114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OpenAI Guidance</a:t>
            </a:r>
            <a:endParaRPr lang="en-US" sz="1140" dirty="0"/>
          </a:p>
        </p:txBody>
      </p:sp>
      <p:pic>
        <p:nvPicPr>
          <p:cNvPr id="22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92346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Why 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115622" y="4062174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Easy to use for users with minimal statistical knowledge.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115622" y="4506397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Guidance for test  selection.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115622" y="4950619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Flexible data input options.</a:t>
            </a:r>
            <a:endParaRPr lang="en-US" sz="1750" dirty="0"/>
          </a:p>
        </p:txBody>
      </p:sp>
      <p:pic>
        <p:nvPicPr>
          <p:cNvPr id="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3291364"/>
            <a:ext cx="7665839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Thank You</a:t>
            </a:r>
            <a:endParaRPr lang="en-US" sz="6036" dirty="0"/>
          </a:p>
        </p:txBody>
      </p:sp>
      <p:sp>
        <p:nvSpPr>
          <p:cNvPr id="5" name="Text 2"/>
          <p:cNvSpPr/>
          <p:nvPr/>
        </p:nvSpPr>
        <p:spPr>
          <a:xfrm>
            <a:off x="1760220" y="4582835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 for your time and attention</a:t>
            </a:r>
            <a:endParaRPr lang="en-US" sz="1750" dirty="0"/>
          </a:p>
        </p:txBody>
      </p:sp>
      <p:pic>
        <p:nvPicPr>
          <p:cNvPr id="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2024-05-22T04:11:19Z</dcterms:created>
  <dcterms:modified xsi:type="dcterms:W3CDTF">2024-05-22T04:11:19Z</dcterms:modified>
</cp:coreProperties>
</file>