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65" r:id="rId5"/>
    <p:sldId id="267" r:id="rId6"/>
    <p:sldId id="268" r:id="rId7"/>
    <p:sldId id="269" r:id="rId8"/>
    <p:sldId id="270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04FB-7DC4-BD56-60C3-44715506E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BA347-E213-186F-2283-4D0BF1EEA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CFEB-BD43-6856-50D2-64BE76B5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CBC5-5121-D21A-1399-780D0DC8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FDCF-08A5-B041-A6F9-C081E209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45FA-073E-D51E-3CD8-0ED1898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64DCF-2419-E329-E1A9-E6F77B0EE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140D-971B-33B1-FB87-B366C3E5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12E2-AA10-6E04-8A2A-BA111273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5A3F-A6F2-34AB-C080-7076B968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0FF9D-647A-BE6D-6197-CF294800A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0B041-BC73-F1B3-1596-AFA5F0F0A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D3B2-97EF-E641-D070-2123C940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9BB4-C555-ECDB-F73A-5D205DD8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1C17-808A-B270-0DBF-D01C4A12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B60-704D-8303-2342-4091153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BB7B-363F-A03D-B8B1-8B1839F4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9F66-99D2-CB75-4862-49ECCA17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AD69-3A6F-A828-4D4F-E99FFEF7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7531-A251-C0D1-F1D1-2D776971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6D3F-6611-F7FA-AAED-0CF202CA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910BE-4D0D-82B4-E83D-F40D343E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E3A1-95BC-6BFB-FB78-4BFB51D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FE558-16E5-16F4-70BC-DFF2E15C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D8210-1232-4A6A-9C06-F27FFAAE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EAD1-346E-E0A0-295D-C7810D39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BEEA-74FD-F658-0C35-911E703A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AB25-C688-8922-9038-3E0DAF72C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7FD69-B64F-CFB2-4237-9D35A845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6536A-DB71-9230-0E99-1941C27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E5EF-D371-CA3E-CAB5-70403A4F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6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9636-4206-C9CD-1DCA-7A7D8847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C822-8798-4369-85E5-1E3CFD70D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0D55D-7031-6970-2724-4BB6C3203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584A-AF3F-D76C-4951-0AF94ACC9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58372-7281-D70C-91AD-2E1905A1E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3D7C7-603B-99BC-9EEC-CC04598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2F91-6D0F-E9FB-15FC-A49F4ACB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85A2-36D5-230E-7056-D0F1EA7B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54B7-2BBD-79A9-7451-87A7FDDA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09F59-F3F3-B4F0-3242-33EE4F2C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37CD3-FBF9-0A04-C50B-CA0A665E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DC88C-BD1D-677D-178E-1D256287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39BAF-B9F9-7C66-1396-5BFBE4C2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8CA5F-3A1E-9E58-F630-4685F20F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EF604-FBB7-48DA-AFEE-3D934EDC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2C26-3FB5-2B95-E125-DAA584B2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2D4-E469-3A3E-1A8E-53EC813C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AE5ED-48CB-7900-DA99-F66D8E7DC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C822-C86B-8C98-5CEB-8CC6E5E9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EE48-E4DE-1004-7E86-5C8016EE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AFED3-0E05-D5D3-276D-4BA16A4C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8C00-4D1C-F797-2E8A-40857E84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658DC-C565-A4F3-7389-3D7F6E721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47DF-54CE-58A9-952F-DE2B95C90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E757F-FA8A-9CF2-3C92-501E8C48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ED5C-BFB6-2EFC-997D-212127DD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171E-08E5-1DBE-A765-50A045EE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B231A-C32F-A88D-8C5B-3CACB885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FF2FC-B4D9-769C-A3BE-31ADE4516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69A4-709F-CC51-A409-2C397BFCE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2C9C-6F13-4044-B187-70238F266AC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16EB-0377-D280-8D00-0C9D32321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135F-190F-A666-DCFC-9167BB43E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5672-B308-4750-9FAA-63CBF0B6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6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powerbi.com/groups/me/reports/d3472261-da09-481f-906d-dbe40315c4ce/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98BC-EBAD-51DB-1FF8-6FAD23950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/>
              <a:t>California Wild Fire Analysis:Insurance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B123-84A2-B071-7CFC-B44740CD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1100"/>
          </a:p>
          <a:p>
            <a:pPr algn="l"/>
            <a:endParaRPr lang="en-US" sz="1100"/>
          </a:p>
          <a:p>
            <a:pPr algn="l"/>
            <a:r>
              <a:rPr lang="en-US" sz="1100"/>
              <a:t>BY</a:t>
            </a:r>
          </a:p>
          <a:p>
            <a:pPr algn="l"/>
            <a:r>
              <a:rPr lang="en-US" sz="1100"/>
              <a:t>Divya vinu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BA050F4-AB8B-D46D-00E1-E3D4A8CB9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 r="-1" b="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085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6959-0F3F-CEAC-96C7-1701FBF2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732312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Files</a:t>
            </a:r>
          </a:p>
        </p:txBody>
      </p:sp>
      <p:pic>
        <p:nvPicPr>
          <p:cNvPr id="23" name="Picture 22" descr="Top view of cubes connected with black lines">
            <a:extLst>
              <a:ext uri="{FF2B5EF4-FFF2-40B4-BE49-F238E27FC236}">
                <a16:creationId xmlns:a16="http://schemas.microsoft.com/office/drawing/2014/main" id="{B81F9791-A173-5765-D7EA-347911BFD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4" r="1957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E3A286-1CF0-A1EF-79B2-63541C9B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Files:</a:t>
            </a:r>
          </a:p>
          <a:p>
            <a:pPr marL="457200" indent="-457200">
              <a:buAutoNum type="arabicPeriod"/>
            </a:pPr>
            <a:r>
              <a:rPr lang="en-US" sz="1500" dirty="0"/>
              <a:t>CSV file with raw data</a:t>
            </a:r>
          </a:p>
          <a:p>
            <a:pPr marL="457200" indent="-457200">
              <a:buAutoNum type="arabicPeriod"/>
            </a:pPr>
            <a:r>
              <a:rPr lang="en-US" sz="1500" dirty="0"/>
              <a:t>PBIX file which have the visualizations and methods used </a:t>
            </a:r>
            <a:r>
              <a:rPr lang="en-US" sz="1500"/>
              <a:t>– Primary</a:t>
            </a:r>
          </a:p>
          <a:p>
            <a:pPr marL="457200" indent="-457200">
              <a:buAutoNum type="arabicPeriod"/>
            </a:pPr>
            <a:r>
              <a:rPr lang="en-US" sz="1500"/>
              <a:t>Jupyter</a:t>
            </a:r>
            <a:r>
              <a:rPr lang="en-US" sz="1500" dirty="0"/>
              <a:t> notebook</a:t>
            </a:r>
          </a:p>
          <a:p>
            <a:pPr marL="457200" indent="-457200">
              <a:buAutoNum type="arabicPeriod"/>
            </a:pPr>
            <a:r>
              <a:rPr lang="en-US" sz="1500" dirty="0" err="1"/>
              <a:t>Powerpoint</a:t>
            </a:r>
            <a:r>
              <a:rPr lang="en-US" sz="1500" dirty="0"/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8550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30C67-B43C-F48A-720E-2F0DCB7DB5E7}"/>
              </a:ext>
            </a:extLst>
          </p:cNvPr>
          <p:cNvSpPr txBox="1"/>
          <p:nvPr/>
        </p:nvSpPr>
        <p:spPr>
          <a:xfrm>
            <a:off x="2736761" y="3883741"/>
            <a:ext cx="630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964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AA5775-5345-350A-1DA8-DD6705EB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759380" cy="904568"/>
          </a:xfrm>
        </p:spPr>
        <p:txBody>
          <a:bodyPr>
            <a:normAutofit/>
          </a:bodyPr>
          <a:lstStyle/>
          <a:p>
            <a:r>
              <a:rPr lang="en-US" dirty="0"/>
              <a:t>Findings &amp; Summary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458D55-4561-F5CA-E5C9-50341FEEA9BF}"/>
              </a:ext>
            </a:extLst>
          </p:cNvPr>
          <p:cNvSpPr txBox="1">
            <a:spLocks/>
          </p:cNvSpPr>
          <p:nvPr/>
        </p:nvSpPr>
        <p:spPr>
          <a:xfrm>
            <a:off x="341672" y="1332270"/>
            <a:ext cx="11624186" cy="3692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Some key findings which we analyzed based on the shared data for California Wildfire Risk areas as below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Age of the Building</a:t>
            </a:r>
            <a:r>
              <a:rPr lang="en-US" sz="1400" dirty="0"/>
              <a:t>: Properties Built during the period 1950 to 2000 reported most of the incidents( &gt;50%)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Wildfire Perimeter Risk based on Historic data: </a:t>
            </a:r>
            <a:r>
              <a:rPr lang="en-US" sz="1400" dirty="0"/>
              <a:t>more than 35% of the cases reported are within the Risk perimeter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Known Vegetation burn Risk site: </a:t>
            </a:r>
            <a:r>
              <a:rPr lang="en-US" sz="1400" dirty="0"/>
              <a:t>above 80% reported are within ½ mile from Vegetation burn 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% of damage reported and the total incidents per category: </a:t>
            </a:r>
            <a:r>
              <a:rPr lang="en-US" sz="1400" dirty="0"/>
              <a:t>45% of the properties are damaged above 50%, more likely to be write-off.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Property Structure Type: </a:t>
            </a:r>
            <a:r>
              <a:rPr lang="en-US" sz="1400" dirty="0"/>
              <a:t>Single residence property is most impacted.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Most and Least impacted County’s : </a:t>
            </a:r>
            <a:r>
              <a:rPr lang="en-US" sz="1400" dirty="0"/>
              <a:t>Further analysis to be done on County’s which are most reported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Based on these findings, the recommendation should be to consider above factors before making insurance approval decisions.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045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E45CE-6C30-7F79-A5C7-1446B246B62A}"/>
              </a:ext>
            </a:extLst>
          </p:cNvPr>
          <p:cNvSpPr txBox="1"/>
          <p:nvPr/>
        </p:nvSpPr>
        <p:spPr>
          <a:xfrm>
            <a:off x="562708" y="4494574"/>
            <a:ext cx="8396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claims occurred between 2018 and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significant portion of the claims came from homes constructed between 1950 and 1999.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7227C-9F46-2605-0BDC-2EA3D85B1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481" y="-61546"/>
            <a:ext cx="12235914" cy="4035669"/>
          </a:xfrm>
        </p:spPr>
      </p:pic>
    </p:spTree>
    <p:extLst>
      <p:ext uri="{BB962C8B-B14F-4D97-AF65-F5344CB8AC3E}">
        <p14:creationId xmlns:p14="http://schemas.microsoft.com/office/powerpoint/2010/main" val="5810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9B051-74E8-AE13-F582-241D3935DC27}"/>
              </a:ext>
            </a:extLst>
          </p:cNvPr>
          <p:cNvSpPr txBox="1"/>
          <p:nvPr/>
        </p:nvSpPr>
        <p:spPr>
          <a:xfrm>
            <a:off x="1" y="4239808"/>
            <a:ext cx="654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Vent Screen provides validation based on property damage that is more than 50% damaged.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observe a maximum impact of 40% for the number of homes with mesh screens higher than 1/8".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385B798-D755-F775-ABBE-4A3060144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488724" cy="3701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E0B3-2E63-E439-2C76-09FF1EFF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93" y="7086"/>
            <a:ext cx="5822107" cy="452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E3A6B-42BA-D34F-A6DD-2767FC392D3C}"/>
              </a:ext>
            </a:extLst>
          </p:cNvPr>
          <p:cNvSpPr txBox="1"/>
          <p:nvPr/>
        </p:nvSpPr>
        <p:spPr>
          <a:xfrm>
            <a:off x="6548004" y="4483393"/>
            <a:ext cx="5550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Based on analysis of vegetation burn sites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Less than 0.5 miles separated the reported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Incidents from the vegetation burn(s) that took  place over the previous 4 years.</a:t>
            </a:r>
          </a:p>
        </p:txBody>
      </p:sp>
    </p:spTree>
    <p:extLst>
      <p:ext uri="{BB962C8B-B14F-4D97-AF65-F5344CB8AC3E}">
        <p14:creationId xmlns:p14="http://schemas.microsoft.com/office/powerpoint/2010/main" val="98351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417C9-EC8B-414D-C915-0E4A748D3C24}"/>
              </a:ext>
            </a:extLst>
          </p:cNvPr>
          <p:cNvSpPr txBox="1"/>
          <p:nvPr/>
        </p:nvSpPr>
        <p:spPr>
          <a:xfrm>
            <a:off x="562708" y="4494574"/>
            <a:ext cx="990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Homes built between the years 1950 and 1999 (41%) and 2000 to 2025 (40%) were the most damaged and had the highest rate of insurance claims related to fire. whereby 26% and 20% of the homes sustained damage of over 50%.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7272C-1219-F98C-904C-C63F3E71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D6E09-54C8-1884-5F58-8AE15485BB08}"/>
              </a:ext>
            </a:extLst>
          </p:cNvPr>
          <p:cNvSpPr txBox="1"/>
          <p:nvPr/>
        </p:nvSpPr>
        <p:spPr>
          <a:xfrm>
            <a:off x="493882" y="4219270"/>
            <a:ext cx="9908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Based on Wildfire Perimeter Risk analysis, Most events that were reported came from the Historic Perimeter Wildfire Risk Area.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From this zone, 40k incidents were reported. In general, one of the factors to consider before issuing insurance is wildfire perimeter.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4AE0F-DBF5-ACD2-5FB6-388DCD65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" y="-1"/>
            <a:ext cx="12189798" cy="37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93FE-166D-7B86-B388-F985D916A6A8}"/>
              </a:ext>
            </a:extLst>
          </p:cNvPr>
          <p:cNvSpPr txBox="1"/>
          <p:nvPr/>
        </p:nvSpPr>
        <p:spPr>
          <a:xfrm>
            <a:off x="7522138" y="3057353"/>
            <a:ext cx="4669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Based on the number of story’s and the type of structure, we see  the majority of incidents ( 64 %) came from single- residence  and 31,000 of those were in one-story structure.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E30A-7C8F-596A-FC6A-46B1E0D4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941"/>
            <a:ext cx="7359162" cy="29092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80914-F16A-A7E7-E51C-D1C458C2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32197" cy="2866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EC400-23AE-F11F-20C6-E17DC397D823}"/>
              </a:ext>
            </a:extLst>
          </p:cNvPr>
          <p:cNvSpPr txBox="1"/>
          <p:nvPr/>
        </p:nvSpPr>
        <p:spPr>
          <a:xfrm>
            <a:off x="7732197" y="316523"/>
            <a:ext cx="429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Created to show the split of Total Incidents reported based on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sz="1400" b="1" dirty="0"/>
              <a:t>Urban City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/>
              <a:t>Year Built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/>
              <a:t>% Damaged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/>
              <a:t> Community.</a:t>
            </a:r>
          </a:p>
        </p:txBody>
      </p:sp>
    </p:spTree>
    <p:extLst>
      <p:ext uri="{BB962C8B-B14F-4D97-AF65-F5344CB8AC3E}">
        <p14:creationId xmlns:p14="http://schemas.microsoft.com/office/powerpoint/2010/main" val="333499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1AC2D-A9FE-A6A4-971C-9C0A94E0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7677" cy="3706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D5DD5-43A4-57CF-A920-4CCED1BD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86" y="-1"/>
            <a:ext cx="6124257" cy="3706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AE4BB-0D43-6F6E-7F67-7DB71D3062E9}"/>
              </a:ext>
            </a:extLst>
          </p:cNvPr>
          <p:cNvSpPr txBox="1"/>
          <p:nvPr/>
        </p:nvSpPr>
        <p:spPr>
          <a:xfrm>
            <a:off x="1211435" y="4529904"/>
            <a:ext cx="4669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Represents the most affected and least affected county’s: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Most affected County:Butte,Sonoma,Napa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Least Affected County:Mono,Clenn,SanBenito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title="This slide contains the following visuals: EstimatedLossAmt by Destroyed ,Incident Year by Built Year ,Property Built Year by Damage ,Vent Screen / Destroyed by Year Built ,WildFire Perimeter Risk by Incident Year ,card ,Incidents by StructureType &amp; Number of Stories ,Vegetation Burn Site vs Number of Incidents ,Cause Analysis ,County Least Impacted ,County Most Impacted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C0F33916-9EC3-7EB5-91C8-C9BAD697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4762"/>
            <a:ext cx="11406909" cy="6848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84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461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California Wild Fire Analysis:Insurance</vt:lpstr>
      <vt:lpstr>Findings &amp;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Files</vt:lpstr>
      <vt:lpstr>PowerPoint Presentation</vt:lpstr>
    </vt:vector>
  </TitlesOfParts>
  <Company>Loblaws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Wild Fire Analysis:Insurance</dc:title>
  <dc:creator>Divya vinu</dc:creator>
  <cp:lastModifiedBy>Divya vinu</cp:lastModifiedBy>
  <cp:revision>19</cp:revision>
  <dcterms:created xsi:type="dcterms:W3CDTF">2023-01-27T11:00:57Z</dcterms:created>
  <dcterms:modified xsi:type="dcterms:W3CDTF">2023-01-27T17:39:43Z</dcterms:modified>
</cp:coreProperties>
</file>