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23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600" b="1" i="0">
                <a:solidFill>
                  <a:srgbClr val="2D2D2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6" name="Holder 6"/>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1" i="0">
                <a:solidFill>
                  <a:srgbClr val="2D2D2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6" name="Holder 6"/>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7" name="Holder 7"/>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5" name="Holder 5"/>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4" name="Holder 4"/>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3300"/>
          </a:solidFill>
        </p:spPr>
        <p:txBody>
          <a:bodyPr wrap="square" lIns="0" tIns="0" rIns="0" bIns="0" rtlCol="0"/>
          <a:lstStyle/>
          <a:p>
            <a:endParaRPr/>
          </a:p>
        </p:txBody>
      </p:sp>
      <p:sp>
        <p:nvSpPr>
          <p:cNvPr id="17" name="bg object 17"/>
          <p:cNvSpPr/>
          <p:nvPr/>
        </p:nvSpPr>
        <p:spPr>
          <a:xfrm>
            <a:off x="0" y="6705596"/>
            <a:ext cx="9144000" cy="152400"/>
          </a:xfrm>
          <a:custGeom>
            <a:avLst/>
            <a:gdLst/>
            <a:ahLst/>
            <a:cxnLst/>
            <a:rect l="l" t="t" r="r" b="b"/>
            <a:pathLst>
              <a:path w="9144000" h="152400">
                <a:moveTo>
                  <a:pt x="9144000" y="0"/>
                </a:moveTo>
                <a:lnTo>
                  <a:pt x="0" y="0"/>
                </a:lnTo>
                <a:lnTo>
                  <a:pt x="0" y="152403"/>
                </a:lnTo>
                <a:lnTo>
                  <a:pt x="9144000" y="152403"/>
                </a:lnTo>
                <a:lnTo>
                  <a:pt x="9144000" y="0"/>
                </a:lnTo>
                <a:close/>
              </a:path>
            </a:pathLst>
          </a:custGeom>
          <a:solidFill>
            <a:srgbClr val="FF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6553200" y="228600"/>
            <a:ext cx="2057400" cy="635000"/>
          </a:xfrm>
          <a:prstGeom prst="rect">
            <a:avLst/>
          </a:prstGeom>
        </p:spPr>
      </p:pic>
      <p:sp>
        <p:nvSpPr>
          <p:cNvPr id="19" name="bg object 19"/>
          <p:cNvSpPr/>
          <p:nvPr/>
        </p:nvSpPr>
        <p:spPr>
          <a:xfrm>
            <a:off x="6146800" y="0"/>
            <a:ext cx="2997200" cy="838200"/>
          </a:xfrm>
          <a:custGeom>
            <a:avLst/>
            <a:gdLst/>
            <a:ahLst/>
            <a:cxnLst/>
            <a:rect l="l" t="t" r="r" b="b"/>
            <a:pathLst>
              <a:path w="2997200" h="838200">
                <a:moveTo>
                  <a:pt x="2997200" y="0"/>
                </a:moveTo>
                <a:lnTo>
                  <a:pt x="0" y="0"/>
                </a:lnTo>
                <a:lnTo>
                  <a:pt x="0" y="838200"/>
                </a:lnTo>
                <a:lnTo>
                  <a:pt x="2997200" y="838200"/>
                </a:lnTo>
                <a:lnTo>
                  <a:pt x="2997200" y="0"/>
                </a:lnTo>
                <a:close/>
              </a:path>
            </a:pathLst>
          </a:custGeom>
          <a:solidFill>
            <a:srgbClr val="FF3300"/>
          </a:solidFill>
        </p:spPr>
        <p:txBody>
          <a:bodyPr wrap="square" lIns="0" tIns="0" rIns="0" bIns="0" rtlCol="0"/>
          <a:lstStyle/>
          <a:p>
            <a:endParaRPr/>
          </a:p>
        </p:txBody>
      </p:sp>
      <p:pic>
        <p:nvPicPr>
          <p:cNvPr id="20" name="bg object 20"/>
          <p:cNvPicPr/>
          <p:nvPr/>
        </p:nvPicPr>
        <p:blipFill>
          <a:blip r:embed="rId8" cstate="print"/>
          <a:stretch>
            <a:fillRect/>
          </a:stretch>
        </p:blipFill>
        <p:spPr>
          <a:xfrm>
            <a:off x="6553200" y="228600"/>
            <a:ext cx="2057400" cy="635000"/>
          </a:xfrm>
          <a:prstGeom prst="rect">
            <a:avLst/>
          </a:prstGeom>
        </p:spPr>
      </p:pic>
      <p:sp>
        <p:nvSpPr>
          <p:cNvPr id="21" name="bg object 21"/>
          <p:cNvSpPr/>
          <p:nvPr/>
        </p:nvSpPr>
        <p:spPr>
          <a:xfrm>
            <a:off x="6527800"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a:endParaRPr/>
          </a:p>
        </p:txBody>
      </p:sp>
      <p:pic>
        <p:nvPicPr>
          <p:cNvPr id="22" name="bg object 22"/>
          <p:cNvPicPr/>
          <p:nvPr/>
        </p:nvPicPr>
        <p:blipFill>
          <a:blip r:embed="rId9" cstate="print"/>
          <a:stretch>
            <a:fillRect/>
          </a:stretch>
        </p:blipFill>
        <p:spPr>
          <a:xfrm>
            <a:off x="6553200" y="228600"/>
            <a:ext cx="1920240" cy="609600"/>
          </a:xfrm>
          <a:prstGeom prst="rect">
            <a:avLst/>
          </a:prstGeom>
        </p:spPr>
      </p:pic>
      <p:sp>
        <p:nvSpPr>
          <p:cNvPr id="2" name="Holder 2"/>
          <p:cNvSpPr>
            <a:spLocks noGrp="1"/>
          </p:cNvSpPr>
          <p:nvPr>
            <p:ph type="title"/>
          </p:nvPr>
        </p:nvSpPr>
        <p:spPr>
          <a:xfrm>
            <a:off x="355803" y="61925"/>
            <a:ext cx="4366158" cy="639064"/>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38048" y="1474978"/>
            <a:ext cx="7969250" cy="2845435"/>
          </a:xfrm>
          <a:prstGeom prst="rect">
            <a:avLst/>
          </a:prstGeom>
        </p:spPr>
        <p:txBody>
          <a:bodyPr wrap="square" lIns="0" tIns="0" rIns="0" bIns="0">
            <a:spAutoFit/>
          </a:bodyPr>
          <a:lstStyle>
            <a:lvl1pPr>
              <a:defRPr sz="1600" b="1" i="0">
                <a:solidFill>
                  <a:srgbClr val="2D2D2D"/>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6" name="Holder 6"/>
          <p:cNvSpPr>
            <a:spLocks noGrp="1"/>
          </p:cNvSpPr>
          <p:nvPr>
            <p:ph type="sldNum" sz="quarter" idx="7"/>
          </p:nvPr>
        </p:nvSpPr>
        <p:spPr>
          <a:xfrm>
            <a:off x="8430006" y="6447704"/>
            <a:ext cx="215900" cy="194945"/>
          </a:xfrm>
          <a:prstGeom prst="rect">
            <a:avLst/>
          </a:prstGeom>
        </p:spPr>
        <p:txBody>
          <a:bodyPr wrap="square" lIns="0" tIns="0" rIns="0" bIns="0">
            <a:spAutoFit/>
          </a:bodyPr>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geeksforgeeks.org/"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 Id="rId4" Type="http://schemas.openxmlformats.org/officeDocument/2006/relationships/hyperlink" Target="https://chat.openai.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37485" y="1150365"/>
            <a:ext cx="338010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Presentation</a:t>
            </a:r>
            <a:r>
              <a:rPr sz="1800" b="1" spc="-25" dirty="0">
                <a:latin typeface="Times New Roman"/>
                <a:cs typeface="Times New Roman"/>
              </a:rPr>
              <a:t> </a:t>
            </a:r>
            <a:r>
              <a:rPr sz="1800" b="1" dirty="0">
                <a:latin typeface="Times New Roman"/>
                <a:cs typeface="Times New Roman"/>
              </a:rPr>
              <a:t>on</a:t>
            </a:r>
            <a:r>
              <a:rPr sz="1800" b="1" spc="-5" dirty="0">
                <a:latin typeface="Times New Roman"/>
                <a:cs typeface="Times New Roman"/>
              </a:rPr>
              <a:t> </a:t>
            </a:r>
            <a:r>
              <a:rPr sz="1800" b="1" dirty="0">
                <a:latin typeface="Times New Roman"/>
                <a:cs typeface="Times New Roman"/>
              </a:rPr>
              <a:t>Full</a:t>
            </a:r>
            <a:r>
              <a:rPr sz="1800" b="1" spc="-10" dirty="0">
                <a:latin typeface="Times New Roman"/>
                <a:cs typeface="Times New Roman"/>
              </a:rPr>
              <a:t> </a:t>
            </a:r>
            <a:r>
              <a:rPr sz="1800" b="1" dirty="0">
                <a:latin typeface="Times New Roman"/>
                <a:cs typeface="Times New Roman"/>
              </a:rPr>
              <a:t>Stack</a:t>
            </a:r>
            <a:r>
              <a:rPr sz="1800" b="1" spc="-25" dirty="0">
                <a:latin typeface="Times New Roman"/>
                <a:cs typeface="Times New Roman"/>
              </a:rPr>
              <a:t> </a:t>
            </a:r>
            <a:r>
              <a:rPr sz="1800" b="1" spc="-10" dirty="0">
                <a:latin typeface="Times New Roman"/>
                <a:cs typeface="Times New Roman"/>
              </a:rPr>
              <a:t>Project</a:t>
            </a:r>
            <a:endParaRPr sz="180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a:t>
            </a:fld>
            <a:endParaRPr spc="-25" dirty="0"/>
          </a:p>
        </p:txBody>
      </p:sp>
      <p:sp>
        <p:nvSpPr>
          <p:cNvPr id="3" name="object 3"/>
          <p:cNvSpPr txBox="1">
            <a:spLocks noGrp="1"/>
          </p:cNvSpPr>
          <p:nvPr>
            <p:ph type="title"/>
          </p:nvPr>
        </p:nvSpPr>
        <p:spPr>
          <a:xfrm>
            <a:off x="3776853" y="1412189"/>
            <a:ext cx="1300480" cy="697230"/>
          </a:xfrm>
          <a:prstGeom prst="rect">
            <a:avLst/>
          </a:prstGeom>
        </p:spPr>
        <p:txBody>
          <a:bodyPr vert="horz" wrap="square" lIns="0" tIns="13335" rIns="0" bIns="0" rtlCol="0">
            <a:spAutoFit/>
          </a:bodyPr>
          <a:lstStyle/>
          <a:p>
            <a:pPr marL="12700">
              <a:lnSpc>
                <a:spcPct val="100000"/>
              </a:lnSpc>
              <a:spcBef>
                <a:spcPts val="105"/>
              </a:spcBef>
            </a:pPr>
            <a:r>
              <a:rPr sz="4400" b="0" i="1" spc="-10" dirty="0">
                <a:latin typeface="Times New Roman"/>
                <a:cs typeface="Times New Roman"/>
              </a:rPr>
              <a:t>Topic</a:t>
            </a:r>
            <a:endParaRPr sz="4400">
              <a:latin typeface="Times New Roman"/>
              <a:cs typeface="Times New Roman"/>
            </a:endParaRPr>
          </a:p>
        </p:txBody>
      </p:sp>
      <p:sp>
        <p:nvSpPr>
          <p:cNvPr id="4" name="object 4"/>
          <p:cNvSpPr txBox="1"/>
          <p:nvPr/>
        </p:nvSpPr>
        <p:spPr>
          <a:xfrm>
            <a:off x="1322958" y="2093188"/>
            <a:ext cx="6209030" cy="3746860"/>
          </a:xfrm>
          <a:prstGeom prst="rect">
            <a:avLst/>
          </a:prstGeom>
        </p:spPr>
        <p:txBody>
          <a:bodyPr vert="horz" wrap="square" lIns="0" tIns="12700" rIns="0" bIns="0" rtlCol="0">
            <a:spAutoFit/>
          </a:bodyPr>
          <a:lstStyle/>
          <a:p>
            <a:pPr marL="12065" marR="5080" algn="ctr">
              <a:lnSpc>
                <a:spcPct val="117000"/>
              </a:lnSpc>
              <a:spcBef>
                <a:spcPts val="100"/>
              </a:spcBef>
            </a:pPr>
            <a:r>
              <a:rPr lang="en-IN" sz="2000" dirty="0">
                <a:latin typeface="Times New Roman"/>
                <a:cs typeface="Times New Roman"/>
              </a:rPr>
              <a:t>Smart Exam Portal</a:t>
            </a:r>
          </a:p>
          <a:p>
            <a:pPr marL="12065" marR="5080" algn="ctr">
              <a:lnSpc>
                <a:spcPct val="117000"/>
              </a:lnSpc>
              <a:spcBef>
                <a:spcPts val="100"/>
              </a:spcBef>
            </a:pPr>
            <a:r>
              <a:rPr sz="2000" spc="-25" dirty="0">
                <a:latin typeface="Times New Roman"/>
                <a:cs typeface="Times New Roman"/>
              </a:rPr>
              <a:t>by</a:t>
            </a:r>
            <a:endParaRPr sz="2000" dirty="0">
              <a:latin typeface="Times New Roman"/>
              <a:cs typeface="Times New Roman"/>
            </a:endParaRPr>
          </a:p>
          <a:p>
            <a:pPr marL="1905" algn="ctr">
              <a:lnSpc>
                <a:spcPct val="100000"/>
              </a:lnSpc>
              <a:spcBef>
                <a:spcPts val="400"/>
              </a:spcBef>
            </a:pPr>
            <a:r>
              <a:rPr sz="1800" spc="-20" dirty="0">
                <a:latin typeface="Times New Roman"/>
                <a:cs typeface="Times New Roman"/>
              </a:rPr>
              <a:t>G-</a:t>
            </a:r>
            <a:r>
              <a:rPr lang="en-IN" spc="-25" dirty="0">
                <a:latin typeface="Times New Roman"/>
                <a:cs typeface="Times New Roman"/>
              </a:rPr>
              <a:t>4</a:t>
            </a:r>
            <a:endParaRPr sz="1800" dirty="0">
              <a:latin typeface="Times New Roman"/>
              <a:cs typeface="Times New Roman"/>
            </a:endParaRPr>
          </a:p>
          <a:p>
            <a:pPr marL="1270" algn="ctr">
              <a:lnSpc>
                <a:spcPct val="100000"/>
              </a:lnSpc>
              <a:spcBef>
                <a:spcPts val="400"/>
              </a:spcBef>
            </a:pPr>
            <a:r>
              <a:rPr lang="en-IN" sz="1800" dirty="0" err="1">
                <a:latin typeface="Times New Roman"/>
                <a:cs typeface="Times New Roman"/>
              </a:rPr>
              <a:t>Deepansh</a:t>
            </a:r>
            <a:r>
              <a:rPr lang="en-IN" sz="1800" dirty="0">
                <a:latin typeface="Times New Roman"/>
                <a:cs typeface="Times New Roman"/>
              </a:rPr>
              <a:t> Goel: 2310990320</a:t>
            </a:r>
            <a:endParaRPr sz="1800" dirty="0">
              <a:latin typeface="Times New Roman"/>
              <a:cs typeface="Times New Roman"/>
            </a:endParaRPr>
          </a:p>
          <a:p>
            <a:pPr marL="1924050" marR="1913889" algn="ctr">
              <a:lnSpc>
                <a:spcPct val="118400"/>
              </a:lnSpc>
              <a:spcBef>
                <a:spcPts val="10"/>
              </a:spcBef>
            </a:pPr>
            <a:r>
              <a:rPr lang="en-IN" sz="1800" dirty="0" err="1">
                <a:latin typeface="Times New Roman"/>
                <a:cs typeface="Times New Roman"/>
              </a:rPr>
              <a:t>Dilnawaz</a:t>
            </a:r>
            <a:r>
              <a:rPr lang="en-IN" sz="1800" dirty="0">
                <a:latin typeface="Times New Roman"/>
                <a:cs typeface="Times New Roman"/>
              </a:rPr>
              <a:t>: 2310990326</a:t>
            </a:r>
            <a:r>
              <a:rPr sz="1800" dirty="0">
                <a:latin typeface="Times New Roman"/>
                <a:cs typeface="Times New Roman"/>
              </a:rPr>
              <a:t> </a:t>
            </a:r>
            <a:r>
              <a:rPr lang="en-IN" sz="1800" spc="-10" dirty="0" err="1">
                <a:latin typeface="Times New Roman"/>
                <a:cs typeface="Times New Roman"/>
              </a:rPr>
              <a:t>Divye</a:t>
            </a:r>
            <a:r>
              <a:rPr lang="en-IN" sz="1800" spc="-10" dirty="0">
                <a:latin typeface="Times New Roman"/>
                <a:cs typeface="Times New Roman"/>
              </a:rPr>
              <a:t> Rana: </a:t>
            </a:r>
            <a:r>
              <a:rPr sz="1800" spc="-10" dirty="0">
                <a:latin typeface="Times New Roman"/>
                <a:cs typeface="Times New Roman"/>
              </a:rPr>
              <a:t>2</a:t>
            </a:r>
            <a:r>
              <a:rPr lang="en-IN" sz="1800" spc="-10" dirty="0">
                <a:latin typeface="Times New Roman"/>
                <a:cs typeface="Times New Roman"/>
              </a:rPr>
              <a:t>310990329</a:t>
            </a:r>
            <a:endParaRPr sz="1800" dirty="0">
              <a:latin typeface="Times New Roman"/>
              <a:cs typeface="Times New Roman"/>
            </a:endParaRPr>
          </a:p>
          <a:p>
            <a:pPr>
              <a:lnSpc>
                <a:spcPct val="100000"/>
              </a:lnSpc>
              <a:spcBef>
                <a:spcPts val="490"/>
              </a:spcBef>
            </a:pPr>
            <a:endParaRPr sz="1800" dirty="0">
              <a:latin typeface="Times New Roman"/>
              <a:cs typeface="Times New Roman"/>
            </a:endParaRPr>
          </a:p>
          <a:p>
            <a:pPr marL="2420620" marR="2412365" algn="ctr">
              <a:lnSpc>
                <a:spcPct val="118500"/>
              </a:lnSpc>
              <a:spcBef>
                <a:spcPts val="5"/>
              </a:spcBef>
            </a:pPr>
            <a:r>
              <a:rPr sz="1800" dirty="0">
                <a:latin typeface="Times New Roman"/>
                <a:cs typeface="Times New Roman"/>
              </a:rPr>
              <a:t>Supervised</a:t>
            </a:r>
            <a:r>
              <a:rPr sz="1800" spc="-90" dirty="0">
                <a:latin typeface="Times New Roman"/>
                <a:cs typeface="Times New Roman"/>
              </a:rPr>
              <a:t> </a:t>
            </a:r>
            <a:r>
              <a:rPr sz="1800" spc="-25" dirty="0">
                <a:latin typeface="Times New Roman"/>
                <a:cs typeface="Times New Roman"/>
              </a:rPr>
              <a:t>by: </a:t>
            </a:r>
            <a:r>
              <a:rPr sz="1800" dirty="0">
                <a:latin typeface="Times New Roman"/>
                <a:cs typeface="Times New Roman"/>
              </a:rPr>
              <a:t>Rahul</a:t>
            </a:r>
            <a:r>
              <a:rPr sz="1800" spc="-50" dirty="0">
                <a:latin typeface="Times New Roman"/>
                <a:cs typeface="Times New Roman"/>
              </a:rPr>
              <a:t> </a:t>
            </a:r>
            <a:r>
              <a:rPr sz="1800" spc="-25" dirty="0">
                <a:latin typeface="Times New Roman"/>
                <a:cs typeface="Times New Roman"/>
              </a:rPr>
              <a:t>Sir</a:t>
            </a:r>
            <a:endParaRPr sz="1800" dirty="0">
              <a:latin typeface="Times New Roman"/>
              <a:cs typeface="Times New Roman"/>
            </a:endParaRPr>
          </a:p>
          <a:p>
            <a:pPr marL="502920" marR="495934" algn="ctr">
              <a:lnSpc>
                <a:spcPct val="116500"/>
              </a:lnSpc>
            </a:pPr>
            <a:r>
              <a:rPr sz="2000" dirty="0">
                <a:latin typeface="Times New Roman"/>
                <a:cs typeface="Times New Roman"/>
              </a:rPr>
              <a:t>Department</a:t>
            </a:r>
            <a:r>
              <a:rPr sz="2000" spc="-40"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Computer</a:t>
            </a:r>
            <a:r>
              <a:rPr sz="2000" spc="-15" dirty="0">
                <a:latin typeface="Times New Roman"/>
                <a:cs typeface="Times New Roman"/>
              </a:rPr>
              <a:t> </a:t>
            </a:r>
            <a:r>
              <a:rPr sz="2000" dirty="0">
                <a:latin typeface="Times New Roman"/>
                <a:cs typeface="Times New Roman"/>
              </a:rPr>
              <a:t>Science</a:t>
            </a:r>
            <a:r>
              <a:rPr sz="2000" spc="-30" dirty="0">
                <a:latin typeface="Times New Roman"/>
                <a:cs typeface="Times New Roman"/>
              </a:rPr>
              <a:t> </a:t>
            </a:r>
            <a:r>
              <a:rPr sz="2000" dirty="0">
                <a:latin typeface="Times New Roman"/>
                <a:cs typeface="Times New Roman"/>
              </a:rPr>
              <a:t>and</a:t>
            </a:r>
            <a:r>
              <a:rPr sz="2000" spc="-25" dirty="0">
                <a:latin typeface="Times New Roman"/>
                <a:cs typeface="Times New Roman"/>
              </a:rPr>
              <a:t> </a:t>
            </a:r>
            <a:r>
              <a:rPr sz="2000" spc="-10" dirty="0">
                <a:latin typeface="Times New Roman"/>
                <a:cs typeface="Times New Roman"/>
              </a:rPr>
              <a:t>Engineering, </a:t>
            </a:r>
            <a:r>
              <a:rPr sz="2000" dirty="0">
                <a:latin typeface="Times New Roman"/>
                <a:cs typeface="Times New Roman"/>
              </a:rPr>
              <a:t>Chitkara</a:t>
            </a:r>
            <a:r>
              <a:rPr sz="2000" spc="-50" dirty="0">
                <a:latin typeface="Times New Roman"/>
                <a:cs typeface="Times New Roman"/>
              </a:rPr>
              <a:t> </a:t>
            </a:r>
            <a:r>
              <a:rPr sz="2000" dirty="0">
                <a:latin typeface="Times New Roman"/>
                <a:cs typeface="Times New Roman"/>
              </a:rPr>
              <a:t>University,</a:t>
            </a:r>
            <a:r>
              <a:rPr sz="2000" spc="-55" dirty="0">
                <a:latin typeface="Times New Roman"/>
                <a:cs typeface="Times New Roman"/>
              </a:rPr>
              <a:t> </a:t>
            </a:r>
            <a:r>
              <a:rPr sz="2000" spc="-10" dirty="0">
                <a:latin typeface="Times New Roman"/>
                <a:cs typeface="Times New Roman"/>
              </a:rPr>
              <a:t>Punjab</a:t>
            </a:r>
            <a:endParaRPr sz="20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414145">
              <a:lnSpc>
                <a:spcPct val="100000"/>
              </a:lnSpc>
              <a:spcBef>
                <a:spcPts val="105"/>
              </a:spcBef>
            </a:pPr>
            <a:r>
              <a:rPr spc="-10" dirty="0"/>
              <a:t>Conclusion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10</a:t>
            </a:fld>
            <a:endParaRPr spc="-25" dirty="0"/>
          </a:p>
        </p:txBody>
      </p:sp>
      <p:sp>
        <p:nvSpPr>
          <p:cNvPr id="3" name="object 3"/>
          <p:cNvSpPr txBox="1"/>
          <p:nvPr/>
        </p:nvSpPr>
        <p:spPr>
          <a:xfrm>
            <a:off x="355803" y="1143000"/>
            <a:ext cx="8173686" cy="4703211"/>
          </a:xfrm>
          <a:prstGeom prst="rect">
            <a:avLst/>
          </a:prstGeom>
        </p:spPr>
        <p:txBody>
          <a:bodyPr vert="horz" wrap="square" lIns="0" tIns="12065" rIns="0" bIns="0" rtlCol="0">
            <a:spAutoFit/>
          </a:bodyPr>
          <a:lstStyle/>
          <a:p>
            <a:r>
              <a:rPr lang="en-US" sz="1600" b="1" dirty="0"/>
              <a:t>Seamless User Experience</a:t>
            </a:r>
            <a:br>
              <a:rPr lang="en-US" sz="1600" dirty="0"/>
            </a:br>
            <a:r>
              <a:rPr lang="en-US" sz="1600" dirty="0"/>
              <a:t>The portal offers a responsive and intuitive interface for both students and administrators, ensuring smooth navigation across desktops and mobile devices for effortless exam participation and management.</a:t>
            </a:r>
          </a:p>
          <a:p>
            <a:endParaRPr lang="en-US" sz="1600" dirty="0"/>
          </a:p>
          <a:p>
            <a:r>
              <a:rPr lang="en-US" sz="1600" b="1" dirty="0"/>
              <a:t>Efficient Backend Operations</a:t>
            </a:r>
            <a:br>
              <a:rPr lang="en-US" sz="1600" dirty="0"/>
            </a:br>
            <a:r>
              <a:rPr lang="en-US" sz="1600" dirty="0"/>
              <a:t>Powered by Node.js/Express, the backend supports scalable, real-time processing of exam attempts, autosave, automatic submissions, and live result tracking for reliability and performance.</a:t>
            </a:r>
          </a:p>
          <a:p>
            <a:endParaRPr lang="en-US" sz="1600" b="1" dirty="0"/>
          </a:p>
          <a:p>
            <a:r>
              <a:rPr lang="en-US" sz="1600" b="1" dirty="0"/>
              <a:t>Secure and Scalable Database</a:t>
            </a:r>
            <a:br>
              <a:rPr lang="en-US" sz="1600" b="1" dirty="0"/>
            </a:br>
            <a:r>
              <a:rPr lang="en-US" sz="1600" dirty="0"/>
              <a:t>Using MongoDB, the system securely stores student profiles, exams, questions, attempts, and results, ensuring data confidentiality while supporting a growing user base.</a:t>
            </a:r>
          </a:p>
          <a:p>
            <a:endParaRPr lang="en-US" sz="1600" dirty="0"/>
          </a:p>
          <a:p>
            <a:r>
              <a:rPr lang="en-US" sz="1600" b="1" dirty="0"/>
              <a:t>Robust Infrastructure</a:t>
            </a:r>
            <a:br>
              <a:rPr lang="en-US" sz="1600" dirty="0"/>
            </a:br>
            <a:r>
              <a:rPr lang="en-US" sz="1600" dirty="0"/>
              <a:t>Built on a secure and scalable cloud infrastructure, the portal guarantees high availability, reliability, and smooth handling of concurrent exam takers, while allowing future integration of advanced features like analytics and AI-based recommendations for exam preparation.</a:t>
            </a:r>
          </a:p>
          <a:p>
            <a:pPr marL="214629" indent="-201930">
              <a:lnSpc>
                <a:spcPct val="100000"/>
              </a:lnSpc>
              <a:spcBef>
                <a:spcPts val="95"/>
              </a:spcBef>
              <a:buAutoNum type="arabicPeriod"/>
              <a:tabLst>
                <a:tab pos="214629" algn="l"/>
              </a:tabLst>
            </a:pPr>
            <a:endParaRPr sz="16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435735">
              <a:lnSpc>
                <a:spcPct val="100000"/>
              </a:lnSpc>
              <a:spcBef>
                <a:spcPts val="105"/>
              </a:spcBef>
            </a:pPr>
            <a:r>
              <a:rPr spc="-10" dirty="0"/>
              <a:t>References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11</a:t>
            </a:fld>
            <a:endParaRPr spc="-25" dirty="0"/>
          </a:p>
        </p:txBody>
      </p:sp>
      <p:sp>
        <p:nvSpPr>
          <p:cNvPr id="3" name="object 3"/>
          <p:cNvSpPr txBox="1"/>
          <p:nvPr/>
        </p:nvSpPr>
        <p:spPr>
          <a:xfrm>
            <a:off x="455472" y="1484756"/>
            <a:ext cx="7969250" cy="3973195"/>
          </a:xfrm>
          <a:prstGeom prst="rect">
            <a:avLst/>
          </a:prstGeom>
        </p:spPr>
        <p:txBody>
          <a:bodyPr vert="horz" wrap="square" lIns="0" tIns="12065" rIns="0" bIns="0" rtlCol="0">
            <a:spAutoFit/>
          </a:bodyPr>
          <a:lstStyle/>
          <a:p>
            <a:pPr marL="441959" marR="6350" indent="-429895" algn="just">
              <a:lnSpc>
                <a:spcPct val="100000"/>
              </a:lnSpc>
              <a:spcBef>
                <a:spcPts val="95"/>
              </a:spcBef>
              <a:buClr>
                <a:srgbClr val="878787"/>
              </a:buClr>
              <a:buSzPct val="200000"/>
              <a:buFont typeface="Arial MT"/>
              <a:buChar char="•"/>
              <a:tabLst>
                <a:tab pos="443865" algn="l"/>
              </a:tabLst>
            </a:pPr>
            <a:r>
              <a:rPr sz="1600" dirty="0">
                <a:solidFill>
                  <a:srgbClr val="2D2D2D"/>
                </a:solidFill>
                <a:latin typeface="Times New Roman"/>
                <a:cs typeface="Times New Roman"/>
              </a:rPr>
              <a:t>Official</a:t>
            </a:r>
            <a:r>
              <a:rPr sz="1600" spc="235" dirty="0">
                <a:solidFill>
                  <a:srgbClr val="2D2D2D"/>
                </a:solidFill>
                <a:latin typeface="Times New Roman"/>
                <a:cs typeface="Times New Roman"/>
              </a:rPr>
              <a:t> </a:t>
            </a:r>
            <a:r>
              <a:rPr sz="1600" dirty="0">
                <a:solidFill>
                  <a:srgbClr val="2D2D2D"/>
                </a:solidFill>
                <a:latin typeface="Times New Roman"/>
                <a:cs typeface="Times New Roman"/>
              </a:rPr>
              <a:t>Documentation:</a:t>
            </a:r>
            <a:r>
              <a:rPr sz="1600" spc="229" dirty="0">
                <a:solidFill>
                  <a:srgbClr val="2D2D2D"/>
                </a:solidFill>
                <a:latin typeface="Times New Roman"/>
                <a:cs typeface="Times New Roman"/>
              </a:rPr>
              <a:t> </a:t>
            </a:r>
            <a:r>
              <a:rPr sz="1600" dirty="0">
                <a:solidFill>
                  <a:srgbClr val="2D2D2D"/>
                </a:solidFill>
                <a:latin typeface="Times New Roman"/>
                <a:cs typeface="Times New Roman"/>
              </a:rPr>
              <a:t>Documentation</a:t>
            </a:r>
            <a:r>
              <a:rPr sz="1600" spc="245" dirty="0">
                <a:solidFill>
                  <a:srgbClr val="2D2D2D"/>
                </a:solidFill>
                <a:latin typeface="Times New Roman"/>
                <a:cs typeface="Times New Roman"/>
              </a:rPr>
              <a:t> </a:t>
            </a:r>
            <a:r>
              <a:rPr sz="1600" dirty="0">
                <a:solidFill>
                  <a:srgbClr val="2D2D2D"/>
                </a:solidFill>
                <a:latin typeface="Times New Roman"/>
                <a:cs typeface="Times New Roman"/>
              </a:rPr>
              <a:t>for</a:t>
            </a:r>
            <a:r>
              <a:rPr sz="1600" spc="229" dirty="0">
                <a:solidFill>
                  <a:srgbClr val="2D2D2D"/>
                </a:solidFill>
                <a:latin typeface="Times New Roman"/>
                <a:cs typeface="Times New Roman"/>
              </a:rPr>
              <a:t> </a:t>
            </a:r>
            <a:r>
              <a:rPr sz="1600" dirty="0">
                <a:solidFill>
                  <a:srgbClr val="2D2D2D"/>
                </a:solidFill>
                <a:latin typeface="Times New Roman"/>
                <a:cs typeface="Times New Roman"/>
              </a:rPr>
              <a:t>libraries,</a:t>
            </a:r>
            <a:r>
              <a:rPr sz="1600" spc="250" dirty="0">
                <a:solidFill>
                  <a:srgbClr val="2D2D2D"/>
                </a:solidFill>
                <a:latin typeface="Times New Roman"/>
                <a:cs typeface="Times New Roman"/>
              </a:rPr>
              <a:t> </a:t>
            </a:r>
            <a:r>
              <a:rPr sz="1600" dirty="0">
                <a:solidFill>
                  <a:srgbClr val="2D2D2D"/>
                </a:solidFill>
                <a:latin typeface="Times New Roman"/>
                <a:cs typeface="Times New Roman"/>
              </a:rPr>
              <a:t>frameworks,</a:t>
            </a:r>
            <a:r>
              <a:rPr sz="1600" spc="235" dirty="0">
                <a:solidFill>
                  <a:srgbClr val="2D2D2D"/>
                </a:solidFill>
                <a:latin typeface="Times New Roman"/>
                <a:cs typeface="Times New Roman"/>
              </a:rPr>
              <a:t> </a:t>
            </a:r>
            <a:r>
              <a:rPr sz="1600" dirty="0">
                <a:solidFill>
                  <a:srgbClr val="2D2D2D"/>
                </a:solidFill>
                <a:latin typeface="Times New Roman"/>
                <a:cs typeface="Times New Roman"/>
              </a:rPr>
              <a:t>and</a:t>
            </a:r>
            <a:r>
              <a:rPr sz="1600" spc="235" dirty="0">
                <a:solidFill>
                  <a:srgbClr val="2D2D2D"/>
                </a:solidFill>
                <a:latin typeface="Times New Roman"/>
                <a:cs typeface="Times New Roman"/>
              </a:rPr>
              <a:t> </a:t>
            </a:r>
            <a:r>
              <a:rPr sz="1600" dirty="0">
                <a:solidFill>
                  <a:srgbClr val="2D2D2D"/>
                </a:solidFill>
                <a:latin typeface="Times New Roman"/>
                <a:cs typeface="Times New Roman"/>
              </a:rPr>
              <a:t>tools</a:t>
            </a:r>
            <a:r>
              <a:rPr sz="1600" spc="235" dirty="0">
                <a:solidFill>
                  <a:srgbClr val="2D2D2D"/>
                </a:solidFill>
                <a:latin typeface="Times New Roman"/>
                <a:cs typeface="Times New Roman"/>
              </a:rPr>
              <a:t> </a:t>
            </a:r>
            <a:r>
              <a:rPr sz="1600" dirty="0">
                <a:solidFill>
                  <a:srgbClr val="2D2D2D"/>
                </a:solidFill>
                <a:latin typeface="Times New Roman"/>
                <a:cs typeface="Times New Roman"/>
              </a:rPr>
              <a:t>used</a:t>
            </a:r>
            <a:r>
              <a:rPr sz="1600" spc="240" dirty="0">
                <a:solidFill>
                  <a:srgbClr val="2D2D2D"/>
                </a:solidFill>
                <a:latin typeface="Times New Roman"/>
                <a:cs typeface="Times New Roman"/>
              </a:rPr>
              <a:t> </a:t>
            </a:r>
            <a:r>
              <a:rPr sz="1600" dirty="0">
                <a:solidFill>
                  <a:srgbClr val="2D2D2D"/>
                </a:solidFill>
                <a:latin typeface="Times New Roman"/>
                <a:cs typeface="Times New Roman"/>
              </a:rPr>
              <a:t>in</a:t>
            </a:r>
            <a:r>
              <a:rPr sz="1600" spc="235" dirty="0">
                <a:solidFill>
                  <a:srgbClr val="2D2D2D"/>
                </a:solidFill>
                <a:latin typeface="Times New Roman"/>
                <a:cs typeface="Times New Roman"/>
              </a:rPr>
              <a:t> </a:t>
            </a:r>
            <a:r>
              <a:rPr sz="1600" spc="-25" dirty="0">
                <a:solidFill>
                  <a:srgbClr val="2D2D2D"/>
                </a:solidFill>
                <a:latin typeface="Times New Roman"/>
                <a:cs typeface="Times New Roman"/>
              </a:rPr>
              <a:t>the 	</a:t>
            </a:r>
            <a:r>
              <a:rPr sz="1600" dirty="0">
                <a:solidFill>
                  <a:srgbClr val="2D2D2D"/>
                </a:solidFill>
                <a:latin typeface="Times New Roman"/>
                <a:cs typeface="Times New Roman"/>
              </a:rPr>
              <a:t>project, as</a:t>
            </a:r>
            <a:r>
              <a:rPr sz="1600" spc="-35" dirty="0">
                <a:solidFill>
                  <a:srgbClr val="2D2D2D"/>
                </a:solidFill>
                <a:latin typeface="Times New Roman"/>
                <a:cs typeface="Times New Roman"/>
              </a:rPr>
              <a:t> </a:t>
            </a:r>
            <a:r>
              <a:rPr sz="1600" dirty="0">
                <a:solidFill>
                  <a:srgbClr val="2D2D2D"/>
                </a:solidFill>
                <a:latin typeface="Times New Roman"/>
                <a:cs typeface="Times New Roman"/>
              </a:rPr>
              <a:t>well</a:t>
            </a:r>
            <a:r>
              <a:rPr sz="1600" spc="-10" dirty="0">
                <a:solidFill>
                  <a:srgbClr val="2D2D2D"/>
                </a:solidFill>
                <a:latin typeface="Times New Roman"/>
                <a:cs typeface="Times New Roman"/>
              </a:rPr>
              <a:t> </a:t>
            </a:r>
            <a:r>
              <a:rPr sz="1600" dirty="0">
                <a:solidFill>
                  <a:srgbClr val="2D2D2D"/>
                </a:solidFill>
                <a:latin typeface="Times New Roman"/>
                <a:cs typeface="Times New Roman"/>
              </a:rPr>
              <a:t>as</a:t>
            </a:r>
            <a:r>
              <a:rPr sz="1600" spc="-15" dirty="0">
                <a:solidFill>
                  <a:srgbClr val="2D2D2D"/>
                </a:solidFill>
                <a:latin typeface="Times New Roman"/>
                <a:cs typeface="Times New Roman"/>
              </a:rPr>
              <a:t> </a:t>
            </a:r>
            <a:r>
              <a:rPr sz="1600" dirty="0">
                <a:solidFill>
                  <a:srgbClr val="2D2D2D"/>
                </a:solidFill>
                <a:latin typeface="Times New Roman"/>
                <a:cs typeface="Times New Roman"/>
              </a:rPr>
              <a:t>APIs</a:t>
            </a:r>
            <a:r>
              <a:rPr sz="1600" spc="-25" dirty="0">
                <a:solidFill>
                  <a:srgbClr val="2D2D2D"/>
                </a:solidFill>
                <a:latin typeface="Times New Roman"/>
                <a:cs typeface="Times New Roman"/>
              </a:rPr>
              <a:t> </a:t>
            </a:r>
            <a:r>
              <a:rPr sz="1600" dirty="0">
                <a:solidFill>
                  <a:srgbClr val="2D2D2D"/>
                </a:solidFill>
                <a:latin typeface="Times New Roman"/>
                <a:cs typeface="Times New Roman"/>
              </a:rPr>
              <a:t>or</a:t>
            </a:r>
            <a:r>
              <a:rPr sz="1600" spc="-35" dirty="0">
                <a:solidFill>
                  <a:srgbClr val="2D2D2D"/>
                </a:solidFill>
                <a:latin typeface="Times New Roman"/>
                <a:cs typeface="Times New Roman"/>
              </a:rPr>
              <a:t> </a:t>
            </a:r>
            <a:r>
              <a:rPr sz="1600" dirty="0">
                <a:solidFill>
                  <a:srgbClr val="2D2D2D"/>
                </a:solidFill>
                <a:latin typeface="Times New Roman"/>
                <a:cs typeface="Times New Roman"/>
              </a:rPr>
              <a:t>services</a:t>
            </a:r>
            <a:r>
              <a:rPr sz="1600" spc="5" dirty="0">
                <a:solidFill>
                  <a:srgbClr val="2D2D2D"/>
                </a:solidFill>
                <a:latin typeface="Times New Roman"/>
                <a:cs typeface="Times New Roman"/>
              </a:rPr>
              <a:t> </a:t>
            </a:r>
            <a:r>
              <a:rPr sz="1600" spc="-10" dirty="0">
                <a:solidFill>
                  <a:srgbClr val="2D2D2D"/>
                </a:solidFill>
                <a:latin typeface="Times New Roman"/>
                <a:cs typeface="Times New Roman"/>
              </a:rPr>
              <a:t>integrated.</a:t>
            </a:r>
            <a:endParaRPr sz="1600">
              <a:latin typeface="Times New Roman"/>
              <a:cs typeface="Times New Roman"/>
            </a:endParaRPr>
          </a:p>
          <a:p>
            <a:pPr marL="443865" indent="-431165">
              <a:lnSpc>
                <a:spcPct val="100000"/>
              </a:lnSpc>
              <a:spcBef>
                <a:spcPts val="600"/>
              </a:spcBef>
              <a:buClr>
                <a:srgbClr val="878787"/>
              </a:buClr>
              <a:buSzPct val="200000"/>
              <a:buFont typeface="Arial MT"/>
              <a:buChar char="•"/>
              <a:tabLst>
                <a:tab pos="443865" algn="l"/>
              </a:tabLst>
            </a:pPr>
            <a:r>
              <a:rPr sz="1600" u="heavy" spc="-10" dirty="0">
                <a:solidFill>
                  <a:srgbClr val="0000FF"/>
                </a:solidFill>
                <a:uFill>
                  <a:solidFill>
                    <a:srgbClr val="0000FF"/>
                  </a:solidFill>
                </a:uFill>
                <a:latin typeface="Times New Roman"/>
                <a:cs typeface="Times New Roman"/>
                <a:hlinkClick r:id="rId2"/>
              </a:rPr>
              <a:t>https://www.google.com/</a:t>
            </a:r>
            <a:endParaRPr sz="1600">
              <a:latin typeface="Times New Roman"/>
              <a:cs typeface="Times New Roman"/>
            </a:endParaRPr>
          </a:p>
          <a:p>
            <a:pPr marL="441959" marR="5080" indent="-429895" algn="just">
              <a:lnSpc>
                <a:spcPct val="100000"/>
              </a:lnSpc>
              <a:spcBef>
                <a:spcPts val="600"/>
              </a:spcBef>
              <a:buClr>
                <a:srgbClr val="878787"/>
              </a:buClr>
              <a:buSzPct val="200000"/>
              <a:buFont typeface="Arial MT"/>
              <a:buChar char="•"/>
              <a:tabLst>
                <a:tab pos="443865" algn="l"/>
              </a:tabLst>
            </a:pPr>
            <a:r>
              <a:rPr sz="1600" dirty="0">
                <a:solidFill>
                  <a:srgbClr val="2D2D2D"/>
                </a:solidFill>
                <a:latin typeface="Times New Roman"/>
                <a:cs typeface="Times New Roman"/>
              </a:rPr>
              <a:t>Tutorials</a:t>
            </a:r>
            <a:r>
              <a:rPr sz="1600" spc="355" dirty="0">
                <a:solidFill>
                  <a:srgbClr val="2D2D2D"/>
                </a:solidFill>
                <a:latin typeface="Times New Roman"/>
                <a:cs typeface="Times New Roman"/>
              </a:rPr>
              <a:t> </a:t>
            </a:r>
            <a:r>
              <a:rPr sz="1600" dirty="0">
                <a:solidFill>
                  <a:srgbClr val="2D2D2D"/>
                </a:solidFill>
                <a:latin typeface="Times New Roman"/>
                <a:cs typeface="Times New Roman"/>
              </a:rPr>
              <a:t>and</a:t>
            </a:r>
            <a:r>
              <a:rPr sz="1600" spc="340" dirty="0">
                <a:solidFill>
                  <a:srgbClr val="2D2D2D"/>
                </a:solidFill>
                <a:latin typeface="Times New Roman"/>
                <a:cs typeface="Times New Roman"/>
              </a:rPr>
              <a:t> </a:t>
            </a:r>
            <a:r>
              <a:rPr sz="1600" dirty="0">
                <a:solidFill>
                  <a:srgbClr val="2D2D2D"/>
                </a:solidFill>
                <a:latin typeface="Times New Roman"/>
                <a:cs typeface="Times New Roman"/>
              </a:rPr>
              <a:t>Guides:</a:t>
            </a:r>
            <a:r>
              <a:rPr sz="1600" spc="340" dirty="0">
                <a:solidFill>
                  <a:srgbClr val="2D2D2D"/>
                </a:solidFill>
                <a:latin typeface="Times New Roman"/>
                <a:cs typeface="Times New Roman"/>
              </a:rPr>
              <a:t> </a:t>
            </a:r>
            <a:r>
              <a:rPr sz="1600" dirty="0">
                <a:solidFill>
                  <a:srgbClr val="2D2D2D"/>
                </a:solidFill>
                <a:latin typeface="Times New Roman"/>
                <a:cs typeface="Times New Roman"/>
              </a:rPr>
              <a:t>Online</a:t>
            </a:r>
            <a:r>
              <a:rPr sz="1600" spc="345" dirty="0">
                <a:solidFill>
                  <a:srgbClr val="2D2D2D"/>
                </a:solidFill>
                <a:latin typeface="Times New Roman"/>
                <a:cs typeface="Times New Roman"/>
              </a:rPr>
              <a:t> </a:t>
            </a:r>
            <a:r>
              <a:rPr sz="1600" dirty="0">
                <a:solidFill>
                  <a:srgbClr val="2D2D2D"/>
                </a:solidFill>
                <a:latin typeface="Times New Roman"/>
                <a:cs typeface="Times New Roman"/>
              </a:rPr>
              <a:t>tutorials,</a:t>
            </a:r>
            <a:r>
              <a:rPr sz="1600" spc="345" dirty="0">
                <a:solidFill>
                  <a:srgbClr val="2D2D2D"/>
                </a:solidFill>
                <a:latin typeface="Times New Roman"/>
                <a:cs typeface="Times New Roman"/>
              </a:rPr>
              <a:t> </a:t>
            </a:r>
            <a:r>
              <a:rPr sz="1600" dirty="0">
                <a:solidFill>
                  <a:srgbClr val="2D2D2D"/>
                </a:solidFill>
                <a:latin typeface="Times New Roman"/>
                <a:cs typeface="Times New Roman"/>
              </a:rPr>
              <a:t>guides,</a:t>
            </a:r>
            <a:r>
              <a:rPr sz="1600" spc="350" dirty="0">
                <a:solidFill>
                  <a:srgbClr val="2D2D2D"/>
                </a:solidFill>
                <a:latin typeface="Times New Roman"/>
                <a:cs typeface="Times New Roman"/>
              </a:rPr>
              <a:t> </a:t>
            </a:r>
            <a:r>
              <a:rPr sz="1600" dirty="0">
                <a:solidFill>
                  <a:srgbClr val="2D2D2D"/>
                </a:solidFill>
                <a:latin typeface="Times New Roman"/>
                <a:cs typeface="Times New Roman"/>
              </a:rPr>
              <a:t>blog</a:t>
            </a:r>
            <a:r>
              <a:rPr sz="1600" spc="360" dirty="0">
                <a:solidFill>
                  <a:srgbClr val="2D2D2D"/>
                </a:solidFill>
                <a:latin typeface="Times New Roman"/>
                <a:cs typeface="Times New Roman"/>
              </a:rPr>
              <a:t> </a:t>
            </a:r>
            <a:r>
              <a:rPr sz="1600" dirty="0">
                <a:solidFill>
                  <a:srgbClr val="2D2D2D"/>
                </a:solidFill>
                <a:latin typeface="Times New Roman"/>
                <a:cs typeface="Times New Roman"/>
              </a:rPr>
              <a:t>posts,</a:t>
            </a:r>
            <a:r>
              <a:rPr sz="1600" spc="345" dirty="0">
                <a:solidFill>
                  <a:srgbClr val="2D2D2D"/>
                </a:solidFill>
                <a:latin typeface="Times New Roman"/>
                <a:cs typeface="Times New Roman"/>
              </a:rPr>
              <a:t> </a:t>
            </a:r>
            <a:r>
              <a:rPr sz="1600" dirty="0">
                <a:solidFill>
                  <a:srgbClr val="2D2D2D"/>
                </a:solidFill>
                <a:latin typeface="Times New Roman"/>
                <a:cs typeface="Times New Roman"/>
              </a:rPr>
              <a:t>and</a:t>
            </a:r>
            <a:r>
              <a:rPr sz="1600" spc="345" dirty="0">
                <a:solidFill>
                  <a:srgbClr val="2D2D2D"/>
                </a:solidFill>
                <a:latin typeface="Times New Roman"/>
                <a:cs typeface="Times New Roman"/>
              </a:rPr>
              <a:t> </a:t>
            </a:r>
            <a:r>
              <a:rPr sz="1600" dirty="0">
                <a:solidFill>
                  <a:srgbClr val="2D2D2D"/>
                </a:solidFill>
                <a:latin typeface="Times New Roman"/>
                <a:cs typeface="Times New Roman"/>
              </a:rPr>
              <a:t>educational</a:t>
            </a:r>
            <a:r>
              <a:rPr sz="1600" spc="355" dirty="0">
                <a:solidFill>
                  <a:srgbClr val="2D2D2D"/>
                </a:solidFill>
                <a:latin typeface="Times New Roman"/>
                <a:cs typeface="Times New Roman"/>
              </a:rPr>
              <a:t> </a:t>
            </a:r>
            <a:r>
              <a:rPr sz="1600" dirty="0">
                <a:solidFill>
                  <a:srgbClr val="2D2D2D"/>
                </a:solidFill>
                <a:latin typeface="Times New Roman"/>
                <a:cs typeface="Times New Roman"/>
              </a:rPr>
              <a:t>videos</a:t>
            </a:r>
            <a:r>
              <a:rPr sz="1600" spc="345" dirty="0">
                <a:solidFill>
                  <a:srgbClr val="2D2D2D"/>
                </a:solidFill>
                <a:latin typeface="Times New Roman"/>
                <a:cs typeface="Times New Roman"/>
              </a:rPr>
              <a:t> </a:t>
            </a:r>
            <a:r>
              <a:rPr sz="1600" spc="-20" dirty="0">
                <a:solidFill>
                  <a:srgbClr val="2D2D2D"/>
                </a:solidFill>
                <a:latin typeface="Times New Roman"/>
                <a:cs typeface="Times New Roman"/>
              </a:rPr>
              <a:t>that 	</a:t>
            </a:r>
            <a:r>
              <a:rPr sz="1600" dirty="0">
                <a:solidFill>
                  <a:srgbClr val="2D2D2D"/>
                </a:solidFill>
                <a:latin typeface="Times New Roman"/>
                <a:cs typeface="Times New Roman"/>
              </a:rPr>
              <a:t>provided</a:t>
            </a:r>
            <a:r>
              <a:rPr sz="1600" spc="-40" dirty="0">
                <a:solidFill>
                  <a:srgbClr val="2D2D2D"/>
                </a:solidFill>
                <a:latin typeface="Times New Roman"/>
                <a:cs typeface="Times New Roman"/>
              </a:rPr>
              <a:t> </a:t>
            </a:r>
            <a:r>
              <a:rPr sz="1600" dirty="0">
                <a:solidFill>
                  <a:srgbClr val="2D2D2D"/>
                </a:solidFill>
                <a:latin typeface="Times New Roman"/>
                <a:cs typeface="Times New Roman"/>
              </a:rPr>
              <a:t>assistance</a:t>
            </a:r>
            <a:r>
              <a:rPr sz="1600" spc="-5" dirty="0">
                <a:solidFill>
                  <a:srgbClr val="2D2D2D"/>
                </a:solidFill>
                <a:latin typeface="Times New Roman"/>
                <a:cs typeface="Times New Roman"/>
              </a:rPr>
              <a:t> </a:t>
            </a:r>
            <a:r>
              <a:rPr sz="1600" dirty="0">
                <a:solidFill>
                  <a:srgbClr val="2D2D2D"/>
                </a:solidFill>
                <a:latin typeface="Times New Roman"/>
                <a:cs typeface="Times New Roman"/>
              </a:rPr>
              <a:t>or</a:t>
            </a:r>
            <a:r>
              <a:rPr sz="1600" spc="-40" dirty="0">
                <a:solidFill>
                  <a:srgbClr val="2D2D2D"/>
                </a:solidFill>
                <a:latin typeface="Times New Roman"/>
                <a:cs typeface="Times New Roman"/>
              </a:rPr>
              <a:t> </a:t>
            </a:r>
            <a:r>
              <a:rPr sz="1600" dirty="0">
                <a:solidFill>
                  <a:srgbClr val="2D2D2D"/>
                </a:solidFill>
                <a:latin typeface="Times New Roman"/>
                <a:cs typeface="Times New Roman"/>
              </a:rPr>
              <a:t>insights</a:t>
            </a:r>
            <a:r>
              <a:rPr sz="1600" spc="-30" dirty="0">
                <a:solidFill>
                  <a:srgbClr val="2D2D2D"/>
                </a:solidFill>
                <a:latin typeface="Times New Roman"/>
                <a:cs typeface="Times New Roman"/>
              </a:rPr>
              <a:t> </a:t>
            </a:r>
            <a:r>
              <a:rPr sz="1600" dirty="0">
                <a:solidFill>
                  <a:srgbClr val="2D2D2D"/>
                </a:solidFill>
                <a:latin typeface="Times New Roman"/>
                <a:cs typeface="Times New Roman"/>
              </a:rPr>
              <a:t>during</a:t>
            </a:r>
            <a:r>
              <a:rPr sz="1600" spc="-35" dirty="0">
                <a:solidFill>
                  <a:srgbClr val="2D2D2D"/>
                </a:solidFill>
                <a:latin typeface="Times New Roman"/>
                <a:cs typeface="Times New Roman"/>
              </a:rPr>
              <a:t> </a:t>
            </a:r>
            <a:r>
              <a:rPr sz="1600" spc="-10" dirty="0">
                <a:solidFill>
                  <a:srgbClr val="2D2D2D"/>
                </a:solidFill>
                <a:latin typeface="Times New Roman"/>
                <a:cs typeface="Times New Roman"/>
              </a:rPr>
              <a:t>development.</a:t>
            </a:r>
            <a:endParaRPr sz="1600">
              <a:latin typeface="Times New Roman"/>
              <a:cs typeface="Times New Roman"/>
            </a:endParaRPr>
          </a:p>
          <a:p>
            <a:pPr marL="443865" indent="-431165">
              <a:lnSpc>
                <a:spcPct val="100000"/>
              </a:lnSpc>
              <a:spcBef>
                <a:spcPts val="600"/>
              </a:spcBef>
              <a:buClr>
                <a:srgbClr val="878787"/>
              </a:buClr>
              <a:buSzPct val="200000"/>
              <a:buFont typeface="Arial MT"/>
              <a:buChar char="•"/>
              <a:tabLst>
                <a:tab pos="443865" algn="l"/>
              </a:tabLst>
            </a:pPr>
            <a:r>
              <a:rPr sz="1600" spc="-10" dirty="0">
                <a:solidFill>
                  <a:srgbClr val="2D2D2D"/>
                </a:solidFill>
                <a:latin typeface="Times New Roman"/>
                <a:cs typeface="Times New Roman"/>
              </a:rPr>
              <a:t>https:</a:t>
            </a:r>
            <a:r>
              <a:rPr sz="1600" spc="-10" dirty="0">
                <a:solidFill>
                  <a:srgbClr val="2D2D2D"/>
                </a:solidFill>
                <a:latin typeface="Times New Roman"/>
                <a:cs typeface="Times New Roman"/>
                <a:hlinkClick r:id="rId3"/>
              </a:rPr>
              <a:t>//www.geeksforgeeks.org/</a:t>
            </a:r>
            <a:endParaRPr sz="1600">
              <a:latin typeface="Times New Roman"/>
              <a:cs typeface="Times New Roman"/>
            </a:endParaRPr>
          </a:p>
          <a:p>
            <a:pPr marL="441959" marR="6350" indent="-429895" algn="just">
              <a:lnSpc>
                <a:spcPct val="100000"/>
              </a:lnSpc>
              <a:spcBef>
                <a:spcPts val="605"/>
              </a:spcBef>
              <a:buClr>
                <a:srgbClr val="878787"/>
              </a:buClr>
              <a:buSzPct val="200000"/>
              <a:buFont typeface="Arial MT"/>
              <a:buChar char="•"/>
              <a:tabLst>
                <a:tab pos="443865" algn="l"/>
              </a:tabLst>
            </a:pPr>
            <a:r>
              <a:rPr sz="1600" dirty="0">
                <a:solidFill>
                  <a:srgbClr val="2D2D2D"/>
                </a:solidFill>
                <a:latin typeface="Times New Roman"/>
                <a:cs typeface="Times New Roman"/>
              </a:rPr>
              <a:t>Code</a:t>
            </a:r>
            <a:r>
              <a:rPr sz="1600" spc="280" dirty="0">
                <a:solidFill>
                  <a:srgbClr val="2D2D2D"/>
                </a:solidFill>
                <a:latin typeface="Times New Roman"/>
                <a:cs typeface="Times New Roman"/>
              </a:rPr>
              <a:t> </a:t>
            </a:r>
            <a:r>
              <a:rPr sz="1600" dirty="0">
                <a:solidFill>
                  <a:srgbClr val="2D2D2D"/>
                </a:solidFill>
                <a:latin typeface="Times New Roman"/>
                <a:cs typeface="Times New Roman"/>
              </a:rPr>
              <a:t>Repositories:</a:t>
            </a:r>
            <a:r>
              <a:rPr sz="1600" spc="285" dirty="0">
                <a:solidFill>
                  <a:srgbClr val="2D2D2D"/>
                </a:solidFill>
                <a:latin typeface="Times New Roman"/>
                <a:cs typeface="Times New Roman"/>
              </a:rPr>
              <a:t> </a:t>
            </a:r>
            <a:r>
              <a:rPr sz="1600" dirty="0">
                <a:solidFill>
                  <a:srgbClr val="2D2D2D"/>
                </a:solidFill>
                <a:latin typeface="Times New Roman"/>
                <a:cs typeface="Times New Roman"/>
              </a:rPr>
              <a:t>GitHub</a:t>
            </a:r>
            <a:r>
              <a:rPr sz="1600" spc="290" dirty="0">
                <a:solidFill>
                  <a:srgbClr val="2D2D2D"/>
                </a:solidFill>
                <a:latin typeface="Times New Roman"/>
                <a:cs typeface="Times New Roman"/>
              </a:rPr>
              <a:t> </a:t>
            </a:r>
            <a:r>
              <a:rPr sz="1600" dirty="0">
                <a:solidFill>
                  <a:srgbClr val="2D2D2D"/>
                </a:solidFill>
                <a:latin typeface="Times New Roman"/>
                <a:cs typeface="Times New Roman"/>
              </a:rPr>
              <a:t>repositories</a:t>
            </a:r>
            <a:r>
              <a:rPr sz="1600" spc="290" dirty="0">
                <a:solidFill>
                  <a:srgbClr val="2D2D2D"/>
                </a:solidFill>
                <a:latin typeface="Times New Roman"/>
                <a:cs typeface="Times New Roman"/>
              </a:rPr>
              <a:t> </a:t>
            </a:r>
            <a:r>
              <a:rPr sz="1600" dirty="0">
                <a:solidFill>
                  <a:srgbClr val="2D2D2D"/>
                </a:solidFill>
                <a:latin typeface="Times New Roman"/>
                <a:cs typeface="Times New Roman"/>
              </a:rPr>
              <a:t>or</a:t>
            </a:r>
            <a:r>
              <a:rPr sz="1600" spc="295" dirty="0">
                <a:solidFill>
                  <a:srgbClr val="2D2D2D"/>
                </a:solidFill>
                <a:latin typeface="Times New Roman"/>
                <a:cs typeface="Times New Roman"/>
              </a:rPr>
              <a:t> </a:t>
            </a:r>
            <a:r>
              <a:rPr sz="1600" dirty="0">
                <a:solidFill>
                  <a:srgbClr val="2D2D2D"/>
                </a:solidFill>
                <a:latin typeface="Times New Roman"/>
                <a:cs typeface="Times New Roman"/>
              </a:rPr>
              <a:t>other</a:t>
            </a:r>
            <a:r>
              <a:rPr sz="1600" spc="285" dirty="0">
                <a:solidFill>
                  <a:srgbClr val="2D2D2D"/>
                </a:solidFill>
                <a:latin typeface="Times New Roman"/>
                <a:cs typeface="Times New Roman"/>
              </a:rPr>
              <a:t> </a:t>
            </a:r>
            <a:r>
              <a:rPr sz="1600" dirty="0">
                <a:solidFill>
                  <a:srgbClr val="2D2D2D"/>
                </a:solidFill>
                <a:latin typeface="Times New Roman"/>
                <a:cs typeface="Times New Roman"/>
              </a:rPr>
              <a:t>code</a:t>
            </a:r>
            <a:r>
              <a:rPr sz="1600" spc="300" dirty="0">
                <a:solidFill>
                  <a:srgbClr val="2D2D2D"/>
                </a:solidFill>
                <a:latin typeface="Times New Roman"/>
                <a:cs typeface="Times New Roman"/>
              </a:rPr>
              <a:t> </a:t>
            </a:r>
            <a:r>
              <a:rPr sz="1600" dirty="0">
                <a:solidFill>
                  <a:srgbClr val="2D2D2D"/>
                </a:solidFill>
                <a:latin typeface="Times New Roman"/>
                <a:cs typeface="Times New Roman"/>
              </a:rPr>
              <a:t>repositories</a:t>
            </a:r>
            <a:r>
              <a:rPr sz="1600" spc="305" dirty="0">
                <a:solidFill>
                  <a:srgbClr val="2D2D2D"/>
                </a:solidFill>
                <a:latin typeface="Times New Roman"/>
                <a:cs typeface="Times New Roman"/>
              </a:rPr>
              <a:t> </a:t>
            </a:r>
            <a:r>
              <a:rPr sz="1600" dirty="0">
                <a:solidFill>
                  <a:srgbClr val="2D2D2D"/>
                </a:solidFill>
                <a:latin typeface="Times New Roman"/>
                <a:cs typeface="Times New Roman"/>
              </a:rPr>
              <a:t>where</a:t>
            </a:r>
            <a:r>
              <a:rPr sz="1600" spc="285" dirty="0">
                <a:solidFill>
                  <a:srgbClr val="2D2D2D"/>
                </a:solidFill>
                <a:latin typeface="Times New Roman"/>
                <a:cs typeface="Times New Roman"/>
              </a:rPr>
              <a:t> </a:t>
            </a:r>
            <a:r>
              <a:rPr sz="1600" dirty="0">
                <a:solidFill>
                  <a:srgbClr val="2D2D2D"/>
                </a:solidFill>
                <a:latin typeface="Times New Roman"/>
                <a:cs typeface="Times New Roman"/>
              </a:rPr>
              <a:t>code</a:t>
            </a:r>
            <a:r>
              <a:rPr sz="1600" spc="285" dirty="0">
                <a:solidFill>
                  <a:srgbClr val="2D2D2D"/>
                </a:solidFill>
                <a:latin typeface="Times New Roman"/>
                <a:cs typeface="Times New Roman"/>
              </a:rPr>
              <a:t> </a:t>
            </a:r>
            <a:r>
              <a:rPr sz="1600" spc="-10" dirty="0">
                <a:solidFill>
                  <a:srgbClr val="2D2D2D"/>
                </a:solidFill>
                <a:latin typeface="Times New Roman"/>
                <a:cs typeface="Times New Roman"/>
              </a:rPr>
              <a:t>snippets, 	</a:t>
            </a:r>
            <a:r>
              <a:rPr sz="1600" dirty="0">
                <a:solidFill>
                  <a:srgbClr val="2D2D2D"/>
                </a:solidFill>
                <a:latin typeface="Times New Roman"/>
                <a:cs typeface="Times New Roman"/>
              </a:rPr>
              <a:t>examples, or</a:t>
            </a:r>
            <a:r>
              <a:rPr sz="1600" spc="-50" dirty="0">
                <a:solidFill>
                  <a:srgbClr val="2D2D2D"/>
                </a:solidFill>
                <a:latin typeface="Times New Roman"/>
                <a:cs typeface="Times New Roman"/>
              </a:rPr>
              <a:t> </a:t>
            </a:r>
            <a:r>
              <a:rPr sz="1600" dirty="0">
                <a:solidFill>
                  <a:srgbClr val="2D2D2D"/>
                </a:solidFill>
                <a:latin typeface="Times New Roman"/>
                <a:cs typeface="Times New Roman"/>
              </a:rPr>
              <a:t>inspiration</a:t>
            </a:r>
            <a:r>
              <a:rPr sz="1600" spc="-15" dirty="0">
                <a:solidFill>
                  <a:srgbClr val="2D2D2D"/>
                </a:solidFill>
                <a:latin typeface="Times New Roman"/>
                <a:cs typeface="Times New Roman"/>
              </a:rPr>
              <a:t> </a:t>
            </a:r>
            <a:r>
              <a:rPr sz="1600" dirty="0">
                <a:solidFill>
                  <a:srgbClr val="2D2D2D"/>
                </a:solidFill>
                <a:latin typeface="Times New Roman"/>
                <a:cs typeface="Times New Roman"/>
              </a:rPr>
              <a:t>were</a:t>
            </a:r>
            <a:r>
              <a:rPr sz="1600" spc="-35" dirty="0">
                <a:solidFill>
                  <a:srgbClr val="2D2D2D"/>
                </a:solidFill>
                <a:latin typeface="Times New Roman"/>
                <a:cs typeface="Times New Roman"/>
              </a:rPr>
              <a:t> </a:t>
            </a:r>
            <a:r>
              <a:rPr sz="1600" spc="-10" dirty="0">
                <a:solidFill>
                  <a:srgbClr val="2D2D2D"/>
                </a:solidFill>
                <a:latin typeface="Times New Roman"/>
                <a:cs typeface="Times New Roman"/>
              </a:rPr>
              <a:t>found.</a:t>
            </a:r>
            <a:endParaRPr sz="1600">
              <a:latin typeface="Times New Roman"/>
              <a:cs typeface="Times New Roman"/>
            </a:endParaRPr>
          </a:p>
          <a:p>
            <a:pPr marL="443865" indent="-431165">
              <a:lnSpc>
                <a:spcPct val="100000"/>
              </a:lnSpc>
              <a:spcBef>
                <a:spcPts val="600"/>
              </a:spcBef>
              <a:buClr>
                <a:srgbClr val="878787"/>
              </a:buClr>
              <a:buSzPct val="200000"/>
              <a:buFont typeface="Arial MT"/>
              <a:buChar char="•"/>
              <a:tabLst>
                <a:tab pos="443865" algn="l"/>
              </a:tabLst>
            </a:pPr>
            <a:r>
              <a:rPr sz="1600" u="heavy" spc="-10" dirty="0">
                <a:solidFill>
                  <a:srgbClr val="0000FF"/>
                </a:solidFill>
                <a:uFill>
                  <a:solidFill>
                    <a:srgbClr val="0000FF"/>
                  </a:solidFill>
                </a:uFill>
                <a:latin typeface="Times New Roman"/>
                <a:cs typeface="Times New Roman"/>
                <a:hlinkClick r:id="rId4"/>
              </a:rPr>
              <a:t>https://chat.openai.com/</a:t>
            </a:r>
            <a:endParaRPr sz="1600">
              <a:latin typeface="Times New Roman"/>
              <a:cs typeface="Times New Roman"/>
            </a:endParaRPr>
          </a:p>
          <a:p>
            <a:pPr marL="442595" marR="5715" indent="-430530" algn="just">
              <a:lnSpc>
                <a:spcPct val="100000"/>
              </a:lnSpc>
              <a:spcBef>
                <a:spcPts val="600"/>
              </a:spcBef>
              <a:buClr>
                <a:srgbClr val="878787"/>
              </a:buClr>
              <a:buSzPct val="200000"/>
              <a:buFont typeface="Arial MT"/>
              <a:buChar char="•"/>
              <a:tabLst>
                <a:tab pos="443865" algn="l"/>
              </a:tabLst>
            </a:pPr>
            <a:r>
              <a:rPr sz="1600" dirty="0">
                <a:solidFill>
                  <a:srgbClr val="2D2D2D"/>
                </a:solidFill>
                <a:latin typeface="Times New Roman"/>
                <a:cs typeface="Times New Roman"/>
              </a:rPr>
              <a:t>Forums</a:t>
            </a:r>
            <a:r>
              <a:rPr sz="1600" spc="-5" dirty="0">
                <a:solidFill>
                  <a:srgbClr val="2D2D2D"/>
                </a:solidFill>
                <a:latin typeface="Times New Roman"/>
                <a:cs typeface="Times New Roman"/>
              </a:rPr>
              <a:t> </a:t>
            </a:r>
            <a:r>
              <a:rPr sz="1600" dirty="0">
                <a:solidFill>
                  <a:srgbClr val="2D2D2D"/>
                </a:solidFill>
                <a:latin typeface="Times New Roman"/>
                <a:cs typeface="Times New Roman"/>
              </a:rPr>
              <a:t>and</a:t>
            </a:r>
            <a:r>
              <a:rPr sz="1600" spc="-15" dirty="0">
                <a:solidFill>
                  <a:srgbClr val="2D2D2D"/>
                </a:solidFill>
                <a:latin typeface="Times New Roman"/>
                <a:cs typeface="Times New Roman"/>
              </a:rPr>
              <a:t> </a:t>
            </a:r>
            <a:r>
              <a:rPr sz="1600" dirty="0">
                <a:solidFill>
                  <a:srgbClr val="2D2D2D"/>
                </a:solidFill>
                <a:latin typeface="Times New Roman"/>
                <a:cs typeface="Times New Roman"/>
              </a:rPr>
              <a:t>Communities:</a:t>
            </a:r>
            <a:r>
              <a:rPr sz="1600" spc="-25" dirty="0">
                <a:solidFill>
                  <a:srgbClr val="2D2D2D"/>
                </a:solidFill>
                <a:latin typeface="Times New Roman"/>
                <a:cs typeface="Times New Roman"/>
              </a:rPr>
              <a:t> </a:t>
            </a:r>
            <a:r>
              <a:rPr sz="1600" dirty="0">
                <a:solidFill>
                  <a:srgbClr val="2D2D2D"/>
                </a:solidFill>
                <a:latin typeface="Times New Roman"/>
                <a:cs typeface="Times New Roman"/>
              </a:rPr>
              <a:t>Online</a:t>
            </a:r>
            <a:r>
              <a:rPr sz="1600" spc="-20" dirty="0">
                <a:solidFill>
                  <a:srgbClr val="2D2D2D"/>
                </a:solidFill>
                <a:latin typeface="Times New Roman"/>
                <a:cs typeface="Times New Roman"/>
              </a:rPr>
              <a:t> </a:t>
            </a:r>
            <a:r>
              <a:rPr sz="1600" dirty="0">
                <a:solidFill>
                  <a:srgbClr val="2D2D2D"/>
                </a:solidFill>
                <a:latin typeface="Times New Roman"/>
                <a:cs typeface="Times New Roman"/>
              </a:rPr>
              <a:t>forums,</a:t>
            </a:r>
            <a:r>
              <a:rPr sz="1600" spc="-20" dirty="0">
                <a:solidFill>
                  <a:srgbClr val="2D2D2D"/>
                </a:solidFill>
                <a:latin typeface="Times New Roman"/>
                <a:cs typeface="Times New Roman"/>
              </a:rPr>
              <a:t> </a:t>
            </a:r>
            <a:r>
              <a:rPr sz="1600" dirty="0">
                <a:solidFill>
                  <a:srgbClr val="2D2D2D"/>
                </a:solidFill>
                <a:latin typeface="Times New Roman"/>
                <a:cs typeface="Times New Roman"/>
              </a:rPr>
              <a:t>such</a:t>
            </a:r>
            <a:r>
              <a:rPr sz="1600" spc="-10" dirty="0">
                <a:solidFill>
                  <a:srgbClr val="2D2D2D"/>
                </a:solidFill>
                <a:latin typeface="Times New Roman"/>
                <a:cs typeface="Times New Roman"/>
              </a:rPr>
              <a:t> </a:t>
            </a:r>
            <a:r>
              <a:rPr sz="1600" dirty="0">
                <a:solidFill>
                  <a:srgbClr val="2D2D2D"/>
                </a:solidFill>
                <a:latin typeface="Times New Roman"/>
                <a:cs typeface="Times New Roman"/>
              </a:rPr>
              <a:t>as</a:t>
            </a:r>
            <a:r>
              <a:rPr sz="1600" spc="-20" dirty="0">
                <a:solidFill>
                  <a:srgbClr val="2D2D2D"/>
                </a:solidFill>
                <a:latin typeface="Times New Roman"/>
                <a:cs typeface="Times New Roman"/>
              </a:rPr>
              <a:t> </a:t>
            </a:r>
            <a:r>
              <a:rPr sz="1600" dirty="0">
                <a:solidFill>
                  <a:srgbClr val="2D2D2D"/>
                </a:solidFill>
                <a:latin typeface="Times New Roman"/>
                <a:cs typeface="Times New Roman"/>
              </a:rPr>
              <a:t>Stack</a:t>
            </a:r>
            <a:r>
              <a:rPr sz="1600" spc="-15" dirty="0">
                <a:solidFill>
                  <a:srgbClr val="2D2D2D"/>
                </a:solidFill>
                <a:latin typeface="Times New Roman"/>
                <a:cs typeface="Times New Roman"/>
              </a:rPr>
              <a:t> </a:t>
            </a:r>
            <a:r>
              <a:rPr sz="1600" dirty="0">
                <a:solidFill>
                  <a:srgbClr val="2D2D2D"/>
                </a:solidFill>
                <a:latin typeface="Times New Roman"/>
                <a:cs typeface="Times New Roman"/>
              </a:rPr>
              <a:t>Overflow</a:t>
            </a:r>
            <a:r>
              <a:rPr sz="1600" spc="-25" dirty="0">
                <a:solidFill>
                  <a:srgbClr val="2D2D2D"/>
                </a:solidFill>
                <a:latin typeface="Times New Roman"/>
                <a:cs typeface="Times New Roman"/>
              </a:rPr>
              <a:t> </a:t>
            </a:r>
            <a:r>
              <a:rPr sz="1600" dirty="0">
                <a:solidFill>
                  <a:srgbClr val="2D2D2D"/>
                </a:solidFill>
                <a:latin typeface="Times New Roman"/>
                <a:cs typeface="Times New Roman"/>
              </a:rPr>
              <a:t>or</a:t>
            </a:r>
            <a:r>
              <a:rPr sz="1600" spc="-25" dirty="0">
                <a:solidFill>
                  <a:srgbClr val="2D2D2D"/>
                </a:solidFill>
                <a:latin typeface="Times New Roman"/>
                <a:cs typeface="Times New Roman"/>
              </a:rPr>
              <a:t> </a:t>
            </a:r>
            <a:r>
              <a:rPr sz="1600" dirty="0">
                <a:solidFill>
                  <a:srgbClr val="2D2D2D"/>
                </a:solidFill>
                <a:latin typeface="Times New Roman"/>
                <a:cs typeface="Times New Roman"/>
              </a:rPr>
              <a:t>Reddit,</a:t>
            </a:r>
            <a:r>
              <a:rPr sz="1600" spc="-25" dirty="0">
                <a:solidFill>
                  <a:srgbClr val="2D2D2D"/>
                </a:solidFill>
                <a:latin typeface="Times New Roman"/>
                <a:cs typeface="Times New Roman"/>
              </a:rPr>
              <a:t> </a:t>
            </a:r>
            <a:r>
              <a:rPr sz="1600" dirty="0">
                <a:solidFill>
                  <a:srgbClr val="2D2D2D"/>
                </a:solidFill>
                <a:latin typeface="Times New Roman"/>
                <a:cs typeface="Times New Roman"/>
              </a:rPr>
              <a:t>and</a:t>
            </a:r>
            <a:r>
              <a:rPr sz="1600" spc="-15" dirty="0">
                <a:solidFill>
                  <a:srgbClr val="2D2D2D"/>
                </a:solidFill>
                <a:latin typeface="Times New Roman"/>
                <a:cs typeface="Times New Roman"/>
              </a:rPr>
              <a:t> </a:t>
            </a:r>
            <a:r>
              <a:rPr sz="1600" spc="-10" dirty="0">
                <a:solidFill>
                  <a:srgbClr val="2D2D2D"/>
                </a:solidFill>
                <a:latin typeface="Times New Roman"/>
                <a:cs typeface="Times New Roman"/>
              </a:rPr>
              <a:t>developer 	</a:t>
            </a:r>
            <a:r>
              <a:rPr sz="1600" dirty="0">
                <a:solidFill>
                  <a:srgbClr val="2D2D2D"/>
                </a:solidFill>
                <a:latin typeface="Times New Roman"/>
                <a:cs typeface="Times New Roman"/>
              </a:rPr>
              <a:t>communities</a:t>
            </a:r>
            <a:r>
              <a:rPr sz="1600" spc="110" dirty="0">
                <a:solidFill>
                  <a:srgbClr val="2D2D2D"/>
                </a:solidFill>
                <a:latin typeface="Times New Roman"/>
                <a:cs typeface="Times New Roman"/>
              </a:rPr>
              <a:t>  </a:t>
            </a:r>
            <a:r>
              <a:rPr sz="1600" dirty="0">
                <a:solidFill>
                  <a:srgbClr val="2D2D2D"/>
                </a:solidFill>
                <a:latin typeface="Times New Roman"/>
                <a:cs typeface="Times New Roman"/>
              </a:rPr>
              <a:t>where</a:t>
            </a:r>
            <a:r>
              <a:rPr sz="1600" spc="110" dirty="0">
                <a:solidFill>
                  <a:srgbClr val="2D2D2D"/>
                </a:solidFill>
                <a:latin typeface="Times New Roman"/>
                <a:cs typeface="Times New Roman"/>
              </a:rPr>
              <a:t>  </a:t>
            </a:r>
            <a:r>
              <a:rPr sz="1600" dirty="0">
                <a:solidFill>
                  <a:srgbClr val="2D2D2D"/>
                </a:solidFill>
                <a:latin typeface="Times New Roman"/>
                <a:cs typeface="Times New Roman"/>
              </a:rPr>
              <a:t>questions</a:t>
            </a:r>
            <a:r>
              <a:rPr sz="1600" spc="110" dirty="0">
                <a:solidFill>
                  <a:srgbClr val="2D2D2D"/>
                </a:solidFill>
                <a:latin typeface="Times New Roman"/>
                <a:cs typeface="Times New Roman"/>
              </a:rPr>
              <a:t>  </a:t>
            </a:r>
            <a:r>
              <a:rPr sz="1600" dirty="0">
                <a:solidFill>
                  <a:srgbClr val="2D2D2D"/>
                </a:solidFill>
                <a:latin typeface="Times New Roman"/>
                <a:cs typeface="Times New Roman"/>
              </a:rPr>
              <a:t>were</a:t>
            </a:r>
            <a:r>
              <a:rPr sz="1600" spc="110" dirty="0">
                <a:solidFill>
                  <a:srgbClr val="2D2D2D"/>
                </a:solidFill>
                <a:latin typeface="Times New Roman"/>
                <a:cs typeface="Times New Roman"/>
              </a:rPr>
              <a:t>  </a:t>
            </a:r>
            <a:r>
              <a:rPr sz="1600" dirty="0">
                <a:solidFill>
                  <a:srgbClr val="2D2D2D"/>
                </a:solidFill>
                <a:latin typeface="Times New Roman"/>
                <a:cs typeface="Times New Roman"/>
              </a:rPr>
              <a:t>asked,</a:t>
            </a:r>
            <a:r>
              <a:rPr sz="1600" spc="114" dirty="0">
                <a:solidFill>
                  <a:srgbClr val="2D2D2D"/>
                </a:solidFill>
                <a:latin typeface="Times New Roman"/>
                <a:cs typeface="Times New Roman"/>
              </a:rPr>
              <a:t>  </a:t>
            </a:r>
            <a:r>
              <a:rPr sz="1600" dirty="0">
                <a:solidFill>
                  <a:srgbClr val="2D2D2D"/>
                </a:solidFill>
                <a:latin typeface="Times New Roman"/>
                <a:cs typeface="Times New Roman"/>
              </a:rPr>
              <a:t>advice</a:t>
            </a:r>
            <a:r>
              <a:rPr sz="1600" spc="120" dirty="0">
                <a:solidFill>
                  <a:srgbClr val="2D2D2D"/>
                </a:solidFill>
                <a:latin typeface="Times New Roman"/>
                <a:cs typeface="Times New Roman"/>
              </a:rPr>
              <a:t>  </a:t>
            </a:r>
            <a:r>
              <a:rPr sz="1600" dirty="0">
                <a:solidFill>
                  <a:srgbClr val="2D2D2D"/>
                </a:solidFill>
                <a:latin typeface="Times New Roman"/>
                <a:cs typeface="Times New Roman"/>
              </a:rPr>
              <a:t>was</a:t>
            </a:r>
            <a:r>
              <a:rPr sz="1600" spc="105" dirty="0">
                <a:solidFill>
                  <a:srgbClr val="2D2D2D"/>
                </a:solidFill>
                <a:latin typeface="Times New Roman"/>
                <a:cs typeface="Times New Roman"/>
              </a:rPr>
              <a:t>  </a:t>
            </a:r>
            <a:r>
              <a:rPr sz="1600" dirty="0">
                <a:solidFill>
                  <a:srgbClr val="2D2D2D"/>
                </a:solidFill>
                <a:latin typeface="Times New Roman"/>
                <a:cs typeface="Times New Roman"/>
              </a:rPr>
              <a:t>sought,</a:t>
            </a:r>
            <a:r>
              <a:rPr sz="1600" spc="110" dirty="0">
                <a:solidFill>
                  <a:srgbClr val="2D2D2D"/>
                </a:solidFill>
                <a:latin typeface="Times New Roman"/>
                <a:cs typeface="Times New Roman"/>
              </a:rPr>
              <a:t>  </a:t>
            </a:r>
            <a:r>
              <a:rPr sz="1600" dirty="0">
                <a:solidFill>
                  <a:srgbClr val="2D2D2D"/>
                </a:solidFill>
                <a:latin typeface="Times New Roman"/>
                <a:cs typeface="Times New Roman"/>
              </a:rPr>
              <a:t>or</a:t>
            </a:r>
            <a:r>
              <a:rPr sz="1600" spc="114" dirty="0">
                <a:solidFill>
                  <a:srgbClr val="2D2D2D"/>
                </a:solidFill>
                <a:latin typeface="Times New Roman"/>
                <a:cs typeface="Times New Roman"/>
              </a:rPr>
              <a:t>  </a:t>
            </a:r>
            <a:r>
              <a:rPr sz="1600" dirty="0">
                <a:solidFill>
                  <a:srgbClr val="2D2D2D"/>
                </a:solidFill>
                <a:latin typeface="Times New Roman"/>
                <a:cs typeface="Times New Roman"/>
              </a:rPr>
              <a:t>discussions</a:t>
            </a:r>
            <a:r>
              <a:rPr sz="1600" spc="110" dirty="0">
                <a:solidFill>
                  <a:srgbClr val="2D2D2D"/>
                </a:solidFill>
                <a:latin typeface="Times New Roman"/>
                <a:cs typeface="Times New Roman"/>
              </a:rPr>
              <a:t>  </a:t>
            </a:r>
            <a:r>
              <a:rPr sz="1600" spc="-20" dirty="0">
                <a:solidFill>
                  <a:srgbClr val="2D2D2D"/>
                </a:solidFill>
                <a:latin typeface="Times New Roman"/>
                <a:cs typeface="Times New Roman"/>
              </a:rPr>
              <a:t>were 	</a:t>
            </a:r>
            <a:r>
              <a:rPr sz="1600" dirty="0">
                <a:solidFill>
                  <a:srgbClr val="2D2D2D"/>
                </a:solidFill>
                <a:latin typeface="Times New Roman"/>
                <a:cs typeface="Times New Roman"/>
              </a:rPr>
              <a:t>participated</a:t>
            </a:r>
            <a:r>
              <a:rPr sz="1600" spc="-30" dirty="0">
                <a:solidFill>
                  <a:srgbClr val="2D2D2D"/>
                </a:solidFill>
                <a:latin typeface="Times New Roman"/>
                <a:cs typeface="Times New Roman"/>
              </a:rPr>
              <a:t> </a:t>
            </a:r>
            <a:r>
              <a:rPr sz="1600" spc="-25" dirty="0">
                <a:solidFill>
                  <a:srgbClr val="2D2D2D"/>
                </a:solidFill>
                <a:latin typeface="Times New Roman"/>
                <a:cs typeface="Times New Roman"/>
              </a:rPr>
              <a:t>in.</a:t>
            </a:r>
            <a:endParaRPr sz="1600">
              <a:latin typeface="Times New Roman"/>
              <a:cs typeface="Times New Roman"/>
            </a:endParaRPr>
          </a:p>
          <a:p>
            <a:pPr marL="441959" marR="5080" indent="-429895" algn="just">
              <a:lnSpc>
                <a:spcPct val="100000"/>
              </a:lnSpc>
              <a:spcBef>
                <a:spcPts val="600"/>
              </a:spcBef>
              <a:buClr>
                <a:srgbClr val="878787"/>
              </a:buClr>
              <a:buSzPct val="200000"/>
              <a:buFont typeface="Arial MT"/>
              <a:buChar char="•"/>
              <a:tabLst>
                <a:tab pos="443865" algn="l"/>
              </a:tabLst>
            </a:pPr>
            <a:r>
              <a:rPr sz="1600" dirty="0">
                <a:solidFill>
                  <a:srgbClr val="2D2D2D"/>
                </a:solidFill>
                <a:latin typeface="Times New Roman"/>
                <a:cs typeface="Times New Roman"/>
              </a:rPr>
              <a:t>Personal</a:t>
            </a:r>
            <a:r>
              <a:rPr sz="1600" spc="310" dirty="0">
                <a:solidFill>
                  <a:srgbClr val="2D2D2D"/>
                </a:solidFill>
                <a:latin typeface="Times New Roman"/>
                <a:cs typeface="Times New Roman"/>
              </a:rPr>
              <a:t> </a:t>
            </a:r>
            <a:r>
              <a:rPr sz="1600" dirty="0">
                <a:solidFill>
                  <a:srgbClr val="2D2D2D"/>
                </a:solidFill>
                <a:latin typeface="Times New Roman"/>
                <a:cs typeface="Times New Roman"/>
              </a:rPr>
              <a:t>Communication:</a:t>
            </a:r>
            <a:r>
              <a:rPr sz="1600" spc="315" dirty="0">
                <a:solidFill>
                  <a:srgbClr val="2D2D2D"/>
                </a:solidFill>
                <a:latin typeface="Times New Roman"/>
                <a:cs typeface="Times New Roman"/>
              </a:rPr>
              <a:t> </a:t>
            </a:r>
            <a:r>
              <a:rPr sz="1600" dirty="0">
                <a:solidFill>
                  <a:srgbClr val="2D2D2D"/>
                </a:solidFill>
                <a:latin typeface="Times New Roman"/>
                <a:cs typeface="Times New Roman"/>
              </a:rPr>
              <a:t>Mentors,</a:t>
            </a:r>
            <a:r>
              <a:rPr sz="1600" spc="320" dirty="0">
                <a:solidFill>
                  <a:srgbClr val="2D2D2D"/>
                </a:solidFill>
                <a:latin typeface="Times New Roman"/>
                <a:cs typeface="Times New Roman"/>
              </a:rPr>
              <a:t> </a:t>
            </a:r>
            <a:r>
              <a:rPr sz="1600" dirty="0">
                <a:solidFill>
                  <a:srgbClr val="2D2D2D"/>
                </a:solidFill>
                <a:latin typeface="Times New Roman"/>
                <a:cs typeface="Times New Roman"/>
              </a:rPr>
              <a:t>peers</a:t>
            </a:r>
            <a:r>
              <a:rPr sz="1600" spc="315" dirty="0">
                <a:solidFill>
                  <a:srgbClr val="2D2D2D"/>
                </a:solidFill>
                <a:latin typeface="Times New Roman"/>
                <a:cs typeface="Times New Roman"/>
              </a:rPr>
              <a:t> </a:t>
            </a:r>
            <a:r>
              <a:rPr sz="1600" dirty="0">
                <a:solidFill>
                  <a:srgbClr val="2D2D2D"/>
                </a:solidFill>
                <a:latin typeface="Times New Roman"/>
                <a:cs typeface="Times New Roman"/>
              </a:rPr>
              <a:t>who</a:t>
            </a:r>
            <a:r>
              <a:rPr sz="1600" spc="305" dirty="0">
                <a:solidFill>
                  <a:srgbClr val="2D2D2D"/>
                </a:solidFill>
                <a:latin typeface="Times New Roman"/>
                <a:cs typeface="Times New Roman"/>
              </a:rPr>
              <a:t> </a:t>
            </a:r>
            <a:r>
              <a:rPr sz="1600" dirty="0">
                <a:solidFill>
                  <a:srgbClr val="2D2D2D"/>
                </a:solidFill>
                <a:latin typeface="Times New Roman"/>
                <a:cs typeface="Times New Roman"/>
              </a:rPr>
              <a:t>provided</a:t>
            </a:r>
            <a:r>
              <a:rPr sz="1600" spc="310" dirty="0">
                <a:solidFill>
                  <a:srgbClr val="2D2D2D"/>
                </a:solidFill>
                <a:latin typeface="Times New Roman"/>
                <a:cs typeface="Times New Roman"/>
              </a:rPr>
              <a:t> </a:t>
            </a:r>
            <a:r>
              <a:rPr sz="1600" dirty="0">
                <a:solidFill>
                  <a:srgbClr val="2D2D2D"/>
                </a:solidFill>
                <a:latin typeface="Times New Roman"/>
                <a:cs typeface="Times New Roman"/>
              </a:rPr>
              <a:t>guidance,</a:t>
            </a:r>
            <a:r>
              <a:rPr sz="1600" spc="300" dirty="0">
                <a:solidFill>
                  <a:srgbClr val="2D2D2D"/>
                </a:solidFill>
                <a:latin typeface="Times New Roman"/>
                <a:cs typeface="Times New Roman"/>
              </a:rPr>
              <a:t> </a:t>
            </a:r>
            <a:r>
              <a:rPr sz="1600" dirty="0">
                <a:solidFill>
                  <a:srgbClr val="2D2D2D"/>
                </a:solidFill>
                <a:latin typeface="Times New Roman"/>
                <a:cs typeface="Times New Roman"/>
              </a:rPr>
              <a:t>feedback,</a:t>
            </a:r>
            <a:r>
              <a:rPr sz="1600" spc="310" dirty="0">
                <a:solidFill>
                  <a:srgbClr val="2D2D2D"/>
                </a:solidFill>
                <a:latin typeface="Times New Roman"/>
                <a:cs typeface="Times New Roman"/>
              </a:rPr>
              <a:t> </a:t>
            </a:r>
            <a:r>
              <a:rPr sz="1600" dirty="0">
                <a:solidFill>
                  <a:srgbClr val="2D2D2D"/>
                </a:solidFill>
                <a:latin typeface="Times New Roman"/>
                <a:cs typeface="Times New Roman"/>
              </a:rPr>
              <a:t>or</a:t>
            </a:r>
            <a:r>
              <a:rPr sz="1600" spc="310" dirty="0">
                <a:solidFill>
                  <a:srgbClr val="2D2D2D"/>
                </a:solidFill>
                <a:latin typeface="Times New Roman"/>
                <a:cs typeface="Times New Roman"/>
              </a:rPr>
              <a:t> </a:t>
            </a:r>
            <a:r>
              <a:rPr sz="1600" spc="-10" dirty="0">
                <a:solidFill>
                  <a:srgbClr val="2D2D2D"/>
                </a:solidFill>
                <a:latin typeface="Times New Roman"/>
                <a:cs typeface="Times New Roman"/>
              </a:rPr>
              <a:t>support 	</a:t>
            </a:r>
            <a:r>
              <a:rPr sz="1600" dirty="0">
                <a:solidFill>
                  <a:srgbClr val="2D2D2D"/>
                </a:solidFill>
                <a:latin typeface="Times New Roman"/>
                <a:cs typeface="Times New Roman"/>
              </a:rPr>
              <a:t>during</a:t>
            </a:r>
            <a:r>
              <a:rPr sz="1600" spc="-40" dirty="0">
                <a:solidFill>
                  <a:srgbClr val="2D2D2D"/>
                </a:solidFill>
                <a:latin typeface="Times New Roman"/>
                <a:cs typeface="Times New Roman"/>
              </a:rPr>
              <a:t> </a:t>
            </a:r>
            <a:r>
              <a:rPr sz="1600" spc="-10" dirty="0">
                <a:solidFill>
                  <a:srgbClr val="2D2D2D"/>
                </a:solidFill>
                <a:latin typeface="Times New Roman"/>
                <a:cs typeface="Times New Roman"/>
              </a:rPr>
              <a:t>development.</a:t>
            </a:r>
            <a:endParaRPr sz="16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839469">
              <a:lnSpc>
                <a:spcPct val="100000"/>
              </a:lnSpc>
              <a:spcBef>
                <a:spcPts val="105"/>
              </a:spcBef>
            </a:pPr>
            <a:r>
              <a:rPr dirty="0"/>
              <a:t>Q&amp;A</a:t>
            </a:r>
            <a:r>
              <a:rPr spc="-15" dirty="0"/>
              <a:t> </a:t>
            </a:r>
            <a:r>
              <a:rPr dirty="0"/>
              <a:t>/</a:t>
            </a:r>
            <a:r>
              <a:rPr spc="-15" dirty="0"/>
              <a:t> </a:t>
            </a:r>
            <a:r>
              <a:rPr spc="-10" dirty="0"/>
              <a:t>Discussion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12</a:t>
            </a:fld>
            <a:endParaRPr spc="-25" dirty="0"/>
          </a:p>
        </p:txBody>
      </p:sp>
      <p:sp>
        <p:nvSpPr>
          <p:cNvPr id="3" name="object 3"/>
          <p:cNvSpPr txBox="1"/>
          <p:nvPr/>
        </p:nvSpPr>
        <p:spPr>
          <a:xfrm>
            <a:off x="228600" y="933510"/>
            <a:ext cx="8610599" cy="4197944"/>
          </a:xfrm>
          <a:prstGeom prst="rect">
            <a:avLst/>
          </a:prstGeom>
        </p:spPr>
        <p:txBody>
          <a:bodyPr vert="horz" wrap="square" lIns="0" tIns="12065" rIns="0" bIns="0" rtlCol="0">
            <a:spAutoFit/>
          </a:bodyPr>
          <a:lstStyle/>
          <a:p>
            <a:r>
              <a:rPr lang="en-US" sz="1600" b="1" dirty="0"/>
              <a:t>Ensuring Cross-Device Responsiveness</a:t>
            </a:r>
          </a:p>
          <a:p>
            <a:endParaRPr lang="en-US" sz="1600" dirty="0"/>
          </a:p>
          <a:p>
            <a:r>
              <a:rPr lang="en-US" sz="1600" b="1" dirty="0"/>
              <a:t>Challenge:</a:t>
            </a:r>
            <a:r>
              <a:rPr lang="en-US" sz="1600" dirty="0"/>
              <a:t> Developing a user interface that works seamlessly across desktops, tablets, and mobile devices for both students and administrators.</a:t>
            </a:r>
            <a:br>
              <a:rPr lang="en-US" sz="1600" dirty="0"/>
            </a:br>
            <a:endParaRPr lang="en-US" sz="1600" dirty="0"/>
          </a:p>
          <a:p>
            <a:r>
              <a:rPr lang="en-US" sz="1600" b="1" dirty="0"/>
              <a:t>Solution:</a:t>
            </a:r>
            <a:r>
              <a:rPr lang="en-US" sz="1600" dirty="0"/>
              <a:t> Utilized </a:t>
            </a:r>
            <a:r>
              <a:rPr lang="en-US" sz="1600" b="1" dirty="0"/>
              <a:t>React’s responsive design principles</a:t>
            </a:r>
            <a:r>
              <a:rPr lang="en-US" sz="1600" dirty="0"/>
              <a:t> and thoroughly tested the portal on multiple devices to ensure smooth navigation and accessibility during exams and admin operations.</a:t>
            </a:r>
          </a:p>
          <a:p>
            <a:endParaRPr lang="en-US" sz="1600" dirty="0"/>
          </a:p>
          <a:p>
            <a:r>
              <a:rPr lang="en-US" sz="1600" b="1" dirty="0"/>
              <a:t>Dynamic Exam and Result Handling</a:t>
            </a:r>
            <a:br>
              <a:rPr lang="en-US" sz="1600" b="1" dirty="0"/>
            </a:br>
            <a:endParaRPr lang="en-US" sz="1600" dirty="0"/>
          </a:p>
          <a:p>
            <a:r>
              <a:rPr lang="en-US" sz="1600" b="1" dirty="0"/>
              <a:t>Challenge:</a:t>
            </a:r>
            <a:r>
              <a:rPr lang="en-US" sz="1600" dirty="0"/>
              <a:t> Efficiently fetching and displaying exam questions, student responses, and result data without affecting performance.</a:t>
            </a:r>
            <a:br>
              <a:rPr lang="en-US" sz="1600" dirty="0"/>
            </a:br>
            <a:endParaRPr lang="en-US" sz="1600" dirty="0"/>
          </a:p>
          <a:p>
            <a:r>
              <a:rPr lang="en-US" sz="1600" b="1" dirty="0"/>
              <a:t>Solution:</a:t>
            </a:r>
            <a:r>
              <a:rPr lang="en-US" sz="1600" dirty="0"/>
              <a:t> Implemented </a:t>
            </a:r>
            <a:r>
              <a:rPr lang="en-US" sz="1600" b="1" dirty="0"/>
              <a:t>optimized API endpoints </a:t>
            </a:r>
            <a:r>
              <a:rPr lang="en-US" sz="1600" dirty="0"/>
              <a:t>to minimize load times and ensure timely updates for students and administrators.</a:t>
            </a:r>
            <a:br>
              <a:rPr lang="en-US" sz="1600" dirty="0"/>
            </a:b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839469">
              <a:lnSpc>
                <a:spcPct val="100000"/>
              </a:lnSpc>
              <a:spcBef>
                <a:spcPts val="105"/>
              </a:spcBef>
            </a:pPr>
            <a:r>
              <a:rPr dirty="0"/>
              <a:t>Q&amp;A</a:t>
            </a:r>
            <a:r>
              <a:rPr spc="-15" dirty="0"/>
              <a:t> </a:t>
            </a:r>
            <a:r>
              <a:rPr dirty="0"/>
              <a:t>/</a:t>
            </a:r>
            <a:r>
              <a:rPr spc="-15" dirty="0"/>
              <a:t> </a:t>
            </a:r>
            <a:r>
              <a:rPr spc="-10" dirty="0"/>
              <a:t>Discussion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13</a:t>
            </a:fld>
            <a:endParaRPr spc="-25" dirty="0"/>
          </a:p>
        </p:txBody>
      </p:sp>
      <p:sp>
        <p:nvSpPr>
          <p:cNvPr id="3" name="object 3"/>
          <p:cNvSpPr txBox="1">
            <a:spLocks noGrp="1"/>
          </p:cNvSpPr>
          <p:nvPr>
            <p:ph type="body" idx="1"/>
          </p:nvPr>
        </p:nvSpPr>
        <p:spPr>
          <a:xfrm>
            <a:off x="76200" y="1066800"/>
            <a:ext cx="8763000" cy="5429050"/>
          </a:xfrm>
          <a:prstGeom prst="rect">
            <a:avLst/>
          </a:prstGeom>
        </p:spPr>
        <p:txBody>
          <a:bodyPr vert="horz" wrap="square" lIns="0" tIns="12065" rIns="0" bIns="0" rtlCol="0">
            <a:spAutoFit/>
          </a:bodyPr>
          <a:lstStyle/>
          <a:p>
            <a:r>
              <a:rPr lang="en-US" dirty="0"/>
              <a:t>Scalability of the Backend</a:t>
            </a:r>
            <a:br>
              <a:rPr lang="en-US" dirty="0"/>
            </a:br>
            <a:endParaRPr lang="en-US" dirty="0"/>
          </a:p>
          <a:p>
            <a:r>
              <a:rPr lang="en-US" dirty="0"/>
              <a:t>Challenge: </a:t>
            </a:r>
            <a:r>
              <a:rPr lang="en-US" b="0" dirty="0"/>
              <a:t>Designing a backend capable of handling multiple concurrent exam attempts, and result submissions in real-time.</a:t>
            </a:r>
            <a:br>
              <a:rPr lang="en-US" b="0" dirty="0"/>
            </a:br>
            <a:endParaRPr lang="en-US" b="0" dirty="0"/>
          </a:p>
          <a:p>
            <a:r>
              <a:rPr lang="en-US" dirty="0"/>
              <a:t>Solution: </a:t>
            </a:r>
            <a:r>
              <a:rPr lang="en-US" b="0" dirty="0"/>
              <a:t>Used Node.js/Express for real-time request handling, ensuring smooth exam workflows and scalability as the number of users grows.</a:t>
            </a:r>
          </a:p>
          <a:p>
            <a:endParaRPr lang="en-US" dirty="0"/>
          </a:p>
          <a:p>
            <a:r>
              <a:rPr lang="en-US" dirty="0"/>
              <a:t>Database Optimization</a:t>
            </a:r>
            <a:br>
              <a:rPr lang="en-US" dirty="0"/>
            </a:br>
            <a:endParaRPr lang="en-US" dirty="0"/>
          </a:p>
          <a:p>
            <a:r>
              <a:rPr lang="en-US" dirty="0"/>
              <a:t>Challenge: </a:t>
            </a:r>
            <a:r>
              <a:rPr lang="en-US" b="0" dirty="0"/>
              <a:t>Managing and scaling the database to store exams, questions, student attempts, and results while ensuring fast queries and data integrity.</a:t>
            </a:r>
            <a:br>
              <a:rPr lang="en-US" b="0" dirty="0"/>
            </a:br>
            <a:endParaRPr lang="en-US" b="0" dirty="0"/>
          </a:p>
          <a:p>
            <a:r>
              <a:rPr lang="en-US" dirty="0"/>
              <a:t>Solution: </a:t>
            </a:r>
            <a:r>
              <a:rPr lang="en-US" b="0" dirty="0"/>
              <a:t>Created a well-structured schema, implemented indexing strategies, and optimized queries for quick retrieval and seamless exam experience.</a:t>
            </a:r>
            <a:br>
              <a:rPr lang="en-US" dirty="0"/>
            </a:br>
            <a:endParaRPr lang="en-US" dirty="0"/>
          </a:p>
          <a:p>
            <a:r>
              <a:rPr lang="en-US" dirty="0"/>
              <a:t>Administrator and Student Management</a:t>
            </a:r>
            <a:br>
              <a:rPr lang="en-US" dirty="0"/>
            </a:br>
            <a:endParaRPr lang="en-US" dirty="0"/>
          </a:p>
          <a:p>
            <a:r>
              <a:rPr lang="en-US" dirty="0"/>
              <a:t>Challenge: </a:t>
            </a:r>
            <a:r>
              <a:rPr lang="en-US" b="0" dirty="0"/>
              <a:t>Streamlining exam creation, student registrations, and tracking results efficiently.</a:t>
            </a:r>
            <a:br>
              <a:rPr lang="en-US" b="0" dirty="0"/>
            </a:br>
            <a:endParaRPr lang="en-US" b="0" dirty="0"/>
          </a:p>
          <a:p>
            <a:r>
              <a:rPr lang="en-US" dirty="0"/>
              <a:t>Solution: </a:t>
            </a:r>
            <a:r>
              <a:rPr lang="en-US" b="0" dirty="0"/>
              <a:t>Developed a dedicated admin panel for creating exams, scheduling, monitoring student activity, and generating reports, ensuring efficient system management and user support.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833" rIns="0" bIns="0" rtlCol="0">
            <a:spAutoFit/>
          </a:bodyPr>
          <a:lstStyle/>
          <a:p>
            <a:pPr marL="89535">
              <a:lnSpc>
                <a:spcPct val="100000"/>
              </a:lnSpc>
              <a:spcBef>
                <a:spcPts val="95"/>
              </a:spcBef>
            </a:pPr>
            <a:r>
              <a:rPr sz="2800" dirty="0">
                <a:solidFill>
                  <a:srgbClr val="002C44"/>
                </a:solidFill>
              </a:rPr>
              <a:t>Table</a:t>
            </a:r>
            <a:r>
              <a:rPr sz="2800" spc="-50" dirty="0">
                <a:solidFill>
                  <a:srgbClr val="002C44"/>
                </a:solidFill>
              </a:rPr>
              <a:t> </a:t>
            </a:r>
            <a:r>
              <a:rPr sz="2800" dirty="0">
                <a:solidFill>
                  <a:srgbClr val="002C44"/>
                </a:solidFill>
              </a:rPr>
              <a:t>of</a:t>
            </a:r>
            <a:r>
              <a:rPr sz="2800" spc="-30" dirty="0">
                <a:solidFill>
                  <a:srgbClr val="002C44"/>
                </a:solidFill>
              </a:rPr>
              <a:t> </a:t>
            </a:r>
            <a:r>
              <a:rPr sz="2800" spc="-10" dirty="0">
                <a:solidFill>
                  <a:srgbClr val="002C44"/>
                </a:solidFill>
              </a:rPr>
              <a:t>Contents</a:t>
            </a:r>
            <a:endParaRPr sz="28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a:t>
            </a:fld>
            <a:endParaRPr spc="-25" dirty="0"/>
          </a:p>
        </p:txBody>
      </p:sp>
      <p:sp>
        <p:nvSpPr>
          <p:cNvPr id="3" name="object 3"/>
          <p:cNvSpPr txBox="1"/>
          <p:nvPr/>
        </p:nvSpPr>
        <p:spPr>
          <a:xfrm>
            <a:off x="433222" y="1511655"/>
            <a:ext cx="5318125" cy="3227070"/>
          </a:xfrm>
          <a:prstGeom prst="rect">
            <a:avLst/>
          </a:prstGeom>
        </p:spPr>
        <p:txBody>
          <a:bodyPr vert="horz" wrap="square" lIns="0" tIns="165100" rIns="0" bIns="0" rtlCol="0">
            <a:spAutoFit/>
          </a:bodyPr>
          <a:lstStyle/>
          <a:p>
            <a:pPr marL="354965" indent="-342265">
              <a:lnSpc>
                <a:spcPct val="100000"/>
              </a:lnSpc>
              <a:spcBef>
                <a:spcPts val="1300"/>
              </a:spcBef>
              <a:buAutoNum type="arabicPeriod"/>
              <a:tabLst>
                <a:tab pos="354965" algn="l"/>
              </a:tabLst>
            </a:pPr>
            <a:r>
              <a:rPr sz="2000" dirty="0">
                <a:latin typeface="Times New Roman"/>
                <a:cs typeface="Times New Roman"/>
              </a:rPr>
              <a:t>Problem</a:t>
            </a:r>
            <a:r>
              <a:rPr sz="2000" spc="-45" dirty="0">
                <a:latin typeface="Times New Roman"/>
                <a:cs typeface="Times New Roman"/>
              </a:rPr>
              <a:t> </a:t>
            </a:r>
            <a:r>
              <a:rPr sz="2000" spc="-10" dirty="0">
                <a:latin typeface="Times New Roman"/>
                <a:cs typeface="Times New Roman"/>
              </a:rPr>
              <a:t>Statement</a:t>
            </a:r>
            <a:endParaRPr sz="2000">
              <a:latin typeface="Times New Roman"/>
              <a:cs typeface="Times New Roman"/>
            </a:endParaRPr>
          </a:p>
          <a:p>
            <a:pPr marL="354965" indent="-342265">
              <a:lnSpc>
                <a:spcPct val="100000"/>
              </a:lnSpc>
              <a:spcBef>
                <a:spcPts val="1200"/>
              </a:spcBef>
              <a:buAutoNum type="arabicPeriod"/>
              <a:tabLst>
                <a:tab pos="354965" algn="l"/>
              </a:tabLst>
            </a:pPr>
            <a:r>
              <a:rPr sz="2000" dirty="0">
                <a:latin typeface="Times New Roman"/>
                <a:cs typeface="Times New Roman"/>
              </a:rPr>
              <a:t>Objective</a:t>
            </a:r>
            <a:r>
              <a:rPr sz="2000" spc="-45" dirty="0">
                <a:latin typeface="Times New Roman"/>
                <a:cs typeface="Times New Roman"/>
              </a:rPr>
              <a:t> </a:t>
            </a:r>
            <a:r>
              <a:rPr sz="2000" dirty="0">
                <a:latin typeface="Times New Roman"/>
                <a:cs typeface="Times New Roman"/>
              </a:rPr>
              <a:t>/</a:t>
            </a:r>
            <a:r>
              <a:rPr sz="2000" spc="-20" dirty="0">
                <a:latin typeface="Times New Roman"/>
                <a:cs typeface="Times New Roman"/>
              </a:rPr>
              <a:t> </a:t>
            </a:r>
            <a:r>
              <a:rPr sz="2000" spc="-10" dirty="0">
                <a:latin typeface="Times New Roman"/>
                <a:cs typeface="Times New Roman"/>
              </a:rPr>
              <a:t>Purpose</a:t>
            </a:r>
            <a:endParaRPr sz="2000">
              <a:latin typeface="Times New Roman"/>
              <a:cs typeface="Times New Roman"/>
            </a:endParaRPr>
          </a:p>
          <a:p>
            <a:pPr marL="354965" indent="-342265">
              <a:lnSpc>
                <a:spcPct val="100000"/>
              </a:lnSpc>
              <a:spcBef>
                <a:spcPts val="1200"/>
              </a:spcBef>
              <a:buAutoNum type="arabicPeriod"/>
              <a:tabLst>
                <a:tab pos="354965" algn="l"/>
                <a:tab pos="4711700" algn="l"/>
              </a:tabLst>
            </a:pPr>
            <a:r>
              <a:rPr sz="2000" dirty="0">
                <a:latin typeface="Times New Roman"/>
                <a:cs typeface="Times New Roman"/>
              </a:rPr>
              <a:t>Main</a:t>
            </a:r>
            <a:r>
              <a:rPr sz="2000" spc="-15" dirty="0">
                <a:latin typeface="Times New Roman"/>
                <a:cs typeface="Times New Roman"/>
              </a:rPr>
              <a:t> </a:t>
            </a:r>
            <a:r>
              <a:rPr sz="2000" dirty="0">
                <a:latin typeface="Times New Roman"/>
                <a:cs typeface="Times New Roman"/>
              </a:rPr>
              <a:t>Topics</a:t>
            </a:r>
            <a:r>
              <a:rPr sz="2000" spc="-35" dirty="0">
                <a:latin typeface="Times New Roman"/>
                <a:cs typeface="Times New Roman"/>
              </a:rPr>
              <a:t> </a:t>
            </a:r>
            <a:r>
              <a:rPr sz="2000" dirty="0">
                <a:latin typeface="Times New Roman"/>
                <a:cs typeface="Times New Roman"/>
              </a:rPr>
              <a:t>/ Sections</a:t>
            </a:r>
            <a:r>
              <a:rPr sz="2000" spc="-35" dirty="0">
                <a:latin typeface="Times New Roman"/>
                <a:cs typeface="Times New Roman"/>
              </a:rPr>
              <a:t> </a:t>
            </a:r>
            <a:r>
              <a:rPr sz="2000" dirty="0">
                <a:latin typeface="Times New Roman"/>
                <a:cs typeface="Times New Roman"/>
              </a:rPr>
              <a:t>(Depends</a:t>
            </a:r>
            <a:r>
              <a:rPr sz="2000" spc="-40" dirty="0">
                <a:latin typeface="Times New Roman"/>
                <a:cs typeface="Times New Roman"/>
              </a:rPr>
              <a:t> </a:t>
            </a:r>
            <a:r>
              <a:rPr sz="2000" dirty="0">
                <a:latin typeface="Times New Roman"/>
                <a:cs typeface="Times New Roman"/>
              </a:rPr>
              <a:t>on </a:t>
            </a:r>
            <a:r>
              <a:rPr sz="2000" spc="-20" dirty="0">
                <a:latin typeface="Times New Roman"/>
                <a:cs typeface="Times New Roman"/>
              </a:rPr>
              <a:t>your</a:t>
            </a:r>
            <a:r>
              <a:rPr sz="2000" dirty="0">
                <a:latin typeface="Times New Roman"/>
                <a:cs typeface="Times New Roman"/>
              </a:rPr>
              <a:t>	</a:t>
            </a:r>
            <a:r>
              <a:rPr sz="2000" spc="-10" dirty="0">
                <a:latin typeface="Times New Roman"/>
                <a:cs typeface="Times New Roman"/>
              </a:rPr>
              <a:t>topic)</a:t>
            </a:r>
            <a:endParaRPr sz="2000">
              <a:latin typeface="Times New Roman"/>
              <a:cs typeface="Times New Roman"/>
            </a:endParaRPr>
          </a:p>
          <a:p>
            <a:pPr marL="354965" indent="-342265">
              <a:lnSpc>
                <a:spcPct val="100000"/>
              </a:lnSpc>
              <a:spcBef>
                <a:spcPts val="1200"/>
              </a:spcBef>
              <a:buAutoNum type="arabicPeriod"/>
              <a:tabLst>
                <a:tab pos="354965" algn="l"/>
              </a:tabLst>
            </a:pPr>
            <a:r>
              <a:rPr sz="2000" dirty="0">
                <a:latin typeface="Times New Roman"/>
                <a:cs typeface="Times New Roman"/>
              </a:rPr>
              <a:t>Future</a:t>
            </a:r>
            <a:r>
              <a:rPr sz="2000" spc="-25" dirty="0">
                <a:latin typeface="Times New Roman"/>
                <a:cs typeface="Times New Roman"/>
              </a:rPr>
              <a:t> </a:t>
            </a:r>
            <a:r>
              <a:rPr sz="2000" spc="-20" dirty="0">
                <a:latin typeface="Times New Roman"/>
                <a:cs typeface="Times New Roman"/>
              </a:rPr>
              <a:t>Scope</a:t>
            </a:r>
            <a:endParaRPr sz="2000">
              <a:latin typeface="Times New Roman"/>
              <a:cs typeface="Times New Roman"/>
            </a:endParaRPr>
          </a:p>
          <a:p>
            <a:pPr marL="354965" indent="-342265">
              <a:lnSpc>
                <a:spcPct val="100000"/>
              </a:lnSpc>
              <a:spcBef>
                <a:spcPts val="1200"/>
              </a:spcBef>
              <a:buAutoNum type="arabicPeriod"/>
              <a:tabLst>
                <a:tab pos="354965" algn="l"/>
              </a:tabLst>
            </a:pPr>
            <a:r>
              <a:rPr sz="2000" spc="-10" dirty="0">
                <a:latin typeface="Times New Roman"/>
                <a:cs typeface="Times New Roman"/>
              </a:rPr>
              <a:t>Conclusion</a:t>
            </a:r>
            <a:endParaRPr sz="2000">
              <a:latin typeface="Times New Roman"/>
              <a:cs typeface="Times New Roman"/>
            </a:endParaRPr>
          </a:p>
          <a:p>
            <a:pPr marL="354965" indent="-342265">
              <a:lnSpc>
                <a:spcPct val="100000"/>
              </a:lnSpc>
              <a:spcBef>
                <a:spcPts val="1205"/>
              </a:spcBef>
              <a:buAutoNum type="arabicPeriod"/>
              <a:tabLst>
                <a:tab pos="354965" algn="l"/>
              </a:tabLst>
            </a:pPr>
            <a:r>
              <a:rPr sz="2000" dirty="0">
                <a:latin typeface="Times New Roman"/>
                <a:cs typeface="Times New Roman"/>
              </a:rPr>
              <a:t>References</a:t>
            </a:r>
            <a:r>
              <a:rPr sz="2000" spc="-40" dirty="0">
                <a:latin typeface="Times New Roman"/>
                <a:cs typeface="Times New Roman"/>
              </a:rPr>
              <a:t> </a:t>
            </a:r>
            <a:r>
              <a:rPr sz="2000" dirty="0">
                <a:latin typeface="Times New Roman"/>
                <a:cs typeface="Times New Roman"/>
              </a:rPr>
              <a:t>(if</a:t>
            </a:r>
            <a:r>
              <a:rPr sz="2000" spc="-15" dirty="0">
                <a:latin typeface="Times New Roman"/>
                <a:cs typeface="Times New Roman"/>
              </a:rPr>
              <a:t> </a:t>
            </a:r>
            <a:r>
              <a:rPr sz="2000" spc="-10" dirty="0">
                <a:latin typeface="Times New Roman"/>
                <a:cs typeface="Times New Roman"/>
              </a:rPr>
              <a:t>applicable)</a:t>
            </a:r>
            <a:endParaRPr sz="2000">
              <a:latin typeface="Times New Roman"/>
              <a:cs typeface="Times New Roman"/>
            </a:endParaRPr>
          </a:p>
          <a:p>
            <a:pPr marL="354965" indent="-342265">
              <a:lnSpc>
                <a:spcPct val="100000"/>
              </a:lnSpc>
              <a:spcBef>
                <a:spcPts val="1200"/>
              </a:spcBef>
              <a:buAutoNum type="arabicPeriod"/>
              <a:tabLst>
                <a:tab pos="354965" algn="l"/>
              </a:tabLst>
            </a:pPr>
            <a:r>
              <a:rPr sz="2000" dirty="0">
                <a:latin typeface="Times New Roman"/>
                <a:cs typeface="Times New Roman"/>
              </a:rPr>
              <a:t>Q&amp;A</a:t>
            </a:r>
            <a:r>
              <a:rPr sz="2000" spc="-10"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spc="-10" dirty="0">
                <a:latin typeface="Times New Roman"/>
                <a:cs typeface="Times New Roman"/>
              </a:rPr>
              <a:t>Discussion</a:t>
            </a:r>
            <a:endParaRPr sz="2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30" dirty="0"/>
              <a:t> </a:t>
            </a:r>
            <a:r>
              <a:rPr spc="-10" dirty="0"/>
              <a:t>Statement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a:t>
            </a:fld>
            <a:endParaRPr spc="-25" dirty="0"/>
          </a:p>
        </p:txBody>
      </p:sp>
      <p:sp>
        <p:nvSpPr>
          <p:cNvPr id="3" name="object 3"/>
          <p:cNvSpPr txBox="1"/>
          <p:nvPr/>
        </p:nvSpPr>
        <p:spPr>
          <a:xfrm>
            <a:off x="76200" y="1096730"/>
            <a:ext cx="9067800" cy="3287054"/>
          </a:xfrm>
          <a:prstGeom prst="rect">
            <a:avLst/>
          </a:prstGeom>
        </p:spPr>
        <p:txBody>
          <a:bodyPr vert="horz" wrap="square" lIns="0" tIns="12700" rIns="0" bIns="0" rtlCol="0">
            <a:spAutoFit/>
          </a:bodyPr>
          <a:lstStyle/>
          <a:p>
            <a:pPr>
              <a:lnSpc>
                <a:spcPct val="150000"/>
              </a:lnSpc>
            </a:pPr>
            <a:r>
              <a:rPr lang="en-US" sz="1800" dirty="0">
                <a:latin typeface="Times New Roman" panose="02020603050405020304" pitchFamily="18" charset="0"/>
                <a:cs typeface="Times New Roman" panose="02020603050405020304" pitchFamily="18" charset="0"/>
              </a:rPr>
              <a:t>Traditional examination systems are inefficient, prone to delays, and lack transparency for both students and administrators. Students face difficulties in accessing exams, submitting answers on time, and reviewing past performance. Administrators struggle with securely creating exams, managing questions, and ensuring fair evaluation.</a:t>
            </a:r>
            <a:r>
              <a:rPr lang="en-IN"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Smart Exam Portal solves these issues by providing secure JWT-based login, an admin interface for exam and question management, and a student interface to attempt exams within a timed window. , automatic submission on timeout, and a results dashboard for performance tracking. This ensures exams are conducted seamlessly, securely, and transparently for all stakeholders.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22555">
              <a:lnSpc>
                <a:spcPct val="100000"/>
              </a:lnSpc>
              <a:spcBef>
                <a:spcPts val="105"/>
              </a:spcBef>
            </a:pPr>
            <a:r>
              <a:rPr dirty="0"/>
              <a:t>Objective</a:t>
            </a:r>
            <a:r>
              <a:rPr spc="-25" dirty="0"/>
              <a:t> </a:t>
            </a:r>
            <a:r>
              <a:rPr dirty="0"/>
              <a:t>/</a:t>
            </a:r>
            <a:r>
              <a:rPr spc="-15" dirty="0"/>
              <a:t> </a:t>
            </a:r>
            <a:r>
              <a:rPr spc="-10" dirty="0"/>
              <a:t>Purpose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4</a:t>
            </a:fld>
            <a:endParaRPr spc="-25" dirty="0"/>
          </a:p>
        </p:txBody>
      </p:sp>
      <p:sp>
        <p:nvSpPr>
          <p:cNvPr id="9" name="Rectangle 3">
            <a:extLst>
              <a:ext uri="{FF2B5EF4-FFF2-40B4-BE49-F238E27FC236}">
                <a16:creationId xmlns:a16="http://schemas.microsoft.com/office/drawing/2014/main" id="{0B440141-EA2B-9A54-E470-BE6AD0E7B6A1}"/>
              </a:ext>
            </a:extLst>
          </p:cNvPr>
          <p:cNvSpPr>
            <a:spLocks noChangeArrowheads="1"/>
          </p:cNvSpPr>
          <p:nvPr/>
        </p:nvSpPr>
        <p:spPr bwMode="auto">
          <a:xfrm rot="10800000" flipV="1">
            <a:off x="152400" y="914400"/>
            <a:ext cx="88392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Student Engagement:</a:t>
            </a:r>
            <a:r>
              <a:rPr kumimoji="0" lang="en-US" altLang="en-US" sz="1800" b="0" i="0" u="none" strike="noStrike" cap="none" normalizeH="0" baseline="0" dirty="0">
                <a:ln>
                  <a:noFill/>
                </a:ln>
                <a:solidFill>
                  <a:schemeClr val="tx1"/>
                </a:solidFill>
                <a:effectLst/>
                <a:latin typeface="Arial" panose="020B0604020202020204" pitchFamily="34" charset="0"/>
              </a:rPr>
              <a:t> Integrate interactive exam interfaces, real-time timers, and instant feedback features to keep students focused and motivated throughout their exams.</a:t>
            </a:r>
          </a:p>
          <a:p>
            <a:pPr marL="0" marR="0" lvl="0" indent="0" algn="l" defTabSz="914400" rtl="0" eaLnBrk="0" fontAlgn="base" latinLnBrk="0" hangingPunct="0">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Expand Accessibility:</a:t>
            </a:r>
            <a:r>
              <a:rPr kumimoji="0" lang="en-US" altLang="en-US" sz="1800" b="0" i="0" u="none" strike="noStrike" cap="none" normalizeH="0" baseline="0" dirty="0">
                <a:ln>
                  <a:noFill/>
                </a:ln>
                <a:solidFill>
                  <a:schemeClr val="tx1"/>
                </a:solidFill>
                <a:effectLst/>
                <a:latin typeface="Arial" panose="020B0604020202020204" pitchFamily="34" charset="0"/>
              </a:rPr>
              <a:t> Ensure the portal is accessible on both desktop and mobile devices, allowing students and administrators to manage and attempt exams anytime, anywhere.</a:t>
            </a:r>
          </a:p>
          <a:p>
            <a:pPr marL="0" marR="0" lvl="0" indent="0" algn="l" defTabSz="914400" rtl="0" eaLnBrk="0" fontAlgn="base" latinLnBrk="0" hangingPunct="0">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Elevate User Experience:</a:t>
            </a:r>
            <a:r>
              <a:rPr kumimoji="0" lang="en-US" altLang="en-US" sz="1800" b="0" i="0" u="none" strike="noStrike" cap="none" normalizeH="0" baseline="0" dirty="0">
                <a:ln>
                  <a:noFill/>
                </a:ln>
                <a:solidFill>
                  <a:schemeClr val="tx1"/>
                </a:solidFill>
                <a:effectLst/>
                <a:latin typeface="Arial" panose="020B0604020202020204" pitchFamily="34" charset="0"/>
              </a:rPr>
              <a:t> Continuously refine the portal’s interface for intuitive navigation, clear instructions, and seamless interaction, ensuring a smooth and stress-free exam process.</a:t>
            </a:r>
          </a:p>
          <a:p>
            <a:pPr marL="0" marR="0" lvl="0" indent="0" algn="l" defTabSz="914400" rtl="0" eaLnBrk="0" fontAlgn="base" latinLnBrk="0" hangingPunct="0">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Strengthen Administrative Control:</a:t>
            </a:r>
            <a:r>
              <a:rPr kumimoji="0" lang="en-US" altLang="en-US" sz="1800" b="0" i="0" u="none" strike="noStrike" cap="none" normalizeH="0" baseline="0" dirty="0">
                <a:ln>
                  <a:noFill/>
                </a:ln>
                <a:solidFill>
                  <a:schemeClr val="tx1"/>
                </a:solidFill>
                <a:effectLst/>
                <a:latin typeface="Arial" panose="020B0604020202020204" pitchFamily="34" charset="0"/>
              </a:rPr>
              <a:t> Provide robust tools for administrators to create exams, manage questions, track student performance, and generate detailed reports efficiently.</a:t>
            </a:r>
          </a:p>
          <a:p>
            <a:pPr marL="0" marR="0" lvl="0" indent="0" algn="l" defTabSz="914400" rtl="0" eaLnBrk="0" fontAlgn="base" latinLnBrk="0" hangingPunct="0">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Overall Goal:</a:t>
            </a:r>
            <a:r>
              <a:rPr kumimoji="0" lang="en-US" altLang="en-US" sz="1800" b="0" i="0" u="none" strike="noStrike" cap="none" normalizeH="0" baseline="0" dirty="0">
                <a:ln>
                  <a:noFill/>
                </a:ln>
                <a:solidFill>
                  <a:schemeClr val="tx1"/>
                </a:solidFill>
                <a:effectLst/>
                <a:latin typeface="Arial" panose="020B0604020202020204" pitchFamily="34" charset="0"/>
              </a:rPr>
              <a:t> Establish the Smart Exam Portal as a reliable, secure, and user-friendly platform for online examinations, offering fairness, transparency, and efficiency for all stakeholders.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426084">
              <a:lnSpc>
                <a:spcPct val="100000"/>
              </a:lnSpc>
              <a:spcBef>
                <a:spcPts val="105"/>
              </a:spcBef>
            </a:pPr>
            <a:r>
              <a:rPr dirty="0"/>
              <a:t>Main Topics / </a:t>
            </a:r>
            <a:r>
              <a:rPr spc="-10" dirty="0"/>
              <a:t>Sections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5</a:t>
            </a:fld>
            <a:endParaRPr spc="-25" dirty="0"/>
          </a:p>
        </p:txBody>
      </p:sp>
      <p:sp>
        <p:nvSpPr>
          <p:cNvPr id="4" name="object 4"/>
          <p:cNvSpPr txBox="1"/>
          <p:nvPr/>
        </p:nvSpPr>
        <p:spPr>
          <a:xfrm>
            <a:off x="321936" y="1223847"/>
            <a:ext cx="8361682" cy="5321329"/>
          </a:xfrm>
          <a:prstGeom prst="rect">
            <a:avLst/>
          </a:prstGeom>
        </p:spPr>
        <p:txBody>
          <a:bodyPr vert="horz" wrap="square" lIns="0" tIns="12065" rIns="0" bIns="0" rtlCol="0">
            <a:spAutoFit/>
          </a:bodyPr>
          <a:lstStyle/>
          <a:p>
            <a:r>
              <a:rPr lang="en-US" sz="1600" b="1" dirty="0"/>
              <a:t>1. User-Centric Design</a:t>
            </a:r>
          </a:p>
          <a:p>
            <a:endParaRPr lang="en-US" sz="1600" dirty="0"/>
          </a:p>
          <a:p>
            <a:r>
              <a:rPr lang="en-US" sz="1600" b="1" dirty="0"/>
              <a:t>Responsive Interface:</a:t>
            </a:r>
            <a:r>
              <a:rPr lang="en-US" sz="1600" dirty="0"/>
              <a:t> Built with React to provide a seamless experience across desktops, tablets, and mobile devices for both students and administrators.</a:t>
            </a:r>
            <a:br>
              <a:rPr lang="en-US" sz="1600" dirty="0"/>
            </a:br>
            <a:endParaRPr lang="en-US" sz="1600" dirty="0"/>
          </a:p>
          <a:p>
            <a:r>
              <a:rPr lang="en-US" sz="1600" b="1" dirty="0"/>
              <a:t>Enhanced User Experience:</a:t>
            </a:r>
            <a:r>
              <a:rPr lang="en-US" sz="1600" dirty="0"/>
              <a:t> Intuitive layouts, fast load times, and smooth navigation ensure stress-free exam participation and efficient admin operations.</a:t>
            </a:r>
          </a:p>
          <a:p>
            <a:endParaRPr lang="en-US" sz="1600" dirty="0"/>
          </a:p>
          <a:p>
            <a:r>
              <a:rPr lang="en-US" sz="1600" b="1" dirty="0"/>
              <a:t>2. Efficient Backend Architecture</a:t>
            </a:r>
          </a:p>
          <a:p>
            <a:endParaRPr lang="en-US" sz="1600" dirty="0"/>
          </a:p>
          <a:p>
            <a:r>
              <a:rPr lang="en-US" sz="1600" b="1" dirty="0"/>
              <a:t>Scalable and Real-Time Operations:</a:t>
            </a:r>
            <a:r>
              <a:rPr lang="en-US" sz="1600" dirty="0"/>
              <a:t> Developed using Node.js/Express.js to handle concurrent exam attempts, autosave requests, and real-time result tracking.</a:t>
            </a:r>
            <a:br>
              <a:rPr lang="en-US" sz="1600" dirty="0"/>
            </a:br>
            <a:endParaRPr lang="en-US" sz="1600" dirty="0"/>
          </a:p>
          <a:p>
            <a:r>
              <a:rPr lang="en-US" sz="1600" b="1" dirty="0"/>
              <a:t>Dynamic Data Management:</a:t>
            </a:r>
            <a:r>
              <a:rPr lang="en-US" sz="1600" dirty="0"/>
              <a:t> Efficient handling of exams, questions, student responses, and performance data for timely updates and accurate results.</a:t>
            </a:r>
          </a:p>
          <a:p>
            <a:endParaRPr lang="en-US" sz="1600" dirty="0"/>
          </a:p>
          <a:p>
            <a:r>
              <a:rPr lang="en-US" sz="1600" b="1" dirty="0"/>
              <a:t>3. Secure and Scalable Database</a:t>
            </a:r>
            <a:br>
              <a:rPr lang="en-US" sz="1600" b="1" dirty="0"/>
            </a:br>
            <a:endParaRPr lang="en-US" sz="1600" dirty="0"/>
          </a:p>
          <a:p>
            <a:r>
              <a:rPr lang="en-US" sz="1600" b="1" dirty="0"/>
              <a:t>Database Integration:</a:t>
            </a:r>
            <a:r>
              <a:rPr lang="en-US" sz="1600" dirty="0"/>
              <a:t> Robust database (MongoDB) securely stores student profiles, exams, questions, attempts, and results while maintaining data privacy and scalability.</a:t>
            </a:r>
          </a:p>
          <a:p>
            <a:pPr marL="12065" marR="5715" lvl="1">
              <a:lnSpc>
                <a:spcPct val="100000"/>
              </a:lnSpc>
              <a:spcBef>
                <a:spcPts val="585"/>
              </a:spcBef>
              <a:buClr>
                <a:srgbClr val="878787"/>
              </a:buClr>
              <a:buSzPct val="177777"/>
              <a:tabLst>
                <a:tab pos="443865" algn="l"/>
                <a:tab pos="1350645" algn="l"/>
                <a:tab pos="1814195" algn="l"/>
                <a:tab pos="2923540" algn="l"/>
                <a:tab pos="4141470" algn="l"/>
              </a:tabLst>
            </a:pPr>
            <a:endParaRPr sz="20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426084">
              <a:lnSpc>
                <a:spcPct val="100000"/>
              </a:lnSpc>
              <a:spcBef>
                <a:spcPts val="105"/>
              </a:spcBef>
            </a:pPr>
            <a:r>
              <a:rPr dirty="0"/>
              <a:t>Main Topics / </a:t>
            </a:r>
            <a:r>
              <a:rPr spc="-10" dirty="0"/>
              <a:t>Sections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6</a:t>
            </a:fld>
            <a:endParaRPr spc="-25" dirty="0"/>
          </a:p>
        </p:txBody>
      </p:sp>
      <p:sp>
        <p:nvSpPr>
          <p:cNvPr id="3" name="object 3"/>
          <p:cNvSpPr txBox="1"/>
          <p:nvPr/>
        </p:nvSpPr>
        <p:spPr>
          <a:xfrm>
            <a:off x="228600" y="967377"/>
            <a:ext cx="8167539" cy="3459280"/>
          </a:xfrm>
          <a:prstGeom prst="rect">
            <a:avLst/>
          </a:prstGeom>
        </p:spPr>
        <p:txBody>
          <a:bodyPr vert="horz" wrap="square" lIns="0" tIns="12065" rIns="0" bIns="0" rtlCol="0">
            <a:spAutoFit/>
          </a:bodyPr>
          <a:lstStyle/>
          <a:p>
            <a:r>
              <a:rPr lang="en-US" sz="1600" b="1" dirty="0"/>
              <a:t>4. Advanced Features Implementation</a:t>
            </a:r>
          </a:p>
          <a:p>
            <a:endParaRPr lang="en-US" sz="1600" dirty="0"/>
          </a:p>
          <a:p>
            <a:r>
              <a:rPr lang="en-US" sz="1600" b="1" dirty="0"/>
              <a:t>Exam Management:</a:t>
            </a:r>
            <a:r>
              <a:rPr lang="en-US" sz="1600" dirty="0"/>
              <a:t> Admins can create, update, and schedule exams; students can attempt exams with timers, autosave, and automatic submission.</a:t>
            </a:r>
          </a:p>
          <a:p>
            <a:endParaRPr lang="en-US" sz="1600" dirty="0"/>
          </a:p>
          <a:p>
            <a:r>
              <a:rPr lang="en-US" sz="1600" b="1" dirty="0"/>
              <a:t>Performance Tracking:</a:t>
            </a:r>
            <a:r>
              <a:rPr lang="en-US" sz="1600" dirty="0"/>
              <a:t> Students can view past results and performance analytics; admins can generate detailed exam reports.</a:t>
            </a:r>
          </a:p>
          <a:p>
            <a:endParaRPr lang="en-US" sz="1600" dirty="0"/>
          </a:p>
          <a:p>
            <a:r>
              <a:rPr lang="en-US" sz="1600" b="1" dirty="0"/>
              <a:t>5. Administrator and Student Collaboration</a:t>
            </a:r>
          </a:p>
          <a:p>
            <a:endParaRPr lang="en-US" sz="1600" dirty="0"/>
          </a:p>
          <a:p>
            <a:r>
              <a:rPr lang="en-US" sz="1600" b="1" dirty="0"/>
              <a:t>Admin Panel:</a:t>
            </a:r>
            <a:r>
              <a:rPr lang="en-US" sz="1600" dirty="0"/>
              <a:t> Centralized portal for managing exams, questions, student registrations, and results.</a:t>
            </a:r>
          </a:p>
          <a:p>
            <a:endParaRPr lang="en-US" sz="1600" dirty="0"/>
          </a:p>
          <a:p>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229995">
              <a:lnSpc>
                <a:spcPct val="100000"/>
              </a:lnSpc>
              <a:spcBef>
                <a:spcPts val="105"/>
              </a:spcBef>
            </a:pPr>
            <a:r>
              <a:rPr dirty="0"/>
              <a:t>Future</a:t>
            </a:r>
            <a:r>
              <a:rPr spc="-30" dirty="0"/>
              <a:t> </a:t>
            </a:r>
            <a:r>
              <a:rPr spc="-10" dirty="0"/>
              <a:t>Scope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7</a:t>
            </a:fld>
            <a:endParaRPr spc="-25" dirty="0"/>
          </a:p>
        </p:txBody>
      </p:sp>
      <p:sp>
        <p:nvSpPr>
          <p:cNvPr id="3" name="object 3"/>
          <p:cNvSpPr txBox="1"/>
          <p:nvPr/>
        </p:nvSpPr>
        <p:spPr>
          <a:xfrm>
            <a:off x="228600" y="1270761"/>
            <a:ext cx="8686800" cy="4444165"/>
          </a:xfrm>
          <a:prstGeom prst="rect">
            <a:avLst/>
          </a:prstGeom>
        </p:spPr>
        <p:txBody>
          <a:bodyPr vert="horz" wrap="square" lIns="0" tIns="12065" rIns="0" bIns="0" rtlCol="0">
            <a:spAutoFit/>
          </a:bodyPr>
          <a:lstStyle/>
          <a:p>
            <a:r>
              <a:rPr lang="en-US" sz="1600" b="1" dirty="0"/>
              <a:t>Expanded Exam and Question Types</a:t>
            </a:r>
            <a:endParaRPr lang="en-US" sz="1600" dirty="0"/>
          </a:p>
          <a:p>
            <a:r>
              <a:rPr lang="en-US" sz="1600" dirty="0"/>
              <a:t>Introduce additional question formats such as coding questions, file uploads, and interactive simulations. Enable real-time updates to exams and questions, ensuring students always access the latest content.</a:t>
            </a:r>
          </a:p>
          <a:p>
            <a:endParaRPr lang="en-US" sz="1600" dirty="0"/>
          </a:p>
          <a:p>
            <a:r>
              <a:rPr lang="en-US" sz="1600" b="1" dirty="0"/>
              <a:t>AI-Powered Exam Assistance</a:t>
            </a:r>
            <a:endParaRPr lang="en-US" sz="1600" dirty="0"/>
          </a:p>
          <a:p>
            <a:r>
              <a:rPr lang="en-US" sz="1600" dirty="0"/>
              <a:t>Implement AI-driven tools for auto-grading objective questions and providing instant feedback.</a:t>
            </a:r>
          </a:p>
          <a:p>
            <a:r>
              <a:rPr lang="en-US" sz="1600" dirty="0"/>
              <a:t>Introduce smart recommendations for practice questions, time management tips, and learning resources tailored to each student.</a:t>
            </a:r>
          </a:p>
          <a:p>
            <a:endParaRPr lang="en-US" sz="1600" dirty="0"/>
          </a:p>
          <a:p>
            <a:r>
              <a:rPr lang="en-US" sz="1600" b="1" dirty="0"/>
              <a:t>Advanced Analytics and Reporting</a:t>
            </a:r>
            <a:endParaRPr lang="en-US" sz="1600" dirty="0"/>
          </a:p>
          <a:p>
            <a:r>
              <a:rPr lang="en-US" sz="1600" dirty="0"/>
              <a:t>Provide administrators with detailed exam analytics, question difficulty insights, and performance trends. Use predictive analytics to improve exam design and optimize student outcomes.</a:t>
            </a:r>
          </a:p>
          <a:p>
            <a:endParaRPr lang="en-US" sz="1600" dirty="0"/>
          </a:p>
          <a:p>
            <a:r>
              <a:rPr lang="en-US" sz="1600" b="1" dirty="0"/>
              <a:t>Scalability and Integration</a:t>
            </a:r>
            <a:endParaRPr lang="en-US" sz="1600" dirty="0"/>
          </a:p>
          <a:p>
            <a:r>
              <a:rPr lang="en-US" sz="1600" dirty="0"/>
              <a:t>Support integration with third-party tools for notifications, calendar scheduling, and analytics.</a:t>
            </a:r>
          </a:p>
          <a:p>
            <a:r>
              <a:rPr lang="en-US" sz="1600" dirty="0"/>
              <a:t>Ensure the system remains scalable to handle large numbers of simultaneous users during peak exam periods.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958215">
              <a:lnSpc>
                <a:spcPct val="100000"/>
              </a:lnSpc>
              <a:spcBef>
                <a:spcPts val="105"/>
              </a:spcBef>
            </a:pPr>
            <a:r>
              <a:rPr dirty="0"/>
              <a:t>Project</a:t>
            </a:r>
            <a:r>
              <a:rPr spc="-25" dirty="0"/>
              <a:t> </a:t>
            </a:r>
            <a:r>
              <a:rPr spc="-10" dirty="0"/>
              <a:t>Snippets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8</a:t>
            </a:fld>
            <a:endParaRPr spc="-25" dirty="0"/>
          </a:p>
        </p:txBody>
      </p:sp>
      <p:pic>
        <p:nvPicPr>
          <p:cNvPr id="8" name="Picture 7">
            <a:extLst>
              <a:ext uri="{FF2B5EF4-FFF2-40B4-BE49-F238E27FC236}">
                <a16:creationId xmlns:a16="http://schemas.microsoft.com/office/drawing/2014/main" id="{45F696D9-8B78-0703-41EC-1FF58BF8A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925440"/>
            <a:ext cx="8103742" cy="3241497"/>
          </a:xfrm>
          <a:prstGeom prst="rect">
            <a:avLst/>
          </a:prstGeom>
        </p:spPr>
      </p:pic>
      <p:pic>
        <p:nvPicPr>
          <p:cNvPr id="10" name="Picture 9">
            <a:extLst>
              <a:ext uri="{FF2B5EF4-FFF2-40B4-BE49-F238E27FC236}">
                <a16:creationId xmlns:a16="http://schemas.microsoft.com/office/drawing/2014/main" id="{FBD7AF4A-0CF8-CDE2-EF39-6651C66F8E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4373175"/>
            <a:ext cx="3962400" cy="2013347"/>
          </a:xfrm>
          <a:prstGeom prst="rect">
            <a:avLst/>
          </a:prstGeom>
        </p:spPr>
      </p:pic>
      <p:pic>
        <p:nvPicPr>
          <p:cNvPr id="12" name="Picture 11">
            <a:extLst>
              <a:ext uri="{FF2B5EF4-FFF2-40B4-BE49-F238E27FC236}">
                <a16:creationId xmlns:a16="http://schemas.microsoft.com/office/drawing/2014/main" id="{9694D836-47C3-F490-8CDD-57E047452C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1961" y="4373175"/>
            <a:ext cx="4117239" cy="19386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139825">
              <a:lnSpc>
                <a:spcPct val="100000"/>
              </a:lnSpc>
              <a:spcBef>
                <a:spcPts val="105"/>
              </a:spcBef>
            </a:pPr>
            <a:r>
              <a:rPr dirty="0"/>
              <a:t>Code</a:t>
            </a:r>
            <a:r>
              <a:rPr spc="-20" dirty="0"/>
              <a:t> </a:t>
            </a:r>
            <a:r>
              <a:rPr spc="-10" dirty="0"/>
              <a:t>Snippets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9</a:t>
            </a:fld>
            <a:endParaRPr spc="-25" dirty="0"/>
          </a:p>
        </p:txBody>
      </p:sp>
      <p:pic>
        <p:nvPicPr>
          <p:cNvPr id="8" name="Picture 7">
            <a:extLst>
              <a:ext uri="{FF2B5EF4-FFF2-40B4-BE49-F238E27FC236}">
                <a16:creationId xmlns:a16="http://schemas.microsoft.com/office/drawing/2014/main" id="{4598558B-AA73-1F6A-0EDF-62094B799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02" y="971046"/>
            <a:ext cx="8132369" cy="3107889"/>
          </a:xfrm>
          <a:prstGeom prst="rect">
            <a:avLst/>
          </a:prstGeom>
        </p:spPr>
      </p:pic>
      <p:pic>
        <p:nvPicPr>
          <p:cNvPr id="10" name="Picture 9">
            <a:extLst>
              <a:ext uri="{FF2B5EF4-FFF2-40B4-BE49-F238E27FC236}">
                <a16:creationId xmlns:a16="http://schemas.microsoft.com/office/drawing/2014/main" id="{03620AC4-62E6-70BD-9D5F-5DD062795E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803" y="4182976"/>
            <a:ext cx="4439964" cy="2362200"/>
          </a:xfrm>
          <a:prstGeom prst="rect">
            <a:avLst/>
          </a:prstGeom>
        </p:spPr>
      </p:pic>
      <p:pic>
        <p:nvPicPr>
          <p:cNvPr id="12" name="Picture 11">
            <a:extLst>
              <a:ext uri="{FF2B5EF4-FFF2-40B4-BE49-F238E27FC236}">
                <a16:creationId xmlns:a16="http://schemas.microsoft.com/office/drawing/2014/main" id="{1A52C1C0-D664-5868-EEC5-28958197F6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4182976"/>
            <a:ext cx="4038600" cy="2362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1272</Words>
  <Application>Microsoft Office PowerPoint</Application>
  <PresentationFormat>On-screen Show (4:3)</PresentationFormat>
  <Paragraphs>119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MT</vt:lpstr>
      <vt:lpstr>Times New Roman</vt:lpstr>
      <vt:lpstr>Office Theme</vt:lpstr>
      <vt:lpstr>Topic</vt:lpstr>
      <vt:lpstr>Table of Contents</vt:lpstr>
      <vt:lpstr>Problem Statement</vt:lpstr>
      <vt:lpstr>Objective / Purpose</vt:lpstr>
      <vt:lpstr>Main Topics / Sections</vt:lpstr>
      <vt:lpstr>Main Topics / Sections</vt:lpstr>
      <vt:lpstr>Future Scope</vt:lpstr>
      <vt:lpstr>Project Snippets</vt:lpstr>
      <vt:lpstr>Code Snippets</vt:lpstr>
      <vt:lpstr>Conclusion</vt:lpstr>
      <vt:lpstr>References</vt:lpstr>
      <vt:lpstr>Q&amp;A / Discussion</vt:lpstr>
      <vt:lpstr>Q&amp;A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Arushi Gupta</dc:creator>
  <cp:lastModifiedBy>DEEPANSH GOEL</cp:lastModifiedBy>
  <cp:revision>4</cp:revision>
  <dcterms:created xsi:type="dcterms:W3CDTF">2025-09-24T11:48:22Z</dcterms:created>
  <dcterms:modified xsi:type="dcterms:W3CDTF">2025-09-24T12:30:21Z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2025-03-11T00:00:00Z</vt:filetime>
  </property>
  <property fmtid="{D5CDD505-2E9C-101B-9397-08002B2CF9AE}" pid="3" name="Creator">
    <vt:lpwstr>Microsoft® PowerPoint® 2021</vt:lpwstr>
  </property>
  <property fmtid="{D5CDD505-2E9C-101B-9397-08002B2CF9AE}" pid="4" name="LastSaved">
    <vt:filetime>2025-09-24T00:00:00Z</vt:filetime>
  </property>
  <property fmtid="{D5CDD505-2E9C-101B-9397-08002B2CF9AE}" pid="5" name="Producer">
    <vt:lpwstr>Microsoft® PowerPoint® 2021</vt:lpwstr>
  </property>
</Properties>
</file>