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bmp" ContentType="image/bmp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34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74" r:id="rId17"/>
    <p:sldId id="350" r:id="rId18"/>
    <p:sldId id="351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35" r:id="rId28"/>
    <p:sldId id="37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256" r:id="rId43"/>
    <p:sldId id="310" r:id="rId44"/>
    <p:sldId id="315" r:id="rId45"/>
    <p:sldId id="322" r:id="rId46"/>
    <p:sldId id="319" r:id="rId47"/>
    <p:sldId id="320" r:id="rId48"/>
    <p:sldId id="316" r:id="rId49"/>
    <p:sldId id="317" r:id="rId50"/>
    <p:sldId id="318" r:id="rId51"/>
    <p:sldId id="325" r:id="rId52"/>
    <p:sldId id="324" r:id="rId53"/>
    <p:sldId id="321" r:id="rId54"/>
    <p:sldId id="326" r:id="rId55"/>
    <p:sldId id="327" r:id="rId56"/>
    <p:sldId id="328" r:id="rId57"/>
    <p:sldId id="329" r:id="rId58"/>
    <p:sldId id="330" r:id="rId59"/>
    <p:sldId id="334" r:id="rId6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3.xml"/><Relationship Id="rId18" Type="http://schemas.openxmlformats.org/officeDocument/2006/relationships/slide" Target="slides/slide33.xml"/><Relationship Id="rId26" Type="http://schemas.openxmlformats.org/officeDocument/2006/relationships/slide" Target="slides/slide47.xml"/><Relationship Id="rId3" Type="http://schemas.openxmlformats.org/officeDocument/2006/relationships/slide" Target="slides/slide4.xml"/><Relationship Id="rId21" Type="http://schemas.openxmlformats.org/officeDocument/2006/relationships/slide" Target="slides/slide39.xml"/><Relationship Id="rId34" Type="http://schemas.openxmlformats.org/officeDocument/2006/relationships/slide" Target="slides/slide55.xml"/><Relationship Id="rId7" Type="http://schemas.openxmlformats.org/officeDocument/2006/relationships/slide" Target="slides/slide8.xml"/><Relationship Id="rId12" Type="http://schemas.openxmlformats.org/officeDocument/2006/relationships/slide" Target="slides/slide22.xml"/><Relationship Id="rId17" Type="http://schemas.openxmlformats.org/officeDocument/2006/relationships/slide" Target="slides/slide32.xml"/><Relationship Id="rId25" Type="http://schemas.openxmlformats.org/officeDocument/2006/relationships/slide" Target="slides/slide46.xml"/><Relationship Id="rId33" Type="http://schemas.openxmlformats.org/officeDocument/2006/relationships/slide" Target="slides/slide54.xml"/><Relationship Id="rId2" Type="http://schemas.openxmlformats.org/officeDocument/2006/relationships/slide" Target="slides/slide3.xml"/><Relationship Id="rId16" Type="http://schemas.openxmlformats.org/officeDocument/2006/relationships/slide" Target="slides/slide31.xml"/><Relationship Id="rId20" Type="http://schemas.openxmlformats.org/officeDocument/2006/relationships/slide" Target="slides/slide38.xml"/><Relationship Id="rId29" Type="http://schemas.openxmlformats.org/officeDocument/2006/relationships/slide" Target="slides/slide5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21.xml"/><Relationship Id="rId24" Type="http://schemas.openxmlformats.org/officeDocument/2006/relationships/slide" Target="slides/slide45.xml"/><Relationship Id="rId32" Type="http://schemas.openxmlformats.org/officeDocument/2006/relationships/slide" Target="slides/slide53.xml"/><Relationship Id="rId37" Type="http://schemas.openxmlformats.org/officeDocument/2006/relationships/slide" Target="slides/slide58.xml"/><Relationship Id="rId5" Type="http://schemas.openxmlformats.org/officeDocument/2006/relationships/slide" Target="slides/slide6.xml"/><Relationship Id="rId15" Type="http://schemas.openxmlformats.org/officeDocument/2006/relationships/slide" Target="slides/slide25.xml"/><Relationship Id="rId23" Type="http://schemas.openxmlformats.org/officeDocument/2006/relationships/slide" Target="slides/slide44.xml"/><Relationship Id="rId28" Type="http://schemas.openxmlformats.org/officeDocument/2006/relationships/slide" Target="slides/slide49.xml"/><Relationship Id="rId36" Type="http://schemas.openxmlformats.org/officeDocument/2006/relationships/slide" Target="slides/slide57.xml"/><Relationship Id="rId10" Type="http://schemas.openxmlformats.org/officeDocument/2006/relationships/slide" Target="slides/slide19.xml"/><Relationship Id="rId19" Type="http://schemas.openxmlformats.org/officeDocument/2006/relationships/slide" Target="slides/slide35.xml"/><Relationship Id="rId31" Type="http://schemas.openxmlformats.org/officeDocument/2006/relationships/slide" Target="slides/slide52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24.xml"/><Relationship Id="rId22" Type="http://schemas.openxmlformats.org/officeDocument/2006/relationships/slide" Target="slides/slide43.xml"/><Relationship Id="rId27" Type="http://schemas.openxmlformats.org/officeDocument/2006/relationships/slide" Target="slides/slide48.xml"/><Relationship Id="rId30" Type="http://schemas.openxmlformats.org/officeDocument/2006/relationships/slide" Target="slides/slide51.xml"/><Relationship Id="rId35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9/11/2017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9/11/2017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9/11/2017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Lists and Iterators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9/11/2017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9/11/2017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  <p:sldLayoutId id="2147483658" r:id="rId4"/>
    <p:sldLayoutId id="2147483659" r:id="rId5"/>
    <p:sldLayoutId id="2147483660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3152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 and Queues</a:t>
            </a:r>
            <a:endParaRPr lang="en-US" dirty="0">
              <a:latin typeface="Tahoma" charset="0"/>
            </a:endParaRP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3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smtClean="0"/>
              <a:t>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546586" cy="278914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Evaluating Expressions</a:t>
            </a:r>
            <a:endParaRPr lang="en-US" dirty="0">
              <a:ea typeface="+mj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opStk</a:t>
            </a:r>
            <a:r>
              <a:rPr lang="en-US" dirty="0" smtClean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valStk</a:t>
            </a:r>
            <a:r>
              <a:rPr lang="en-US" dirty="0" smtClean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 smtClean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 smtClean="0">
                <a:solidFill>
                  <a:srgbClr val="000000"/>
                </a:solidFill>
              </a:rPr>
              <a:t>( y </a:t>
            </a:r>
            <a:r>
              <a:rPr lang="en-US" b="1" dirty="0" smtClean="0">
                <a:solidFill>
                  <a:srgbClr val="000000"/>
                </a:solidFill>
              </a:rPr>
              <a:t>op</a:t>
            </a:r>
            <a:r>
              <a:rPr lang="en-US" dirty="0" smtClean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2015 Goodrich and Tamassia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294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Example Expression</a:t>
            </a:r>
            <a:endParaRPr lang="en-US" dirty="0">
              <a:ea typeface="+mj-ea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25188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(not in book)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Given an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, the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S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of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is the maximum number of consecutive elements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immediately preceding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and such that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 b="1" i="1">
                <a:latin typeface="Times New Roman" charset="0"/>
                <a:sym typeface="Symbol" charset="0"/>
              </a:rPr>
              <a:t> 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E.g., stock at 52-week high</a:t>
            </a:r>
            <a:endParaRPr lang="en-US" sz="240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/>
                <a:gridCol w="501650"/>
                <a:gridCol w="504825"/>
                <a:gridCol w="501650"/>
                <a:gridCol w="506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7391400" y="3124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5937250" y="281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48005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5937250" y="2514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593725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1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 dirty="0">
                <a:sym typeface="Symbol" charset="0"/>
              </a:rPr>
              <a:t>#</a:t>
            </a:r>
            <a:endParaRPr lang="en-US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i="1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	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spans1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baseline="30000" dirty="0">
                <a:latin typeface="Times New Roman" charset="0"/>
                <a:sym typeface="Symbol" charset="0"/>
              </a:rPr>
              <a:t>2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3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keep in a stack the indices of the elements visible when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looking back</a:t>
            </a:r>
            <a:r>
              <a:rPr lang="ja-JP" altLang="en-US" sz="2400" dirty="0">
                <a:latin typeface="Tahoma" charset="0"/>
              </a:rPr>
              <a:t>”</a:t>
            </a: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be the current index</a:t>
            </a:r>
            <a:endParaRPr 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pop indices from the stack until we find index 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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set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push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Time </a:t>
            </a:r>
            <a:r>
              <a:rPr lang="en-US" dirty="0">
                <a:latin typeface="Tahoma" charset="0"/>
              </a:rPr>
              <a:t>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>
                <a:sym typeface="Symbol" charset="0"/>
              </a:rPr>
              <a:t>#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  <a:endParaRPr lang="en-US" sz="2200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/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 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 b="1" i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</a:t>
            </a:r>
            <a:r>
              <a:rPr lang="en-US" sz="2000" dirty="0" smtClean="0"/>
              <a:t>once </a:t>
            </a:r>
            <a:endParaRPr lang="en-US" sz="2000" dirty="0"/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8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irst-in first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896EB-EFDF-F04F-82FB-3CF2A855EC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2400" dirty="0"/>
              <a:t>The Internet is designed to route information in discrete packets, which </a:t>
            </a:r>
            <a:r>
              <a:rPr lang="en-US" sz="2400" dirty="0" smtClean="0"/>
              <a:t>are at </a:t>
            </a:r>
            <a:r>
              <a:rPr lang="en-US" sz="2400" dirty="0"/>
              <a:t>most 1500 bytes in length. </a:t>
            </a:r>
            <a:endParaRPr lang="en-US" sz="2400" dirty="0" smtClean="0"/>
          </a:p>
          <a:p>
            <a:r>
              <a:rPr lang="en-US" sz="2400" dirty="0" smtClean="0"/>
              <a:t>Any time </a:t>
            </a:r>
            <a:r>
              <a:rPr lang="en-US" sz="2400" dirty="0"/>
              <a:t>a video stream </a:t>
            </a:r>
            <a:r>
              <a:rPr lang="en-US" sz="2400" dirty="0" smtClean="0"/>
              <a:t>is transmitted </a:t>
            </a:r>
            <a:r>
              <a:rPr lang="en-US" sz="2400" dirty="0"/>
              <a:t>on the Internet, it must be subdivided into packets and these </a:t>
            </a:r>
            <a:r>
              <a:rPr lang="en-US" sz="2400" dirty="0" smtClean="0"/>
              <a:t>packets must </a:t>
            </a:r>
            <a:r>
              <a:rPr lang="en-US" sz="2400" dirty="0"/>
              <a:t>each be individually routed to their destination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ecause </a:t>
            </a:r>
            <a:r>
              <a:rPr lang="en-US" sz="2400" dirty="0"/>
              <a:t>of vagaries and errors, the time it takes </a:t>
            </a:r>
            <a:r>
              <a:rPr lang="en-US" sz="2400" dirty="0" smtClean="0"/>
              <a:t>for these </a:t>
            </a:r>
            <a:r>
              <a:rPr lang="en-US" sz="2400" dirty="0"/>
              <a:t>packets to arrive at their destination can be highly variable.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we need </a:t>
            </a:r>
            <a:r>
              <a:rPr lang="en-US" sz="2400" dirty="0" smtClean="0"/>
              <a:t>a way </a:t>
            </a:r>
            <a:r>
              <a:rPr lang="en-US" sz="2400" dirty="0"/>
              <a:t>of “smoothing out” these variations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476785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1800" dirty="0"/>
              <a:t>This smoothing is typically achieved is by using a buffer, which is a </a:t>
            </a:r>
            <a:r>
              <a:rPr lang="en-US" sz="1800" dirty="0" smtClean="0"/>
              <a:t>portion of </a:t>
            </a:r>
            <a:r>
              <a:rPr lang="en-US" sz="1800" dirty="0"/>
              <a:t>computer memory that is used to temporarily store items, as they are being </a:t>
            </a:r>
            <a:r>
              <a:rPr lang="en-US" sz="1800" dirty="0" smtClean="0"/>
              <a:t>produced by </a:t>
            </a:r>
            <a:r>
              <a:rPr lang="en-US" sz="1800" dirty="0"/>
              <a:t>one computational process and consumed by </a:t>
            </a:r>
            <a:r>
              <a:rPr lang="en-US" sz="1800" dirty="0" smtClean="0"/>
              <a:t>another.</a:t>
            </a:r>
          </a:p>
          <a:p>
            <a:r>
              <a:rPr lang="en-US" sz="1800" dirty="0" smtClean="0"/>
              <a:t>In the </a:t>
            </a:r>
            <a:r>
              <a:rPr lang="en-US" sz="1800" dirty="0"/>
              <a:t>case of video packets arriving via </a:t>
            </a:r>
            <a:r>
              <a:rPr lang="en-US" sz="1800" dirty="0" smtClean="0"/>
              <a:t>the Internet, </a:t>
            </a:r>
            <a:r>
              <a:rPr lang="en-US" sz="1800" dirty="0"/>
              <a:t>the networking process is producing </a:t>
            </a:r>
            <a:r>
              <a:rPr lang="en-US" sz="1800" dirty="0" smtClean="0"/>
              <a:t>the packets </a:t>
            </a:r>
            <a:r>
              <a:rPr lang="en-US" sz="1800" dirty="0"/>
              <a:t>and the playback process is consuming them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producer-consumer model is enforcing a first-in, first-out (FIFO) </a:t>
            </a:r>
            <a:r>
              <a:rPr lang="en-US" sz="1800" dirty="0" smtClean="0"/>
              <a:t>protocol for </a:t>
            </a:r>
            <a:r>
              <a:rPr lang="en-US" sz="1800" dirty="0"/>
              <a:t>the </a:t>
            </a:r>
            <a:r>
              <a:rPr lang="en-US" sz="1800" dirty="0" smtClean="0"/>
              <a:t>packets.</a:t>
            </a:r>
          </a:p>
          <a:p>
            <a:r>
              <a:rPr lang="en-US" sz="1800" dirty="0" smtClean="0"/>
              <a:t>A data structure that supports this functionality is called a </a:t>
            </a:r>
            <a:r>
              <a:rPr lang="en-US" sz="1800" b="1" dirty="0" smtClean="0">
                <a:solidFill>
                  <a:srgbClr val="FF0000"/>
                </a:solidFill>
              </a:rPr>
              <a:t>queue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19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</a:endParaRP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a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i</a:t>
            </a:r>
            <a:r>
              <a:rPr lang="en-US" sz="2000" dirty="0" smtClean="0">
                <a:latin typeface="Tahoma" charset="0"/>
              </a:rPr>
              <a:t>nsertions </a:t>
            </a:r>
            <a:r>
              <a:rPr lang="en-US" sz="2000" dirty="0">
                <a:latin typeface="Tahoma" charset="0"/>
              </a:rPr>
              <a:t>and deletions follow the first-in first-out </a:t>
            </a:r>
            <a:r>
              <a:rPr lang="en-US" sz="2000" dirty="0" smtClean="0">
                <a:latin typeface="Tahoma" charset="0"/>
              </a:rPr>
              <a:t>scheme (FIFO)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</a:t>
            </a:r>
            <a:r>
              <a:rPr lang="en-US" sz="2000" dirty="0" smtClean="0">
                <a:latin typeface="Tahoma" charset="0"/>
              </a:rPr>
              <a:t>“rear” or “end” of </a:t>
            </a:r>
            <a:r>
              <a:rPr lang="en-US" sz="2000" dirty="0">
                <a:latin typeface="Tahoma" charset="0"/>
              </a:rPr>
              <a:t>the queue and removals are at the </a:t>
            </a:r>
            <a:r>
              <a:rPr lang="en-US" sz="2000" dirty="0" smtClean="0">
                <a:latin typeface="Tahoma" charset="0"/>
              </a:rPr>
              <a:t>“front” </a:t>
            </a:r>
            <a:r>
              <a:rPr lang="en-US" sz="2000" dirty="0">
                <a:latin typeface="Tahoma" charset="0"/>
              </a:rPr>
              <a:t>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 smtClean="0">
                <a:latin typeface="Tahoma" charset="0"/>
              </a:rPr>
              <a:t>(e)</a:t>
            </a:r>
            <a:r>
              <a:rPr lang="en-US" sz="1800" dirty="0">
                <a:latin typeface="Tahoma" charset="0"/>
              </a:rPr>
              <a:t>: inserts an </a:t>
            </a:r>
            <a:r>
              <a:rPr lang="en-US" sz="1800" dirty="0" smtClean="0">
                <a:latin typeface="Tahoma" charset="0"/>
              </a:rPr>
              <a:t>element, e, </a:t>
            </a:r>
            <a:r>
              <a:rPr lang="en-US" sz="1800" dirty="0">
                <a:latin typeface="Tahoma" charset="0"/>
              </a:rPr>
              <a:t>at the end of the queue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Boundary cases: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</a:t>
            </a:r>
            <a:r>
              <a:rPr lang="en-US" sz="2000" dirty="0" smtClean="0">
                <a:latin typeface="Tahoma" charset="0"/>
              </a:rPr>
              <a:t>on </a:t>
            </a:r>
            <a:r>
              <a:rPr lang="en-US" sz="2000" dirty="0">
                <a:latin typeface="Tahoma" charset="0"/>
              </a:rPr>
              <a:t>an empty </a:t>
            </a:r>
            <a:r>
              <a:rPr lang="en-US" sz="2000" dirty="0" smtClean="0">
                <a:latin typeface="Tahoma" charset="0"/>
              </a:rPr>
              <a:t>queue signals an error or returns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null 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00600" y="381000"/>
            <a:ext cx="3962400" cy="1143000"/>
            <a:chOff x="1981200" y="3581400"/>
            <a:chExt cx="5638800" cy="1670050"/>
          </a:xfrm>
        </p:grpSpPr>
        <p:grpSp>
          <p:nvGrpSpPr>
            <p:cNvPr id="9" name="Group 235"/>
            <p:cNvGrpSpPr>
              <a:grpSpLocks/>
            </p:cNvGrpSpPr>
            <p:nvPr/>
          </p:nvGrpSpPr>
          <p:grpSpPr bwMode="auto">
            <a:xfrm>
              <a:off x="1981200" y="4343400"/>
              <a:ext cx="1828800" cy="908050"/>
              <a:chOff x="1248" y="2736"/>
              <a:chExt cx="1152" cy="572"/>
            </a:xfrm>
          </p:grpSpPr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1378" y="285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5"/>
              <p:cNvSpPr>
                <a:spLocks/>
              </p:cNvSpPr>
              <p:nvPr/>
            </p:nvSpPr>
            <p:spPr bwMode="auto">
              <a:xfrm>
                <a:off x="1252" y="294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1251" y="310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1342" y="317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88"/>
              <p:cNvSpPr>
                <a:spLocks/>
              </p:cNvSpPr>
              <p:nvPr/>
            </p:nvSpPr>
            <p:spPr bwMode="auto">
              <a:xfrm>
                <a:off x="1495" y="291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9"/>
              <p:cNvSpPr>
                <a:spLocks/>
              </p:cNvSpPr>
              <p:nvPr/>
            </p:nvSpPr>
            <p:spPr bwMode="auto">
              <a:xfrm>
                <a:off x="1303" y="298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90"/>
              <p:cNvSpPr>
                <a:spLocks/>
              </p:cNvSpPr>
              <p:nvPr/>
            </p:nvSpPr>
            <p:spPr bwMode="auto">
              <a:xfrm>
                <a:off x="1314" y="304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1"/>
              <p:cNvSpPr>
                <a:spLocks/>
              </p:cNvSpPr>
              <p:nvPr/>
            </p:nvSpPr>
            <p:spPr bwMode="auto">
              <a:xfrm>
                <a:off x="1662" y="278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92"/>
              <p:cNvSpPr>
                <a:spLocks/>
              </p:cNvSpPr>
              <p:nvPr/>
            </p:nvSpPr>
            <p:spPr bwMode="auto">
              <a:xfrm>
                <a:off x="1628" y="273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93"/>
              <p:cNvSpPr>
                <a:spLocks/>
              </p:cNvSpPr>
              <p:nvPr/>
            </p:nvSpPr>
            <p:spPr bwMode="auto">
              <a:xfrm>
                <a:off x="2029" y="279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94"/>
              <p:cNvSpPr>
                <a:spLocks/>
              </p:cNvSpPr>
              <p:nvPr/>
            </p:nvSpPr>
            <p:spPr bwMode="auto">
              <a:xfrm>
                <a:off x="2117" y="297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95"/>
              <p:cNvSpPr>
                <a:spLocks/>
              </p:cNvSpPr>
              <p:nvPr/>
            </p:nvSpPr>
            <p:spPr bwMode="auto">
              <a:xfrm>
                <a:off x="2194" y="294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2130" y="307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97"/>
              <p:cNvSpPr>
                <a:spLocks/>
              </p:cNvSpPr>
              <p:nvPr/>
            </p:nvSpPr>
            <p:spPr bwMode="auto">
              <a:xfrm>
                <a:off x="2197" y="307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98"/>
              <p:cNvSpPr>
                <a:spLocks/>
              </p:cNvSpPr>
              <p:nvPr/>
            </p:nvSpPr>
            <p:spPr bwMode="auto">
              <a:xfrm>
                <a:off x="1615" y="308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99"/>
              <p:cNvSpPr>
                <a:spLocks/>
              </p:cNvSpPr>
              <p:nvPr/>
            </p:nvSpPr>
            <p:spPr bwMode="auto">
              <a:xfrm>
                <a:off x="1697" y="311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00"/>
              <p:cNvSpPr>
                <a:spLocks/>
              </p:cNvSpPr>
              <p:nvPr/>
            </p:nvSpPr>
            <p:spPr bwMode="auto">
              <a:xfrm>
                <a:off x="1248" y="320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36"/>
            <p:cNvGrpSpPr>
              <a:grpSpLocks/>
            </p:cNvGrpSpPr>
            <p:nvPr/>
          </p:nvGrpSpPr>
          <p:grpSpPr bwMode="auto">
            <a:xfrm>
              <a:off x="3886200" y="3962400"/>
              <a:ext cx="1828800" cy="908050"/>
              <a:chOff x="2448" y="2496"/>
              <a:chExt cx="1152" cy="572"/>
            </a:xfrm>
          </p:grpSpPr>
          <p:sp>
            <p:nvSpPr>
              <p:cNvPr id="29" name="Freeform 201"/>
              <p:cNvSpPr>
                <a:spLocks/>
              </p:cNvSpPr>
              <p:nvPr/>
            </p:nvSpPr>
            <p:spPr bwMode="auto">
              <a:xfrm>
                <a:off x="2578" y="261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02"/>
              <p:cNvSpPr>
                <a:spLocks/>
              </p:cNvSpPr>
              <p:nvPr/>
            </p:nvSpPr>
            <p:spPr bwMode="auto">
              <a:xfrm>
                <a:off x="2452" y="270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03"/>
              <p:cNvSpPr>
                <a:spLocks/>
              </p:cNvSpPr>
              <p:nvPr/>
            </p:nvSpPr>
            <p:spPr bwMode="auto">
              <a:xfrm>
                <a:off x="2451" y="286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04"/>
              <p:cNvSpPr>
                <a:spLocks/>
              </p:cNvSpPr>
              <p:nvPr/>
            </p:nvSpPr>
            <p:spPr bwMode="auto">
              <a:xfrm>
                <a:off x="2542" y="293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05"/>
              <p:cNvSpPr>
                <a:spLocks/>
              </p:cNvSpPr>
              <p:nvPr/>
            </p:nvSpPr>
            <p:spPr bwMode="auto">
              <a:xfrm>
                <a:off x="2695" y="267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06"/>
              <p:cNvSpPr>
                <a:spLocks/>
              </p:cNvSpPr>
              <p:nvPr/>
            </p:nvSpPr>
            <p:spPr bwMode="auto">
              <a:xfrm>
                <a:off x="2503" y="274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7"/>
              <p:cNvSpPr>
                <a:spLocks/>
              </p:cNvSpPr>
              <p:nvPr/>
            </p:nvSpPr>
            <p:spPr bwMode="auto">
              <a:xfrm>
                <a:off x="2514" y="280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8"/>
              <p:cNvSpPr>
                <a:spLocks/>
              </p:cNvSpPr>
              <p:nvPr/>
            </p:nvSpPr>
            <p:spPr bwMode="auto">
              <a:xfrm>
                <a:off x="2862" y="254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9"/>
              <p:cNvSpPr>
                <a:spLocks/>
              </p:cNvSpPr>
              <p:nvPr/>
            </p:nvSpPr>
            <p:spPr bwMode="auto">
              <a:xfrm>
                <a:off x="2828" y="249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0"/>
              <p:cNvSpPr>
                <a:spLocks/>
              </p:cNvSpPr>
              <p:nvPr/>
            </p:nvSpPr>
            <p:spPr bwMode="auto">
              <a:xfrm>
                <a:off x="3229" y="255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11"/>
              <p:cNvSpPr>
                <a:spLocks/>
              </p:cNvSpPr>
              <p:nvPr/>
            </p:nvSpPr>
            <p:spPr bwMode="auto">
              <a:xfrm>
                <a:off x="3317" y="273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2"/>
              <p:cNvSpPr>
                <a:spLocks/>
              </p:cNvSpPr>
              <p:nvPr/>
            </p:nvSpPr>
            <p:spPr bwMode="auto">
              <a:xfrm>
                <a:off x="3394" y="270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13"/>
              <p:cNvSpPr>
                <a:spLocks/>
              </p:cNvSpPr>
              <p:nvPr/>
            </p:nvSpPr>
            <p:spPr bwMode="auto">
              <a:xfrm>
                <a:off x="3330" y="283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4"/>
              <p:cNvSpPr>
                <a:spLocks/>
              </p:cNvSpPr>
              <p:nvPr/>
            </p:nvSpPr>
            <p:spPr bwMode="auto">
              <a:xfrm>
                <a:off x="3397" y="283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15"/>
              <p:cNvSpPr>
                <a:spLocks/>
              </p:cNvSpPr>
              <p:nvPr/>
            </p:nvSpPr>
            <p:spPr bwMode="auto">
              <a:xfrm>
                <a:off x="2815" y="284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16"/>
              <p:cNvSpPr>
                <a:spLocks/>
              </p:cNvSpPr>
              <p:nvPr/>
            </p:nvSpPr>
            <p:spPr bwMode="auto">
              <a:xfrm>
                <a:off x="2897" y="287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7"/>
              <p:cNvSpPr>
                <a:spLocks/>
              </p:cNvSpPr>
              <p:nvPr/>
            </p:nvSpPr>
            <p:spPr bwMode="auto">
              <a:xfrm>
                <a:off x="2448" y="296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7"/>
            <p:cNvGrpSpPr>
              <a:grpSpLocks/>
            </p:cNvGrpSpPr>
            <p:nvPr/>
          </p:nvGrpSpPr>
          <p:grpSpPr bwMode="auto">
            <a:xfrm>
              <a:off x="5791200" y="3581400"/>
              <a:ext cx="1828800" cy="908050"/>
              <a:chOff x="3648" y="2256"/>
              <a:chExt cx="1152" cy="572"/>
            </a:xfrm>
          </p:grpSpPr>
          <p:sp>
            <p:nvSpPr>
              <p:cNvPr id="12" name="Freeform 218"/>
              <p:cNvSpPr>
                <a:spLocks/>
              </p:cNvSpPr>
              <p:nvPr/>
            </p:nvSpPr>
            <p:spPr bwMode="auto">
              <a:xfrm>
                <a:off x="3778" y="237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19"/>
              <p:cNvSpPr>
                <a:spLocks/>
              </p:cNvSpPr>
              <p:nvPr/>
            </p:nvSpPr>
            <p:spPr bwMode="auto">
              <a:xfrm>
                <a:off x="3652" y="246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20"/>
              <p:cNvSpPr>
                <a:spLocks/>
              </p:cNvSpPr>
              <p:nvPr/>
            </p:nvSpPr>
            <p:spPr bwMode="auto">
              <a:xfrm>
                <a:off x="3651" y="262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21"/>
              <p:cNvSpPr>
                <a:spLocks/>
              </p:cNvSpPr>
              <p:nvPr/>
            </p:nvSpPr>
            <p:spPr bwMode="auto">
              <a:xfrm>
                <a:off x="3742" y="269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222"/>
              <p:cNvSpPr>
                <a:spLocks/>
              </p:cNvSpPr>
              <p:nvPr/>
            </p:nvSpPr>
            <p:spPr bwMode="auto">
              <a:xfrm>
                <a:off x="3895" y="243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23"/>
              <p:cNvSpPr>
                <a:spLocks/>
              </p:cNvSpPr>
              <p:nvPr/>
            </p:nvSpPr>
            <p:spPr bwMode="auto">
              <a:xfrm>
                <a:off x="3703" y="250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24"/>
              <p:cNvSpPr>
                <a:spLocks/>
              </p:cNvSpPr>
              <p:nvPr/>
            </p:nvSpPr>
            <p:spPr bwMode="auto">
              <a:xfrm>
                <a:off x="3714" y="256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25"/>
              <p:cNvSpPr>
                <a:spLocks/>
              </p:cNvSpPr>
              <p:nvPr/>
            </p:nvSpPr>
            <p:spPr bwMode="auto">
              <a:xfrm>
                <a:off x="4062" y="230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6"/>
              <p:cNvSpPr>
                <a:spLocks/>
              </p:cNvSpPr>
              <p:nvPr/>
            </p:nvSpPr>
            <p:spPr bwMode="auto">
              <a:xfrm>
                <a:off x="4028" y="225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27"/>
              <p:cNvSpPr>
                <a:spLocks/>
              </p:cNvSpPr>
              <p:nvPr/>
            </p:nvSpPr>
            <p:spPr bwMode="auto">
              <a:xfrm>
                <a:off x="4429" y="231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8"/>
              <p:cNvSpPr>
                <a:spLocks/>
              </p:cNvSpPr>
              <p:nvPr/>
            </p:nvSpPr>
            <p:spPr bwMode="auto">
              <a:xfrm>
                <a:off x="4517" y="249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9"/>
              <p:cNvSpPr>
                <a:spLocks/>
              </p:cNvSpPr>
              <p:nvPr/>
            </p:nvSpPr>
            <p:spPr bwMode="auto">
              <a:xfrm>
                <a:off x="4594" y="246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30"/>
              <p:cNvSpPr>
                <a:spLocks/>
              </p:cNvSpPr>
              <p:nvPr/>
            </p:nvSpPr>
            <p:spPr bwMode="auto">
              <a:xfrm>
                <a:off x="4530" y="259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31"/>
              <p:cNvSpPr>
                <a:spLocks/>
              </p:cNvSpPr>
              <p:nvPr/>
            </p:nvSpPr>
            <p:spPr bwMode="auto">
              <a:xfrm>
                <a:off x="4597" y="259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2"/>
              <p:cNvSpPr>
                <a:spLocks/>
              </p:cNvSpPr>
              <p:nvPr/>
            </p:nvSpPr>
            <p:spPr bwMode="auto">
              <a:xfrm>
                <a:off x="4015" y="260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33"/>
              <p:cNvSpPr>
                <a:spLocks/>
              </p:cNvSpPr>
              <p:nvPr/>
            </p:nvSpPr>
            <p:spPr bwMode="auto">
              <a:xfrm>
                <a:off x="4097" y="263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4"/>
              <p:cNvSpPr>
                <a:spLocks/>
              </p:cNvSpPr>
              <p:nvPr/>
            </p:nvSpPr>
            <p:spPr bwMode="auto">
              <a:xfrm>
                <a:off x="3648" y="272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41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L</a:t>
            </a:r>
            <a:r>
              <a:rPr lang="en-US" sz="2400" dirty="0" smtClean="0">
                <a:latin typeface="Tahoma" charset="0"/>
              </a:rPr>
              <a:t>et us discuss the structure: 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 </a:t>
            </a:r>
            <a:r>
              <a:rPr lang="en-US" sz="2400" dirty="0" smtClean="0">
                <a:latin typeface="Tahoma" charset="0"/>
              </a:rPr>
              <a:t>scheme (LIFO)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 dirty="0" smtClean="0">
                <a:latin typeface="Tahoma" charset="0"/>
              </a:rPr>
              <a:t>(e)</a:t>
            </a:r>
            <a:r>
              <a:rPr lang="en-US" sz="2000" dirty="0">
                <a:latin typeface="Tahoma" charset="0"/>
              </a:rPr>
              <a:t>: inserts an </a:t>
            </a:r>
            <a:r>
              <a:rPr lang="en-US" sz="2000" dirty="0" smtClean="0">
                <a:latin typeface="Tahoma" charset="0"/>
              </a:rPr>
              <a:t>element, e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 dirty="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9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first(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isEmpty()		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true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5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Additional Applications</a:t>
            </a:r>
            <a:endParaRPr lang="en-US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Besides buffering video, queues also have the following applications: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Direct </a:t>
            </a:r>
            <a:r>
              <a:rPr lang="en-US" dirty="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4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</a:t>
            </a:r>
            <a:r>
              <a:rPr lang="en-US" sz="2400" dirty="0" smtClean="0">
                <a:latin typeface="Tahoma" charset="0"/>
              </a:rPr>
              <a:t>size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 smtClean="0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number of stored elements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When the queue has fewer than </a:t>
            </a:r>
            <a:r>
              <a:rPr lang="en-US" sz="2400" b="1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ahoma" charset="0"/>
              </a:rPr>
              <a:t> elements, array </a:t>
            </a:r>
            <a:r>
              <a:rPr lang="en-US" sz="2400" dirty="0">
                <a:latin typeface="Tahoma" charset="0"/>
              </a:rPr>
              <a:t>location </a:t>
            </a:r>
            <a:r>
              <a:rPr lang="en-US" sz="2400" b="1" i="1" dirty="0" smtClean="0">
                <a:latin typeface="Times New Roman" charset="0"/>
              </a:rPr>
              <a:t>r = </a:t>
            </a:r>
            <a:r>
              <a:rPr lang="en-US" sz="2400" b="1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f + </a:t>
            </a:r>
            <a:r>
              <a:rPr lang="en-US" sz="2400" b="1" i="1" dirty="0" err="1" smtClean="0">
                <a:latin typeface="Times New Roman" charset="0"/>
              </a:rPr>
              <a:t>sz</a:t>
            </a:r>
            <a:r>
              <a:rPr lang="en-US" sz="2400" b="1" dirty="0" smtClean="0">
                <a:latin typeface="Times New Roman" charset="0"/>
              </a:rPr>
              <a:t>)</a:t>
            </a:r>
            <a:r>
              <a:rPr lang="en-US" sz="2400" b="1" i="1" dirty="0" smtClean="0">
                <a:latin typeface="Times New Roman" charset="0"/>
              </a:rPr>
              <a:t> mod N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the first empty slot past the rear of the queue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0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use the modulo operator (remainder of division</a:t>
            </a:r>
            <a:r>
              <a:rPr lang="en-US" sz="2800" dirty="0" smtClean="0">
                <a:latin typeface="Tahoma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</a:t>
            </a:r>
            <a:endParaRPr lang="en-US" sz="2400" b="1" i="1" dirty="0" smtClean="0">
              <a:solidFill>
                <a:srgbClr val="40458C"/>
              </a:solidFill>
              <a:latin typeface="Times New Roman" charset="0"/>
            </a:endParaRPr>
          </a:p>
          <a:p>
            <a:pPr eaLnBrk="1" hangingPunct="1"/>
            <a:r>
              <a:rPr lang="en-US" sz="2400" b="1" i="1" dirty="0" smtClean="0">
                <a:solidFill>
                  <a:srgbClr val="40458C"/>
                </a:solidFill>
                <a:latin typeface="Times New Roman" charset="0"/>
              </a:rPr>
              <a:t>r 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= 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f + </a:t>
            </a:r>
            <a:r>
              <a:rPr lang="en-US" sz="2400" b="1" i="1" dirty="0" err="1">
                <a:solidFill>
                  <a:srgbClr val="40458C"/>
                </a:solidFill>
                <a:latin typeface="Times New Roman" charset="0"/>
              </a:rPr>
              <a:t>sz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mod N </a:t>
            </a:r>
            <a:endParaRPr lang="en-US" sz="2800" dirty="0" smtClean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7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 full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 smtClean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mod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One could also grow the underlying array by a factor of 2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49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Note that operation </a:t>
            </a:r>
            <a:r>
              <a:rPr lang="en-US" sz="2400" dirty="0">
                <a:latin typeface="Tahoma" charset="0"/>
              </a:rPr>
              <a:t>dequeue </a:t>
            </a:r>
            <a:r>
              <a:rPr lang="en-US" sz="2400" dirty="0" smtClean="0">
                <a:latin typeface="Tahoma" charset="0"/>
              </a:rPr>
              <a:t>returns null </a:t>
            </a:r>
            <a:r>
              <a:rPr lang="en-US" sz="2400" dirty="0">
                <a:latin typeface="Tahoma" charset="0"/>
              </a:rPr>
              <a:t>if the queue is </a:t>
            </a:r>
            <a:r>
              <a:rPr lang="en-US" sz="2400" dirty="0" smtClean="0">
                <a:latin typeface="Tahoma" charset="0"/>
              </a:rPr>
              <a:t>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One could alternatively signal an error</a:t>
            </a:r>
            <a:endParaRPr lang="en-US" sz="2400" dirty="0">
              <a:latin typeface="Tahoma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94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76400"/>
            <a:ext cx="7162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Lists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5827248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9600" y="5486400"/>
            <a:ext cx="353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xkcd</a:t>
            </a:r>
            <a:r>
              <a:rPr lang="en-US" sz="1000" dirty="0" smtClean="0"/>
              <a:t> “Seven” http://</a:t>
            </a:r>
            <a:r>
              <a:rPr lang="en-US" sz="1000" dirty="0" err="1" smtClean="0"/>
              <a:t>xkcd.com</a:t>
            </a:r>
            <a:r>
              <a:rPr lang="en-US" sz="1000" dirty="0" smtClean="0"/>
              <a:t>/1417/</a:t>
            </a:r>
          </a:p>
          <a:p>
            <a:r>
              <a:rPr lang="en-US" sz="1000" dirty="0" smtClean="0"/>
              <a:t>Used with permission under Creative Commons 2.5 License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95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and Queues store/remove elements to a linear sequence on the </a:t>
            </a:r>
            <a:r>
              <a:rPr lang="en-US" dirty="0" smtClean="0">
                <a:solidFill>
                  <a:srgbClr val="FF0000"/>
                </a:solidFill>
              </a:rPr>
              <a:t>ends </a:t>
            </a:r>
            <a:r>
              <a:rPr lang="en-US" dirty="0" smtClean="0"/>
              <a:t>of the sequence.</a:t>
            </a:r>
          </a:p>
          <a:p>
            <a:r>
              <a:rPr lang="en-US" dirty="0" smtClean="0"/>
              <a:t>Lists maintain linear orders but allows for access and update in the “</a:t>
            </a:r>
            <a:r>
              <a:rPr lang="en-US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” of the sequence.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Index-Based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index-based list supports the following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934200" cy="28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List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599"/>
            <a:ext cx="4724400" cy="4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Array-based Lists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use an </a:t>
            </a:r>
            <a:r>
              <a:rPr lang="en-US" sz="2400" dirty="0" smtClean="0"/>
              <a:t>array,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 smtClean="0"/>
              <a:t>] </a:t>
            </a:r>
            <a:r>
              <a:rPr lang="en-US" sz="2400" dirty="0" smtClean="0"/>
              <a:t>stores </a:t>
            </a:r>
            <a:r>
              <a:rPr lang="en-US" sz="2400" dirty="0"/>
              <a:t>(a reference to) the element with index </a:t>
            </a:r>
            <a:r>
              <a:rPr lang="en-US" sz="2400" b="1" dirty="0" err="1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With a representation based on an array </a:t>
            </a:r>
            <a:r>
              <a:rPr lang="en-US" sz="2400" b="1" dirty="0"/>
              <a:t>A</a:t>
            </a:r>
            <a:r>
              <a:rPr lang="en-US" sz="2400" dirty="0"/>
              <a:t>, the get(</a:t>
            </a:r>
            <a:r>
              <a:rPr lang="en-US" sz="2400" b="1" dirty="0" err="1"/>
              <a:t>i</a:t>
            </a:r>
            <a:r>
              <a:rPr lang="en-US" sz="2400" dirty="0"/>
              <a:t>) and set(</a:t>
            </a:r>
            <a:r>
              <a:rPr lang="en-US" sz="2400" b="1" dirty="0" err="1"/>
              <a:t>i</a:t>
            </a:r>
            <a:r>
              <a:rPr lang="en-US" sz="2400" dirty="0"/>
              <a:t>, </a:t>
            </a:r>
            <a:r>
              <a:rPr lang="en-US" sz="2400" b="1" dirty="0"/>
              <a:t>e</a:t>
            </a:r>
            <a:r>
              <a:rPr lang="en-US" sz="2400" dirty="0"/>
              <a:t>) methods </a:t>
            </a:r>
            <a:r>
              <a:rPr lang="en-US" sz="2400" dirty="0" smtClean="0"/>
              <a:t>are easy </a:t>
            </a:r>
            <a:r>
              <a:rPr lang="en-US" sz="2400" dirty="0"/>
              <a:t>to implement by accessing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(assuming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is a legitimate index).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981200" y="4800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5146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8194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31242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791200" y="51895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572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5181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4267200" y="51974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52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104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34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removal: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537242" cy="3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The space used by the data structure is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Indexing the element at </a:t>
            </a:r>
            <a:r>
              <a:rPr lang="en-US" sz="2400" dirty="0" err="1" smtClean="0"/>
              <a:t>i</a:t>
            </a:r>
            <a:r>
              <a:rPr lang="en-US" sz="2400" dirty="0" smtClean="0"/>
              <a:t> takes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(1)</a:t>
            </a:r>
            <a:r>
              <a:rPr lang="en-US" sz="2400" dirty="0" smtClean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run in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en-US" sz="2400" dirty="0" smtClean="0"/>
              <a:t> time in the worst case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operation, when the array is full, instead of throwing an exception, we can replace the array with a larger one.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647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store elements at “nodes” or “positions”.</a:t>
            </a:r>
          </a:p>
          <a:p>
            <a:r>
              <a:rPr lang="en-US" dirty="0" err="1" smtClean="0"/>
              <a:t>Accessor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6629400" cy="2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 smtClean="0"/>
              <a:t>Update methods: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Implementation:</a:t>
            </a:r>
          </a:p>
          <a:p>
            <a:pPr lvl="1"/>
            <a:r>
              <a:rPr lang="en-US" sz="2000" dirty="0"/>
              <a:t>The most natural way to implement a </a:t>
            </a:r>
            <a:r>
              <a:rPr lang="en-US" sz="2000" dirty="0">
                <a:solidFill>
                  <a:srgbClr val="FF0000"/>
                </a:solidFill>
              </a:rPr>
              <a:t>positional list </a:t>
            </a:r>
            <a:r>
              <a:rPr lang="en-US" sz="2000" dirty="0"/>
              <a:t>is with a doubly-linked 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934200" cy="1403531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Lists and Iterators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3794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77183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0572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6" name="AutoShape 10"/>
          <p:cNvCxnSpPr>
            <a:cxnSpLocks noChangeShapeType="1"/>
          </p:cNvCxnSpPr>
          <p:nvPr/>
        </p:nvCxnSpPr>
        <p:spPr bwMode="auto">
          <a:xfrm rot="10800000">
            <a:off x="570405" y="5061807"/>
            <a:ext cx="530084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 flipV="1">
            <a:off x="1807267" y="5061807"/>
            <a:ext cx="530083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3"/>
          <p:cNvCxnSpPr>
            <a:cxnSpLocks noChangeShapeType="1"/>
            <a:endCxn id="21" idx="0"/>
          </p:cNvCxnSpPr>
          <p:nvPr/>
        </p:nvCxnSpPr>
        <p:spPr bwMode="auto">
          <a:xfrm rot="16200000" flipH="1">
            <a:off x="1269523" y="5506405"/>
            <a:ext cx="374898" cy="393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59370" y="4724400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err="1"/>
              <a:t>prev</a:t>
            </a:r>
            <a:endParaRPr lang="en-US" sz="1600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013499" y="4724400"/>
            <a:ext cx="577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next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003479" y="5695824"/>
            <a:ext cx="910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chemeClr val="tx2"/>
                </a:solidFill>
              </a:rPr>
              <a:t>element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107507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32359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53967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647720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518793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40401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62010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Freeform 47"/>
          <p:cNvSpPr>
            <a:spLocks/>
          </p:cNvSpPr>
          <p:nvPr/>
        </p:nvSpPr>
        <p:spPr bwMode="auto">
          <a:xfrm>
            <a:off x="5728145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626835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648444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670052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Freeform 53"/>
          <p:cNvSpPr>
            <a:spLocks/>
          </p:cNvSpPr>
          <p:nvPr/>
        </p:nvSpPr>
        <p:spPr bwMode="auto">
          <a:xfrm>
            <a:off x="6808571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734878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756486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78095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Freeform 41"/>
          <p:cNvSpPr>
            <a:spLocks/>
          </p:cNvSpPr>
          <p:nvPr/>
        </p:nvSpPr>
        <p:spPr bwMode="auto">
          <a:xfrm rot="10800000">
            <a:off x="475576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 rot="10800000">
            <a:off x="5836188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 rot="10800000">
            <a:off x="691661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4379865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5458039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6536214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7614388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44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18" y="5471360"/>
            <a:ext cx="486191" cy="5799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5" name="Picture 6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95" y="5471360"/>
            <a:ext cx="486191" cy="55793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6" name="Picture 6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47" y="5471360"/>
            <a:ext cx="486191" cy="42561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7" name="Picture 7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71" y="5471360"/>
            <a:ext cx="486191" cy="46090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42920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345925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Freeform 74"/>
          <p:cNvSpPr>
            <a:spLocks/>
          </p:cNvSpPr>
          <p:nvPr/>
        </p:nvSpPr>
        <p:spPr bwMode="auto">
          <a:xfrm>
            <a:off x="7888996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Freeform 75"/>
          <p:cNvSpPr>
            <a:spLocks/>
          </p:cNvSpPr>
          <p:nvPr/>
        </p:nvSpPr>
        <p:spPr bwMode="auto">
          <a:xfrm rot="10800000">
            <a:off x="7997039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Freeform 76"/>
          <p:cNvSpPr>
            <a:spLocks/>
          </p:cNvSpPr>
          <p:nvPr/>
        </p:nvSpPr>
        <p:spPr bwMode="auto">
          <a:xfrm>
            <a:off x="3567295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 rot="10800000">
            <a:off x="3675337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208055" y="4642177"/>
            <a:ext cx="7073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trailer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3134653" y="4614446"/>
            <a:ext cx="810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header</a:t>
            </a:r>
          </a:p>
        </p:txBody>
      </p:sp>
      <p:sp>
        <p:nvSpPr>
          <p:cNvPr id="56" name="AutoShape 82"/>
          <p:cNvSpPr>
            <a:spLocks noChangeArrowheads="1"/>
          </p:cNvSpPr>
          <p:nvPr/>
        </p:nvSpPr>
        <p:spPr bwMode="auto">
          <a:xfrm>
            <a:off x="3945444" y="4695104"/>
            <a:ext cx="4159638" cy="58219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Text Box 83"/>
          <p:cNvSpPr txBox="1">
            <a:spLocks noChangeArrowheads="1"/>
          </p:cNvSpPr>
          <p:nvPr/>
        </p:nvSpPr>
        <p:spPr bwMode="auto">
          <a:xfrm>
            <a:off x="6400800" y="4648200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nodes/positions</a:t>
            </a: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4107507" y="5383149"/>
            <a:ext cx="3997574" cy="79389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6934200" y="5867400"/>
            <a:ext cx="100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978631" y="5730005"/>
            <a:ext cx="631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node</a:t>
            </a: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304800" y="4724400"/>
            <a:ext cx="2268893" cy="132316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0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781AFF-1329-0143-A272-50D3E45CAAE0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7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BEF816-E8A1-E84F-82D9-B6DCB1F439B1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Remove a node, p, from a doubly-linked list.</a:t>
            </a:r>
            <a:endParaRPr lang="en-US" sz="280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8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</a:t>
            </a:r>
            <a:r>
              <a:rPr lang="en-US" dirty="0" smtClean="0">
                <a:latin typeface="Tahoma" charset="0"/>
              </a:rPr>
              <a:t>a language supporting recursion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deletion in a linked list: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43877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48200"/>
            <a:ext cx="5791200" cy="17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can perform all of the access and update operations for a positional list in constant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556000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676400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15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4495800" cy="28490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86200" y="6062246"/>
            <a:ext cx="250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</a:t>
            </a:r>
            <a:r>
              <a:rPr lang="en-US" sz="800" dirty="0" err="1"/>
              <a:t>Calkin</a:t>
            </a:r>
            <a:r>
              <a:rPr lang="en-US" sz="800" dirty="0"/>
              <a:t>–</a:t>
            </a:r>
            <a:r>
              <a:rPr lang="en-US" sz="800" dirty="0" err="1"/>
              <a:t>Wilf</a:t>
            </a:r>
            <a:r>
              <a:rPr lang="en-US" sz="800" dirty="0"/>
              <a:t> tree, drawn using an H tree layout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David </a:t>
            </a:r>
            <a:r>
              <a:rPr lang="en-US" sz="800" dirty="0" err="1" smtClean="0"/>
              <a:t>Eppstein</a:t>
            </a:r>
            <a:r>
              <a:rPr lang="en-US" sz="800" dirty="0" smtClean="0"/>
              <a:t>, 2009. Public-domain image.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is a </a:t>
            </a:r>
            <a:r>
              <a:rPr lang="en-US" dirty="0" smtClean="0">
                <a:latin typeface="Tahoma" charset="0"/>
              </a:rPr>
              <a:t>Tree?</a:t>
            </a:r>
            <a:endParaRPr lang="en-US" dirty="0">
              <a:latin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computer science, a tree is an abstract model of 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hierarchical 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Applications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4648200"/>
            <a:ext cx="5978843" cy="1726741"/>
          </a:xfrm>
          <a:prstGeom prst="rect">
            <a:avLst/>
          </a:prstGeom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latin typeface="Tahoma" charset="0"/>
              </a:rPr>
              <a:t>Accessor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methods</a:t>
            </a:r>
            <a:r>
              <a:rPr lang="en-US" sz="2000" dirty="0" smtClean="0">
                <a:latin typeface="Tahoma" charset="0"/>
              </a:rPr>
              <a:t>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Query methods: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Generic methods:</a:t>
            </a:r>
            <a:endParaRPr lang="en-US" sz="20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28800"/>
            <a:ext cx="5562600" cy="1002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52800"/>
            <a:ext cx="3810000" cy="94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(exactly two for </a:t>
            </a:r>
            <a:r>
              <a:rPr lang="en-US" sz="1800" dirty="0" smtClean="0">
                <a:solidFill>
                  <a:schemeClr val="tx2"/>
                </a:solidFill>
              </a:rPr>
              <a:t>proper</a:t>
            </a:r>
            <a:r>
              <a:rPr lang="en-US" sz="1800" dirty="0" smtClean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call the children of an internal node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 smtClean="0">
                <a:ea typeface="+mn-ea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5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Method </a:t>
            </a:r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8632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The runtime environment for such a language keeps </a:t>
            </a:r>
            <a:r>
              <a:rPr lang="en-US" sz="2000" dirty="0">
                <a:latin typeface="Tahoma" charset="0"/>
              </a:rPr>
              <a:t>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is called, the </a:t>
            </a:r>
            <a:r>
              <a:rPr lang="en-US" sz="2000" dirty="0" smtClean="0">
                <a:latin typeface="Tahoma" charset="0"/>
              </a:rPr>
              <a:t>system </a:t>
            </a:r>
            <a:r>
              <a:rPr lang="en-US" sz="2000" dirty="0">
                <a:latin typeface="Tahoma" charset="0"/>
              </a:rPr>
              <a:t>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Allows for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410200" y="1524000"/>
            <a:ext cx="1828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= 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5;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3 foo(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5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foo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j) {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k;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8 bar(k);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10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bar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m)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</a:t>
            </a:r>
            <a:r>
              <a:rPr lang="en-US" sz="2000" dirty="0" smtClean="0"/>
              <a:t>=10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/>
              <a:t>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8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main</a:t>
            </a:r>
          </a:p>
          <a:p>
            <a:r>
              <a:rPr lang="en-US" sz="2000" dirty="0"/>
              <a:t>  PC = </a:t>
            </a:r>
            <a:r>
              <a:rPr lang="en-US" sz="2000" dirty="0" smtClean="0"/>
              <a:t>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Binary Tree 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binary tree </a:t>
            </a:r>
            <a:r>
              <a:rPr lang="en-US" dirty="0" smtClean="0">
                <a:latin typeface="Tahoma" charset="0"/>
              </a:rPr>
              <a:t>extends </a:t>
            </a:r>
            <a:r>
              <a:rPr lang="en-US" dirty="0">
                <a:latin typeface="Tahoma" charset="0"/>
              </a:rPr>
              <a:t>the Tree </a:t>
            </a:r>
            <a:r>
              <a:rPr lang="en-US" dirty="0" smtClean="0">
                <a:latin typeface="Tahoma" charset="0"/>
              </a:rPr>
              <a:t>operations, </a:t>
            </a:r>
            <a:r>
              <a:rPr lang="en-US" dirty="0">
                <a:latin typeface="Tahoma" charset="0"/>
              </a:rPr>
              <a:t>i.e., it inherits all the methods of </a:t>
            </a:r>
            <a:r>
              <a:rPr lang="en-US" dirty="0" smtClean="0">
                <a:latin typeface="Tahoma" charset="0"/>
              </a:rPr>
              <a:t>a Tree.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leftChild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rightChild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smtClean="0">
                <a:latin typeface="Tahoma" charset="0"/>
              </a:rPr>
              <a:t>binary tree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57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0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36576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 push operation will then </a:t>
            </a:r>
            <a:r>
              <a:rPr lang="en-US" sz="2400" dirty="0" smtClean="0">
                <a:latin typeface="Tahoma" charset="0"/>
              </a:rPr>
              <a:t>either grow the array or signal an error </a:t>
            </a:r>
            <a:endParaRPr lang="en-US" sz="24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stack overflow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1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Performance</a:t>
            </a:r>
            <a:endParaRPr lang="en-US" dirty="0">
              <a:latin typeface="Tahoma" charset="0"/>
            </a:endParaRP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The space used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Each operation runs in time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Qualifications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Trying </a:t>
            </a:r>
            <a:r>
              <a:rPr lang="en-US" sz="2400" dirty="0">
                <a:latin typeface="Tahoma" charset="0"/>
              </a:rPr>
              <a:t>to push a new element into a full stack causes an implementation-specific </a:t>
            </a:r>
            <a:r>
              <a:rPr lang="en-US" sz="2400" dirty="0" smtClean="0">
                <a:latin typeface="Tahoma" charset="0"/>
              </a:rPr>
              <a:t>exception or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Pushing an item on a full stack causes the underlying array to double in size, which implies each operation 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amortized</a:t>
            </a:r>
            <a:r>
              <a:rPr lang="en-US" sz="2400" dirty="0" smtClean="0">
                <a:latin typeface="Tahoma" charset="0"/>
              </a:rPr>
              <a:t> time.</a:t>
            </a:r>
            <a:endParaRPr lang="en-US" sz="2400" dirty="0">
              <a:latin typeface="Tahoma" charset="0"/>
            </a:endParaRP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</a:t>
            </a:r>
            <a:r>
              <a:rPr lang="en-US" dirty="0" smtClean="0">
                <a:ea typeface="+mj-ea"/>
              </a:rPr>
              <a:t>Arithmetic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Expressions (Optional)</a:t>
            </a:r>
            <a:endParaRPr lang="en-US" dirty="0">
              <a:ea typeface="+mj-ea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/>
            <a:r>
              <a:rPr lang="en-US" dirty="0"/>
              <a:t>	 * has precedence over +/–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Associativity</a:t>
            </a:r>
          </a:p>
          <a:p>
            <a:pPr algn="l"/>
            <a:r>
              <a:rPr lang="en-US" dirty="0"/>
              <a:t>	operators of the same precedence group</a:t>
            </a:r>
          </a:p>
          <a:p>
            <a:pPr algn="l"/>
            <a:r>
              <a:rPr lang="en-US" dirty="0"/>
              <a:t>	evaluated from left to right</a:t>
            </a:r>
          </a:p>
          <a:p>
            <a:pPr algn="l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34202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8182</TotalTime>
  <Words>3394</Words>
  <Application>Microsoft Office PowerPoint</Application>
  <PresentationFormat>On-screen Show (4:3)</PresentationFormat>
  <Paragraphs>1043</Paragraphs>
  <Slides>59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ＭＳ Ｐゴシック</vt:lpstr>
      <vt:lpstr>Arial</vt:lpstr>
      <vt:lpstr>Arial Narrow</vt:lpstr>
      <vt:lpstr>CMSSI10</vt:lpstr>
      <vt:lpstr>CMSY10</vt:lpstr>
      <vt:lpstr>Helvetica</vt:lpstr>
      <vt:lpstr>Monaco</vt:lpstr>
      <vt:lpstr>Symbol</vt:lpstr>
      <vt:lpstr>Tahoma</vt:lpstr>
      <vt:lpstr>Times</vt:lpstr>
      <vt:lpstr>Times New Roman</vt:lpstr>
      <vt:lpstr>Wingdings</vt:lpstr>
      <vt:lpstr>Blueprint</vt:lpstr>
      <vt:lpstr>Photo Editor Photo</vt:lpstr>
      <vt:lpstr>Chart</vt:lpstr>
      <vt:lpstr>Stacks and Queues</vt:lpstr>
      <vt:lpstr>Stacks</vt:lpstr>
      <vt:lpstr>Example</vt:lpstr>
      <vt:lpstr>Applications of Stacks</vt:lpstr>
      <vt:lpstr>Method Stacks</vt:lpstr>
      <vt:lpstr>Array-based Stack</vt:lpstr>
      <vt:lpstr>Array-based Stack (cont.)</vt:lpstr>
      <vt:lpstr>Performance</vt:lpstr>
      <vt:lpstr>Evaluating Arithmetic  Expressions (Optional)</vt:lpstr>
      <vt:lpstr>Algorithm for  Evaluating Expressions</vt:lpstr>
      <vt:lpstr>Algorithm on an  Example Expression</vt:lpstr>
      <vt:lpstr>Computing Spans (not in book)</vt:lpstr>
      <vt:lpstr>Quadratic Algorithm</vt:lpstr>
      <vt:lpstr>Computing Spans with a Stack</vt:lpstr>
      <vt:lpstr>Linear Time Algorithm</vt:lpstr>
      <vt:lpstr>Queues</vt:lpstr>
      <vt:lpstr>Application: Buffered Output</vt:lpstr>
      <vt:lpstr>Application: Buffered Output</vt:lpstr>
      <vt:lpstr>Queues</vt:lpstr>
      <vt:lpstr>Example</vt:lpstr>
      <vt:lpstr>Additional Applications</vt:lpstr>
      <vt:lpstr>Array-based Queue</vt:lpstr>
      <vt:lpstr>Queue Operations</vt:lpstr>
      <vt:lpstr>Queue Operations (cont.)</vt:lpstr>
      <vt:lpstr>Queue Operations (cont.)</vt:lpstr>
      <vt:lpstr>Application: Round Robin Schedulers</vt:lpstr>
      <vt:lpstr>Lists</vt:lpstr>
      <vt:lpstr>Lists</vt:lpstr>
      <vt:lpstr>Index-Based Lists</vt:lpstr>
      <vt:lpstr>Example</vt:lpstr>
      <vt:lpstr>Array-based Lists</vt:lpstr>
      <vt:lpstr>Insertion</vt:lpstr>
      <vt:lpstr>Element Removal</vt:lpstr>
      <vt:lpstr>Pseudo-code</vt:lpstr>
      <vt:lpstr>Performance</vt:lpstr>
      <vt:lpstr>Linked Lists</vt:lpstr>
      <vt:lpstr>Linked Lists</vt:lpstr>
      <vt:lpstr>Insertion</vt:lpstr>
      <vt:lpstr>Deletion</vt:lpstr>
      <vt:lpstr>Pseudo-code</vt:lpstr>
      <vt:lpstr>Performance</vt:lpstr>
      <vt:lpstr>Trees</vt:lpstr>
      <vt:lpstr>What is a Tree?</vt:lpstr>
      <vt:lpstr>Tree Terminology</vt:lpstr>
      <vt:lpstr>Tree Operations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 Tree Operations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627</cp:revision>
  <cp:lastPrinted>2014-03-20T00:39:29Z</cp:lastPrinted>
  <dcterms:created xsi:type="dcterms:W3CDTF">2002-01-21T02:22:10Z</dcterms:created>
  <dcterms:modified xsi:type="dcterms:W3CDTF">2017-09-11T14:04:11Z</dcterms:modified>
</cp:coreProperties>
</file>