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256" r:id="rId39"/>
    <p:sldId id="335" r:id="rId40"/>
    <p:sldId id="362" r:id="rId41"/>
    <p:sldId id="364" r:id="rId42"/>
    <p:sldId id="365" r:id="rId43"/>
    <p:sldId id="366" r:id="rId44"/>
    <p:sldId id="363" r:id="rId45"/>
    <p:sldId id="367" r:id="rId46"/>
    <p:sldId id="360" r:id="rId47"/>
    <p:sldId id="368" r:id="rId48"/>
    <p:sldId id="406" r:id="rId4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7F8"/>
    <a:srgbClr val="5674F6"/>
    <a:srgbClr val="6289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86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9.xml"/><Relationship Id="rId3" Type="http://schemas.openxmlformats.org/officeDocument/2006/relationships/slide" Target="slides/slide8.xml"/><Relationship Id="rId7" Type="http://schemas.openxmlformats.org/officeDocument/2006/relationships/slide" Target="slides/slide1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4.xml"/><Relationship Id="rId5" Type="http://schemas.openxmlformats.org/officeDocument/2006/relationships/slide" Target="slides/slide12.xml"/><Relationship Id="rId10" Type="http://schemas.openxmlformats.org/officeDocument/2006/relationships/slide" Target="slides/slide46.xml"/><Relationship Id="rId4" Type="http://schemas.openxmlformats.org/officeDocument/2006/relationships/slide" Target="slides/slide9.xml"/><Relationship Id="rId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1F81643-6581-294C-9DCF-F8C8FA5C81E3}" type="datetime8">
              <a:rPr lang="en-US"/>
              <a:pPr/>
              <a:t>9/18/2017 8:57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F8284FE-4CC7-6241-8CAF-DC654CCA1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5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882AEFB-559A-964F-9B29-6766CFEF8D9D}" type="datetime8">
              <a:rPr lang="en-US"/>
              <a:pPr/>
              <a:t>9/18/2017 8:57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F3F8612-5350-F04D-8FF1-7FC9A3607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62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9/18/2017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5BBE59-6FB8-A14F-ACA9-8FCEBE8E1954}" type="datetime1">
              <a:rPr lang="en-US" sz="1300" smtClean="0"/>
              <a:t>9/18/2017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8042F-B0B8-3141-AB7D-23D2D809E907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9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191816-F5B1-F84A-A20D-039BF56175FA}" type="datetime1">
              <a:rPr lang="en-US" sz="1300" smtClean="0"/>
              <a:t>9/18/2017</a:t>
            </a:fld>
            <a:endParaRPr 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67481D-A0D9-C844-88D4-6B4E53C86C9C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4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F33C2C-F4A1-F241-A1BE-C16C408C7072}" type="datetime8">
              <a:rPr lang="en-US" sz="1300"/>
              <a:pPr eaLnBrk="1" hangingPunct="1"/>
              <a:t>9/18/2017 8:57 AM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3A417A-5174-D542-A7EE-EDC157E35024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3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503EA4-1063-424E-AC6E-0DAB3E757BDD}" type="datetime8">
              <a:rPr lang="en-US" sz="1300"/>
              <a:pPr eaLnBrk="1" hangingPunct="1"/>
              <a:t>9/18/2017 8:57 AM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DCF4DF-499A-AB46-8308-D3DCB24F93BE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0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46B20E-1A6D-AB46-83F7-396F033FC21F}" type="datetime8">
              <a:rPr lang="en-US" sz="1300"/>
              <a:pPr eaLnBrk="1" hangingPunct="1"/>
              <a:t>9/18/2017 8:57 AM</a:t>
            </a:fld>
            <a:endParaRPr 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871467-3EF3-FC41-9403-6382B84D96C6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2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A9A86A-BA76-6D40-8E30-D1B2F568FA9F}" type="datetime8">
              <a:rPr lang="en-US" sz="1300"/>
              <a:pPr eaLnBrk="1" hangingPunct="1"/>
              <a:t>9/18/2017 8:57 AM</a:t>
            </a:fld>
            <a:endParaRPr lang="en-US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1B228-CABD-EF41-ACFC-0C646B0D8589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5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D44F7-A37F-624A-850B-1106B902D8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B4287-41C9-F34A-B022-7BB5F30A4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115B-185C-7C4C-9A74-2B04B4D57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270D-883E-DD4E-863C-B6FF14DE3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8FB3E-6921-8649-9BED-8A2FFB8AE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7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00400"/>
            <a:ext cx="2801391" cy="31242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1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655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A sorting algorithm is </a:t>
            </a:r>
            <a:r>
              <a:rPr lang="en-US" b="1" dirty="0" smtClean="0">
                <a:solidFill>
                  <a:srgbClr val="FF0000"/>
                </a:solidFill>
              </a:rPr>
              <a:t>in-place </a:t>
            </a:r>
            <a:r>
              <a:rPr lang="en-US" dirty="0" smtClean="0"/>
              <a:t>if it uses only a small amount of memory in addition to the input array itself.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172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 smtClean="0">
                <a:latin typeface="Tahoma" charset="0"/>
              </a:rPr>
              <a:t>time in the worst case.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04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9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FDC593-5B40-9540-8558-85181D123F4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Instead of using an external data structure, we can implement selection-sort and insertion-sort in-place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A portion of the input sequence itself serves as the priority queue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For in-place insertion-sort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keep sorted the initial portion of the sequence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can use </a:t>
            </a:r>
            <a:r>
              <a:rPr lang="en-US" sz="2000" dirty="0" smtClean="0">
                <a:solidFill>
                  <a:schemeClr val="tx2"/>
                </a:solidFill>
              </a:rPr>
              <a:t>swaps</a:t>
            </a:r>
            <a:r>
              <a:rPr lang="en-US" sz="2000" dirty="0" smtClean="0"/>
              <a:t> instead of modifying the sequence</a:t>
            </a:r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</p:grpSpPr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9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71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5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</p:grpSpPr>
        <p:sp>
          <p:nvSpPr>
            <p:cNvPr id="17461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3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6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</p:grpSpPr>
        <p:sp>
          <p:nvSpPr>
            <p:cNvPr id="17455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7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8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9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0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7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</p:grpSpPr>
        <p:sp>
          <p:nvSpPr>
            <p:cNvPr id="17449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1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2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3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54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8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</p:grpSpPr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9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</p:grpSpPr>
        <p:sp>
          <p:nvSpPr>
            <p:cNvPr id="17437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9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0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1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2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17420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</p:grpSpPr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7421" name="AutoShape 58"/>
          <p:cNvCxnSpPr>
            <a:cxnSpLocks noChangeShapeType="1"/>
            <a:stCxn id="17463" idx="0"/>
            <a:endCxn id="17462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9"/>
          <p:cNvCxnSpPr>
            <a:cxnSpLocks noChangeShapeType="1"/>
            <a:stCxn id="17458" idx="0"/>
            <a:endCxn id="17457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60"/>
          <p:cNvCxnSpPr>
            <a:cxnSpLocks noChangeShapeType="1"/>
            <a:stCxn id="17457" idx="0"/>
            <a:endCxn id="17456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61"/>
          <p:cNvCxnSpPr>
            <a:cxnSpLocks noChangeShapeType="1"/>
            <a:stCxn id="17452" idx="0"/>
            <a:endCxn id="17451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62"/>
          <p:cNvCxnSpPr>
            <a:cxnSpLocks noChangeShapeType="1"/>
            <a:stCxn id="17453" idx="0"/>
            <a:endCxn id="17452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63"/>
          <p:cNvCxnSpPr>
            <a:cxnSpLocks noChangeShapeType="1"/>
            <a:stCxn id="17448" idx="0"/>
            <a:endCxn id="17447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5"/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6"/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67"/>
          <p:cNvCxnSpPr>
            <a:cxnSpLocks noChangeShapeType="1"/>
            <a:stCxn id="17447" idx="0"/>
            <a:endCxn id="17446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1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Insertion-Sort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Pseudo-code: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487" y="459665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8" y="2514600"/>
            <a:ext cx="71984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819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FE2917-A07A-5046-8A34-BD614A70CCC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8198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1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24200"/>
            <a:ext cx="4354286" cy="3151909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505200" y="6248400"/>
            <a:ext cx="5069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xkcd</a:t>
            </a:r>
            <a:r>
              <a:rPr lang="en-US" sz="900" dirty="0"/>
              <a:t>. http://</a:t>
            </a:r>
            <a:r>
              <a:rPr lang="en-US" sz="900" dirty="0" err="1"/>
              <a:t>xkcd.com</a:t>
            </a:r>
            <a:r>
              <a:rPr lang="en-US" sz="900" dirty="0"/>
              <a:t>/835</a:t>
            </a:r>
            <a:r>
              <a:rPr lang="en-US" sz="900" dirty="0" smtClean="0"/>
              <a:t>/. “Tree.” Used with permission under Creative Commons 2.5 License.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6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5ACB5E-E23F-BD4F-B829-1DC73F61A1DF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Recall Priority Queue </a:t>
            </a:r>
            <a:r>
              <a:rPr lang="en-US" sz="3600" dirty="0" smtClean="0">
                <a:latin typeface="Tahoma" charset="0"/>
              </a:rPr>
              <a:t>Operations</a:t>
            </a:r>
            <a:endParaRPr lang="en-US" sz="3600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</a:t>
            </a:r>
            <a:r>
              <a:rPr lang="en-US" sz="1800" dirty="0" smtClean="0">
                <a:latin typeface="Tahoma" charset="0"/>
              </a:rPr>
              <a:t>v)</a:t>
            </a:r>
            <a:r>
              <a:rPr lang="en-US" sz="1800" dirty="0">
                <a:latin typeface="Tahoma" charset="0"/>
              </a:rPr>
              <a:t/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</a:t>
            </a:r>
            <a:r>
              <a:rPr lang="en-US" sz="1800" dirty="0" smtClean="0">
                <a:latin typeface="Tahoma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</a:t>
            </a:r>
            <a:endParaRPr lang="en-US" dirty="0">
              <a:latin typeface="Tahoma" charset="0"/>
            </a:endParaRP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methods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</a:t>
            </a:r>
            <a:r>
              <a:rPr lang="en-US" sz="1800" dirty="0" smtClean="0">
                <a:latin typeface="Tahoma" charset="0"/>
              </a:rPr>
              <a:t>market engines</a:t>
            </a:r>
            <a:endParaRPr lang="en-US" sz="1800" dirty="0">
              <a:latin typeface="Tahoma" charset="0"/>
            </a:endParaRP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37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E05903-D0B5-BF42-AADA-B1F1432668D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sz="1800" dirty="0">
                <a:latin typeface="Tahoma" charset="0"/>
              </a:rPr>
              <a:t>Insert the elements with 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sz="1800" dirty="0">
                <a:latin typeface="Tahoma" charset="0"/>
              </a:rPr>
              <a:t>Unsorted sequence gives selection-sort: O(n</a:t>
            </a:r>
            <a:r>
              <a:rPr lang="en-US" sz="1800" baseline="30000" dirty="0">
                <a:latin typeface="Tahoma" charset="0"/>
              </a:rPr>
              <a:t>2</a:t>
            </a:r>
            <a:r>
              <a:rPr lang="en-US" sz="1800" dirty="0">
                <a:latin typeface="Tahoma" charset="0"/>
              </a:rPr>
              <a:t>) time</a:t>
            </a:r>
          </a:p>
          <a:p>
            <a:pPr marL="800100" lvl="1" indent="-342900" eaLnBrk="1" hangingPunct="1"/>
            <a:r>
              <a:rPr lang="en-US" sz="1800" dirty="0">
                <a:latin typeface="Tahoma" charset="0"/>
              </a:rPr>
              <a:t>Sorted sequence gives insertion-sort: O(n</a:t>
            </a:r>
            <a:r>
              <a:rPr lang="en-US" sz="1800" baseline="30000" dirty="0">
                <a:latin typeface="Tahoma" charset="0"/>
              </a:rPr>
              <a:t>2</a:t>
            </a:r>
            <a:r>
              <a:rPr lang="en-US" sz="1800" dirty="0">
                <a:latin typeface="Tahoma" charset="0"/>
              </a:rPr>
              <a:t>) time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Can we do better?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319314" y="496388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267200"/>
            <a:ext cx="5867400" cy="22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08F4B7-A619-3044-8864-D2F8BD879FD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2291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A heap is a binary tree storing keys at its nodes and satisfying the </a:t>
            </a:r>
            <a:r>
              <a:rPr lang="en-US" sz="2000" dirty="0" smtClean="0">
                <a:latin typeface="Tahoma" charset="0"/>
              </a:rPr>
              <a:t>following three </a:t>
            </a:r>
            <a:r>
              <a:rPr lang="en-US" sz="2000" dirty="0">
                <a:latin typeface="Tahoma" charset="0"/>
              </a:rPr>
              <a:t>properties: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Heap-Order:</a:t>
            </a:r>
            <a:r>
              <a:rPr lang="en-US" sz="2000" dirty="0">
                <a:latin typeface="Tahoma" charset="0"/>
              </a:rPr>
              <a:t> for every internal node v other than the root,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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parent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Complete Binary Tree:</a:t>
            </a:r>
            <a:r>
              <a:rPr lang="en-US" sz="2000" dirty="0">
                <a:latin typeface="Tahoma" charset="0"/>
              </a:rPr>
              <a:t> let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ahoma" charset="0"/>
              </a:rPr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for </a:t>
            </a:r>
            <a:r>
              <a:rPr lang="en-US" sz="1700" b="1" i="1" dirty="0" err="1">
                <a:latin typeface="Times New Roman" charset="0"/>
              </a:rPr>
              <a:t>i</a:t>
            </a:r>
            <a:r>
              <a:rPr lang="en-US" sz="1700" b="1" i="1" dirty="0">
                <a:latin typeface="Times New Roman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= </a:t>
            </a:r>
            <a:r>
              <a:rPr lang="en-US" sz="1700" dirty="0">
                <a:latin typeface="Times New Roman" charset="0"/>
              </a:rPr>
              <a:t>0, … , </a:t>
            </a:r>
            <a:r>
              <a:rPr lang="en-US" sz="1700" b="1" i="1" dirty="0">
                <a:latin typeface="Times New Roman" charset="0"/>
              </a:rPr>
              <a:t>h </a:t>
            </a:r>
            <a:r>
              <a:rPr lang="en-US" sz="1700" dirty="0">
                <a:latin typeface="Symbol" charset="0"/>
                <a:sym typeface="Symbol" charset="0"/>
              </a:rPr>
              <a:t>- </a:t>
            </a:r>
            <a:r>
              <a:rPr lang="en-US" sz="1700" dirty="0">
                <a:latin typeface="Times New Roman" charset="0"/>
              </a:rPr>
              <a:t>1,</a:t>
            </a:r>
            <a:r>
              <a:rPr lang="en-US" sz="1700" dirty="0">
                <a:latin typeface="Tahoma" charset="0"/>
              </a:rPr>
              <a:t> there are </a:t>
            </a:r>
            <a:r>
              <a:rPr lang="en-US" sz="1700" dirty="0">
                <a:latin typeface="Times New Roman" charset="0"/>
              </a:rPr>
              <a:t>2</a:t>
            </a:r>
            <a:r>
              <a:rPr lang="en-US" sz="1700" b="1" i="1" baseline="30000" dirty="0">
                <a:latin typeface="Times New Roman" charset="0"/>
              </a:rPr>
              <a:t>i</a:t>
            </a:r>
            <a:r>
              <a:rPr lang="en-US" sz="1700" dirty="0">
                <a:latin typeface="Tahoma" charset="0"/>
              </a:rPr>
              <a:t> nodes of depth </a:t>
            </a:r>
            <a:r>
              <a:rPr lang="en-US" sz="1700" b="1" i="1" dirty="0" err="1">
                <a:latin typeface="Times New Roman" charset="0"/>
              </a:rPr>
              <a:t>i</a:t>
            </a:r>
            <a:endParaRPr lang="en-US" sz="17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at depth </a:t>
            </a:r>
            <a:r>
              <a:rPr lang="en-US" sz="1700" b="1" i="1" dirty="0">
                <a:latin typeface="Times New Roman" charset="0"/>
              </a:rPr>
              <a:t>h</a:t>
            </a:r>
            <a:r>
              <a:rPr lang="en-US" sz="1700" dirty="0">
                <a:latin typeface="Tahoma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-</a:t>
            </a:r>
            <a:r>
              <a:rPr lang="en-US" sz="1700" dirty="0">
                <a:latin typeface="Times New Roman" charset="0"/>
                <a:sym typeface="Symbol" charset="0"/>
              </a:rPr>
              <a:t> 1</a:t>
            </a:r>
            <a:r>
              <a:rPr lang="en-US" sz="1700" dirty="0">
                <a:latin typeface="Tahoma" charset="0"/>
              </a:rPr>
              <a:t>, the internal nodes are to the left of the external nodes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6992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7959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856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6557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0250" name="AutoShape 16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6181725" y="3543300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7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318375" y="3543300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2"/>
          <p:cNvCxnSpPr>
            <a:cxnSpLocks noChangeShapeType="1"/>
            <a:stCxn id="10254" idx="7"/>
            <a:endCxn id="10248" idx="3"/>
          </p:cNvCxnSpPr>
          <p:nvPr/>
        </p:nvCxnSpPr>
        <p:spPr bwMode="auto">
          <a:xfrm flipV="1">
            <a:off x="5481638" y="4152900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3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6181725" y="4152900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5156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55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14478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last node</a:t>
            </a:r>
            <a:r>
              <a:rPr lang="en-US" sz="2400">
                <a:latin typeface="Tahoma" charset="0"/>
              </a:rPr>
              <a:t> of a heap is the rightmost node of maximum depth</a:t>
            </a:r>
            <a:endParaRPr lang="en-US" sz="2400">
              <a:latin typeface="Times New Roman" charset="0"/>
              <a:sym typeface="Symbol" charset="0"/>
            </a:endParaRPr>
          </a:p>
        </p:txBody>
      </p:sp>
      <p:sp>
        <p:nvSpPr>
          <p:cNvPr id="10256" name="Freeform 31"/>
          <p:cNvSpPr>
            <a:spLocks/>
          </p:cNvSpPr>
          <p:nvPr/>
        </p:nvSpPr>
        <p:spPr bwMode="auto">
          <a:xfrm>
            <a:off x="7010400" y="4686300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7623175" y="5692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last node</a:t>
            </a:r>
          </a:p>
        </p:txBody>
      </p:sp>
      <p:sp>
        <p:nvSpPr>
          <p:cNvPr id="10258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14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3682705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Stock Matching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000" dirty="0"/>
              <a:t>At the heart of </a:t>
            </a:r>
            <a:r>
              <a:rPr lang="en-US" sz="2000" dirty="0" smtClean="0"/>
              <a:t>modern stock trading systems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highly reliable systems known as </a:t>
            </a:r>
            <a:r>
              <a:rPr lang="en-US" sz="2000" b="1" dirty="0"/>
              <a:t>matching engines</a:t>
            </a:r>
            <a:r>
              <a:rPr lang="en-US" sz="2000" dirty="0"/>
              <a:t>, which match the </a:t>
            </a:r>
            <a:r>
              <a:rPr lang="en-US" sz="2000" dirty="0" smtClean="0"/>
              <a:t>stock trades of buyers </a:t>
            </a:r>
            <a:r>
              <a:rPr lang="en-US" sz="2000" dirty="0"/>
              <a:t>and sellers.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simplification of how such a system works is in terms 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continuous </a:t>
            </a:r>
            <a:r>
              <a:rPr lang="en-US" sz="2000" dirty="0">
                <a:solidFill>
                  <a:srgbClr val="FF0000"/>
                </a:solidFill>
              </a:rPr>
              <a:t>limit order book</a:t>
            </a:r>
            <a:r>
              <a:rPr lang="en-US" sz="2000" dirty="0"/>
              <a:t>, where buyers post bids to buy a number of shares </a:t>
            </a:r>
            <a:r>
              <a:rPr lang="en-US" sz="2000" dirty="0" smtClean="0"/>
              <a:t>in a </a:t>
            </a:r>
            <a:r>
              <a:rPr lang="en-US" sz="2000" dirty="0"/>
              <a:t>given stock at or below a specified price and sellers post offers to sell a </a:t>
            </a:r>
            <a:r>
              <a:rPr lang="en-US" sz="2000" dirty="0" smtClean="0"/>
              <a:t>number of </a:t>
            </a:r>
            <a:r>
              <a:rPr lang="en-US" sz="2000" dirty="0"/>
              <a:t>shares of a given stock at or above a specified price.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8612B4-55FE-F948-A6ED-9B5A7108B94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20574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Theorem:</a:t>
            </a:r>
            <a:r>
              <a:rPr lang="en-US" sz="2000">
                <a:latin typeface="Tahoma" charset="0"/>
              </a:rPr>
              <a:t> A heap storing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keys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	Proof: (we apply the complete binary tree property)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be the height of a heap storing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Tahoma" charset="0"/>
              </a:rPr>
              <a:t>keys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Since there are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keys at depth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0, … , </a:t>
            </a:r>
            <a:r>
              <a:rPr lang="en-US" sz="1800" b="1" i="1">
                <a:latin typeface="Times New Roman" charset="0"/>
              </a:rPr>
              <a:t>h </a:t>
            </a:r>
            <a:r>
              <a:rPr lang="en-US" sz="1800">
                <a:latin typeface="Symbol" charset="0"/>
                <a:sym typeface="Symbol" charset="0"/>
              </a:rPr>
              <a:t>-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Tahoma" charset="0"/>
              </a:rPr>
              <a:t>and at least one key at depth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, we have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+ 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4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…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 +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 b="1" i="1" baseline="30000">
                <a:latin typeface="Times New Roman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, i.e.,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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log </a:t>
            </a:r>
            <a:r>
              <a:rPr lang="en-US" sz="1800" b="1" i="1">
                <a:latin typeface="Times New Roman" charset="0"/>
              </a:rPr>
              <a:t>n</a:t>
            </a:r>
            <a:endParaRPr lang="en-US" sz="1800">
              <a:latin typeface="Times New Roman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endParaRPr lang="en-US" sz="1800">
              <a:latin typeface="Times New Roman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/>
        </p:nvGraphicFramePr>
        <p:xfrm>
          <a:off x="7543800" y="304800"/>
          <a:ext cx="129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lip" r:id="rId3" imgW="1296000" imgH="2000520" progId="MS_ClipArt_Gallery.2">
                  <p:embed/>
                </p:oleObj>
              </mc:Choice>
              <mc:Fallback>
                <p:oleObj name="Clip" r:id="rId3" imgW="1296000" imgH="2000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129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Date Placeholder 3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034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EEA59D-6FAE-4441-8AA8-D8DD557FFE1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use a heap to implement a priority queue</a:t>
            </a:r>
          </a:p>
          <a:p>
            <a:pPr eaLnBrk="1" hangingPunct="1"/>
            <a:r>
              <a:rPr lang="en-US" sz="2400">
                <a:latin typeface="Tahoma" charset="0"/>
              </a:rPr>
              <a:t>We store a (key, element) item at each internal node</a:t>
            </a:r>
          </a:p>
          <a:p>
            <a:pPr eaLnBrk="1" hangingPunct="1"/>
            <a:r>
              <a:rPr lang="en-US" sz="2400">
                <a:latin typeface="Tahoma" charset="0"/>
              </a:rPr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pitchFamily="34" charset="0"/>
                <a:ea typeface="+mn-ea"/>
              </a:rPr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80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B0788B-7B42-4141-A0C1-20242ED24E90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Array-based Heap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represent a heap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keys by means of an array of length </a:t>
            </a:r>
            <a:r>
              <a:rPr lang="en-US" sz="2000" b="1" i="1" dirty="0">
                <a:latin typeface="Times New Roman" charset="0"/>
              </a:rPr>
              <a:t>n 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For the node at rank </a:t>
            </a:r>
            <a:r>
              <a:rPr lang="en-US" sz="2000" b="1" i="1" dirty="0" err="1">
                <a:latin typeface="Times New Roman" charset="0"/>
              </a:rPr>
              <a:t>i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the left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endParaRPr lang="en-US" sz="1800" dirty="0">
              <a:latin typeface="Times New Roman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the right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  <a:sym typeface="Symbol" charset="0"/>
              </a:rPr>
              <a:t> 1</a:t>
            </a:r>
            <a:endParaRPr lang="en-US" sz="1800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Links between nodes are not explicitly stored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Operation add corresponds to inserting at rank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1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Operation </a:t>
            </a:r>
            <a:r>
              <a:rPr lang="en-US" sz="2000" dirty="0" err="1">
                <a:latin typeface="Tahoma" charset="0"/>
              </a:rPr>
              <a:t>remove_min</a:t>
            </a:r>
            <a:r>
              <a:rPr lang="en-US" sz="2000" dirty="0">
                <a:latin typeface="Tahoma" charset="0"/>
              </a:rPr>
              <a:t> corresponds to removing at rank </a:t>
            </a:r>
            <a:r>
              <a:rPr lang="en-US" sz="2000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Yields in-place heap-sort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2537" name="AutoShape 13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14"/>
          <p:cNvCxnSpPr>
            <a:cxnSpLocks noChangeShapeType="1"/>
            <a:stCxn id="22534" idx="1"/>
            <a:endCxn id="22533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9"/>
          <p:cNvCxnSpPr>
            <a:cxnSpLocks noChangeShapeType="1"/>
            <a:stCxn id="22541" idx="7"/>
            <a:endCxn id="22535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20"/>
          <p:cNvCxnSpPr>
            <a:cxnSpLocks noChangeShapeType="1"/>
            <a:stCxn id="22536" idx="1"/>
            <a:endCxn id="22535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1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grpSp>
        <p:nvGrpSpPr>
          <p:cNvPr id="22542" name="Group 43"/>
          <p:cNvGrpSpPr>
            <a:grpSpLocks/>
          </p:cNvGrpSpPr>
          <p:nvPr/>
        </p:nvGrpSpPr>
        <p:grpSpPr bwMode="auto">
          <a:xfrm>
            <a:off x="5829300" y="4473575"/>
            <a:ext cx="2857500" cy="941388"/>
            <a:chOff x="3600" y="2736"/>
            <a:chExt cx="1920" cy="632"/>
          </a:xfrm>
        </p:grpSpPr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22545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5</a:t>
              </a:r>
            </a:p>
          </p:txBody>
        </p:sp>
        <p:sp>
          <p:nvSpPr>
            <p:cNvPr id="22546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2547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2548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22549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1</a:t>
              </a:r>
              <a:endParaRPr lang="en-US" dirty="0"/>
            </a:p>
          </p:txBody>
        </p:sp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>
                  <a:latin typeface="Times New Roman" charset="0"/>
                </a:rPr>
                <a:t>2</a:t>
              </a:r>
              <a:endParaRPr lang="en-US" dirty="0"/>
            </a:p>
          </p:txBody>
        </p:sp>
        <p:sp>
          <p:nvSpPr>
            <p:cNvPr id="22551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3</a:t>
              </a:r>
              <a:endParaRPr lang="en-US" dirty="0"/>
            </a:p>
          </p:txBody>
        </p:sp>
        <p:sp>
          <p:nvSpPr>
            <p:cNvPr id="22552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4</a:t>
              </a:r>
              <a:endParaRPr lang="en-US" dirty="0"/>
            </a:p>
          </p:txBody>
        </p:sp>
        <p:sp>
          <p:nvSpPr>
            <p:cNvPr id="22553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5</a:t>
              </a:r>
              <a:endParaRPr lang="en-US" dirty="0"/>
            </a:p>
          </p:txBody>
        </p:sp>
      </p:grpSp>
      <p:sp>
        <p:nvSpPr>
          <p:cNvPr id="2254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24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5C7F38-0B90-5C40-89B3-BAC99B5C0B7A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862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insertItem of the priority queue ADT corresponds to the insertion of a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ahoma" charset="0"/>
              </a:rPr>
              <a:t> to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insertion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the insertion node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(the new last node)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Store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at </a:t>
            </a:r>
            <a:r>
              <a:rPr lang="en-US" sz="2000" b="1" i="1">
                <a:latin typeface="Times New Roman" charset="0"/>
              </a:rPr>
              <a:t>z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20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74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EF0A6D-586C-3540-AE58-109209DC0787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Upheap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438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After the insertion of a new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, the heap-order property may be violated</a:t>
            </a:r>
          </a:p>
          <a:p>
            <a:pPr eaLnBrk="1" hangingPunct="1"/>
            <a:r>
              <a:rPr lang="en-US" sz="2000">
                <a:latin typeface="Tahoma" charset="0"/>
              </a:rPr>
              <a:t>Algorithm upheap restores the heap-order property by swapping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along an upward path from the insertion node</a:t>
            </a:r>
          </a:p>
          <a:p>
            <a:pPr eaLnBrk="1" hangingPunct="1"/>
            <a:r>
              <a:rPr lang="en-US" sz="2000">
                <a:latin typeface="Tahoma" charset="0"/>
              </a:rPr>
              <a:t>Upheap terminates when the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reaches the root or a node whose parent has a key smaller than or equal to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Since a heap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upheap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4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5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an array-based heap implementation.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200"/>
            <a:ext cx="6934200" cy="25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CFF4A9-D6CE-F44A-B392-C6F40B9F64C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Removal from a </a:t>
            </a:r>
            <a:r>
              <a:rPr lang="en-US" sz="4000" dirty="0" smtClean="0">
                <a:latin typeface="Tahoma" charset="0"/>
              </a:rPr>
              <a:t>Heap</a:t>
            </a:r>
            <a:endParaRPr lang="en-US" sz="4000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removeMin of the priority queue ADT corresponds to the removal of the root key from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removal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Replace the root key with the key of the last node </a:t>
            </a:r>
            <a:r>
              <a:rPr lang="en-US" sz="20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Remove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61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47FCB3-5C63-B44F-B86D-21D925EC2AE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Downheap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After replacing the root key with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of the last node, the heap-order property may be violated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Algorithm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restores the heap-order property by swapping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along a downward path from the root</a:t>
            </a:r>
          </a:p>
          <a:p>
            <a:pPr eaLnBrk="1" hangingPunct="1"/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terminates when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reaches a leaf or a node whose children have keys greater than or equal to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a heap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</a:t>
            </a:r>
            <a:r>
              <a:rPr lang="en-US" sz="2000" dirty="0" err="1" smtClean="0">
                <a:latin typeface="Tahoma" charset="0"/>
              </a:rPr>
              <a:t>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runs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937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RemoveMin</a:t>
            </a:r>
            <a:r>
              <a:rPr lang="en-US" dirty="0" smtClean="0"/>
              <a:t>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 smtClean="0"/>
              <a:t>Assumes heap is implemented with an array.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057400"/>
            <a:ext cx="5562600" cy="43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000" dirty="0" smtClean="0"/>
              <a:t>A heap has the following performance for the priority queue operations.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above analysis </a:t>
            </a:r>
            <a:r>
              <a:rPr lang="en-US" sz="2000" dirty="0" smtClean="0"/>
              <a:t>is </a:t>
            </a:r>
            <a:r>
              <a:rPr lang="en-US" sz="2000" dirty="0"/>
              <a:t>based on the following facts: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height of heap T is O(log n), since T is complete.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dirty="0"/>
              <a:t>the worst case, up-heap and down-heap bubbling take time proportional </a:t>
            </a:r>
            <a:r>
              <a:rPr lang="en-US" sz="1600" dirty="0" smtClean="0"/>
              <a:t>to the </a:t>
            </a:r>
            <a:r>
              <a:rPr lang="en-US" sz="1600" dirty="0"/>
              <a:t>height of T.</a:t>
            </a:r>
          </a:p>
          <a:p>
            <a:pPr lvl="1"/>
            <a:r>
              <a:rPr lang="en-US" sz="1600" dirty="0" smtClean="0"/>
              <a:t>Finding </a:t>
            </a:r>
            <a:r>
              <a:rPr lang="en-US" sz="1600" dirty="0"/>
              <a:t>the insertion position in the execution of insert and updating the </a:t>
            </a:r>
            <a:r>
              <a:rPr lang="en-US" sz="1600" dirty="0" smtClean="0"/>
              <a:t>last node </a:t>
            </a:r>
            <a:r>
              <a:rPr lang="en-US" sz="1600" dirty="0"/>
              <a:t>position in the execution of </a:t>
            </a:r>
            <a:r>
              <a:rPr lang="en-US" sz="1600" dirty="0" err="1"/>
              <a:t>removeMin</a:t>
            </a:r>
            <a:r>
              <a:rPr lang="en-US" sz="1600" dirty="0"/>
              <a:t> takes constant time.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heap T has n internal nodes, each storing a reference to a key and </a:t>
            </a:r>
            <a:r>
              <a:rPr lang="en-US" sz="1600" dirty="0" smtClean="0"/>
              <a:t>a reference </a:t>
            </a:r>
            <a:r>
              <a:rPr lang="en-US" sz="1600" dirty="0"/>
              <a:t>to an element.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3111500" cy="144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a Heap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56" y="4648200"/>
            <a:ext cx="2866538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Stock Matching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3352800"/>
          </a:xfrm>
        </p:spPr>
        <p:txBody>
          <a:bodyPr/>
          <a:lstStyle/>
          <a:p>
            <a:r>
              <a:rPr lang="en-US" sz="2000" dirty="0"/>
              <a:t>Buy and sell orders are organized according to a </a:t>
            </a:r>
            <a:r>
              <a:rPr lang="en-US" sz="2000" dirty="0">
                <a:solidFill>
                  <a:srgbClr val="FF0000"/>
                </a:solidFill>
              </a:rPr>
              <a:t>price-time </a:t>
            </a:r>
            <a:r>
              <a:rPr lang="en-US" sz="2000" dirty="0" smtClean="0">
                <a:solidFill>
                  <a:srgbClr val="FF0000"/>
                </a:solidFill>
              </a:rPr>
              <a:t>priority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“price” </a:t>
            </a:r>
            <a:r>
              <a:rPr lang="en-US" sz="1600" dirty="0"/>
              <a:t>has highest priority and if there are multiple orders for the same price</a:t>
            </a:r>
            <a:r>
              <a:rPr lang="en-US" sz="1600" dirty="0" smtClean="0"/>
              <a:t>, then </a:t>
            </a:r>
            <a:r>
              <a:rPr lang="en-US" sz="1600" dirty="0"/>
              <a:t>ones that have been in the order book the longest have higher priority. </a:t>
            </a:r>
            <a:endParaRPr lang="en-US" sz="1600" dirty="0" smtClean="0"/>
          </a:p>
          <a:p>
            <a:r>
              <a:rPr lang="en-US" sz="2000" dirty="0" smtClean="0"/>
              <a:t>When a new </a:t>
            </a:r>
            <a:r>
              <a:rPr lang="en-US" sz="2000" dirty="0"/>
              <a:t>order is </a:t>
            </a:r>
            <a:r>
              <a:rPr lang="en-US" sz="2000" dirty="0" smtClean="0"/>
              <a:t>entered, </a:t>
            </a:r>
            <a:r>
              <a:rPr lang="en-US" sz="2000" dirty="0"/>
              <a:t>the matching engine determines if a </a:t>
            </a:r>
            <a:r>
              <a:rPr lang="en-US" sz="2000" dirty="0" smtClean="0"/>
              <a:t>trade can </a:t>
            </a:r>
            <a:r>
              <a:rPr lang="en-US" sz="2000" dirty="0"/>
              <a:t>be immediately executed and if so, then it performs the appropriate </a:t>
            </a:r>
            <a:r>
              <a:rPr lang="en-US" sz="2000" dirty="0" smtClean="0"/>
              <a:t>matches according </a:t>
            </a:r>
            <a:r>
              <a:rPr lang="en-US" sz="2000" dirty="0"/>
              <a:t>to price-time priority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amount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two</a:t>
            </a:r>
            <a:r>
              <a:rPr lang="en-US" sz="2000" dirty="0"/>
              <a:t> instances of the data structure we discuss </a:t>
            </a:r>
            <a:r>
              <a:rPr lang="en-US" sz="2000" dirty="0" smtClean="0"/>
              <a:t>here—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priority queue</a:t>
            </a:r>
            <a:r>
              <a:rPr lang="en-US" sz="2000" dirty="0"/>
              <a:t>—one for buy orders and one for sell orders. </a:t>
            </a:r>
            <a:endParaRPr lang="en-US" sz="2000" dirty="0" smtClean="0"/>
          </a:p>
          <a:p>
            <a:r>
              <a:rPr lang="en-US" sz="2000" dirty="0" smtClean="0"/>
              <a:t>This data structure </a:t>
            </a:r>
            <a:r>
              <a:rPr lang="en-US" sz="2000" dirty="0"/>
              <a:t>performs element removals based on priorities assigned to elements </a:t>
            </a:r>
            <a:r>
              <a:rPr lang="en-US" sz="2000" dirty="0" smtClean="0"/>
              <a:t>when they </a:t>
            </a:r>
            <a:r>
              <a:rPr lang="en-US" sz="2000" dirty="0"/>
              <a:t>are inserted.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 bwMode="auto">
          <a:xfrm>
            <a:off x="914400" y="5410200"/>
            <a:ext cx="1371600" cy="914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750" y="5943600"/>
            <a:ext cx="10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Buy orders</a:t>
            </a:r>
            <a:endParaRPr lang="en-US" sz="1400" dirty="0"/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3505200" y="4800600"/>
            <a:ext cx="1371600" cy="9906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800600"/>
            <a:ext cx="1018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Sell orders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057400" y="4953000"/>
            <a:ext cx="1143000" cy="6096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7380" y="4953000"/>
            <a:ext cx="90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Matching</a:t>
            </a:r>
          </a:p>
          <a:p>
            <a:r>
              <a:rPr lang="en-US" sz="1400" dirty="0" smtClean="0"/>
              <a:t>Engine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8" idx="0"/>
            <a:endCxn id="13" idx="1"/>
          </p:cNvCxnSpPr>
          <p:nvPr/>
        </p:nvCxnSpPr>
        <p:spPr bwMode="auto">
          <a:xfrm rot="5400000" flipH="1" flipV="1">
            <a:off x="1752600" y="5105400"/>
            <a:ext cx="152400" cy="45720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stCxn id="11" idx="0"/>
            <a:endCxn id="13" idx="3"/>
          </p:cNvCxnSpPr>
          <p:nvPr/>
        </p:nvCxnSpPr>
        <p:spPr bwMode="auto">
          <a:xfrm rot="5400000" flipH="1">
            <a:off x="3429000" y="5029200"/>
            <a:ext cx="533400" cy="990600"/>
          </a:xfrm>
          <a:prstGeom prst="curvedConnector4">
            <a:avLst>
              <a:gd name="adj1" fmla="val -56385"/>
              <a:gd name="adj2" fmla="val 532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7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priority queue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items implemented by means of a heap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space used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 </a:t>
            </a:r>
            <a:r>
              <a:rPr lang="en-US" sz="2000">
                <a:latin typeface="Tahoma" charset="0"/>
              </a:rPr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Using a heap-based priority queue, we can sort a sequence of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ea typeface="+mn-ea"/>
              </a:rPr>
              <a:t> elements in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 log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) </a:t>
            </a:r>
            <a:r>
              <a:rPr lang="en-US" sz="2400" dirty="0" smtClean="0">
                <a:ea typeface="+mn-ea"/>
              </a:rPr>
              <a:t>time</a:t>
            </a:r>
            <a:endParaRPr lang="en-US" sz="2400" dirty="0" smtClean="0">
              <a:latin typeface="Times New Roman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The resulting algorithm is called 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heap-sort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Heap-sort is much faster than quadratic sorting algorithms, such as insertion-sort and selection-sort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/>
          </p:nvPr>
        </p:nvGraphicFramePr>
        <p:xfrm>
          <a:off x="7543800" y="228600"/>
          <a:ext cx="1143000" cy="14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"/>
                        <a:ext cx="1143000" cy="14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10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12C777-A71C-3F4F-A70B-B3F4A58149D9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are given </a:t>
            </a:r>
            <a:r>
              <a:rPr lang="en-US" sz="2400" dirty="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heaps and a key </a:t>
            </a:r>
            <a:r>
              <a:rPr lang="en-US" sz="24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create a new heap with the root node storing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ahoma" charset="0"/>
              </a:rPr>
              <a:t> and with the two heaps as subtrees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perform </a:t>
            </a:r>
            <a:r>
              <a:rPr lang="en-US" sz="2400" dirty="0" err="1">
                <a:latin typeface="Tahoma" charset="0"/>
              </a:rPr>
              <a:t>downheap</a:t>
            </a:r>
            <a:r>
              <a:rPr lang="en-US" sz="2400" dirty="0">
                <a:latin typeface="Tahoma" charset="0"/>
              </a:rPr>
              <a:t>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83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7DAF060-8329-FE41-ACB2-0C15CD1BBBA2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construct a heap storing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given keys in using a bottom-up construction with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phases</a:t>
            </a:r>
          </a:p>
          <a:p>
            <a:pPr eaLnBrk="1" hangingPunct="1"/>
            <a:r>
              <a:rPr lang="en-US" sz="2400">
                <a:latin typeface="Tahoma" charset="0"/>
              </a:rPr>
              <a:t>In phase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, pairs of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 are merged into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</a:t>
            </a:r>
            <a:r>
              <a:rPr lang="en-US" sz="2400" baseline="30000">
                <a:latin typeface="Symbol" charset="0"/>
              </a:rPr>
              <a:t>+</a:t>
            </a:r>
            <a:r>
              <a:rPr lang="en-US" sz="2400" baseline="30000">
                <a:latin typeface="Times New Roman" charset="0"/>
              </a:rPr>
              <a:t>1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Bottom-up Heap Construction</a:t>
            </a: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i</a:t>
            </a:r>
            <a:r>
              <a:rPr lang="en-US" baseline="30000">
                <a:latin typeface="Symbol" charset="0"/>
              </a:rPr>
              <a:t>+</a:t>
            </a:r>
            <a:r>
              <a:rPr lang="en-US" baseline="30000">
                <a:latin typeface="Times New Roman" charset="0"/>
              </a:rPr>
              <a:t>1</a:t>
            </a:r>
            <a:r>
              <a:rPr lang="en-US">
                <a:latin typeface="Symbol" charset="0"/>
              </a:rPr>
              <a:t>-</a:t>
            </a:r>
            <a:r>
              <a:rPr lang="en-US">
                <a:latin typeface="Times New Roman" charset="0"/>
              </a:rPr>
              <a:t>1</a:t>
            </a: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7391400" y="490538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lip" r:id="rId4" imgW="1744560" imgH="1584360" progId="MS_ClipArt_Gallery.2">
                  <p:embed/>
                </p:oleObj>
              </mc:Choice>
              <mc:Fallback>
                <p:oleObj name="Clip" r:id="rId4" imgW="1744560" imgH="1584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0538"/>
                        <a:ext cx="1371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720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CA68BA-2791-574E-BE9C-CF79360E0C6C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43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13CC5-370A-C648-B42E-768526863F59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04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A9CE74-7A72-744B-8B03-C1FDB3841845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131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5A08F1-717F-CB47-9DD2-DEAE5165B8BE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44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37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visualize the worst-case time of a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with a proxy path that goes first right and then repeatedly goes left until the bottom of the heap (this path may differ from the actual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path)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each node is traversed by at most two proxy paths, the total number of nodes of the proxy paths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Thus, bottom-up heap construction runs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Bottom-up heap construction is faster than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successive insertions and speeds up the first phase of heap-</a:t>
            </a:r>
            <a:r>
              <a:rPr lang="en-US" sz="2000" dirty="0" smtClean="0">
                <a:latin typeface="Tahoma" charset="0"/>
              </a:rPr>
              <a:t>sort, which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 </a:t>
            </a:r>
            <a:r>
              <a:rPr lang="en-US" sz="2000" b="1" dirty="0" smtClean="0">
                <a:latin typeface="Times New Roman" charset="0"/>
              </a:rPr>
              <a:t>log</a:t>
            </a:r>
            <a:r>
              <a:rPr lang="en-US" sz="2000" b="1" i="1" dirty="0" smtClean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 </a:t>
            </a:r>
            <a:r>
              <a:rPr lang="en-US" sz="2000" dirty="0" smtClean="0">
                <a:latin typeface="Tahoma" charset="0"/>
              </a:rPr>
              <a:t>in its second phase.</a:t>
            </a:r>
            <a:endParaRPr lang="en-US" sz="20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08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EDAF7-B868-2740-8478-2458D8CB4533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4191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Extending Priority </a:t>
            </a:r>
            <a:r>
              <a:rPr lang="en-US" sz="4000" dirty="0">
                <a:latin typeface="Tahoma" charset="0"/>
              </a:rPr>
              <a:t>Queues</a:t>
            </a:r>
          </a:p>
        </p:txBody>
      </p:sp>
      <p:grpSp>
        <p:nvGrpSpPr>
          <p:cNvPr id="3077" name="Group 467"/>
          <p:cNvGrpSpPr>
            <a:grpSpLocks/>
          </p:cNvGrpSpPr>
          <p:nvPr/>
        </p:nvGrpSpPr>
        <p:grpSpPr bwMode="auto">
          <a:xfrm>
            <a:off x="5791200" y="2514600"/>
            <a:ext cx="2286000" cy="3013075"/>
            <a:chOff x="3234" y="977"/>
            <a:chExt cx="1764" cy="2505"/>
          </a:xfrm>
        </p:grpSpPr>
        <p:sp>
          <p:nvSpPr>
            <p:cNvPr id="3079" name="Oval 430"/>
            <p:cNvSpPr>
              <a:spLocks noChangeArrowheads="1"/>
            </p:cNvSpPr>
            <p:nvPr/>
          </p:nvSpPr>
          <p:spPr bwMode="auto">
            <a:xfrm>
              <a:off x="3761" y="182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sp>
          <p:nvSpPr>
            <p:cNvPr id="3080" name="Oval 431"/>
            <p:cNvSpPr>
              <a:spLocks noChangeArrowheads="1"/>
            </p:cNvSpPr>
            <p:nvPr/>
          </p:nvSpPr>
          <p:spPr bwMode="auto">
            <a:xfrm>
              <a:off x="4131" y="2139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3081" name="AutoShape 436"/>
            <p:cNvCxnSpPr>
              <a:cxnSpLocks noChangeShapeType="1"/>
              <a:stCxn id="3083" idx="7"/>
              <a:endCxn id="3079" idx="3"/>
            </p:cNvCxnSpPr>
            <p:nvPr/>
          </p:nvCxnSpPr>
          <p:spPr bwMode="auto">
            <a:xfrm flipV="1">
              <a:off x="3563" y="2005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AutoShape 437"/>
            <p:cNvCxnSpPr>
              <a:cxnSpLocks noChangeShapeType="1"/>
              <a:stCxn id="3080" idx="1"/>
              <a:endCxn id="3079" idx="5"/>
            </p:cNvCxnSpPr>
            <p:nvPr/>
          </p:nvCxnSpPr>
          <p:spPr bwMode="auto">
            <a:xfrm flipH="1" flipV="1">
              <a:off x="3933" y="2005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3" name="Oval 438"/>
            <p:cNvSpPr>
              <a:spLocks noChangeArrowheads="1"/>
            </p:cNvSpPr>
            <p:nvPr/>
          </p:nvSpPr>
          <p:spPr bwMode="auto">
            <a:xfrm>
              <a:off x="3391" y="2139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grpSp>
          <p:nvGrpSpPr>
            <p:cNvPr id="3084" name="Group 443"/>
            <p:cNvGrpSpPr>
              <a:grpSpLocks/>
            </p:cNvGrpSpPr>
            <p:nvPr/>
          </p:nvGrpSpPr>
          <p:grpSpPr bwMode="auto">
            <a:xfrm>
              <a:off x="3234" y="988"/>
              <a:ext cx="432" cy="364"/>
              <a:chOff x="3000" y="1152"/>
              <a:chExt cx="672" cy="480"/>
            </a:xfrm>
          </p:grpSpPr>
          <p:sp>
            <p:nvSpPr>
              <p:cNvPr id="3105" name="AutoShape 444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6" name="Line 445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7" name="Line 446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85" name="Text Box 447"/>
            <p:cNvSpPr txBox="1">
              <a:spLocks noChangeArrowheads="1"/>
            </p:cNvSpPr>
            <p:nvPr/>
          </p:nvSpPr>
          <p:spPr bwMode="auto">
            <a:xfrm>
              <a:off x="3255" y="978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3086" name="Text Box 448"/>
            <p:cNvSpPr txBox="1">
              <a:spLocks noChangeArrowheads="1"/>
            </p:cNvSpPr>
            <p:nvPr/>
          </p:nvSpPr>
          <p:spPr bwMode="auto">
            <a:xfrm>
              <a:off x="3410" y="977"/>
              <a:ext cx="25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a</a:t>
              </a:r>
            </a:p>
          </p:txBody>
        </p:sp>
        <p:grpSp>
          <p:nvGrpSpPr>
            <p:cNvPr id="3087" name="Group 449"/>
            <p:cNvGrpSpPr>
              <a:grpSpLocks/>
            </p:cNvGrpSpPr>
            <p:nvPr/>
          </p:nvGrpSpPr>
          <p:grpSpPr bwMode="auto">
            <a:xfrm>
              <a:off x="3330" y="2932"/>
              <a:ext cx="432" cy="364"/>
              <a:chOff x="3000" y="1152"/>
              <a:chExt cx="672" cy="480"/>
            </a:xfrm>
          </p:grpSpPr>
          <p:sp>
            <p:nvSpPr>
              <p:cNvPr id="3102" name="AutoShape 45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3" name="Line 45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4" name="Line 45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88" name="Text Box 453"/>
            <p:cNvSpPr txBox="1">
              <a:spLocks noChangeArrowheads="1"/>
            </p:cNvSpPr>
            <p:nvPr/>
          </p:nvSpPr>
          <p:spPr bwMode="auto">
            <a:xfrm>
              <a:off x="3351" y="2922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3089" name="Text Box 454"/>
            <p:cNvSpPr txBox="1">
              <a:spLocks noChangeArrowheads="1"/>
            </p:cNvSpPr>
            <p:nvPr/>
          </p:nvSpPr>
          <p:spPr bwMode="auto">
            <a:xfrm>
              <a:off x="3506" y="2921"/>
              <a:ext cx="25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g</a:t>
              </a:r>
            </a:p>
          </p:txBody>
        </p:sp>
        <p:grpSp>
          <p:nvGrpSpPr>
            <p:cNvPr id="3090" name="Group 455"/>
            <p:cNvGrpSpPr>
              <a:grpSpLocks/>
            </p:cNvGrpSpPr>
            <p:nvPr/>
          </p:nvGrpSpPr>
          <p:grpSpPr bwMode="auto">
            <a:xfrm>
              <a:off x="4386" y="2932"/>
              <a:ext cx="432" cy="364"/>
              <a:chOff x="3000" y="1152"/>
              <a:chExt cx="672" cy="480"/>
            </a:xfrm>
          </p:grpSpPr>
          <p:sp>
            <p:nvSpPr>
              <p:cNvPr id="3099" name="AutoShape 45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0" name="Line 45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1" name="Line 45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91" name="Text Box 459"/>
            <p:cNvSpPr txBox="1">
              <a:spLocks noChangeArrowheads="1"/>
            </p:cNvSpPr>
            <p:nvPr/>
          </p:nvSpPr>
          <p:spPr bwMode="auto">
            <a:xfrm>
              <a:off x="4407" y="2922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3092" name="Text Box 460"/>
            <p:cNvSpPr txBox="1">
              <a:spLocks noChangeArrowheads="1"/>
            </p:cNvSpPr>
            <p:nvPr/>
          </p:nvSpPr>
          <p:spPr bwMode="auto">
            <a:xfrm>
              <a:off x="4565" y="2921"/>
              <a:ext cx="2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e</a:t>
              </a:r>
            </a:p>
          </p:txBody>
        </p:sp>
        <p:sp>
          <p:nvSpPr>
            <p:cNvPr id="3093" name="Freeform 461"/>
            <p:cNvSpPr>
              <a:spLocks/>
            </p:cNvSpPr>
            <p:nvPr/>
          </p:nvSpPr>
          <p:spPr bwMode="auto">
            <a:xfrm>
              <a:off x="3325" y="1271"/>
              <a:ext cx="437" cy="630"/>
            </a:xfrm>
            <a:custGeom>
              <a:avLst/>
              <a:gdLst>
                <a:gd name="T0" fmla="*/ 119 w 437"/>
                <a:gd name="T1" fmla="*/ 0 h 630"/>
                <a:gd name="T2" fmla="*/ 53 w 437"/>
                <a:gd name="T3" fmla="*/ 360 h 630"/>
                <a:gd name="T4" fmla="*/ 437 w 437"/>
                <a:gd name="T5" fmla="*/ 630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4" name="Freeform 462"/>
            <p:cNvSpPr>
              <a:spLocks/>
            </p:cNvSpPr>
            <p:nvPr/>
          </p:nvSpPr>
          <p:spPr bwMode="auto">
            <a:xfrm>
              <a:off x="3552" y="2255"/>
              <a:ext cx="421" cy="1165"/>
            </a:xfrm>
            <a:custGeom>
              <a:avLst/>
              <a:gdLst>
                <a:gd name="T0" fmla="*/ 0 w 421"/>
                <a:gd name="T1" fmla="*/ 978 h 1165"/>
                <a:gd name="T2" fmla="*/ 372 w 421"/>
                <a:gd name="T3" fmla="*/ 1038 h 1165"/>
                <a:gd name="T4" fmla="*/ 294 w 421"/>
                <a:gd name="T5" fmla="*/ 216 h 1165"/>
                <a:gd name="T6" fmla="*/ 54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5" name="Freeform 463"/>
            <p:cNvSpPr>
              <a:spLocks/>
            </p:cNvSpPr>
            <p:nvPr/>
          </p:nvSpPr>
          <p:spPr bwMode="auto">
            <a:xfrm>
              <a:off x="4350" y="2261"/>
              <a:ext cx="648" cy="1221"/>
            </a:xfrm>
            <a:custGeom>
              <a:avLst/>
              <a:gdLst>
                <a:gd name="T0" fmla="*/ 257 w 648"/>
                <a:gd name="T1" fmla="*/ 953 h 1221"/>
                <a:gd name="T2" fmla="*/ 642 w 648"/>
                <a:gd name="T3" fmla="*/ 1104 h 1221"/>
                <a:gd name="T4" fmla="*/ 294 w 648"/>
                <a:gd name="T5" fmla="*/ 252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6" name="Freeform 464"/>
            <p:cNvSpPr>
              <a:spLocks/>
            </p:cNvSpPr>
            <p:nvPr/>
          </p:nvSpPr>
          <p:spPr bwMode="auto">
            <a:xfrm>
              <a:off x="3552" y="1344"/>
              <a:ext cx="381" cy="575"/>
            </a:xfrm>
            <a:custGeom>
              <a:avLst/>
              <a:gdLst>
                <a:gd name="T0" fmla="*/ 307 w 381"/>
                <a:gd name="T1" fmla="*/ 575 h 575"/>
                <a:gd name="T2" fmla="*/ 330 w 381"/>
                <a:gd name="T3" fmla="*/ 30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7" name="Freeform 465"/>
            <p:cNvSpPr>
              <a:spLocks/>
            </p:cNvSpPr>
            <p:nvPr/>
          </p:nvSpPr>
          <p:spPr bwMode="auto">
            <a:xfrm>
              <a:off x="4157" y="2244"/>
              <a:ext cx="229" cy="846"/>
            </a:xfrm>
            <a:custGeom>
              <a:avLst/>
              <a:gdLst>
                <a:gd name="T0" fmla="*/ 81 w 229"/>
                <a:gd name="T1" fmla="*/ 0 h 846"/>
                <a:gd name="T2" fmla="*/ 25 w 229"/>
                <a:gd name="T3" fmla="*/ 558 h 846"/>
                <a:gd name="T4" fmla="*/ 229 w 229"/>
                <a:gd name="T5" fmla="*/ 846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8" name="Freeform 466"/>
            <p:cNvSpPr>
              <a:spLocks/>
            </p:cNvSpPr>
            <p:nvPr/>
          </p:nvSpPr>
          <p:spPr bwMode="auto">
            <a:xfrm>
              <a:off x="3444" y="2238"/>
              <a:ext cx="90" cy="678"/>
            </a:xfrm>
            <a:custGeom>
              <a:avLst/>
              <a:gdLst>
                <a:gd name="T0" fmla="*/ 51 w 90"/>
                <a:gd name="T1" fmla="*/ 0 h 678"/>
                <a:gd name="T2" fmla="*/ 6 w 90"/>
                <a:gd name="T3" fmla="*/ 378 h 678"/>
                <a:gd name="T4" fmla="*/ 90 w 90"/>
                <a:gd name="T5" fmla="*/ 678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3078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3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2E7337-19FE-1147-89F9-46F1DE64E2E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Tahoma" charset="0"/>
              </a:rPr>
              <a:t>Entries Locator </a:t>
            </a:r>
            <a:r>
              <a:rPr lang="en-US" sz="3600" dirty="0">
                <a:latin typeface="Tahoma" charset="0"/>
              </a:rPr>
              <a:t>and Priority </a:t>
            </a:r>
            <a:r>
              <a:rPr lang="en-US" sz="3600" dirty="0" smtClean="0">
                <a:latin typeface="Tahoma" charset="0"/>
              </a:rPr>
              <a:t>Queues</a:t>
            </a:r>
            <a:endParaRPr lang="en-US" sz="3600" dirty="0">
              <a:latin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381500" cy="4724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entry </a:t>
            </a:r>
            <a:r>
              <a:rPr lang="en-US" sz="2400" dirty="0">
                <a:latin typeface="Tahoma" charset="0"/>
              </a:rPr>
              <a:t>stores a (key, value) </a:t>
            </a:r>
            <a:r>
              <a:rPr lang="en-US" sz="2400" dirty="0" smtClean="0">
                <a:latin typeface="Tahoma" charset="0"/>
              </a:rPr>
              <a:t>pair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Locator</a:t>
            </a:r>
            <a:r>
              <a:rPr lang="en-US" sz="2400" dirty="0" smtClean="0">
                <a:latin typeface="Tahoma" charset="0"/>
              </a:rPr>
              <a:t> maintains the position of (</a:t>
            </a:r>
            <a:r>
              <a:rPr lang="en-US" sz="2400" dirty="0" err="1" smtClean="0">
                <a:latin typeface="Tahoma" charset="0"/>
              </a:rPr>
              <a:t>k,v</a:t>
            </a:r>
            <a:r>
              <a:rPr lang="en-US" sz="2400" dirty="0" smtClean="0">
                <a:latin typeface="Tahoma" charset="0"/>
              </a:rPr>
              <a:t>).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</a:rPr>
              <a:t>Locator L methods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k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ey</a:t>
            </a:r>
            <a:r>
              <a:rPr lang="en-US" sz="2000" dirty="0">
                <a:latin typeface="Tahoma" charset="0"/>
              </a:rPr>
              <a:t>(): returns the key </a:t>
            </a:r>
            <a:r>
              <a:rPr lang="en-US" sz="2000" dirty="0" smtClean="0">
                <a:latin typeface="Tahoma" charset="0"/>
              </a:rPr>
              <a:t>of the item associated </a:t>
            </a:r>
            <a:r>
              <a:rPr lang="en-US" sz="2000" dirty="0">
                <a:latin typeface="Tahoma" charset="0"/>
              </a:rPr>
              <a:t>with </a:t>
            </a:r>
            <a:r>
              <a:rPr lang="en-US" sz="2000" dirty="0" smtClean="0">
                <a:latin typeface="Tahoma" charset="0"/>
              </a:rPr>
              <a:t> with locator L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element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): returns </a:t>
            </a: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 smtClean="0">
                <a:latin typeface="Tahoma" charset="0"/>
              </a:rPr>
              <a:t>the element </a:t>
            </a:r>
            <a:r>
              <a:rPr lang="en-US" sz="2000" dirty="0" smtClean="0">
                <a:latin typeface="Tahoma" charset="0"/>
              </a:rPr>
              <a:t>paired of the item associated with locator L</a:t>
            </a:r>
            <a:endParaRPr lang="en-US" sz="2000" dirty="0">
              <a:latin typeface="Tahoma" charset="0"/>
            </a:endParaRPr>
          </a:p>
        </p:txBody>
      </p:sp>
      <p:sp>
        <p:nvSpPr>
          <p:cNvPr id="101409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8100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Priority Queue ADT: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insert</a:t>
            </a:r>
            <a:r>
              <a:rPr lang="en-US" sz="2000" dirty="0" smtClean="0"/>
              <a:t>(k, x)</a:t>
            </a:r>
            <a:br>
              <a:rPr lang="en-US" sz="2000" dirty="0" smtClean="0"/>
            </a:br>
            <a:r>
              <a:rPr lang="en-US" sz="2000" dirty="0" smtClean="0"/>
              <a:t>inserts an entry with key k and value </a:t>
            </a:r>
            <a:r>
              <a:rPr lang="en-US" sz="2000" dirty="0" smtClean="0"/>
              <a:t>x 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err="1" smtClean="0">
                <a:solidFill>
                  <a:schemeClr val="tx2"/>
                </a:solidFill>
              </a:rPr>
              <a:t>removeMin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removes and returns the entry with smallest key</a:t>
            </a:r>
            <a:endParaRPr lang="en-US" sz="2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min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returns, but does not remove, an entry with smallest key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size</a:t>
            </a:r>
            <a:r>
              <a:rPr lang="en-US" sz="2000" dirty="0" smtClean="0"/>
              <a:t>(), </a:t>
            </a:r>
            <a:r>
              <a:rPr lang="en-US" sz="2000" dirty="0" err="1" smtClean="0">
                <a:solidFill>
                  <a:schemeClr val="tx2"/>
                </a:solidFill>
              </a:rPr>
              <a:t>isEmpty</a:t>
            </a:r>
            <a:r>
              <a:rPr lang="en-US" sz="2000" dirty="0" smtClean="0"/>
              <a:t>()</a:t>
            </a:r>
          </a:p>
        </p:txBody>
      </p:sp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Every pair of such keys must be comparable according to a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total order</a:t>
            </a:r>
            <a:r>
              <a:rPr lang="en-US" dirty="0" smtClean="0">
                <a:ea typeface="+mn-ea"/>
              </a:rPr>
              <a:t>.</a:t>
            </a:r>
            <a:endParaRPr lang="en-US" b="1" i="1" dirty="0" smtClean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572000" cy="4343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Mathematical concept of </a:t>
            </a:r>
            <a:r>
              <a:rPr lang="en-US" sz="2000" b="1" dirty="0">
                <a:solidFill>
                  <a:srgbClr val="FF0000"/>
                </a:solidFill>
                <a:latin typeface="Tahoma" charset="0"/>
              </a:rPr>
              <a:t>total order </a:t>
            </a:r>
            <a:r>
              <a:rPr lang="en-US" sz="2000" dirty="0">
                <a:latin typeface="Tahoma" charset="0"/>
              </a:rPr>
              <a:t>relation </a:t>
            </a:r>
            <a:r>
              <a:rPr lang="en-US" sz="2000" dirty="0">
                <a:latin typeface="Times New Roman" charset="0"/>
                <a:sym typeface="Symbol" charset="0"/>
              </a:rPr>
              <a:t>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b="1" dirty="0" smtClean="0">
                <a:solidFill>
                  <a:srgbClr val="FF0000"/>
                </a:solidFill>
                <a:latin typeface="Tahoma" charset="0"/>
              </a:rPr>
              <a:t>Comparability</a:t>
            </a:r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</a:rPr>
              <a:t>property: either 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y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  <a:sym typeface="Symbol" charset="0"/>
              </a:rPr>
              <a:t>or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y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x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r>
              <a:rPr lang="en-US" sz="1800" b="1" dirty="0" smtClean="0">
                <a:solidFill>
                  <a:srgbClr val="FF0000"/>
                </a:solidFill>
                <a:latin typeface="Tahoma" charset="0"/>
              </a:rPr>
              <a:t>Reflexive</a:t>
            </a:r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</a:rPr>
              <a:t>property: 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smtClean="0">
                <a:latin typeface="Times New Roman" charset="0"/>
              </a:rPr>
              <a:t>x</a:t>
            </a:r>
            <a:r>
              <a:rPr lang="en-US" sz="1800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 b="1" dirty="0" err="1" smtClean="0">
                <a:solidFill>
                  <a:srgbClr val="FF0000"/>
                </a:solidFill>
                <a:latin typeface="Tahoma" charset="0"/>
              </a:rPr>
              <a:t>Antisymmetric</a:t>
            </a:r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>
                <a:latin typeface="Tahoma" charset="0"/>
              </a:rPr>
              <a:t>property:</a:t>
            </a:r>
            <a:br>
              <a:rPr lang="en-US" sz="1800" dirty="0">
                <a:latin typeface="Tahoma" charset="0"/>
              </a:rPr>
            </a:b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y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  <a:sym typeface="Symbol" charset="0"/>
              </a:rPr>
              <a:t>and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y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x </a:t>
            </a:r>
            <a:r>
              <a:rPr lang="en-US" sz="1800" dirty="0">
                <a:latin typeface="Tahoma" charset="0"/>
                <a:sym typeface="Symbol" charset="0"/>
              </a:rPr>
              <a:t> 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y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b="1" dirty="0">
                <a:solidFill>
                  <a:srgbClr val="FF0000"/>
                </a:solidFill>
                <a:latin typeface="Tahoma" charset="0"/>
              </a:rPr>
              <a:t>Transitive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>
                <a:latin typeface="Tahoma" charset="0"/>
              </a:rPr>
              <a:t>property: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y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  <a:sym typeface="Symbol" charset="0"/>
              </a:rPr>
              <a:t>and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y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z </a:t>
            </a:r>
            <a:r>
              <a:rPr lang="en-US" sz="1800" dirty="0">
                <a:latin typeface="Tahoma" charset="0"/>
                <a:sym typeface="Symbol" charset="0"/>
              </a:rPr>
              <a:t> 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dirty="0">
                <a:latin typeface="Times New Roman" charset="0"/>
                <a:sym typeface="Symbol" charset="0"/>
              </a:rPr>
              <a:t>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smtClean="0">
                <a:latin typeface="Times New Roman" charset="0"/>
              </a:rPr>
              <a:t>z</a:t>
            </a:r>
          </a:p>
          <a:p>
            <a:pPr eaLnBrk="1" hangingPunct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there is a notion of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smallest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 k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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any other key 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otal order.</a:t>
            </a:r>
          </a:p>
          <a:p>
            <a:pPr eaLnBrk="1" hangingPunct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Total order defines a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linear ordering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charset="0"/>
              </a:rPr>
              <a:t>relationship.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172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F62687-FEE2-A04B-8227-FD4C35B39911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Stock Application Revisited</a:t>
            </a:r>
            <a:endParaRPr lang="en-US" dirty="0">
              <a:latin typeface="Tahoma" charset="0"/>
            </a:endParaRP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key, p, of an order is the price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value, s, for an entry is the number of shares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buy order (p,s) is executed when a sell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&lt;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sell order (p,s) is executed when a buy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cancel their order before it executes?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update the price or number of shares for their order?</a:t>
            </a:r>
          </a:p>
        </p:txBody>
      </p:sp>
      <p:pic>
        <p:nvPicPr>
          <p:cNvPr id="5126" name="Picture 6" descr="BS00558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457200"/>
            <a:ext cx="1023286" cy="900113"/>
          </a:xfrm>
          <a:noFill/>
        </p:spPr>
      </p:pic>
      <p:sp>
        <p:nvSpPr>
          <p:cNvPr id="51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B937CA-7574-294C-91CF-2FA90541C9B7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j-ea"/>
              </a:rPr>
              <a:t>Locator-based</a:t>
            </a:r>
            <a:r>
              <a:rPr lang="en-US" sz="2800" dirty="0" smtClean="0">
                <a:ea typeface="+mj-ea"/>
              </a:rPr>
              <a:t> </a:t>
            </a:r>
            <a:r>
              <a:rPr lang="en-US" sz="2800" dirty="0" smtClean="0">
                <a:ea typeface="+mj-ea"/>
              </a:rPr>
              <a:t>Priority Queue </a:t>
            </a:r>
            <a:r>
              <a:rPr lang="en-US" sz="2800" dirty="0" smtClean="0">
                <a:ea typeface="+mj-ea"/>
              </a:rPr>
              <a:t>Methods</a:t>
            </a:r>
            <a:endParaRPr lang="en-US" sz="3200" dirty="0" smtClean="0">
              <a:ea typeface="+mj-ea"/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in(): </a:t>
            </a:r>
            <a:r>
              <a:rPr lang="en-US" sz="2400" dirty="0" smtClean="0">
                <a:latin typeface="Tahoma" charset="0"/>
              </a:rPr>
              <a:t>Return the locator to an item of P with smallest key</a:t>
            </a:r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insert</a:t>
            </a:r>
            <a:r>
              <a:rPr lang="en-US" sz="2400" dirty="0" smtClean="0">
                <a:latin typeface="Tahoma" charset="0"/>
              </a:rPr>
              <a:t>(</a:t>
            </a:r>
            <a:r>
              <a:rPr lang="en-US" sz="2400" dirty="0" err="1" smtClean="0">
                <a:latin typeface="Tahoma" charset="0"/>
              </a:rPr>
              <a:t>k,e</a:t>
            </a:r>
            <a:r>
              <a:rPr lang="en-US" sz="2400" dirty="0" smtClean="0">
                <a:latin typeface="Tahoma" charset="0"/>
              </a:rPr>
              <a:t>): </a:t>
            </a:r>
            <a:r>
              <a:rPr lang="en-US" sz="2400" dirty="0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nsert a new item with element e and key k and return a locator to the item 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400" dirty="0" smtClean="0">
                <a:latin typeface="Tahoma" charset="0"/>
              </a:rPr>
              <a:t>(L): </a:t>
            </a:r>
            <a:r>
              <a:rPr lang="en-US" sz="2400" dirty="0">
                <a:latin typeface="Tahoma" charset="0"/>
              </a:rPr>
              <a:t>Remove from P </a:t>
            </a:r>
            <a:r>
              <a:rPr lang="en-US" sz="2400" dirty="0" smtClean="0">
                <a:latin typeface="Tahoma" charset="0"/>
              </a:rPr>
              <a:t>the item with  locator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L</a:t>
            </a:r>
            <a:r>
              <a:rPr lang="en-US" sz="2400" dirty="0">
                <a:latin typeface="Tahoma" charset="0"/>
              </a:rPr>
              <a:t>	</a:t>
            </a: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  <a:latin typeface="Tahoma" charset="0"/>
              </a:rPr>
              <a:t>replaceKey</a:t>
            </a:r>
            <a:r>
              <a:rPr lang="en-US" sz="2400" dirty="0" smtClean="0">
                <a:latin typeface="Tahoma" charset="0"/>
              </a:rPr>
              <a:t>(</a:t>
            </a:r>
            <a:r>
              <a:rPr lang="en-US" sz="2400" dirty="0" err="1">
                <a:latin typeface="Tahoma" charset="0"/>
              </a:rPr>
              <a:t>L</a:t>
            </a:r>
            <a:r>
              <a:rPr lang="en-US" sz="2400" dirty="0" err="1" smtClean="0">
                <a:latin typeface="Tahoma" charset="0"/>
              </a:rPr>
              <a:t>,k</a:t>
            </a:r>
            <a:r>
              <a:rPr lang="en-US" sz="2400" dirty="0">
                <a:latin typeface="Tahoma" charset="0"/>
              </a:rPr>
              <a:t>): Replace with k and return the key of </a:t>
            </a:r>
            <a:r>
              <a:rPr lang="en-US" sz="2400" dirty="0" smtClean="0">
                <a:latin typeface="Tahoma" charset="0"/>
              </a:rPr>
              <a:t>the item with locator L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an error </a:t>
            </a:r>
            <a:r>
              <a:rPr lang="en-US" sz="2000" dirty="0">
                <a:latin typeface="Tahoma" charset="0"/>
              </a:rPr>
              <a:t>condition occurs if k is invalid (that is, k cannot be compared with other keys).	</a:t>
            </a: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  <a:latin typeface="Tahoma" charset="0"/>
              </a:rPr>
              <a:t>replaceElement</a:t>
            </a:r>
            <a:r>
              <a:rPr lang="en-US" sz="2400" dirty="0" smtClean="0">
                <a:latin typeface="Tahoma" charset="0"/>
              </a:rPr>
              <a:t>(</a:t>
            </a:r>
            <a:r>
              <a:rPr lang="en-US" sz="2400" dirty="0" err="1" smtClean="0">
                <a:latin typeface="Tahoma" charset="0"/>
              </a:rPr>
              <a:t>L</a:t>
            </a:r>
            <a:r>
              <a:rPr lang="en-US" sz="2400" dirty="0" err="1" smtClean="0">
                <a:latin typeface="Tahoma" charset="0"/>
              </a:rPr>
              <a:t>,e</a:t>
            </a:r>
            <a:r>
              <a:rPr lang="en-US" sz="2400" dirty="0" smtClean="0">
                <a:latin typeface="Tahoma" charset="0"/>
              </a:rPr>
              <a:t>): </a:t>
            </a:r>
            <a:r>
              <a:rPr lang="en-US" sz="2400" dirty="0">
                <a:latin typeface="Tahoma" charset="0"/>
              </a:rPr>
              <a:t>Replace with </a:t>
            </a:r>
            <a:r>
              <a:rPr lang="en-US" sz="2400" dirty="0">
                <a:latin typeface="Tahoma" charset="0"/>
              </a:rPr>
              <a:t>e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return the </a:t>
            </a:r>
            <a:r>
              <a:rPr lang="en-US" sz="2400" dirty="0" smtClean="0">
                <a:latin typeface="Tahoma" charset="0"/>
              </a:rPr>
              <a:t>element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 smtClean="0">
                <a:latin typeface="Tahoma" charset="0"/>
              </a:rPr>
              <a:t>the item with locator L</a:t>
            </a:r>
            <a:endParaRPr lang="en-US" sz="2400" dirty="0" smtClean="0">
              <a:latin typeface="Tahoma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Tahoma" charset="0"/>
              </a:rPr>
              <a:t>	</a:t>
            </a:r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F83108-1CE0-A040-9596-BA44EC43C18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</a:rPr>
              <a:t>Operation			Output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()	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  <a:latin typeface="CMSS10" charset="0"/>
              </a:rPr>
              <a:t>key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		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		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 smtClean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MR10" charset="0"/>
              </a:rPr>
              <a:t>replaceKey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MSS10" charset="0"/>
              </a:rPr>
              <a:t>replaceElement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 smtClean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L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			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(7, D)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				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  <a:endParaRPr lang="en-US" sz="2800" dirty="0">
              <a:latin typeface="Tahoma" charset="0"/>
            </a:endParaRP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762000" y="19812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xfrm>
            <a:off x="0" y="6477000"/>
            <a:ext cx="35814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2015 Goodrich and </a:t>
            </a:r>
            <a:r>
              <a:rPr lang="en-US" sz="1400" dirty="0" err="1" smtClean="0"/>
              <a:t>Tamassia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CB8FEE-FCA6-FC4D-9407-128F2C1A32B2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Locating Entries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 order to implement the operations remove</a:t>
            </a:r>
            <a:r>
              <a:rPr lang="en-US" dirty="0" smtClean="0">
                <a:latin typeface="Tahoma" charset="0"/>
              </a:rPr>
              <a:t>(e)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replaceKey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e,k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and </a:t>
            </a:r>
            <a:r>
              <a:rPr lang="en-US" dirty="0" err="1" smtClean="0">
                <a:latin typeface="Tahoma" charset="0"/>
              </a:rPr>
              <a:t>replaceElement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e,v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we need fast ways of locating an entry e in a priority queue.</a:t>
            </a:r>
          </a:p>
          <a:p>
            <a:pPr eaLnBrk="1" hangingPunct="1"/>
            <a:r>
              <a:rPr lang="en-US" dirty="0">
                <a:latin typeface="Tahoma" charset="0"/>
              </a:rPr>
              <a:t>We can always just search the entire data structure to find an entry e, but there are better ways for locating entries.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0B8E5E-0454-F047-8299-015C35567681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Location-Aware Entries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A location-aware entry (locator) identifies and tracks the location of its (key, value) object within a data structure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Intuitive notion: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Coat claim check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Valet claim ticket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Reservation number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Main idea: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Since entries are created and returned from the data structure itself, it can return location-aware entries, thereby making future updates easier</a:t>
            </a:r>
            <a:endParaRPr lang="en-US" sz="2400" dirty="0" smtClean="0"/>
          </a:p>
        </p:txBody>
      </p:sp>
      <p:pic>
        <p:nvPicPr>
          <p:cNvPr id="9222" name="Picture 8" descr="PE01896_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228600"/>
            <a:ext cx="1752600" cy="1516063"/>
          </a:xfrm>
          <a:noFill/>
        </p:spPr>
      </p:pic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A379F-6D0A-9D42-81DA-B4855B13B103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List 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location-aware list entry is an object storing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key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value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position (or rank) of the item in the list</a:t>
            </a:r>
          </a:p>
          <a:p>
            <a:pPr eaLnBrk="1" hangingPunct="1"/>
            <a:r>
              <a:rPr lang="en-US" sz="2400">
                <a:latin typeface="Tahoma" charset="0"/>
              </a:rPr>
              <a:t>In turn, the position (or array cell) stores the entry</a:t>
            </a:r>
          </a:p>
          <a:p>
            <a:pPr eaLnBrk="1" hangingPunct="1"/>
            <a:r>
              <a:rPr lang="en-US" sz="2400">
                <a:latin typeface="Tahoma" charset="0"/>
              </a:rPr>
              <a:t>Back pointers (or ranks) are updated during swaps</a:t>
            </a:r>
          </a:p>
        </p:txBody>
      </p:sp>
      <p:sp>
        <p:nvSpPr>
          <p:cNvPr id="10246" name="Rectangle 64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5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67"/>
          <p:cNvSpPr>
            <a:spLocks/>
          </p:cNvSpPr>
          <p:nvPr/>
        </p:nvSpPr>
        <p:spPr bwMode="auto">
          <a:xfrm>
            <a:off x="2667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68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69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70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71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72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73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74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75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76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77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8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79"/>
          <p:cNvSpPr>
            <a:spLocks/>
          </p:cNvSpPr>
          <p:nvPr/>
        </p:nvSpPr>
        <p:spPr bwMode="auto">
          <a:xfrm rot="10800000">
            <a:off x="2819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8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8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82"/>
          <p:cNvSpPr>
            <a:spLocks/>
          </p:cNvSpPr>
          <p:nvPr/>
        </p:nvSpPr>
        <p:spPr bwMode="auto">
          <a:xfrm>
            <a:off x="228917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83"/>
          <p:cNvSpPr>
            <a:spLocks/>
          </p:cNvSpPr>
          <p:nvPr/>
        </p:nvSpPr>
        <p:spPr bwMode="auto">
          <a:xfrm>
            <a:off x="381000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84"/>
          <p:cNvSpPr>
            <a:spLocks/>
          </p:cNvSpPr>
          <p:nvPr/>
        </p:nvSpPr>
        <p:spPr bwMode="auto">
          <a:xfrm>
            <a:off x="533082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85"/>
          <p:cNvSpPr>
            <a:spLocks/>
          </p:cNvSpPr>
          <p:nvPr/>
        </p:nvSpPr>
        <p:spPr bwMode="auto">
          <a:xfrm>
            <a:off x="685165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90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91"/>
          <p:cNvSpPr>
            <a:spLocks noChangeArrowheads="1"/>
          </p:cNvSpPr>
          <p:nvPr/>
        </p:nvSpPr>
        <p:spPr bwMode="auto">
          <a:xfrm>
            <a:off x="99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92"/>
          <p:cNvSpPr>
            <a:spLocks/>
          </p:cNvSpPr>
          <p:nvPr/>
        </p:nvSpPr>
        <p:spPr bwMode="auto">
          <a:xfrm>
            <a:off x="7239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93"/>
          <p:cNvSpPr>
            <a:spLocks/>
          </p:cNvSpPr>
          <p:nvPr/>
        </p:nvSpPr>
        <p:spPr bwMode="auto">
          <a:xfrm rot="10800000">
            <a:off x="7391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94"/>
          <p:cNvSpPr>
            <a:spLocks/>
          </p:cNvSpPr>
          <p:nvPr/>
        </p:nvSpPr>
        <p:spPr bwMode="auto">
          <a:xfrm>
            <a:off x="1143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95"/>
          <p:cNvSpPr>
            <a:spLocks/>
          </p:cNvSpPr>
          <p:nvPr/>
        </p:nvSpPr>
        <p:spPr bwMode="auto">
          <a:xfrm rot="10800000">
            <a:off x="1295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96"/>
          <p:cNvSpPr txBox="1">
            <a:spLocks noChangeArrowheads="1"/>
          </p:cNvSpPr>
          <p:nvPr/>
        </p:nvSpPr>
        <p:spPr bwMode="auto">
          <a:xfrm>
            <a:off x="7693025" y="4191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trailer</a:t>
            </a:r>
          </a:p>
        </p:txBody>
      </p:sp>
      <p:sp>
        <p:nvSpPr>
          <p:cNvPr id="10275" name="Text Box 97"/>
          <p:cNvSpPr txBox="1">
            <a:spLocks noChangeArrowheads="1"/>
          </p:cNvSpPr>
          <p:nvPr/>
        </p:nvSpPr>
        <p:spPr bwMode="auto">
          <a:xfrm>
            <a:off x="625475" y="42672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header</a:t>
            </a:r>
          </a:p>
        </p:txBody>
      </p:sp>
      <p:sp>
        <p:nvSpPr>
          <p:cNvPr id="10276" name="AutoShape 98"/>
          <p:cNvSpPr>
            <a:spLocks noChangeArrowheads="1"/>
          </p:cNvSpPr>
          <p:nvPr/>
        </p:nvSpPr>
        <p:spPr bwMode="auto">
          <a:xfrm>
            <a:off x="1676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Text Box 99"/>
          <p:cNvSpPr txBox="1">
            <a:spLocks noChangeArrowheads="1"/>
          </p:cNvSpPr>
          <p:nvPr/>
        </p:nvSpPr>
        <p:spPr bwMode="auto">
          <a:xfrm>
            <a:off x="5611813" y="42513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nodes/positions</a:t>
            </a:r>
          </a:p>
        </p:txBody>
      </p:sp>
      <p:sp>
        <p:nvSpPr>
          <p:cNvPr id="10278" name="AutoShape 100"/>
          <p:cNvSpPr>
            <a:spLocks noChangeArrowheads="1"/>
          </p:cNvSpPr>
          <p:nvPr/>
        </p:nvSpPr>
        <p:spPr bwMode="auto">
          <a:xfrm>
            <a:off x="1905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Text Box 101"/>
          <p:cNvSpPr txBox="1">
            <a:spLocks noChangeArrowheads="1"/>
          </p:cNvSpPr>
          <p:nvPr/>
        </p:nvSpPr>
        <p:spPr bwMode="auto">
          <a:xfrm>
            <a:off x="6477000" y="6019800"/>
            <a:ext cx="94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entries</a:t>
            </a:r>
          </a:p>
        </p:txBody>
      </p:sp>
      <p:grpSp>
        <p:nvGrpSpPr>
          <p:cNvPr id="10280" name="Group 106"/>
          <p:cNvGrpSpPr>
            <a:grpSpLocks/>
          </p:cNvGrpSpPr>
          <p:nvPr/>
        </p:nvGrpSpPr>
        <p:grpSpPr bwMode="auto">
          <a:xfrm>
            <a:off x="2133600" y="5365750"/>
            <a:ext cx="685800" cy="577850"/>
            <a:chOff x="3000" y="1152"/>
            <a:chExt cx="672" cy="480"/>
          </a:xfrm>
        </p:grpSpPr>
        <p:sp>
          <p:nvSpPr>
            <p:cNvPr id="10306" name="AutoShape 10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0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0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1" name="Text Box 110"/>
          <p:cNvSpPr txBox="1">
            <a:spLocks noChangeArrowheads="1"/>
          </p:cNvSpPr>
          <p:nvPr/>
        </p:nvSpPr>
        <p:spPr bwMode="auto">
          <a:xfrm>
            <a:off x="21796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2" name="Text Box 111"/>
          <p:cNvSpPr txBox="1">
            <a:spLocks noChangeArrowheads="1"/>
          </p:cNvSpPr>
          <p:nvPr/>
        </p:nvSpPr>
        <p:spPr bwMode="auto">
          <a:xfrm>
            <a:off x="24685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3" name="Group 112"/>
          <p:cNvGrpSpPr>
            <a:grpSpLocks/>
          </p:cNvGrpSpPr>
          <p:nvPr/>
        </p:nvGrpSpPr>
        <p:grpSpPr bwMode="auto">
          <a:xfrm>
            <a:off x="3733800" y="5365750"/>
            <a:ext cx="685800" cy="577850"/>
            <a:chOff x="3000" y="1152"/>
            <a:chExt cx="672" cy="480"/>
          </a:xfrm>
        </p:grpSpPr>
        <p:sp>
          <p:nvSpPr>
            <p:cNvPr id="10303" name="AutoShape 11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1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1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4" name="Text Box 116"/>
          <p:cNvSpPr txBox="1">
            <a:spLocks noChangeArrowheads="1"/>
          </p:cNvSpPr>
          <p:nvPr/>
        </p:nvSpPr>
        <p:spPr bwMode="auto">
          <a:xfrm>
            <a:off x="37798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85" name="Text Box 117"/>
          <p:cNvSpPr txBox="1">
            <a:spLocks noChangeArrowheads="1"/>
          </p:cNvSpPr>
          <p:nvPr/>
        </p:nvSpPr>
        <p:spPr bwMode="auto">
          <a:xfrm>
            <a:off x="40687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6" name="Group 118"/>
          <p:cNvGrpSpPr>
            <a:grpSpLocks/>
          </p:cNvGrpSpPr>
          <p:nvPr/>
        </p:nvGrpSpPr>
        <p:grpSpPr bwMode="auto">
          <a:xfrm>
            <a:off x="5181600" y="5351463"/>
            <a:ext cx="685800" cy="577850"/>
            <a:chOff x="3000" y="1152"/>
            <a:chExt cx="672" cy="480"/>
          </a:xfrm>
        </p:grpSpPr>
        <p:sp>
          <p:nvSpPr>
            <p:cNvPr id="10300" name="AutoShape 11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2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Text Box 122"/>
          <p:cNvSpPr txBox="1">
            <a:spLocks noChangeArrowheads="1"/>
          </p:cNvSpPr>
          <p:nvPr/>
        </p:nvSpPr>
        <p:spPr bwMode="auto">
          <a:xfrm>
            <a:off x="5227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8" name="Text Box 123"/>
          <p:cNvSpPr txBox="1">
            <a:spLocks noChangeArrowheads="1"/>
          </p:cNvSpPr>
          <p:nvPr/>
        </p:nvSpPr>
        <p:spPr bwMode="auto">
          <a:xfrm>
            <a:off x="5516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9" name="Group 124"/>
          <p:cNvGrpSpPr>
            <a:grpSpLocks/>
          </p:cNvGrpSpPr>
          <p:nvPr/>
        </p:nvGrpSpPr>
        <p:grpSpPr bwMode="auto">
          <a:xfrm>
            <a:off x="6705600" y="5351463"/>
            <a:ext cx="685800" cy="577850"/>
            <a:chOff x="3000" y="1152"/>
            <a:chExt cx="672" cy="480"/>
          </a:xfrm>
        </p:grpSpPr>
        <p:sp>
          <p:nvSpPr>
            <p:cNvPr id="10297" name="AutoShape 12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12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12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0" name="Text Box 128"/>
          <p:cNvSpPr txBox="1">
            <a:spLocks noChangeArrowheads="1"/>
          </p:cNvSpPr>
          <p:nvPr/>
        </p:nvSpPr>
        <p:spPr bwMode="auto">
          <a:xfrm>
            <a:off x="6751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1" name="Text Box 129"/>
          <p:cNvSpPr txBox="1">
            <a:spLocks noChangeArrowheads="1"/>
          </p:cNvSpPr>
          <p:nvPr/>
        </p:nvSpPr>
        <p:spPr bwMode="auto">
          <a:xfrm>
            <a:off x="7040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0292" name="Freeform 130"/>
          <p:cNvSpPr>
            <a:spLocks/>
          </p:cNvSpPr>
          <p:nvPr/>
        </p:nvSpPr>
        <p:spPr bwMode="auto">
          <a:xfrm>
            <a:off x="7032625" y="4975225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Freeform 131"/>
          <p:cNvSpPr>
            <a:spLocks/>
          </p:cNvSpPr>
          <p:nvPr/>
        </p:nvSpPr>
        <p:spPr bwMode="auto">
          <a:xfrm>
            <a:off x="2459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132"/>
          <p:cNvSpPr>
            <a:spLocks/>
          </p:cNvSpPr>
          <p:nvPr/>
        </p:nvSpPr>
        <p:spPr bwMode="auto">
          <a:xfrm>
            <a:off x="4038600" y="5003800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Freeform 133"/>
          <p:cNvSpPr>
            <a:spLocks/>
          </p:cNvSpPr>
          <p:nvPr/>
        </p:nvSpPr>
        <p:spPr bwMode="auto">
          <a:xfrm>
            <a:off x="5507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9F6EA2-0D08-1044-970A-2DC65BAF5759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 Implementation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 location-aware heap entry is an object storing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key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value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position of the entry in the underlying heap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In turn, each heap position stores an entry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Back pointers are updated during entry swaps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6132513" y="3103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543800" y="36147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5180013" y="36147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57673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5453063" y="3384550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405563" y="3386138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5"/>
          <p:cNvCxnSpPr>
            <a:cxnSpLocks noChangeShapeType="1"/>
            <a:stCxn id="11280" idx="7"/>
            <a:endCxn id="11271" idx="3"/>
          </p:cNvCxnSpPr>
          <p:nvPr/>
        </p:nvCxnSpPr>
        <p:spPr bwMode="auto">
          <a:xfrm flipV="1">
            <a:off x="7323138" y="3897313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8"/>
          <p:cNvCxnSpPr>
            <a:cxnSpLocks noChangeShapeType="1"/>
            <a:stCxn id="11279" idx="7"/>
            <a:endCxn id="11272" idx="3"/>
          </p:cNvCxnSpPr>
          <p:nvPr/>
        </p:nvCxnSpPr>
        <p:spPr bwMode="auto">
          <a:xfrm flipV="1">
            <a:off x="4865688" y="3897313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5453063" y="3897313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9" name="Oval 20"/>
          <p:cNvSpPr>
            <a:spLocks noChangeArrowheads="1"/>
          </p:cNvSpPr>
          <p:nvPr/>
        </p:nvSpPr>
        <p:spPr bwMode="auto">
          <a:xfrm>
            <a:off x="4592638" y="41100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80" name="Oval 25"/>
          <p:cNvSpPr>
            <a:spLocks noChangeArrowheads="1"/>
          </p:cNvSpPr>
          <p:nvPr/>
        </p:nvSpPr>
        <p:spPr bwMode="auto">
          <a:xfrm>
            <a:off x="70500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grpSp>
        <p:nvGrpSpPr>
          <p:cNvPr id="11281" name="Group 33"/>
          <p:cNvGrpSpPr>
            <a:grpSpLocks/>
          </p:cNvGrpSpPr>
          <p:nvPr/>
        </p:nvGrpSpPr>
        <p:grpSpPr bwMode="auto">
          <a:xfrm>
            <a:off x="4343400" y="2282825"/>
            <a:ext cx="685800" cy="577850"/>
            <a:chOff x="3000" y="1152"/>
            <a:chExt cx="672" cy="480"/>
          </a:xfrm>
        </p:grpSpPr>
        <p:sp>
          <p:nvSpPr>
            <p:cNvPr id="11327" name="AutoShape 3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3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3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2" name="Text Box 34"/>
          <p:cNvSpPr txBox="1">
            <a:spLocks noChangeArrowheads="1"/>
          </p:cNvSpPr>
          <p:nvPr/>
        </p:nvSpPr>
        <p:spPr bwMode="auto">
          <a:xfrm>
            <a:off x="43894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1283" name="Text Box 35"/>
          <p:cNvSpPr txBox="1">
            <a:spLocks noChangeArrowheads="1"/>
          </p:cNvSpPr>
          <p:nvPr/>
        </p:nvSpPr>
        <p:spPr bwMode="auto">
          <a:xfrm>
            <a:off x="46720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a</a:t>
            </a:r>
          </a:p>
        </p:txBody>
      </p:sp>
      <p:grpSp>
        <p:nvGrpSpPr>
          <p:cNvPr id="11284" name="Group 38"/>
          <p:cNvGrpSpPr>
            <a:grpSpLocks/>
          </p:cNvGrpSpPr>
          <p:nvPr/>
        </p:nvGrpSpPr>
        <p:grpSpPr bwMode="auto">
          <a:xfrm>
            <a:off x="6019800" y="1673225"/>
            <a:ext cx="685800" cy="577850"/>
            <a:chOff x="3000" y="1152"/>
            <a:chExt cx="672" cy="480"/>
          </a:xfrm>
        </p:grpSpPr>
        <p:sp>
          <p:nvSpPr>
            <p:cNvPr id="11324" name="AutoShape 3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4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5" name="Text Box 42"/>
          <p:cNvSpPr txBox="1">
            <a:spLocks noChangeArrowheads="1"/>
          </p:cNvSpPr>
          <p:nvPr/>
        </p:nvSpPr>
        <p:spPr bwMode="auto">
          <a:xfrm>
            <a:off x="6065838" y="1657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86" name="Text Box 43"/>
          <p:cNvSpPr txBox="1">
            <a:spLocks noChangeArrowheads="1"/>
          </p:cNvSpPr>
          <p:nvPr/>
        </p:nvSpPr>
        <p:spPr bwMode="auto">
          <a:xfrm>
            <a:off x="6348413" y="1655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d</a:t>
            </a:r>
          </a:p>
        </p:txBody>
      </p:sp>
      <p:grpSp>
        <p:nvGrpSpPr>
          <p:cNvPr id="11287" name="Group 45"/>
          <p:cNvGrpSpPr>
            <a:grpSpLocks/>
          </p:cNvGrpSpPr>
          <p:nvPr/>
        </p:nvGrpSpPr>
        <p:grpSpPr bwMode="auto">
          <a:xfrm>
            <a:off x="7620000" y="2282825"/>
            <a:ext cx="685800" cy="577850"/>
            <a:chOff x="3000" y="1152"/>
            <a:chExt cx="672" cy="480"/>
          </a:xfrm>
        </p:grpSpPr>
        <p:sp>
          <p:nvSpPr>
            <p:cNvPr id="11321" name="AutoShape 4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4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4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8" name="Text Box 49"/>
          <p:cNvSpPr txBox="1">
            <a:spLocks noChangeArrowheads="1"/>
          </p:cNvSpPr>
          <p:nvPr/>
        </p:nvSpPr>
        <p:spPr bwMode="auto">
          <a:xfrm>
            <a:off x="76660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79486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b</a:t>
            </a:r>
          </a:p>
        </p:txBody>
      </p:sp>
      <p:grpSp>
        <p:nvGrpSpPr>
          <p:cNvPr id="11290" name="Group 52"/>
          <p:cNvGrpSpPr>
            <a:grpSpLocks/>
          </p:cNvGrpSpPr>
          <p:nvPr/>
        </p:nvGrpSpPr>
        <p:grpSpPr bwMode="auto">
          <a:xfrm>
            <a:off x="4495800" y="5368925"/>
            <a:ext cx="685800" cy="577850"/>
            <a:chOff x="3000" y="1152"/>
            <a:chExt cx="672" cy="480"/>
          </a:xfrm>
        </p:grpSpPr>
        <p:sp>
          <p:nvSpPr>
            <p:cNvPr id="11318" name="AutoShape 5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Text Box 56"/>
          <p:cNvSpPr txBox="1">
            <a:spLocks noChangeArrowheads="1"/>
          </p:cNvSpPr>
          <p:nvPr/>
        </p:nvSpPr>
        <p:spPr bwMode="auto">
          <a:xfrm>
            <a:off x="45418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92" name="Text Box 57"/>
          <p:cNvSpPr txBox="1">
            <a:spLocks noChangeArrowheads="1"/>
          </p:cNvSpPr>
          <p:nvPr/>
        </p:nvSpPr>
        <p:spPr bwMode="auto">
          <a:xfrm>
            <a:off x="4824413" y="5351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</p:txBody>
      </p:sp>
      <p:grpSp>
        <p:nvGrpSpPr>
          <p:cNvPr id="11293" name="Group 59"/>
          <p:cNvGrpSpPr>
            <a:grpSpLocks/>
          </p:cNvGrpSpPr>
          <p:nvPr/>
        </p:nvGrpSpPr>
        <p:grpSpPr bwMode="auto">
          <a:xfrm>
            <a:off x="6172200" y="5368925"/>
            <a:ext cx="685800" cy="577850"/>
            <a:chOff x="3000" y="1152"/>
            <a:chExt cx="672" cy="480"/>
          </a:xfrm>
        </p:grpSpPr>
        <p:sp>
          <p:nvSpPr>
            <p:cNvPr id="11315" name="AutoShape 6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4" name="Text Box 63"/>
          <p:cNvSpPr txBox="1">
            <a:spLocks noChangeArrowheads="1"/>
          </p:cNvSpPr>
          <p:nvPr/>
        </p:nvSpPr>
        <p:spPr bwMode="auto">
          <a:xfrm>
            <a:off x="6218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95" name="Text Box 64"/>
          <p:cNvSpPr txBox="1">
            <a:spLocks noChangeArrowheads="1"/>
          </p:cNvSpPr>
          <p:nvPr/>
        </p:nvSpPr>
        <p:spPr bwMode="auto">
          <a:xfrm>
            <a:off x="6507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e</a:t>
            </a:r>
          </a:p>
        </p:txBody>
      </p:sp>
      <p:grpSp>
        <p:nvGrpSpPr>
          <p:cNvPr id="11296" name="Group 66"/>
          <p:cNvGrpSpPr>
            <a:grpSpLocks/>
          </p:cNvGrpSpPr>
          <p:nvPr/>
        </p:nvGrpSpPr>
        <p:grpSpPr bwMode="auto">
          <a:xfrm>
            <a:off x="7696200" y="5368925"/>
            <a:ext cx="685800" cy="577850"/>
            <a:chOff x="3000" y="1152"/>
            <a:chExt cx="672" cy="480"/>
          </a:xfrm>
        </p:grpSpPr>
        <p:sp>
          <p:nvSpPr>
            <p:cNvPr id="11312" name="AutoShape 6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6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6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Text Box 70"/>
          <p:cNvSpPr txBox="1">
            <a:spLocks noChangeArrowheads="1"/>
          </p:cNvSpPr>
          <p:nvPr/>
        </p:nvSpPr>
        <p:spPr bwMode="auto">
          <a:xfrm>
            <a:off x="7742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98" name="Text Box 71"/>
          <p:cNvSpPr txBox="1">
            <a:spLocks noChangeArrowheads="1"/>
          </p:cNvSpPr>
          <p:nvPr/>
        </p:nvSpPr>
        <p:spPr bwMode="auto">
          <a:xfrm>
            <a:off x="8031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1299" name="Freeform 72"/>
          <p:cNvSpPr>
            <a:spLocks/>
          </p:cNvSpPr>
          <p:nvPr/>
        </p:nvSpPr>
        <p:spPr bwMode="auto">
          <a:xfrm>
            <a:off x="6343650" y="2122488"/>
            <a:ext cx="590550" cy="1047750"/>
          </a:xfrm>
          <a:custGeom>
            <a:avLst/>
            <a:gdLst>
              <a:gd name="T0" fmla="*/ 0 w 372"/>
              <a:gd name="T1" fmla="*/ 0 h 660"/>
              <a:gd name="T2" fmla="*/ 360 w 372"/>
              <a:gd name="T3" fmla="*/ 300 h 660"/>
              <a:gd name="T4" fmla="*/ 72 w 372"/>
              <a:gd name="T5" fmla="*/ 660 h 660"/>
              <a:gd name="T6" fmla="*/ 0 60000 65536"/>
              <a:gd name="T7" fmla="*/ 0 60000 65536"/>
              <a:gd name="T8" fmla="*/ 0 60000 65536"/>
              <a:gd name="T9" fmla="*/ 0 w 372"/>
              <a:gd name="T10" fmla="*/ 0 h 660"/>
              <a:gd name="T11" fmla="*/ 372 w 372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2" h="660">
                <a:moveTo>
                  <a:pt x="0" y="0"/>
                </a:moveTo>
                <a:cubicBezTo>
                  <a:pt x="60" y="50"/>
                  <a:pt x="348" y="190"/>
                  <a:pt x="360" y="300"/>
                </a:cubicBezTo>
                <a:cubicBezTo>
                  <a:pt x="372" y="410"/>
                  <a:pt x="132" y="585"/>
                  <a:pt x="72" y="6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73"/>
          <p:cNvSpPr>
            <a:spLocks/>
          </p:cNvSpPr>
          <p:nvPr/>
        </p:nvSpPr>
        <p:spPr bwMode="auto">
          <a:xfrm>
            <a:off x="7867650" y="2722563"/>
            <a:ext cx="533400" cy="981075"/>
          </a:xfrm>
          <a:custGeom>
            <a:avLst/>
            <a:gdLst>
              <a:gd name="T0" fmla="*/ 72 w 336"/>
              <a:gd name="T1" fmla="*/ 0 h 618"/>
              <a:gd name="T2" fmla="*/ 324 w 336"/>
              <a:gd name="T3" fmla="*/ 372 h 618"/>
              <a:gd name="T4" fmla="*/ 0 w 336"/>
              <a:gd name="T5" fmla="*/ 618 h 618"/>
              <a:gd name="T6" fmla="*/ 0 60000 65536"/>
              <a:gd name="T7" fmla="*/ 0 60000 65536"/>
              <a:gd name="T8" fmla="*/ 0 60000 65536"/>
              <a:gd name="T9" fmla="*/ 0 w 336"/>
              <a:gd name="T10" fmla="*/ 0 h 618"/>
              <a:gd name="T11" fmla="*/ 336 w 336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618">
                <a:moveTo>
                  <a:pt x="72" y="0"/>
                </a:moveTo>
                <a:cubicBezTo>
                  <a:pt x="114" y="62"/>
                  <a:pt x="336" y="269"/>
                  <a:pt x="324" y="372"/>
                </a:cubicBezTo>
                <a:cubicBezTo>
                  <a:pt x="312" y="475"/>
                  <a:pt x="67" y="567"/>
                  <a:pt x="0" y="618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74"/>
          <p:cNvSpPr>
            <a:spLocks/>
          </p:cNvSpPr>
          <p:nvPr/>
        </p:nvSpPr>
        <p:spPr bwMode="auto">
          <a:xfrm>
            <a:off x="4487863" y="2732088"/>
            <a:ext cx="693737" cy="1000125"/>
          </a:xfrm>
          <a:custGeom>
            <a:avLst/>
            <a:gdLst>
              <a:gd name="T0" fmla="*/ 119 w 437"/>
              <a:gd name="T1" fmla="*/ 0 h 630"/>
              <a:gd name="T2" fmla="*/ 53 w 437"/>
              <a:gd name="T3" fmla="*/ 360 h 630"/>
              <a:gd name="T4" fmla="*/ 437 w 437"/>
              <a:gd name="T5" fmla="*/ 630 h 630"/>
              <a:gd name="T6" fmla="*/ 0 60000 65536"/>
              <a:gd name="T7" fmla="*/ 0 60000 65536"/>
              <a:gd name="T8" fmla="*/ 0 60000 65536"/>
              <a:gd name="T9" fmla="*/ 0 w 437"/>
              <a:gd name="T10" fmla="*/ 0 h 630"/>
              <a:gd name="T11" fmla="*/ 437 w 437"/>
              <a:gd name="T12" fmla="*/ 630 h 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75"/>
          <p:cNvSpPr>
            <a:spLocks/>
          </p:cNvSpPr>
          <p:nvPr/>
        </p:nvSpPr>
        <p:spPr bwMode="auto">
          <a:xfrm>
            <a:off x="4848225" y="4294188"/>
            <a:ext cx="668338" cy="1849437"/>
          </a:xfrm>
          <a:custGeom>
            <a:avLst/>
            <a:gdLst>
              <a:gd name="T0" fmla="*/ 0 w 421"/>
              <a:gd name="T1" fmla="*/ 978 h 1165"/>
              <a:gd name="T2" fmla="*/ 372 w 421"/>
              <a:gd name="T3" fmla="*/ 1038 h 1165"/>
              <a:gd name="T4" fmla="*/ 294 w 421"/>
              <a:gd name="T5" fmla="*/ 216 h 1165"/>
              <a:gd name="T6" fmla="*/ 54 w 421"/>
              <a:gd name="T7" fmla="*/ 0 h 1165"/>
              <a:gd name="T8" fmla="*/ 0 60000 65536"/>
              <a:gd name="T9" fmla="*/ 0 60000 65536"/>
              <a:gd name="T10" fmla="*/ 0 60000 65536"/>
              <a:gd name="T11" fmla="*/ 0 60000 65536"/>
              <a:gd name="T12" fmla="*/ 0 w 421"/>
              <a:gd name="T13" fmla="*/ 0 h 1165"/>
              <a:gd name="T14" fmla="*/ 421 w 421"/>
              <a:gd name="T15" fmla="*/ 1165 h 1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Freeform 77"/>
          <p:cNvSpPr>
            <a:spLocks/>
          </p:cNvSpPr>
          <p:nvPr/>
        </p:nvSpPr>
        <p:spPr bwMode="auto">
          <a:xfrm>
            <a:off x="6115050" y="4303713"/>
            <a:ext cx="1028700" cy="1938337"/>
          </a:xfrm>
          <a:custGeom>
            <a:avLst/>
            <a:gdLst>
              <a:gd name="T0" fmla="*/ 257 w 648"/>
              <a:gd name="T1" fmla="*/ 953 h 1221"/>
              <a:gd name="T2" fmla="*/ 642 w 648"/>
              <a:gd name="T3" fmla="*/ 1104 h 1221"/>
              <a:gd name="T4" fmla="*/ 294 w 648"/>
              <a:gd name="T5" fmla="*/ 252 h 1221"/>
              <a:gd name="T6" fmla="*/ 0 w 648"/>
              <a:gd name="T7" fmla="*/ 0 h 1221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1221"/>
              <a:gd name="T14" fmla="*/ 648 w 648"/>
              <a:gd name="T15" fmla="*/ 1221 h 1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Freeform 78"/>
          <p:cNvSpPr>
            <a:spLocks/>
          </p:cNvSpPr>
          <p:nvPr/>
        </p:nvSpPr>
        <p:spPr bwMode="auto">
          <a:xfrm>
            <a:off x="7391400" y="4284663"/>
            <a:ext cx="1290638" cy="1963737"/>
          </a:xfrm>
          <a:custGeom>
            <a:avLst/>
            <a:gdLst>
              <a:gd name="T0" fmla="*/ 401 w 813"/>
              <a:gd name="T1" fmla="*/ 977 h 1237"/>
              <a:gd name="T2" fmla="*/ 786 w 813"/>
              <a:gd name="T3" fmla="*/ 1128 h 1237"/>
              <a:gd name="T4" fmla="*/ 564 w 813"/>
              <a:gd name="T5" fmla="*/ 324 h 1237"/>
              <a:gd name="T6" fmla="*/ 0 w 813"/>
              <a:gd name="T7" fmla="*/ 0 h 1237"/>
              <a:gd name="T8" fmla="*/ 0 60000 65536"/>
              <a:gd name="T9" fmla="*/ 0 60000 65536"/>
              <a:gd name="T10" fmla="*/ 0 60000 65536"/>
              <a:gd name="T11" fmla="*/ 0 60000 65536"/>
              <a:gd name="T12" fmla="*/ 0 w 813"/>
              <a:gd name="T13" fmla="*/ 0 h 1237"/>
              <a:gd name="T14" fmla="*/ 813 w 813"/>
              <a:gd name="T15" fmla="*/ 1237 h 1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3" h="1237">
                <a:moveTo>
                  <a:pt x="401" y="977"/>
                </a:moveTo>
                <a:cubicBezTo>
                  <a:pt x="465" y="1002"/>
                  <a:pt x="759" y="1237"/>
                  <a:pt x="786" y="1128"/>
                </a:cubicBezTo>
                <a:cubicBezTo>
                  <a:pt x="813" y="1019"/>
                  <a:pt x="695" y="512"/>
                  <a:pt x="564" y="324"/>
                </a:cubicBezTo>
                <a:cubicBezTo>
                  <a:pt x="433" y="136"/>
                  <a:pt x="118" y="68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Freeform 79"/>
          <p:cNvSpPr>
            <a:spLocks/>
          </p:cNvSpPr>
          <p:nvPr/>
        </p:nvSpPr>
        <p:spPr bwMode="auto">
          <a:xfrm>
            <a:off x="4848225" y="2847975"/>
            <a:ext cx="604838" cy="912813"/>
          </a:xfrm>
          <a:custGeom>
            <a:avLst/>
            <a:gdLst>
              <a:gd name="T0" fmla="*/ 307 w 381"/>
              <a:gd name="T1" fmla="*/ 575 h 575"/>
              <a:gd name="T2" fmla="*/ 330 w 381"/>
              <a:gd name="T3" fmla="*/ 300 h 575"/>
              <a:gd name="T4" fmla="*/ 0 w 381"/>
              <a:gd name="T5" fmla="*/ 0 h 575"/>
              <a:gd name="T6" fmla="*/ 0 60000 65536"/>
              <a:gd name="T7" fmla="*/ 0 60000 65536"/>
              <a:gd name="T8" fmla="*/ 0 60000 65536"/>
              <a:gd name="T9" fmla="*/ 0 w 381"/>
              <a:gd name="T10" fmla="*/ 0 h 575"/>
              <a:gd name="T11" fmla="*/ 381 w 381"/>
              <a:gd name="T12" fmla="*/ 575 h 5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Freeform 80"/>
          <p:cNvSpPr>
            <a:spLocks/>
          </p:cNvSpPr>
          <p:nvPr/>
        </p:nvSpPr>
        <p:spPr bwMode="auto">
          <a:xfrm>
            <a:off x="7683500" y="2867025"/>
            <a:ext cx="269875" cy="903288"/>
          </a:xfrm>
          <a:custGeom>
            <a:avLst/>
            <a:gdLst>
              <a:gd name="T0" fmla="*/ 14 w 170"/>
              <a:gd name="T1" fmla="*/ 569 h 569"/>
              <a:gd name="T2" fmla="*/ 26 w 170"/>
              <a:gd name="T3" fmla="*/ 252 h 569"/>
              <a:gd name="T4" fmla="*/ 170 w 170"/>
              <a:gd name="T5" fmla="*/ 0 h 569"/>
              <a:gd name="T6" fmla="*/ 0 60000 65536"/>
              <a:gd name="T7" fmla="*/ 0 60000 65536"/>
              <a:gd name="T8" fmla="*/ 0 60000 65536"/>
              <a:gd name="T9" fmla="*/ 0 w 170"/>
              <a:gd name="T10" fmla="*/ 0 h 569"/>
              <a:gd name="T11" fmla="*/ 170 w 170"/>
              <a:gd name="T12" fmla="*/ 569 h 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569">
                <a:moveTo>
                  <a:pt x="14" y="569"/>
                </a:moveTo>
                <a:cubicBezTo>
                  <a:pt x="16" y="516"/>
                  <a:pt x="0" y="347"/>
                  <a:pt x="26" y="252"/>
                </a:cubicBezTo>
                <a:cubicBezTo>
                  <a:pt x="52" y="157"/>
                  <a:pt x="140" y="52"/>
                  <a:pt x="17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81"/>
          <p:cNvSpPr>
            <a:spLocks/>
          </p:cNvSpPr>
          <p:nvPr/>
        </p:nvSpPr>
        <p:spPr bwMode="auto">
          <a:xfrm>
            <a:off x="6015038" y="2257425"/>
            <a:ext cx="309562" cy="979488"/>
          </a:xfrm>
          <a:custGeom>
            <a:avLst/>
            <a:gdLst>
              <a:gd name="T0" fmla="*/ 177 w 195"/>
              <a:gd name="T1" fmla="*/ 617 h 617"/>
              <a:gd name="T2" fmla="*/ 3 w 195"/>
              <a:gd name="T3" fmla="*/ 312 h 617"/>
              <a:gd name="T4" fmla="*/ 195 w 195"/>
              <a:gd name="T5" fmla="*/ 0 h 617"/>
              <a:gd name="T6" fmla="*/ 0 60000 65536"/>
              <a:gd name="T7" fmla="*/ 0 60000 65536"/>
              <a:gd name="T8" fmla="*/ 0 60000 65536"/>
              <a:gd name="T9" fmla="*/ 0 w 195"/>
              <a:gd name="T10" fmla="*/ 0 h 617"/>
              <a:gd name="T11" fmla="*/ 195 w 195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" h="617">
                <a:moveTo>
                  <a:pt x="177" y="617"/>
                </a:moveTo>
                <a:cubicBezTo>
                  <a:pt x="148" y="566"/>
                  <a:pt x="0" y="415"/>
                  <a:pt x="3" y="312"/>
                </a:cubicBezTo>
                <a:cubicBezTo>
                  <a:pt x="6" y="209"/>
                  <a:pt x="155" y="65"/>
                  <a:pt x="19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Freeform 82"/>
          <p:cNvSpPr>
            <a:spLocks/>
          </p:cNvSpPr>
          <p:nvPr/>
        </p:nvSpPr>
        <p:spPr bwMode="auto">
          <a:xfrm>
            <a:off x="7145338" y="4278313"/>
            <a:ext cx="522287" cy="1284287"/>
          </a:xfrm>
          <a:custGeom>
            <a:avLst/>
            <a:gdLst>
              <a:gd name="T0" fmla="*/ 44 w 329"/>
              <a:gd name="T1" fmla="*/ 0 h 809"/>
              <a:gd name="T2" fmla="*/ 47 w 329"/>
              <a:gd name="T3" fmla="*/ 461 h 809"/>
              <a:gd name="T4" fmla="*/ 329 w 329"/>
              <a:gd name="T5" fmla="*/ 809 h 809"/>
              <a:gd name="T6" fmla="*/ 0 60000 65536"/>
              <a:gd name="T7" fmla="*/ 0 60000 65536"/>
              <a:gd name="T8" fmla="*/ 0 60000 65536"/>
              <a:gd name="T9" fmla="*/ 0 w 329"/>
              <a:gd name="T10" fmla="*/ 0 h 809"/>
              <a:gd name="T11" fmla="*/ 329 w 329"/>
              <a:gd name="T12" fmla="*/ 809 h 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" h="809">
                <a:moveTo>
                  <a:pt x="44" y="0"/>
                </a:moveTo>
                <a:cubicBezTo>
                  <a:pt x="44" y="77"/>
                  <a:pt x="0" y="326"/>
                  <a:pt x="47" y="461"/>
                </a:cubicBezTo>
                <a:cubicBezTo>
                  <a:pt x="94" y="596"/>
                  <a:pt x="270" y="737"/>
                  <a:pt x="329" y="80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Freeform 83"/>
          <p:cNvSpPr>
            <a:spLocks/>
          </p:cNvSpPr>
          <p:nvPr/>
        </p:nvSpPr>
        <p:spPr bwMode="auto">
          <a:xfrm>
            <a:off x="5808663" y="4276725"/>
            <a:ext cx="363537" cy="1343025"/>
          </a:xfrm>
          <a:custGeom>
            <a:avLst/>
            <a:gdLst>
              <a:gd name="T0" fmla="*/ 81 w 229"/>
              <a:gd name="T1" fmla="*/ 0 h 846"/>
              <a:gd name="T2" fmla="*/ 25 w 229"/>
              <a:gd name="T3" fmla="*/ 558 h 846"/>
              <a:gd name="T4" fmla="*/ 229 w 229"/>
              <a:gd name="T5" fmla="*/ 846 h 846"/>
              <a:gd name="T6" fmla="*/ 0 60000 65536"/>
              <a:gd name="T7" fmla="*/ 0 60000 65536"/>
              <a:gd name="T8" fmla="*/ 0 60000 65536"/>
              <a:gd name="T9" fmla="*/ 0 w 229"/>
              <a:gd name="T10" fmla="*/ 0 h 846"/>
              <a:gd name="T11" fmla="*/ 229 w 229"/>
              <a:gd name="T12" fmla="*/ 846 h 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Freeform 84"/>
          <p:cNvSpPr>
            <a:spLocks/>
          </p:cNvSpPr>
          <p:nvPr/>
        </p:nvSpPr>
        <p:spPr bwMode="auto">
          <a:xfrm>
            <a:off x="4676775" y="4267200"/>
            <a:ext cx="142875" cy="1076325"/>
          </a:xfrm>
          <a:custGeom>
            <a:avLst/>
            <a:gdLst>
              <a:gd name="T0" fmla="*/ 51 w 90"/>
              <a:gd name="T1" fmla="*/ 0 h 678"/>
              <a:gd name="T2" fmla="*/ 6 w 90"/>
              <a:gd name="T3" fmla="*/ 378 h 678"/>
              <a:gd name="T4" fmla="*/ 90 w 90"/>
              <a:gd name="T5" fmla="*/ 678 h 678"/>
              <a:gd name="T6" fmla="*/ 0 60000 65536"/>
              <a:gd name="T7" fmla="*/ 0 60000 65536"/>
              <a:gd name="T8" fmla="*/ 0 60000 65536"/>
              <a:gd name="T9" fmla="*/ 0 w 90"/>
              <a:gd name="T10" fmla="*/ 0 h 678"/>
              <a:gd name="T11" fmla="*/ 90 w 90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3944D5-A3FC-E64E-ADA0-D0BDD496446E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Improved times thanks to location-aware entries are highlighted in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red</a:t>
            </a:r>
            <a:endParaRPr lang="en-US" sz="280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Method	Unsorted List		Sorted List	Heap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size, isEmpty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replaceKey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replaceValue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800" b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 vs.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Position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epresents </a:t>
            </a:r>
            <a:r>
              <a:rPr lang="en-US" sz="1800" dirty="0"/>
              <a:t>a “place” in </a:t>
            </a:r>
            <a:r>
              <a:rPr lang="en-US" sz="1800" dirty="0" smtClean="0"/>
              <a:t>a data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elated </a:t>
            </a:r>
            <a:r>
              <a:rPr lang="en-US" sz="1800" dirty="0"/>
              <a:t>to other positions </a:t>
            </a:r>
            <a:r>
              <a:rPr lang="en-US" sz="1800" dirty="0" smtClean="0"/>
              <a:t>in the </a:t>
            </a:r>
            <a:r>
              <a:rPr lang="en-US" sz="1800" dirty="0"/>
              <a:t>data structure (e.g</a:t>
            </a:r>
            <a:r>
              <a:rPr lang="en-US" sz="1800" dirty="0" smtClean="0"/>
              <a:t>., previous/next or parent/child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smtClean="0"/>
              <a:t>Implemented </a:t>
            </a:r>
            <a:r>
              <a:rPr lang="en-US" sz="1800" dirty="0"/>
              <a:t>as a node </a:t>
            </a:r>
            <a:r>
              <a:rPr lang="en-US" sz="1800" dirty="0" smtClean="0"/>
              <a:t>or an </a:t>
            </a:r>
            <a:r>
              <a:rPr lang="en-US" sz="1800" dirty="0"/>
              <a:t>array cell</a:t>
            </a:r>
          </a:p>
          <a:p>
            <a:r>
              <a:rPr lang="en-US" sz="2000" dirty="0"/>
              <a:t>Position-based ADTs (e.g.,</a:t>
            </a:r>
          </a:p>
          <a:p>
            <a:pPr marL="0" indent="0">
              <a:buNone/>
            </a:pPr>
            <a:r>
              <a:rPr lang="en-US" sz="2000" dirty="0"/>
              <a:t>sequence and tree) are</a:t>
            </a:r>
          </a:p>
          <a:p>
            <a:pPr marL="0" indent="0">
              <a:buNone/>
            </a:pPr>
            <a:r>
              <a:rPr lang="en-US" sz="2000" dirty="0"/>
              <a:t>fundamental data storage</a:t>
            </a:r>
          </a:p>
          <a:p>
            <a:pPr marL="0" indent="0">
              <a:buNone/>
            </a:pPr>
            <a:r>
              <a:rPr lang="en-US" sz="2000" dirty="0"/>
              <a:t>schemes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Locator</a:t>
            </a:r>
          </a:p>
          <a:p>
            <a:pPr lvl="1"/>
            <a:r>
              <a:rPr lang="en-US" sz="1800" dirty="0" smtClean="0"/>
              <a:t>Identifies </a:t>
            </a:r>
            <a:r>
              <a:rPr lang="en-US" sz="1800" dirty="0"/>
              <a:t>and tracks a (key,</a:t>
            </a:r>
          </a:p>
          <a:p>
            <a:pPr lvl="1"/>
            <a:r>
              <a:rPr lang="en-US" sz="1800" dirty="0"/>
              <a:t>element) item</a:t>
            </a:r>
          </a:p>
          <a:p>
            <a:pPr lvl="1"/>
            <a:r>
              <a:rPr lang="en-US" sz="1800" dirty="0" smtClean="0"/>
              <a:t>Unrelated </a:t>
            </a:r>
            <a:r>
              <a:rPr lang="en-US" sz="1800" dirty="0"/>
              <a:t>to other locators </a:t>
            </a:r>
            <a:r>
              <a:rPr lang="en-US" sz="1800" dirty="0" smtClean="0"/>
              <a:t>in the </a:t>
            </a:r>
            <a:r>
              <a:rPr lang="en-US" sz="1800" dirty="0"/>
              <a:t>data </a:t>
            </a:r>
            <a:r>
              <a:rPr lang="en-US" sz="1800" dirty="0" smtClean="0"/>
              <a:t>structure implemented </a:t>
            </a:r>
            <a:r>
              <a:rPr lang="en-US" sz="1800" dirty="0"/>
              <a:t>as an </a:t>
            </a:r>
            <a:r>
              <a:rPr lang="en-US" sz="1800" dirty="0" smtClean="0"/>
              <a:t>object storing </a:t>
            </a:r>
            <a:r>
              <a:rPr lang="en-US" sz="1800" dirty="0"/>
              <a:t>the item and </a:t>
            </a:r>
            <a:r>
              <a:rPr lang="en-US" sz="1800" dirty="0" smtClean="0"/>
              <a:t>its position </a:t>
            </a:r>
            <a:r>
              <a:rPr lang="en-US" sz="1800" dirty="0"/>
              <a:t>in the </a:t>
            </a:r>
            <a:r>
              <a:rPr lang="en-US" sz="1800" dirty="0" smtClean="0"/>
              <a:t>underlying structure</a:t>
            </a:r>
            <a:endParaRPr lang="en-US" sz="1800" dirty="0"/>
          </a:p>
          <a:p>
            <a:r>
              <a:rPr lang="en-US" sz="2000" dirty="0"/>
              <a:t>Key-based ADTs (e.g</a:t>
            </a:r>
            <a:r>
              <a:rPr lang="en-US" sz="2000" dirty="0" smtClean="0"/>
              <a:t>., priority queue </a:t>
            </a:r>
            <a:r>
              <a:rPr lang="en-US" sz="2000" dirty="0"/>
              <a:t>and </a:t>
            </a:r>
            <a:r>
              <a:rPr lang="en-US" sz="2000" dirty="0" smtClean="0"/>
              <a:t>dictionary</a:t>
            </a:r>
            <a:r>
              <a:rPr lang="en-US" sz="2000" dirty="0"/>
              <a:t>) can </a:t>
            </a:r>
            <a:r>
              <a:rPr lang="en-US" sz="2000" dirty="0" smtClean="0"/>
              <a:t>be augmented </a:t>
            </a:r>
            <a:r>
              <a:rPr lang="en-US" sz="2000" dirty="0"/>
              <a:t>with </a:t>
            </a:r>
            <a:r>
              <a:rPr lang="en-US" sz="2000" dirty="0" smtClean="0"/>
              <a:t>locator-based methods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Extending Priority Queues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115B-185C-7C4C-9A74-2B04B4D578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Priority Queue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</a:t>
            </a:r>
            <a:r>
              <a:rPr lang="en-US" sz="2000" dirty="0" smtClean="0">
                <a:latin typeface="Tahoma" charset="0"/>
              </a:rPr>
              <a:t>methods: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 smtClean="0">
                <a:latin typeface="Tahoma" charset="0"/>
              </a:rPr>
              <a:t>(k, v)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inserts an entry with key k and value v</a:t>
            </a:r>
          </a:p>
          <a:p>
            <a:pPr lvl="1" eaLnBrk="1" hangingPunct="1"/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</a:t>
            </a:r>
            <a:r>
              <a:rPr lang="en-US" sz="1800" dirty="0" smtClean="0">
                <a:latin typeface="Tahoma" charset="0"/>
              </a:rPr>
              <a:t>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</a:t>
            </a:r>
            <a:r>
              <a:rPr lang="en-US" sz="2000" dirty="0" smtClean="0">
                <a:latin typeface="Tahoma" charset="0"/>
              </a:rPr>
              <a:t>methods: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key, </a:t>
            </a:r>
            <a:r>
              <a:rPr lang="en-US" sz="1800" dirty="0" smtClean="0">
                <a:latin typeface="Tahoma" charset="0"/>
              </a:rPr>
              <a:t>or </a:t>
            </a:r>
            <a:r>
              <a:rPr lang="en-US" sz="1800" dirty="0">
                <a:latin typeface="Tahoma" charset="0"/>
              </a:rPr>
              <a:t>null if the the priority queue is empty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</a:t>
            </a:r>
            <a:r>
              <a:rPr lang="en-US" sz="1800" dirty="0" smtClean="0">
                <a:latin typeface="Tahoma" charset="0"/>
              </a:rPr>
              <a:t>flight passengers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</a:t>
            </a:r>
            <a:r>
              <a:rPr lang="en-US" sz="1800" dirty="0" smtClean="0">
                <a:latin typeface="Tahoma" charset="0"/>
              </a:rPr>
              <a:t>markets</a:t>
            </a:r>
            <a:endParaRPr lang="en-US" sz="1800" dirty="0">
              <a:latin typeface="Tahoma" charset="0"/>
            </a:endParaRP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8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priority queue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324600" cy="3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List-</a:t>
            </a:r>
            <a:r>
              <a:rPr lang="en-US" dirty="0">
                <a:latin typeface="Tahoma" charset="0"/>
              </a:rPr>
              <a:t>based Priority </a:t>
            </a:r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traverse the entire sequence to find the smallest key 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9575"/>
            <a:ext cx="3810000" cy="4416425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 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find the place where to insert the item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time, since the smallest key is at the beginning</a:t>
            </a: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1143000" y="2514600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5181600" y="2514600"/>
            <a:ext cx="2971800" cy="304800"/>
            <a:chOff x="3264" y="3744"/>
            <a:chExt cx="1872" cy="192"/>
          </a:xfrm>
        </p:grpSpPr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12297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21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</a:t>
            </a:r>
            <a:r>
              <a:rPr lang="en-US" sz="2000" dirty="0" smtClean="0">
                <a:latin typeface="Tahoma" charset="0"/>
              </a:rPr>
              <a:t>list of </a:t>
            </a:r>
            <a:r>
              <a:rPr lang="en-US" sz="2000" dirty="0">
                <a:latin typeface="Tahoma" charset="0"/>
              </a:rPr>
              <a:t>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</a:t>
            </a:r>
            <a:r>
              <a:rPr lang="en-US" sz="1800" dirty="0" smtClean="0">
                <a:latin typeface="Tahoma" charset="0"/>
              </a:rPr>
              <a:t>with </a:t>
            </a:r>
            <a:r>
              <a:rPr lang="en-US" sz="1800" dirty="0">
                <a:latin typeface="Tahoma" charset="0"/>
              </a:rPr>
              <a:t>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</a:t>
            </a:r>
            <a:r>
              <a:rPr lang="en-US" sz="2000" dirty="0" smtClean="0">
                <a:latin typeface="Tahoma" charset="0"/>
              </a:rPr>
              <a:t>implementation.</a:t>
            </a:r>
            <a:endParaRPr lang="en-US" sz="2000" dirty="0">
              <a:latin typeface="Tahoma" charset="0"/>
            </a:endParaRP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934200" cy="26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Inserting the elements into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operations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Removing the elements in sorted order from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operations takes time proportional to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	 	</a:t>
            </a:r>
            <a:r>
              <a:rPr lang="en-US" sz="2400">
                <a:latin typeface="Times New Roman" charset="0"/>
                <a:sym typeface="Symbol" charset="0"/>
              </a:rPr>
              <a:t>1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2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…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Selection-sort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aseline="30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676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6019</TotalTime>
  <Words>2944</Words>
  <Application>Microsoft Office PowerPoint</Application>
  <PresentationFormat>On-screen Show (4:3)</PresentationFormat>
  <Paragraphs>767</Paragraphs>
  <Slides>48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ＭＳ Ｐゴシック</vt:lpstr>
      <vt:lpstr>Arial</vt:lpstr>
      <vt:lpstr>CMMI10</vt:lpstr>
      <vt:lpstr>CMR10</vt:lpstr>
      <vt:lpstr>CMSS10</vt:lpstr>
      <vt:lpstr>CMSY10</vt:lpstr>
      <vt:lpstr>Symbol</vt:lpstr>
      <vt:lpstr>Tahoma</vt:lpstr>
      <vt:lpstr>Times</vt:lpstr>
      <vt:lpstr>Times New Roman</vt:lpstr>
      <vt:lpstr>Wingdings</vt:lpstr>
      <vt:lpstr>Blueprint</vt:lpstr>
      <vt:lpstr>Clip</vt:lpstr>
      <vt:lpstr>Priority Queues</vt:lpstr>
      <vt:lpstr>Application:  Stock Matching Engines</vt:lpstr>
      <vt:lpstr>Application:  Stock Matching Engines</vt:lpstr>
      <vt:lpstr>Total Order Relations</vt:lpstr>
      <vt:lpstr>Priority Queue Operations</vt:lpstr>
      <vt:lpstr>Example</vt:lpstr>
      <vt:lpstr>List-based Priority Queues</vt:lpstr>
      <vt:lpstr>Priority Queue Sorting</vt:lpstr>
      <vt:lpstr>Selection-Sort</vt:lpstr>
      <vt:lpstr>Selection-Sort Example</vt:lpstr>
      <vt:lpstr>In-place Selection Sort</vt:lpstr>
      <vt:lpstr>Insertion-Sort</vt:lpstr>
      <vt:lpstr>Insertion-Sort Example</vt:lpstr>
      <vt:lpstr>In-place Insertion-Sort</vt:lpstr>
      <vt:lpstr>In-Place Insertion-Sort</vt:lpstr>
      <vt:lpstr>Heaps</vt:lpstr>
      <vt:lpstr>Recall Priority Queue Operations</vt:lpstr>
      <vt:lpstr>Recall PQ Sorting</vt:lpstr>
      <vt:lpstr>Heaps</vt:lpstr>
      <vt:lpstr>Height of a Heap</vt:lpstr>
      <vt:lpstr>Heaps and Priority Queues</vt:lpstr>
      <vt:lpstr>Array-based Heap Implementation</vt:lpstr>
      <vt:lpstr>Insertion into a Heap</vt:lpstr>
      <vt:lpstr>Upheap</vt:lpstr>
      <vt:lpstr>Insertion Pseudo-Code</vt:lpstr>
      <vt:lpstr>Removal from a Heap</vt:lpstr>
      <vt:lpstr>Downheap</vt:lpstr>
      <vt:lpstr>RemoveMin Pseudo-code</vt:lpstr>
      <vt:lpstr>Performance of a Heap</vt:lpstr>
      <vt:lpstr>Heap-Sort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Analysis</vt:lpstr>
      <vt:lpstr>Extending Priority Queues</vt:lpstr>
      <vt:lpstr>Entries Locator and Priority Queues</vt:lpstr>
      <vt:lpstr>Stock Application Revisited</vt:lpstr>
      <vt:lpstr>Locator-based Priority Queue Methods</vt:lpstr>
      <vt:lpstr>Example</vt:lpstr>
      <vt:lpstr>Locating Entries</vt:lpstr>
      <vt:lpstr>Location-Aware Entries</vt:lpstr>
      <vt:lpstr>List Implementation</vt:lpstr>
      <vt:lpstr>Heap Implementation</vt:lpstr>
      <vt:lpstr>Performance</vt:lpstr>
      <vt:lpstr>Positions vs. Locators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823</cp:revision>
  <dcterms:created xsi:type="dcterms:W3CDTF">2002-01-21T02:22:10Z</dcterms:created>
  <dcterms:modified xsi:type="dcterms:W3CDTF">2017-09-18T15:39:13Z</dcterms:modified>
</cp:coreProperties>
</file>