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0" r:id="rId3"/>
    <p:sldId id="391" r:id="rId4"/>
    <p:sldId id="371" r:id="rId5"/>
    <p:sldId id="392" r:id="rId6"/>
    <p:sldId id="372" r:id="rId7"/>
    <p:sldId id="386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4" r:id="rId16"/>
    <p:sldId id="381" r:id="rId17"/>
    <p:sldId id="383" r:id="rId18"/>
    <p:sldId id="385" r:id="rId19"/>
    <p:sldId id="387" r:id="rId20"/>
    <p:sldId id="370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33B74BBF-9B9C-6045-8216-C14BFE81DBB9}" type="datetime8">
              <a:rPr lang="en-US"/>
              <a:pPr>
                <a:defRPr/>
              </a:pPr>
              <a:t>10/2/2017 9:14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38A97-3167-9B42-AC80-595514F4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E6B0F3E-7071-2F49-8511-3C2CE5A38E90}" type="datetime8">
              <a:rPr lang="en-US"/>
              <a:pPr>
                <a:defRPr/>
              </a:pPr>
              <a:t>10/2/2017 9:14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D3742EA-3D67-4743-8787-3A986789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98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858204-BA92-7449-B7F4-79558AA2D933}" type="datetime8">
              <a:rPr lang="en-US" sz="1400"/>
              <a:pPr eaLnBrk="1" hangingPunct="1"/>
              <a:t>10/2/2017 9:14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96CE75-4C09-DD49-BC10-D708DDE3345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8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10/2/2017 9:14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9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Sorting Lower Bound</a:t>
            </a:r>
            <a:endParaRPr lang="en-US" sz="13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93D5E3-2460-E640-92AD-49AED1685F41}" type="datetime8">
              <a:rPr lang="en-US" sz="1300" smtClean="0"/>
              <a:t>10/2/2017 9:14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3E05ED-C46B-8A42-B043-19A5400D68F7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3B06B-FD3B-AD4C-9963-53934580A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81D25-00C9-C541-AF43-A4A877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C4911-1404-CE49-B6E3-27D093E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51A7C-F68C-A94F-B63B-6E70A9D0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976E0-2321-DF40-B2E1-03C02E1D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EC5F6-2F19-864B-B625-90AD1DAF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09EE-2B7E-9845-963A-531D7E1B3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A6C645D-AEBC-4448-8DAC-5968A00D9AF7}" type="datetime8">
              <a:rPr lang="en-US"/>
              <a:pPr>
                <a:defRPr/>
              </a:pPr>
              <a:t>10/2/2017 9:14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5C284-3A6F-4243-893C-937E57BA3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49498-24A0-C244-98E5-03D12319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2F52C-73C7-B448-992E-57966D75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A23B0-EC73-F545-A6F6-EBCB040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E8D538C-D619-0041-9AB6-3F51893D0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930D35-DCFF-8149-A6BF-3272553CDCE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Merge-Sort &amp; Quick-Sort</a:t>
            </a:r>
            <a:endParaRPr lang="en-US" dirty="0">
              <a:latin typeface="Tahoma" charset="0"/>
            </a:endParaRPr>
          </a:p>
        </p:txBody>
      </p: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2311224" cy="327660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88714A-0A89-5A4B-B7A9-A472C33FBD8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2CDE86-929E-294E-B014-8A7A4CADDDA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CFDABF-21C8-2049-8AB1-AF45BBC9ED4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FEAC6E-B154-D04D-A816-7BDFB1B9F76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B7E741-9173-3B4D-95A2-B8AECFAD38E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90F14-4204-6340-8713-0EE868C09A70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merge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1B1CB2-3E1D-B541-B9E4-44A855D0100D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9D2B1A-28B3-204B-89F9-91B86EC78626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merge, merge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7E1FE-DEA4-CC42-869A-1D3667477E22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CD37-C206-6140-93C2-1ABDD1D36C9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Merge-Sort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height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of the merge-sort tree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at each recursive call we divide in half the sequence, </a:t>
            </a:r>
            <a:endParaRPr lang="en-US" sz="1800">
              <a:latin typeface="Times New Roman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overall amount or work done at the nodes of depth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partition and merge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sequences of size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make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+</a:t>
            </a:r>
            <a:r>
              <a:rPr lang="en-US" sz="1800" baseline="30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recursive calls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total running time of merge-sort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31766" name="AutoShape 4"/>
            <p:cNvCxnSpPr>
              <a:cxnSpLocks noChangeShapeType="1"/>
              <a:stCxn id="31793" idx="0"/>
              <a:endCxn id="3177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5"/>
            <p:cNvCxnSpPr>
              <a:cxnSpLocks noChangeShapeType="1"/>
              <a:stCxn id="31794" idx="0"/>
              <a:endCxn id="3177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6"/>
            <p:cNvCxnSpPr>
              <a:cxnSpLocks noChangeShapeType="1"/>
              <a:stCxn id="31785" idx="0"/>
              <a:endCxn id="3179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7"/>
            <p:cNvCxnSpPr>
              <a:cxnSpLocks noChangeShapeType="1"/>
              <a:stCxn id="31787" idx="0"/>
              <a:endCxn id="3179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8"/>
            <p:cNvCxnSpPr>
              <a:cxnSpLocks noChangeShapeType="1"/>
              <a:stCxn id="31793" idx="2"/>
              <a:endCxn id="3178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9"/>
            <p:cNvCxnSpPr>
              <a:cxnSpLocks noChangeShapeType="1"/>
              <a:stCxn id="31794" idx="2"/>
              <a:endCxn id="3178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3177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177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77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178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31776" name="AutoShape 26"/>
            <p:cNvCxnSpPr>
              <a:cxnSpLocks noChangeShapeType="1"/>
              <a:stCxn id="31795" idx="0"/>
              <a:endCxn id="3177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AutoShape 27"/>
            <p:cNvCxnSpPr>
              <a:cxnSpLocks noChangeShapeType="1"/>
              <a:stCxn id="31796" idx="0"/>
              <a:endCxn id="3177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AutoShape 28"/>
            <p:cNvCxnSpPr>
              <a:cxnSpLocks noChangeShapeType="1"/>
              <a:stCxn id="31789" idx="0"/>
              <a:endCxn id="3179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AutoShape 29"/>
            <p:cNvCxnSpPr>
              <a:cxnSpLocks noChangeShapeType="1"/>
              <a:stCxn id="31791" idx="0"/>
              <a:endCxn id="3179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AutoShape 30"/>
            <p:cNvCxnSpPr>
              <a:cxnSpLocks noChangeShapeType="1"/>
              <a:stCxn id="31795" idx="2"/>
              <a:endCxn id="3179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AutoShape 31"/>
            <p:cNvCxnSpPr>
              <a:cxnSpLocks noChangeShapeType="1"/>
              <a:stCxn id="31796" idx="2"/>
              <a:endCxn id="3179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31783" name="AutoShape 33"/>
            <p:cNvCxnSpPr>
              <a:cxnSpLocks noChangeShapeType="1"/>
              <a:stCxn id="31772" idx="0"/>
              <a:endCxn id="3178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34"/>
            <p:cNvCxnSpPr>
              <a:cxnSpLocks noChangeShapeType="1"/>
              <a:stCxn id="31773" idx="0"/>
              <a:endCxn id="3178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276600" cy="4800600"/>
          </a:xfrm>
        </p:spPr>
        <p:txBody>
          <a:bodyPr/>
          <a:lstStyle/>
          <a:p>
            <a:r>
              <a:rPr lang="en-US" sz="2000" dirty="0"/>
              <a:t>S</a:t>
            </a:r>
            <a:r>
              <a:rPr lang="en-US" sz="2000" dirty="0" smtClean="0"/>
              <a:t>orting has </a:t>
            </a:r>
            <a:r>
              <a:rPr lang="en-US" sz="2000" dirty="0"/>
              <a:t>a </a:t>
            </a:r>
            <a:r>
              <a:rPr lang="en-US" sz="2000" dirty="0" smtClean="0"/>
              <a:t>lot of </a:t>
            </a:r>
            <a:r>
              <a:rPr lang="en-US" sz="2000" dirty="0"/>
              <a:t>applications, including </a:t>
            </a:r>
            <a:r>
              <a:rPr lang="en-US" sz="2000" dirty="0" smtClean="0"/>
              <a:t>uses in Internet </a:t>
            </a:r>
            <a:r>
              <a:rPr lang="en-US" sz="2000" dirty="0"/>
              <a:t>search </a:t>
            </a:r>
            <a:r>
              <a:rPr lang="en-US" sz="2000" dirty="0" smtClean="0"/>
              <a:t>engines. </a:t>
            </a:r>
          </a:p>
          <a:p>
            <a:r>
              <a:rPr lang="en-US" sz="2000" dirty="0" smtClean="0"/>
              <a:t>Sorting arises </a:t>
            </a:r>
            <a:r>
              <a:rPr lang="en-US" sz="2000" dirty="0"/>
              <a:t>in the steps needed to build a data </a:t>
            </a:r>
            <a:r>
              <a:rPr lang="en-US" sz="2000" dirty="0" smtClean="0"/>
              <a:t>structure, </a:t>
            </a:r>
            <a:r>
              <a:rPr lang="en-US" sz="2000" dirty="0"/>
              <a:t>known as the </a:t>
            </a:r>
            <a:r>
              <a:rPr lang="en-US" sz="2000" b="1" dirty="0">
                <a:solidFill>
                  <a:srgbClr val="FF0000"/>
                </a:solidFill>
              </a:rPr>
              <a:t>inverted </a:t>
            </a:r>
            <a:r>
              <a:rPr lang="en-US" sz="2000" b="1" dirty="0" smtClean="0">
                <a:solidFill>
                  <a:srgbClr val="FF0000"/>
                </a:solidFill>
              </a:rPr>
              <a:t>file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FF0000"/>
                </a:solidFill>
              </a:rPr>
              <a:t>inverted index</a:t>
            </a:r>
            <a:r>
              <a:rPr lang="en-US" sz="2000" dirty="0" smtClean="0"/>
              <a:t>, that </a:t>
            </a:r>
            <a:r>
              <a:rPr lang="en-US" sz="2000" dirty="0"/>
              <a:t>allows a search </a:t>
            </a:r>
            <a:r>
              <a:rPr lang="en-US" sz="2000" dirty="0" smtClean="0"/>
              <a:t>engine to </a:t>
            </a:r>
            <a:r>
              <a:rPr lang="en-US" sz="2000" dirty="0"/>
              <a:t>quickly return a list of the documents that contain a given keyword</a:t>
            </a:r>
            <a:r>
              <a:rPr lang="en-US" sz="2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Multidocument 5"/>
          <p:cNvSpPr/>
          <p:nvPr/>
        </p:nvSpPr>
        <p:spPr bwMode="auto">
          <a:xfrm>
            <a:off x="4114800" y="3962400"/>
            <a:ext cx="1371600" cy="190500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5333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Number &amp; word 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1:3,</a:t>
                      </a:r>
                      <a:r>
                        <a:rPr lang="en-US" baseline="0" dirty="0" smtClean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butterfly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1:60, 1:70, 2:22, 3:20, 4:11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1:56, 3:33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4876800"/>
            <a:ext cx="107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Documents</a:t>
            </a:r>
            <a:endParaRPr lang="en-US" sz="1400" dirty="0"/>
          </a:p>
        </p:txBody>
      </p:sp>
      <p:sp>
        <p:nvSpPr>
          <p:cNvPr id="9" name="Bent Arrow 8"/>
          <p:cNvSpPr/>
          <p:nvPr/>
        </p:nvSpPr>
        <p:spPr bwMode="auto">
          <a:xfrm>
            <a:off x="4572000" y="2286000"/>
            <a:ext cx="1219200" cy="1371600"/>
          </a:xfrm>
          <a:prstGeom prst="ben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79697F-65D8-CA46-BA47-7D8978AF77E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/>
                <a:gridCol w="1700212"/>
                <a:gridCol w="3771900"/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ahoma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90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quick-sort is depicted by a binary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leaves are calls on subsequences of size 0 or 1</a:t>
            </a:r>
            <a:endParaRPr lang="en-US" sz="240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59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950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77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21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65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 smtClean="0"/>
              <a:t>Application: How Sorting Builds </a:t>
            </a:r>
            <a:br>
              <a:rPr lang="en-US" dirty="0" smtClean="0"/>
            </a:br>
            <a:r>
              <a:rPr lang="en-US" dirty="0" smtClean="0"/>
              <a:t>an Internet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876800"/>
          </a:xfrm>
        </p:spPr>
        <p:txBody>
          <a:bodyPr/>
          <a:lstStyle/>
          <a:p>
            <a:r>
              <a:rPr lang="en-US" sz="2000" dirty="0" smtClean="0"/>
              <a:t>To build </a:t>
            </a:r>
            <a:r>
              <a:rPr lang="en-US" sz="2000" dirty="0"/>
              <a:t>an inverted file </a:t>
            </a:r>
            <a:r>
              <a:rPr lang="en-US" sz="2000" dirty="0" smtClean="0"/>
              <a:t>we need to identify, </a:t>
            </a:r>
            <a:r>
              <a:rPr lang="en-US" sz="2000" dirty="0"/>
              <a:t>for each keyword, k, </a:t>
            </a:r>
            <a:r>
              <a:rPr lang="en-US" sz="2000" dirty="0" smtClean="0"/>
              <a:t>the </a:t>
            </a:r>
            <a:r>
              <a:rPr lang="en-US" sz="2000" dirty="0"/>
              <a:t>documents </a:t>
            </a:r>
            <a:r>
              <a:rPr lang="en-US" sz="2000" dirty="0" smtClean="0"/>
              <a:t>containing k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Bringing </a:t>
            </a:r>
            <a:r>
              <a:rPr lang="en-US" sz="2000" dirty="0"/>
              <a:t>all such documents together can be done simply by sorting the </a:t>
            </a:r>
            <a:r>
              <a:rPr lang="en-US" sz="2000" dirty="0" smtClean="0"/>
              <a:t>set of </a:t>
            </a:r>
            <a:r>
              <a:rPr lang="en-US" sz="2000" dirty="0"/>
              <a:t>keyword-document pairs by keywords.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places all the (k, d) pairs with </a:t>
            </a:r>
            <a:r>
              <a:rPr lang="en-US" sz="2000" dirty="0" smtClean="0"/>
              <a:t>the same </a:t>
            </a:r>
            <a:r>
              <a:rPr lang="en-US" sz="2000" dirty="0"/>
              <a:t>keyword, k, right next to one </a:t>
            </a:r>
            <a:r>
              <a:rPr lang="en-US" sz="2000" dirty="0" smtClean="0"/>
              <a:t>another. </a:t>
            </a:r>
          </a:p>
          <a:p>
            <a:r>
              <a:rPr lang="en-US" sz="2000" dirty="0" smtClean="0"/>
              <a:t>From </a:t>
            </a:r>
            <a:r>
              <a:rPr lang="en-US" sz="2000" dirty="0"/>
              <a:t>this sorted list, </a:t>
            </a:r>
            <a:r>
              <a:rPr lang="en-US" sz="2000" dirty="0" smtClean="0"/>
              <a:t>it is </a:t>
            </a:r>
            <a:r>
              <a:rPr lang="en-US" sz="2000" dirty="0"/>
              <a:t>then a simple computation to scan the list and build a lookup table of </a:t>
            </a:r>
            <a:r>
              <a:rPr lang="en-US" sz="2000" dirty="0" smtClean="0"/>
              <a:t>documents for </a:t>
            </a:r>
            <a:r>
              <a:rPr lang="en-US" sz="2000" dirty="0"/>
              <a:t>each keyword that appears in this sorted list.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42174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Number &amp; word 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1:3,</a:t>
                      </a:r>
                      <a:r>
                        <a:rPr lang="en-US" baseline="0" dirty="0" smtClean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butterfly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1:60, 1:70, 2:22, 3:20, 4:11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1:56, 3:33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572000" y="2286000"/>
            <a:ext cx="1295400" cy="3581400"/>
            <a:chOff x="4077110" y="2286000"/>
            <a:chExt cx="1714090" cy="3581400"/>
          </a:xfrm>
        </p:grpSpPr>
        <p:sp>
          <p:nvSpPr>
            <p:cNvPr id="6" name="Multidocument 5"/>
            <p:cNvSpPr/>
            <p:nvPr/>
          </p:nvSpPr>
          <p:spPr bwMode="auto">
            <a:xfrm>
              <a:off x="4114800" y="3962400"/>
              <a:ext cx="1371600" cy="1905000"/>
            </a:xfrm>
            <a:prstGeom prst="flowChartMultidocumen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7110" y="4876800"/>
              <a:ext cx="130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Documents</a:t>
              </a:r>
              <a:endParaRPr lang="en-US" sz="1200" dirty="0"/>
            </a:p>
          </p:txBody>
        </p:sp>
        <p:sp>
          <p:nvSpPr>
            <p:cNvPr id="9" name="Bent Arrow 8"/>
            <p:cNvSpPr/>
            <p:nvPr/>
          </p:nvSpPr>
          <p:spPr bwMode="auto">
            <a:xfrm>
              <a:off x="4572000" y="2286000"/>
              <a:ext cx="1219200" cy="1371600"/>
            </a:xfrm>
            <a:prstGeom prst="ben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8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45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>
                <a:latin typeface="Tahoma" charset="0"/>
              </a:rPr>
              <a:t>One of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has size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and the other has size </a:t>
            </a:r>
            <a:r>
              <a:rPr lang="en-US" sz="200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(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-</a:t>
            </a:r>
            <a:r>
              <a:rPr lang="en-US" sz="2000">
                <a:latin typeface="Times New Roman" charset="0"/>
                <a:sym typeface="Symbol" charset="0"/>
              </a:rPr>
              <a:t> 1) </a:t>
            </a:r>
            <a:r>
              <a:rPr lang="en-US" sz="2000">
                <a:latin typeface="Symbol" charset="0"/>
                <a:sym typeface="Symbol" charset="0"/>
              </a:rPr>
              <a:t>+ </a:t>
            </a:r>
            <a:r>
              <a:rPr lang="en-US" sz="2000">
                <a:latin typeface="Times New Roman" charset="0"/>
                <a:sym typeface="Symbol" charset="0"/>
              </a:rPr>
              <a:t>…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2 </a:t>
            </a:r>
            <a:r>
              <a:rPr lang="en-US" sz="2000">
                <a:latin typeface="Symbol" charset="0"/>
                <a:sym typeface="Symbol" charset="0"/>
              </a:rPr>
              <a:t>+ 1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Thus, the worst-case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9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>
                <a:latin typeface="Tahoma" charset="0"/>
              </a:rPr>
              <a:t> The expected number of coin tosses required in order to get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heads is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of depth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size of the input sequence for the current call is at most (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)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/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For a node of depth </a:t>
            </a:r>
            <a:r>
              <a:rPr lang="en-US" sz="1800">
                <a:latin typeface="Times New Roman" charset="0"/>
              </a:rPr>
              <a:t>2log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 baseline="-25000">
                <a:latin typeface="Symbol" charset="0"/>
              </a:rPr>
              <a:t>/</a:t>
            </a:r>
            <a:r>
              <a:rPr lang="en-US" sz="1800" baseline="-250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 amount or work done at the nodes of the same depth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Thus, the expected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4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less than the pivot have rank less than </a:t>
            </a:r>
            <a:r>
              <a:rPr lang="en-US" sz="1600" b="1" i="1" dirty="0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equal to the pivot have rank between </a:t>
            </a:r>
            <a:r>
              <a:rPr lang="en-US" sz="1600" b="1" i="1" dirty="0">
                <a:latin typeface="Times New Roman" charset="0"/>
              </a:rPr>
              <a:t>h</a:t>
            </a:r>
            <a:r>
              <a:rPr lang="en-US" sz="1600" dirty="0">
                <a:latin typeface="Tahoma" charset="0"/>
              </a:rPr>
              <a:t> and </a:t>
            </a:r>
            <a:r>
              <a:rPr lang="en-US" sz="1600" b="1" i="1" dirty="0">
                <a:latin typeface="Times New Roman" charset="0"/>
              </a:rPr>
              <a:t>k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greater than the pivot have rank greater than </a:t>
            </a:r>
            <a:r>
              <a:rPr lang="en-US" sz="1600" b="1" i="1" dirty="0">
                <a:latin typeface="Times New Roman" charset="0"/>
              </a:rPr>
              <a:t>k</a:t>
            </a: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elements with rank less than </a:t>
            </a:r>
            <a:r>
              <a:rPr lang="en-US" sz="1600" b="1" i="1" dirty="0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elements with rank greater than </a:t>
            </a:r>
            <a:r>
              <a:rPr lang="en-US" sz="1600" b="1" i="1" dirty="0" smtClean="0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en-US" sz="16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inPlacePartition</a:t>
            </a:r>
            <a:r>
              <a:rPr lang="en-US"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(S, a, b)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P.255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9624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ranks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 the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rank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br>
              <a:rPr lang="en-US" sz="1800" b="1" i="1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rearranged in increasing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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a random integer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S.elemAtRank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inPlacePartition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383C12-D55D-CD4E-B88A-F007EFDAD8B0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Partitioning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j to the right until finding an element 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Swap elements at indices j and k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(pivot = 6)</a:t>
            </a:r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483870000 w 432"/>
              <a:gd name="T3" fmla="*/ 241935000 h 96"/>
              <a:gd name="T4" fmla="*/ 10887075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/>
                <a:gridCol w="1995487"/>
                <a:gridCol w="3533775"/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DD210D-7571-E848-9364-BF92AA129211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Sorting Lower Bound</a:t>
            </a:r>
          </a:p>
        </p:txBody>
      </p:sp>
      <p:graphicFrame>
        <p:nvGraphicFramePr>
          <p:cNvPr id="15364" name="Object 404"/>
          <p:cNvGraphicFramePr>
            <a:graphicFrameLocks noChangeAspect="1"/>
          </p:cNvGraphicFramePr>
          <p:nvPr/>
        </p:nvGraphicFramePr>
        <p:xfrm>
          <a:off x="5105400" y="2709863"/>
          <a:ext cx="287972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" r:id="rId4" imgW="3779822" imgH="3443335" progId="MS_ClipArt_Gallery.5">
                  <p:embed/>
                </p:oleObj>
              </mc:Choice>
              <mc:Fallback>
                <p:oleObj name="Clip" r:id="rId4" imgW="3779822" imgH="344333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09863"/>
                        <a:ext cx="2879725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2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5747EF-C8D4-584D-9BB8-907B58628637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Comparison-Based Sorting</a:t>
            </a:r>
          </a:p>
        </p:txBody>
      </p:sp>
      <p:sp>
        <p:nvSpPr>
          <p:cNvPr id="1741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772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sorting algorithms are comparison based.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They sort by making comparisons between pairs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Examples: bubble-sort, selection-sort, insertion-sort, heap-sort, merge-sort, quick-sort,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Let us therefore derive a lower bound on the running time of any algorithm that uses comparisons to sort n elements, x</a:t>
            </a:r>
            <a:r>
              <a:rPr lang="en-US" sz="2400" baseline="-25000">
                <a:latin typeface="Tahoma" charset="0"/>
              </a:rPr>
              <a:t>1</a:t>
            </a:r>
            <a:r>
              <a:rPr lang="en-US" sz="2400">
                <a:latin typeface="Tahoma" charset="0"/>
              </a:rPr>
              <a:t>, x</a:t>
            </a:r>
            <a:r>
              <a:rPr lang="en-US" sz="2400" baseline="-25000">
                <a:latin typeface="Tahoma" charset="0"/>
              </a:rPr>
              <a:t>2</a:t>
            </a:r>
            <a:r>
              <a:rPr lang="en-US" sz="2400">
                <a:latin typeface="Tahoma" charset="0"/>
              </a:rPr>
              <a:t>, …, x</a:t>
            </a:r>
            <a:r>
              <a:rPr lang="en-US" sz="2400" baseline="-25000">
                <a:latin typeface="Tahoma" charset="0"/>
              </a:rPr>
              <a:t>n</a:t>
            </a:r>
            <a:r>
              <a:rPr lang="en-US" sz="2400">
                <a:latin typeface="Tahoma" charset="0"/>
              </a:rPr>
              <a:t>.</a:t>
            </a:r>
          </a:p>
        </p:txBody>
      </p:sp>
      <p:graphicFrame>
        <p:nvGraphicFramePr>
          <p:cNvPr id="17413" name="Object 1091"/>
          <p:cNvGraphicFramePr>
            <a:graphicFrameLocks noChangeAspect="1"/>
          </p:cNvGraphicFramePr>
          <p:nvPr/>
        </p:nvGraphicFramePr>
        <p:xfrm>
          <a:off x="7221538" y="152400"/>
          <a:ext cx="1520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lip" r:id="rId3" imgW="3464459" imgH="3468986" progId="MS_ClipArt_Gallery.5">
                  <p:embed/>
                </p:oleObj>
              </mc:Choice>
              <mc:Fallback>
                <p:oleObj name="Clip" r:id="rId3" imgW="3464459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52400"/>
                        <a:ext cx="15208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AutoShape 1092"/>
          <p:cNvSpPr>
            <a:spLocks noChangeArrowheads="1"/>
          </p:cNvSpPr>
          <p:nvPr/>
        </p:nvSpPr>
        <p:spPr bwMode="auto">
          <a:xfrm>
            <a:off x="3962400" y="4267200"/>
            <a:ext cx="2514600" cy="14478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Is x</a:t>
            </a:r>
            <a:r>
              <a:rPr lang="en-US" baseline="-25000"/>
              <a:t>i</a:t>
            </a:r>
            <a:r>
              <a:rPr lang="en-US"/>
              <a:t> &lt; x</a:t>
            </a:r>
            <a:r>
              <a:rPr lang="en-US" baseline="-25000"/>
              <a:t>j</a:t>
            </a:r>
            <a:r>
              <a:rPr lang="en-US"/>
              <a:t>?</a:t>
            </a:r>
          </a:p>
        </p:txBody>
      </p:sp>
      <p:cxnSp>
        <p:nvCxnSpPr>
          <p:cNvPr id="17415" name="AutoShape 1095"/>
          <p:cNvCxnSpPr>
            <a:cxnSpLocks noChangeShapeType="1"/>
            <a:stCxn id="17414" idx="2"/>
          </p:cNvCxnSpPr>
          <p:nvPr/>
        </p:nvCxnSpPr>
        <p:spPr bwMode="auto">
          <a:xfrm rot="5400000">
            <a:off x="4367212" y="5319713"/>
            <a:ext cx="447675" cy="12573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1096"/>
          <p:cNvCxnSpPr>
            <a:cxnSpLocks noChangeShapeType="1"/>
            <a:stCxn id="17414" idx="3"/>
          </p:cNvCxnSpPr>
          <p:nvPr/>
        </p:nvCxnSpPr>
        <p:spPr bwMode="auto">
          <a:xfrm>
            <a:off x="6486525" y="4991100"/>
            <a:ext cx="752475" cy="1181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7" name="Text Box 1097"/>
          <p:cNvSpPr txBox="1">
            <a:spLocks noChangeArrowheads="1"/>
          </p:cNvSpPr>
          <p:nvPr/>
        </p:nvSpPr>
        <p:spPr bwMode="auto">
          <a:xfrm>
            <a:off x="4395788" y="577532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17418" name="Text Box 1098"/>
          <p:cNvSpPr txBox="1">
            <a:spLocks noChangeArrowheads="1"/>
          </p:cNvSpPr>
          <p:nvPr/>
        </p:nvSpPr>
        <p:spPr bwMode="auto">
          <a:xfrm>
            <a:off x="6623050" y="46323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cxnSp>
        <p:nvCxnSpPr>
          <p:cNvPr id="17419" name="AutoShape 1101"/>
          <p:cNvCxnSpPr>
            <a:cxnSpLocks noChangeShapeType="1"/>
            <a:endCxn id="17414" idx="0"/>
          </p:cNvCxnSpPr>
          <p:nvPr/>
        </p:nvCxnSpPr>
        <p:spPr bwMode="auto">
          <a:xfrm rot="10800000" flipV="1">
            <a:off x="5219700" y="3962400"/>
            <a:ext cx="952500" cy="2952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1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00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1800">
                <a:latin typeface="Tahoma" charset="0"/>
              </a:rPr>
              <a:t>: divide the input data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in two disjoint subsets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1800">
                <a:latin typeface="Tahoma" charset="0"/>
              </a:rPr>
              <a:t>: solve the subproblems associated with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1800">
                <a:latin typeface="Tahoma" charset="0"/>
              </a:rPr>
              <a:t>: combine the solutions for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r>
              <a:rPr lang="en-US" sz="1800">
                <a:latin typeface="Tahoma" charset="0"/>
              </a:rPr>
              <a:t> into a solution for </a:t>
            </a:r>
            <a:r>
              <a:rPr lang="en-US" sz="18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base case for the recursion are subproblems of size 0 or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27603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618BE9-44D1-3649-A72E-332A47B42381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Counting Comparisons</a:t>
            </a:r>
          </a:p>
        </p:txBody>
      </p:sp>
      <p:sp>
        <p:nvSpPr>
          <p:cNvPr id="18436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Let us just count comparisons then.</a:t>
            </a:r>
          </a:p>
          <a:p>
            <a:pPr eaLnBrk="1" hangingPunct="1"/>
            <a:r>
              <a:rPr lang="en-US">
                <a:latin typeface="Tahoma" charset="0"/>
              </a:rPr>
              <a:t>Each possible run of the algorithm corresponds to a root-to-leaf path in a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decision tree</a:t>
            </a:r>
            <a:endParaRPr lang="en-US">
              <a:latin typeface="Tahoma" charset="0"/>
            </a:endParaRPr>
          </a:p>
        </p:txBody>
      </p:sp>
      <p:graphicFrame>
        <p:nvGraphicFramePr>
          <p:cNvPr id="18437" name="Object 2054"/>
          <p:cNvGraphicFramePr>
            <a:graphicFrameLocks noChangeAspect="1"/>
          </p:cNvGraphicFramePr>
          <p:nvPr/>
        </p:nvGraphicFramePr>
        <p:xfrm>
          <a:off x="1676400" y="3071813"/>
          <a:ext cx="533241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5635800" imgH="3470040" progId="Visio.Drawing.6">
                  <p:embed/>
                </p:oleObj>
              </mc:Choice>
              <mc:Fallback>
                <p:oleObj name="VISIO" r:id="rId3" imgW="5635800" imgH="347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71813"/>
                        <a:ext cx="5332413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4A6EA4-6E79-1240-8F62-A94561C5EE28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 Height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height of the decision tree is a lower bound on the 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Every input permutation must lead to a separate leaf output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If not, some input …4…5… would have same output ordering as …5…4…, which would be wrong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Since there are n!=1</a:t>
            </a:r>
            <a:r>
              <a:rPr lang="en-US" sz="2000">
                <a:latin typeface="Tahoma" charset="0"/>
                <a:sym typeface="Symbol" charset="0"/>
              </a:rPr>
              <a:t></a:t>
            </a:r>
            <a:r>
              <a:rPr lang="en-US" sz="2000">
                <a:latin typeface="Tahoma" charset="0"/>
              </a:rPr>
              <a:t>2</a:t>
            </a:r>
            <a:r>
              <a:rPr lang="en-US" sz="2000">
                <a:latin typeface="Tahoma" charset="0"/>
                <a:sym typeface="Symbol" charset="0"/>
              </a:rPr>
              <a:t>  </a:t>
            </a:r>
            <a:r>
              <a:rPr lang="en-US" sz="2000">
                <a:latin typeface="Tahoma" charset="0"/>
              </a:rPr>
              <a:t>…</a:t>
            </a:r>
            <a:r>
              <a:rPr lang="en-US" sz="2000">
                <a:latin typeface="Tahoma" charset="0"/>
                <a:sym typeface="Symbol" charset="0"/>
              </a:rPr>
              <a:t> </a:t>
            </a:r>
            <a:r>
              <a:rPr lang="en-US" sz="2000">
                <a:latin typeface="Tahoma" charset="0"/>
              </a:rPr>
              <a:t>n leaves, the height is at least log (n!)</a:t>
            </a:r>
          </a:p>
        </p:txBody>
      </p:sp>
      <p:graphicFrame>
        <p:nvGraphicFramePr>
          <p:cNvPr id="19461" name="Object 54"/>
          <p:cNvGraphicFramePr>
            <a:graphicFrameLocks noChangeAspect="1"/>
          </p:cNvGraphicFramePr>
          <p:nvPr/>
        </p:nvGraphicFramePr>
        <p:xfrm>
          <a:off x="2009775" y="3376613"/>
          <a:ext cx="561022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7208640" imgH="4082400" progId="Visio.Drawing.6">
                  <p:embed/>
                </p:oleObj>
              </mc:Choice>
              <mc:Fallback>
                <p:oleObj name="VISIO" r:id="rId3" imgW="7208640" imgH="408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376613"/>
                        <a:ext cx="5610225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24A60F-8DC4-0645-971F-9366556F16FB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Lower Bound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Any comparison-based sorting algorithms takes at least log (n!)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Therefore, any such algorithm takes time at least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That is, any comparison-based sorting algorithm must run in </a:t>
            </a:r>
            <a:r>
              <a:rPr lang="en-US" sz="2400">
                <a:latin typeface="Symbol" charset="0"/>
              </a:rPr>
              <a:t>W</a:t>
            </a:r>
            <a:r>
              <a:rPr lang="en-US" sz="2400">
                <a:latin typeface="Tahoma" charset="0"/>
              </a:rPr>
              <a:t>(n log n) time.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0485" name="Object 33"/>
          <p:cNvGraphicFramePr>
            <a:graphicFrameLocks noChangeAspect="1"/>
          </p:cNvGraphicFramePr>
          <p:nvPr/>
        </p:nvGraphicFramePr>
        <p:xfrm>
          <a:off x="1905000" y="3048000"/>
          <a:ext cx="5715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336800" imgH="520700" progId="Equation.3">
                  <p:embed/>
                </p:oleObj>
              </mc:Choice>
              <mc:Fallback>
                <p:oleObj name="Equation" r:id="rId3" imgW="233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5715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4"/>
          <p:cNvGraphicFramePr>
            <a:graphicFrameLocks noChangeAspect="1"/>
          </p:cNvGraphicFramePr>
          <p:nvPr/>
        </p:nvGraphicFramePr>
        <p:xfrm>
          <a:off x="7239000" y="228600"/>
          <a:ext cx="15176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lip" r:id="rId5" imgW="2204519" imgH="2129073" progId="MS_ClipArt_Gallery.5">
                  <p:embed/>
                </p:oleObj>
              </mc:Choice>
              <mc:Fallback>
                <p:oleObj name="Clip" r:id="rId5" imgW="2204519" imgH="2129073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76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1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Merge-Sort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524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Merge-sort</a:t>
            </a:r>
            <a:r>
              <a:rPr lang="en-US" sz="2000" dirty="0">
                <a:latin typeface="Tahoma" charset="0"/>
              </a:rPr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has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 log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accesses data in a sequential manner (suitable to sort data on a disk)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9" y="3810000"/>
            <a:ext cx="765402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576D6-2CA6-AC48-A7E4-E26D1F4A0AB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The Merge</a:t>
            </a:r>
            <a:r>
              <a:rPr lang="en-US" dirty="0">
                <a:latin typeface="Tahoma" charset="0"/>
              </a:rPr>
              <a:t>-</a:t>
            </a:r>
            <a:r>
              <a:rPr lang="en-US" dirty="0" smtClean="0">
                <a:latin typeface="Tahoma" charset="0"/>
              </a:rPr>
              <a:t>Sort Algorithm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Merge-sort on an input sequence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two sequences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of about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recursively sort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merge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3AE05-15BA-A749-9C18-AC2676ED64B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Sorted Sequences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into a sorted sequence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>
                <a:latin typeface="Tahoma" charset="0"/>
              </a:rPr>
              <a:t>containing the union of the elements of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79295"/>
            <a:ext cx="5334000" cy="37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32006-F29D-604C-A2CF-BB4C5955DCB8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are calls on subsequences of size 0 or 1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9  4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527F44-54A8-2844-93BF-4F6839ABAC1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7146</TotalTime>
  <Words>3320</Words>
  <Application>Microsoft Office PowerPoint</Application>
  <PresentationFormat>On-screen Show (4:3)</PresentationFormat>
  <Paragraphs>664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Symbol</vt:lpstr>
      <vt:lpstr>Tahoma</vt:lpstr>
      <vt:lpstr>Times New Roman</vt:lpstr>
      <vt:lpstr>Wingdings</vt:lpstr>
      <vt:lpstr>Blueprint</vt:lpstr>
      <vt:lpstr>Clip</vt:lpstr>
      <vt:lpstr>VISIO</vt:lpstr>
      <vt:lpstr>Equation</vt:lpstr>
      <vt:lpstr>Merge-Sort &amp; Quick-Sort</vt:lpstr>
      <vt:lpstr>Application:  Internet Search Engines</vt:lpstr>
      <vt:lpstr>Application: How Sorting Builds  an Internet Search Engine</vt:lpstr>
      <vt:lpstr>Divide-and-Conquer</vt:lpstr>
      <vt:lpstr>Merge-Sort</vt:lpstr>
      <vt:lpstr>The Merge-Sort Algorithm</vt:lpstr>
      <vt:lpstr>Merging Two Sorted Sequences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Summary of Sorting Algorithms</vt:lpstr>
      <vt:lpstr>Quick-Sort</vt:lpstr>
      <vt:lpstr>Quick-Sort</vt:lpstr>
      <vt:lpstr>Partition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Summary of Sorting Algorithms</vt:lpstr>
      <vt:lpstr>Sorting Lower Bound</vt:lpstr>
      <vt:lpstr>Comparison-Based Sorting</vt:lpstr>
      <vt:lpstr>Counting Comparisons</vt:lpstr>
      <vt:lpstr>Decision Tree Height</vt:lpstr>
      <vt:lpstr>The Lower Bound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970</cp:revision>
  <cp:lastPrinted>2002-04-09T17:11:12Z</cp:lastPrinted>
  <dcterms:created xsi:type="dcterms:W3CDTF">2002-01-21T02:22:10Z</dcterms:created>
  <dcterms:modified xsi:type="dcterms:W3CDTF">2017-10-02T14:16:03Z</dcterms:modified>
</cp:coreProperties>
</file>