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4"/>
  </p:notesMasterIdLst>
  <p:handoutMasterIdLst>
    <p:handoutMasterId r:id="rId95"/>
  </p:handoutMasterIdLst>
  <p:sldIdLst>
    <p:sldId id="256" r:id="rId2"/>
    <p:sldId id="418" r:id="rId3"/>
    <p:sldId id="429" r:id="rId4"/>
    <p:sldId id="424" r:id="rId5"/>
    <p:sldId id="425" r:id="rId6"/>
    <p:sldId id="426" r:id="rId7"/>
    <p:sldId id="427" r:id="rId8"/>
    <p:sldId id="430" r:id="rId9"/>
    <p:sldId id="431" r:id="rId10"/>
    <p:sldId id="436" r:id="rId11"/>
    <p:sldId id="437" r:id="rId12"/>
    <p:sldId id="432" r:id="rId13"/>
    <p:sldId id="433" r:id="rId14"/>
    <p:sldId id="434" r:id="rId15"/>
    <p:sldId id="435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93" r:id="rId72"/>
    <p:sldId id="494" r:id="rId73"/>
    <p:sldId id="495" r:id="rId74"/>
    <p:sldId id="496" r:id="rId75"/>
    <p:sldId id="497" r:id="rId76"/>
    <p:sldId id="498" r:id="rId77"/>
    <p:sldId id="499" r:id="rId78"/>
    <p:sldId id="500" r:id="rId79"/>
    <p:sldId id="501" r:id="rId80"/>
    <p:sldId id="502" r:id="rId81"/>
    <p:sldId id="503" r:id="rId82"/>
    <p:sldId id="504" r:id="rId83"/>
    <p:sldId id="505" r:id="rId84"/>
    <p:sldId id="506" r:id="rId85"/>
    <p:sldId id="507" r:id="rId86"/>
    <p:sldId id="508" r:id="rId87"/>
    <p:sldId id="509" r:id="rId88"/>
    <p:sldId id="510" r:id="rId89"/>
    <p:sldId id="511" r:id="rId90"/>
    <p:sldId id="512" r:id="rId91"/>
    <p:sldId id="513" r:id="rId92"/>
    <p:sldId id="514" r:id="rId93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9.xml"/><Relationship Id="rId18" Type="http://schemas.openxmlformats.org/officeDocument/2006/relationships/slide" Target="slides/slide24.xml"/><Relationship Id="rId3" Type="http://schemas.openxmlformats.org/officeDocument/2006/relationships/slide" Target="slides/slide4.xml"/><Relationship Id="rId21" Type="http://schemas.openxmlformats.org/officeDocument/2006/relationships/slide" Target="slides/slide29.xml"/><Relationship Id="rId7" Type="http://schemas.openxmlformats.org/officeDocument/2006/relationships/slide" Target="slides/slide8.xml"/><Relationship Id="rId12" Type="http://schemas.openxmlformats.org/officeDocument/2006/relationships/slide" Target="slides/slide17.xml"/><Relationship Id="rId17" Type="http://schemas.openxmlformats.org/officeDocument/2006/relationships/slide" Target="slides/slide23.xml"/><Relationship Id="rId2" Type="http://schemas.openxmlformats.org/officeDocument/2006/relationships/slide" Target="slides/slide3.xml"/><Relationship Id="rId16" Type="http://schemas.openxmlformats.org/officeDocument/2006/relationships/slide" Target="slides/slide22.xml"/><Relationship Id="rId20" Type="http://schemas.openxmlformats.org/officeDocument/2006/relationships/slide" Target="slides/slide2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6.xml"/><Relationship Id="rId5" Type="http://schemas.openxmlformats.org/officeDocument/2006/relationships/slide" Target="slides/slide6.xml"/><Relationship Id="rId15" Type="http://schemas.openxmlformats.org/officeDocument/2006/relationships/slide" Target="slides/slide21.xml"/><Relationship Id="rId23" Type="http://schemas.openxmlformats.org/officeDocument/2006/relationships/slide" Target="slides/slide31.xml"/><Relationship Id="rId10" Type="http://schemas.openxmlformats.org/officeDocument/2006/relationships/slide" Target="slides/slide13.xml"/><Relationship Id="rId19" Type="http://schemas.openxmlformats.org/officeDocument/2006/relationships/slide" Target="slides/slide26.xml"/><Relationship Id="rId4" Type="http://schemas.openxmlformats.org/officeDocument/2006/relationships/slide" Target="slides/slide5.xml"/><Relationship Id="rId9" Type="http://schemas.openxmlformats.org/officeDocument/2006/relationships/slide" Target="slides/slide12.xml"/><Relationship Id="rId14" Type="http://schemas.openxmlformats.org/officeDocument/2006/relationships/slide" Target="slides/slide20.xml"/><Relationship Id="rId22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9CCF98AE-4DC5-5F49-8BDF-653D95396D07}" type="datetime8">
              <a:rPr lang="en-US"/>
              <a:pPr>
                <a:defRPr/>
              </a:pPr>
              <a:t>10/22/2017 9:27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02B18C1C-44AA-8841-875F-04E80431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85C3230E-569F-924D-9C18-E3F6DEB59036}" type="datetime8">
              <a:rPr lang="en-US"/>
              <a:pPr>
                <a:defRPr/>
              </a:pPr>
              <a:t>10/22/2017 9:27 PM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505D66FF-0D05-0A4F-9746-0655425C9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076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Graphs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B2826A6-DA3A-AD4C-842E-7EFF7DD5452F}" type="datetime8">
              <a:rPr lang="en-US" sz="1300"/>
              <a:pPr eaLnBrk="1" hangingPunct="1"/>
              <a:t>10/22/2017 9:27 PM</a:t>
            </a:fld>
            <a:endParaRPr lang="en-US" sz="13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567F55-14FB-6547-9F1E-A6206BBA762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9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Depth-First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B0204A-93D4-2E47-9A90-15B593F59BDB}" type="datetime8">
              <a:rPr lang="en-US" sz="1300"/>
              <a:pPr eaLnBrk="1" hangingPunct="1"/>
              <a:t>10/22/2017 9:27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294FC8-672A-3046-BC5C-A65F0EAD4D1C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Breadth-First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91E93B-3E3D-0344-BA37-042EA258640F}" type="datetime8">
              <a:rPr lang="en-US" sz="1300"/>
              <a:pPr eaLnBrk="1" hangingPunct="1"/>
              <a:t>10/22/2017 9:27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ACC04E-B30B-7048-9880-96EF3F353CE3}" type="slidenum">
              <a:rPr lang="en-US" sz="1300"/>
              <a:pPr eaLnBrk="1" hangingPunct="1"/>
              <a:t>32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5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Directed Graphs</a:t>
            </a:r>
            <a:endParaRPr lang="en-US" sz="130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4DEBC0B-AFCA-A24F-98FA-F67C9EB2FAAB}" type="datetime8">
              <a:rPr lang="en-US" sz="1300" smtClean="0"/>
              <a:t>10/22/2017 9:27 PM</a:t>
            </a:fld>
            <a:endParaRPr lang="en-US" sz="13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7AE51C-2CEA-F045-9D88-F4FA562287EF}" type="slidenum">
              <a:rPr lang="en-US" sz="1300"/>
              <a:pPr eaLnBrk="1" hangingPunct="1"/>
              <a:t>43</a:t>
            </a:fld>
            <a:endParaRPr lang="en-US" sz="13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7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498299-418C-9142-AA61-CED611496621}" type="datetime8">
              <a:rPr lang="en-US"/>
              <a:pPr/>
              <a:t>10/22/2017 9:27 PM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6EE3F-8CC9-BC4C-93FC-1BFC85D252CB}" type="slidenum">
              <a:rPr lang="en-US"/>
              <a:pPr/>
              <a:t>80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5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435075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FA841F-6895-3F41-BCE7-FBAA75D40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424084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17D54B-1D05-E241-A557-1CAE285AE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51EB95-46E7-BA41-AC00-FE0E0CF75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DEB1DD-DD34-D04C-B808-7EEAFF24A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3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2DF74E-A7ED-5448-977C-B91FAAC10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0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7BAA1-6B73-A047-A174-4A0210AB0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381510-2AE8-C64F-B445-A1CD3861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668C8D-D57E-B44F-B310-6C9B5D358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26DF18-76B6-6945-9139-99049FAC3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1CF36C-2374-9A4F-BE00-E1A959BDC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71C27E-C221-AB4A-B7AA-946E635E0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00FFF8-1664-9343-9761-947B1C5D1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46FD9E-6CA5-C84A-9517-AA8277B14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B49CA022-A5FD-E24B-A4FB-4F6C27F11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462251" y="6400800"/>
            <a:ext cx="2683885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0278C1-4FD1-304C-B8B9-9AF37B9B73E4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Graph Terminology and Representations</a:t>
            </a:r>
            <a:endParaRPr lang="en-US" dirty="0">
              <a:latin typeface="Tahoma" charset="0"/>
            </a:endParaRPr>
          </a:p>
        </p:txBody>
      </p:sp>
      <p:sp>
        <p:nvSpPr>
          <p:cNvPr id="21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</a:t>
            </a:r>
            <a:r>
              <a:rPr lang="en-US" sz="1800" dirty="0" err="1" smtClean="0"/>
              <a:t>Tamassia</a:t>
            </a:r>
            <a:r>
              <a:rPr lang="en-US" sz="1800" dirty="0" smtClean="0"/>
              <a:t>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59" y="3200400"/>
            <a:ext cx="4093641" cy="3086714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Graph </a:t>
            </a:r>
            <a:r>
              <a:rPr lang="en-US" dirty="0" smtClean="0">
                <a:latin typeface="Tahoma" charset="0"/>
              </a:rPr>
              <a:t>Operations</a:t>
            </a:r>
            <a:endParaRPr lang="en-US" dirty="0"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Graphs</a:t>
            </a:r>
            <a:endParaRPr lang="en-US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604223-044E-0441-BFEC-F348D4984F94}" type="slidenum">
              <a:rPr lang="en-US" sz="1400"/>
              <a:pPr eaLnBrk="1" hangingPunct="1"/>
              <a:t>10</a:t>
            </a:fld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16216"/>
            <a:ext cx="8077200" cy="3774984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Graph </a:t>
            </a:r>
            <a:r>
              <a:rPr lang="en-US" dirty="0" smtClean="0">
                <a:latin typeface="Tahoma" charset="0"/>
              </a:rPr>
              <a:t>Operations, Continued</a:t>
            </a:r>
            <a:endParaRPr lang="en-US" dirty="0">
              <a:latin typeface="Tahoma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Graphs</a:t>
            </a:r>
            <a:endParaRPr lang="en-US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4604223-044E-0441-BFEC-F348D4984F94}" type="slidenum">
              <a:rPr lang="en-US" sz="1400"/>
              <a:pPr eaLnBrk="1" hangingPunct="1"/>
              <a:t>11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935492" cy="18288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38600"/>
            <a:ext cx="8001000" cy="1693563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5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1633B5-5B2B-FA43-8576-1404BAD381DE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2578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Edge List Structure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44650"/>
            <a:ext cx="3505200" cy="460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reference to position in vertex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Edge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origin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destination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reference to position in edge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Vertex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sequence of vertex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Edge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sequence of edge objects</a:t>
            </a:r>
          </a:p>
        </p:txBody>
      </p:sp>
      <p:pic>
        <p:nvPicPr>
          <p:cNvPr id="2662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90900"/>
            <a:ext cx="2573338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E6308AF-0394-BA47-88B0-37C6B40F9EBE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4897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Adjacency List Structure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1638"/>
            <a:ext cx="2895600" cy="4500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Incidence sequence for each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sequence of references to edge objects of incident </a:t>
            </a:r>
            <a:r>
              <a:rPr lang="en-US" sz="1800" dirty="0" smtClean="0">
                <a:latin typeface="Tahoma" charset="0"/>
              </a:rPr>
              <a:t>edges, such as pairs of (u, v) representing edges</a:t>
            </a:r>
            <a:endParaRPr lang="en-US" sz="1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Augmented edge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references to associated positions in incidence sequences of end vertices</a:t>
            </a:r>
          </a:p>
        </p:txBody>
      </p:sp>
      <p:pic>
        <p:nvPicPr>
          <p:cNvPr id="27653" name="Picture 6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29025"/>
            <a:ext cx="29464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EB3071-50A8-E345-8DD0-563EEA8C0815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025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Adjacency Matrix Structure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227388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Edge list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Augmented vertex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Integer key (index) associated with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2D-array adjacency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Reference to edge object for 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Null for non nonadjacent vertices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altLang="ja-JP" sz="2000">
                <a:latin typeface="Tahoma" charset="0"/>
              </a:rPr>
              <a:t>old fashioned</a:t>
            </a:r>
            <a:r>
              <a:rPr lang="ja-JP" altLang="en-US" sz="2000">
                <a:latin typeface="Tahoma" charset="0"/>
              </a:rPr>
              <a:t>”</a:t>
            </a:r>
            <a:r>
              <a:rPr lang="en-US" altLang="ja-JP" sz="2000">
                <a:latin typeface="Tahoma" charset="0"/>
              </a:rPr>
              <a:t> version just has 0 for no edge and 1 for edge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pic>
        <p:nvPicPr>
          <p:cNvPr id="28677" name="Picture 5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33528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05200"/>
            <a:ext cx="40401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E4D522-CEA6-C143-A2F1-37EB91AC4341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Performance</a:t>
            </a:r>
            <a:br>
              <a:rPr lang="en-US" dirty="0" smtClean="0">
                <a:latin typeface="Tahoma" charset="0"/>
              </a:rPr>
            </a:br>
            <a:r>
              <a:rPr lang="en-US" sz="2400" dirty="0" smtClean="0">
                <a:latin typeface="Tahoma" charset="0"/>
              </a:rPr>
              <a:t>(All bounds are big-oh running times, except  for “Space”)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216215" name="Group 151"/>
          <p:cNvGraphicFramePr>
            <a:graphicFrameLocks noGrp="1"/>
          </p:cNvGraphicFramePr>
          <p:nvPr>
            <p:ph type="tbl" idx="1"/>
          </p:nvPr>
        </p:nvGraphicFramePr>
        <p:xfrm>
          <a:off x="838200" y="1600200"/>
          <a:ext cx="7924800" cy="4243473"/>
        </p:xfrm>
        <a:graphic>
          <a:graphicData uri="http://schemas.openxmlformats.org/drawingml/2006/table">
            <a:tbl>
              <a:tblPr/>
              <a:tblGrid>
                <a:gridCol w="2719388"/>
                <a:gridCol w="938212"/>
                <a:gridCol w="2667000"/>
                <a:gridCol w="1600200"/>
              </a:tblGrid>
              <a:tr h="1024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vertices,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 self-loops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Edge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List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Adjacency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List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Adjacency Matrix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Space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+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+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incidentEdges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areAdjacent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v, w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min(deg(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), 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insertVertex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insertEdge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v, w, 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removeVertex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deg(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removeEdge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B2D739-512C-3D4B-89E5-49F0E6E7799B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Depth-First Search</a:t>
            </a:r>
          </a:p>
        </p:txBody>
      </p:sp>
      <p:grpSp>
        <p:nvGrpSpPr>
          <p:cNvPr id="15364" name="Group 581"/>
          <p:cNvGrpSpPr>
            <a:grpSpLocks/>
          </p:cNvGrpSpPr>
          <p:nvPr/>
        </p:nvGrpSpPr>
        <p:grpSpPr bwMode="auto">
          <a:xfrm>
            <a:off x="4772025" y="3322638"/>
            <a:ext cx="3081338" cy="1830387"/>
            <a:chOff x="593" y="2600"/>
            <a:chExt cx="1941" cy="1153"/>
          </a:xfrm>
        </p:grpSpPr>
        <p:sp>
          <p:nvSpPr>
            <p:cNvPr id="15365" name="Oval 582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15366" name="Oval 583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67" name="Oval 584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68" name="Oval 585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15369" name="AutoShape 586"/>
            <p:cNvCxnSpPr>
              <a:cxnSpLocks noChangeAspect="1" noChangeShapeType="1"/>
              <a:stCxn id="15367" idx="3"/>
              <a:endCxn id="15366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AutoShape 587"/>
            <p:cNvCxnSpPr>
              <a:cxnSpLocks noChangeAspect="1" noChangeShapeType="1"/>
              <a:stCxn id="15368" idx="1"/>
              <a:endCxn id="15366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AutoShape 588"/>
            <p:cNvCxnSpPr>
              <a:cxnSpLocks noChangeAspect="1" noChangeShapeType="1"/>
              <a:stCxn id="15368" idx="7"/>
              <a:endCxn id="15365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AutoShape 589"/>
            <p:cNvCxnSpPr>
              <a:cxnSpLocks noChangeAspect="1" noChangeShapeType="1"/>
              <a:stCxn id="15367" idx="5"/>
              <a:endCxn id="15365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590"/>
            <p:cNvCxnSpPr>
              <a:cxnSpLocks noChangeAspect="1" noChangeShapeType="1"/>
              <a:stCxn id="15367" idx="4"/>
              <a:endCxn id="15368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4" name="Oval 591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5" name="AutoShape 592"/>
            <p:cNvCxnSpPr>
              <a:cxnSpLocks noChangeAspect="1" noChangeShapeType="1"/>
              <a:stCxn id="15368" idx="6"/>
              <a:endCxn id="15374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593"/>
            <p:cNvCxnSpPr>
              <a:cxnSpLocks noChangeAspect="1" noChangeShapeType="1"/>
              <a:stCxn id="15374" idx="1"/>
              <a:endCxn id="15367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</a:t>
            </a:r>
            <a:r>
              <a:rPr lang="en-US" sz="1800" dirty="0" err="1" smtClean="0"/>
              <a:t>Tamassia</a:t>
            </a:r>
            <a:r>
              <a:rPr lang="en-US" sz="1800" dirty="0" smtClean="0"/>
              <a:t>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7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499EDB-4D6C-0F47-8E6C-DBCD7689B47B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Subgraphs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038600" cy="4343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subgraph</a:t>
            </a:r>
            <a:r>
              <a:rPr lang="en-US" sz="2400" dirty="0">
                <a:latin typeface="Tahoma" charset="0"/>
              </a:rPr>
              <a:t> S of a graph G is a graph such that 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vertices of S are a subset of the vertices of G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edges of S are a subset of the edges of G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spanning subgraph </a:t>
            </a:r>
            <a:r>
              <a:rPr lang="en-US" sz="2400" dirty="0">
                <a:latin typeface="Tahoma" charset="0"/>
              </a:rPr>
              <a:t>of G is a subgraph that contains all the vertices of G</a:t>
            </a:r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543560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Subgraph</a:t>
            </a:r>
          </a:p>
        </p:txBody>
      </p:sp>
      <p:sp>
        <p:nvSpPr>
          <p:cNvPr id="17414" name="Text Box 27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Spanning subgraph</a:t>
            </a:r>
          </a:p>
        </p:txBody>
      </p:sp>
      <p:sp>
        <p:nvSpPr>
          <p:cNvPr id="17415" name="Oval 5"/>
          <p:cNvSpPr>
            <a:spLocks noChangeAspect="1" noChangeArrowheads="1"/>
          </p:cNvSpPr>
          <p:nvPr/>
        </p:nvSpPr>
        <p:spPr bwMode="auto">
          <a:xfrm>
            <a:off x="6788150" y="1951038"/>
            <a:ext cx="366713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6"/>
          <p:cNvSpPr>
            <a:spLocks noChangeAspect="1" noChangeArrowheads="1"/>
          </p:cNvSpPr>
          <p:nvPr/>
        </p:nvSpPr>
        <p:spPr bwMode="auto">
          <a:xfrm>
            <a:off x="5324475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7"/>
          <p:cNvSpPr>
            <a:spLocks noChangeAspect="1" noChangeArrowheads="1"/>
          </p:cNvSpPr>
          <p:nvPr/>
        </p:nvSpPr>
        <p:spPr bwMode="auto">
          <a:xfrm>
            <a:off x="6056313" y="1219200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8"/>
          <p:cNvSpPr>
            <a:spLocks noChangeAspect="1" noChangeArrowheads="1"/>
          </p:cNvSpPr>
          <p:nvPr/>
        </p:nvSpPr>
        <p:spPr bwMode="auto">
          <a:xfrm>
            <a:off x="6056313" y="2682875"/>
            <a:ext cx="366712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9" name="AutoShape 9"/>
          <p:cNvCxnSpPr>
            <a:cxnSpLocks noChangeAspect="1" noChangeShapeType="1"/>
            <a:stCxn id="17417" idx="3"/>
            <a:endCxn id="17416" idx="7"/>
          </p:cNvCxnSpPr>
          <p:nvPr/>
        </p:nvCxnSpPr>
        <p:spPr bwMode="auto">
          <a:xfrm flipH="1">
            <a:off x="5635625" y="1538288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0"/>
          <p:cNvCxnSpPr>
            <a:cxnSpLocks noChangeAspect="1" noChangeShapeType="1"/>
            <a:stCxn id="17418" idx="1"/>
            <a:endCxn id="17416" idx="5"/>
          </p:cNvCxnSpPr>
          <p:nvPr/>
        </p:nvCxnSpPr>
        <p:spPr bwMode="auto">
          <a:xfrm flipH="1" flipV="1">
            <a:off x="5635625" y="2270125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1"/>
          <p:cNvCxnSpPr>
            <a:cxnSpLocks noChangeAspect="1" noChangeShapeType="1"/>
            <a:stCxn id="17418" idx="7"/>
            <a:endCxn id="17415" idx="3"/>
          </p:cNvCxnSpPr>
          <p:nvPr/>
        </p:nvCxnSpPr>
        <p:spPr bwMode="auto">
          <a:xfrm flipV="1">
            <a:off x="6367463" y="2270125"/>
            <a:ext cx="474662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2"/>
          <p:cNvCxnSpPr>
            <a:cxnSpLocks noChangeAspect="1" noChangeShapeType="1"/>
            <a:stCxn id="17417" idx="5"/>
            <a:endCxn id="17415" idx="1"/>
          </p:cNvCxnSpPr>
          <p:nvPr/>
        </p:nvCxnSpPr>
        <p:spPr bwMode="auto">
          <a:xfrm>
            <a:off x="6367463" y="15382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3"/>
          <p:cNvCxnSpPr>
            <a:cxnSpLocks noChangeAspect="1" noChangeShapeType="1"/>
            <a:stCxn id="17417" idx="4"/>
            <a:endCxn id="17418" idx="0"/>
          </p:cNvCxnSpPr>
          <p:nvPr/>
        </p:nvCxnSpPr>
        <p:spPr bwMode="auto">
          <a:xfrm>
            <a:off x="6237288" y="1592263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4" name="Oval 14"/>
          <p:cNvSpPr>
            <a:spLocks noChangeAspect="1" noChangeArrowheads="1"/>
          </p:cNvSpPr>
          <p:nvPr/>
        </p:nvSpPr>
        <p:spPr bwMode="auto">
          <a:xfrm>
            <a:off x="80391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5" name="AutoShape 15"/>
          <p:cNvCxnSpPr>
            <a:cxnSpLocks noChangeAspect="1" noChangeShapeType="1"/>
            <a:stCxn id="17415" idx="6"/>
            <a:endCxn id="17424" idx="2"/>
          </p:cNvCxnSpPr>
          <p:nvPr/>
        </p:nvCxnSpPr>
        <p:spPr bwMode="auto">
          <a:xfrm>
            <a:off x="7161213" y="2133600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28"/>
          <p:cNvCxnSpPr>
            <a:cxnSpLocks noChangeAspect="1" noChangeShapeType="1"/>
            <a:stCxn id="17418" idx="6"/>
            <a:endCxn id="17424" idx="3"/>
          </p:cNvCxnSpPr>
          <p:nvPr/>
        </p:nvCxnSpPr>
        <p:spPr bwMode="auto">
          <a:xfrm flipV="1">
            <a:off x="6430963" y="22733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29"/>
          <p:cNvCxnSpPr>
            <a:cxnSpLocks noChangeAspect="1" noChangeShapeType="1"/>
            <a:stCxn id="17424" idx="1"/>
            <a:endCxn id="17417" idx="6"/>
          </p:cNvCxnSpPr>
          <p:nvPr/>
        </p:nvCxnSpPr>
        <p:spPr bwMode="auto">
          <a:xfrm flipH="1" flipV="1">
            <a:off x="6430963" y="14017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8" name="Oval 32"/>
          <p:cNvSpPr>
            <a:spLocks noChangeAspect="1" noChangeArrowheads="1"/>
          </p:cNvSpPr>
          <p:nvPr/>
        </p:nvSpPr>
        <p:spPr bwMode="auto">
          <a:xfrm>
            <a:off x="678656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Oval 33"/>
          <p:cNvSpPr>
            <a:spLocks noChangeAspect="1" noChangeArrowheads="1"/>
          </p:cNvSpPr>
          <p:nvPr/>
        </p:nvSpPr>
        <p:spPr bwMode="auto">
          <a:xfrm>
            <a:off x="5322888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Oval 34"/>
          <p:cNvSpPr>
            <a:spLocks noChangeAspect="1" noChangeArrowheads="1"/>
          </p:cNvSpPr>
          <p:nvPr/>
        </p:nvSpPr>
        <p:spPr bwMode="auto">
          <a:xfrm>
            <a:off x="6054725" y="38004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Oval 35"/>
          <p:cNvSpPr>
            <a:spLocks noChangeAspect="1" noChangeArrowheads="1"/>
          </p:cNvSpPr>
          <p:nvPr/>
        </p:nvSpPr>
        <p:spPr bwMode="auto">
          <a:xfrm>
            <a:off x="6054725" y="526415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2" name="AutoShape 36"/>
          <p:cNvCxnSpPr>
            <a:cxnSpLocks noChangeAspect="1" noChangeShapeType="1"/>
            <a:stCxn id="17430" idx="3"/>
            <a:endCxn id="17429" idx="7"/>
          </p:cNvCxnSpPr>
          <p:nvPr/>
        </p:nvCxnSpPr>
        <p:spPr bwMode="auto">
          <a:xfrm flipH="1">
            <a:off x="5634038" y="4119563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37"/>
          <p:cNvCxnSpPr>
            <a:cxnSpLocks noChangeAspect="1" noChangeShapeType="1"/>
            <a:stCxn id="17431" idx="1"/>
            <a:endCxn id="17429" idx="5"/>
          </p:cNvCxnSpPr>
          <p:nvPr/>
        </p:nvCxnSpPr>
        <p:spPr bwMode="auto">
          <a:xfrm flipH="1" flipV="1">
            <a:off x="5634038" y="485140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38"/>
          <p:cNvCxnSpPr>
            <a:cxnSpLocks noChangeAspect="1" noChangeShapeType="1"/>
            <a:stCxn id="17431" idx="7"/>
            <a:endCxn id="17428" idx="3"/>
          </p:cNvCxnSpPr>
          <p:nvPr/>
        </p:nvCxnSpPr>
        <p:spPr bwMode="auto">
          <a:xfrm flipV="1">
            <a:off x="6365875" y="4851400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39"/>
          <p:cNvCxnSpPr>
            <a:cxnSpLocks noChangeAspect="1" noChangeShapeType="1"/>
            <a:stCxn id="17430" idx="5"/>
            <a:endCxn id="17428" idx="1"/>
          </p:cNvCxnSpPr>
          <p:nvPr/>
        </p:nvCxnSpPr>
        <p:spPr bwMode="auto">
          <a:xfrm>
            <a:off x="6365875" y="4119563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40"/>
          <p:cNvCxnSpPr>
            <a:cxnSpLocks noChangeAspect="1" noChangeShapeType="1"/>
            <a:stCxn id="17430" idx="4"/>
            <a:endCxn id="17431" idx="0"/>
          </p:cNvCxnSpPr>
          <p:nvPr/>
        </p:nvCxnSpPr>
        <p:spPr bwMode="auto">
          <a:xfrm>
            <a:off x="6235700" y="4173538"/>
            <a:ext cx="0" cy="10826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7" name="Oval 41"/>
          <p:cNvSpPr>
            <a:spLocks noChangeAspect="1" noChangeArrowheads="1"/>
          </p:cNvSpPr>
          <p:nvPr/>
        </p:nvSpPr>
        <p:spPr bwMode="auto">
          <a:xfrm>
            <a:off x="8037513" y="4532313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8" name="AutoShape 42"/>
          <p:cNvCxnSpPr>
            <a:cxnSpLocks noChangeAspect="1" noChangeShapeType="1"/>
            <a:stCxn id="17428" idx="6"/>
            <a:endCxn id="17437" idx="2"/>
          </p:cNvCxnSpPr>
          <p:nvPr/>
        </p:nvCxnSpPr>
        <p:spPr bwMode="auto">
          <a:xfrm>
            <a:off x="7159625" y="471487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AutoShape 43"/>
          <p:cNvCxnSpPr>
            <a:cxnSpLocks noChangeAspect="1" noChangeShapeType="1"/>
            <a:stCxn id="17431" idx="6"/>
            <a:endCxn id="17437" idx="3"/>
          </p:cNvCxnSpPr>
          <p:nvPr/>
        </p:nvCxnSpPr>
        <p:spPr bwMode="auto">
          <a:xfrm flipV="1">
            <a:off x="6429375" y="485457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AutoShape 44"/>
          <p:cNvCxnSpPr>
            <a:cxnSpLocks noChangeAspect="1" noChangeShapeType="1"/>
            <a:stCxn id="17437" idx="1"/>
            <a:endCxn id="17430" idx="6"/>
          </p:cNvCxnSpPr>
          <p:nvPr/>
        </p:nvCxnSpPr>
        <p:spPr bwMode="auto">
          <a:xfrm flipH="1" flipV="1">
            <a:off x="6429375" y="3983038"/>
            <a:ext cx="1660525" cy="59213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018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Web Crawlers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400" dirty="0" smtClean="0"/>
              <a:t>A fundamental </a:t>
            </a:r>
            <a:r>
              <a:rPr lang="en-US" sz="2400" dirty="0"/>
              <a:t>kind of algorithmic operation that </a:t>
            </a:r>
            <a:r>
              <a:rPr lang="en-US" sz="2400" dirty="0" smtClean="0"/>
              <a:t>we might </a:t>
            </a:r>
            <a:r>
              <a:rPr lang="en-US" sz="2400" dirty="0"/>
              <a:t>wish to perform on a </a:t>
            </a:r>
            <a:r>
              <a:rPr lang="en-US" sz="2400" dirty="0" smtClean="0"/>
              <a:t>graph is </a:t>
            </a:r>
            <a:r>
              <a:rPr lang="en-US" sz="2400" b="1" dirty="0" smtClean="0">
                <a:solidFill>
                  <a:srgbClr val="FF0000"/>
                </a:solidFill>
              </a:rPr>
              <a:t>traversing </a:t>
            </a:r>
            <a:r>
              <a:rPr lang="en-US" sz="2400" b="1" dirty="0">
                <a:solidFill>
                  <a:srgbClr val="FF0000"/>
                </a:solidFill>
              </a:rPr>
              <a:t>the edges and the vertices</a:t>
            </a:r>
            <a:r>
              <a:rPr lang="en-US" sz="2400" dirty="0"/>
              <a:t> of </a:t>
            </a:r>
            <a:r>
              <a:rPr lang="en-US" sz="2400" dirty="0" smtClean="0"/>
              <a:t>that graph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traversal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systematic procedure for exploring a graph </a:t>
            </a:r>
            <a:r>
              <a:rPr lang="en-US" sz="2400" dirty="0" smtClean="0"/>
              <a:t>by examining </a:t>
            </a:r>
            <a:r>
              <a:rPr lang="en-US" sz="2400" dirty="0"/>
              <a:t>all of its vertices and edges.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a </a:t>
            </a:r>
            <a:r>
              <a:rPr lang="en-US" sz="2400" b="1" dirty="0">
                <a:solidFill>
                  <a:srgbClr val="FF0000"/>
                </a:solidFill>
              </a:rPr>
              <a:t>web </a:t>
            </a:r>
            <a:r>
              <a:rPr lang="en-US" sz="2400" b="1" dirty="0" smtClean="0">
                <a:solidFill>
                  <a:srgbClr val="FF0000"/>
                </a:solidFill>
              </a:rPr>
              <a:t>crawler</a:t>
            </a:r>
            <a:r>
              <a:rPr lang="en-US" sz="2400" dirty="0" smtClean="0"/>
              <a:t>, which </a:t>
            </a:r>
            <a:r>
              <a:rPr lang="en-US" sz="2400" dirty="0"/>
              <a:t>is the data collecting part of a search engine, must explore a graph of </a:t>
            </a:r>
            <a:r>
              <a:rPr lang="en-US" sz="2400" dirty="0" smtClean="0"/>
              <a:t>hypertext </a:t>
            </a:r>
            <a:r>
              <a:rPr lang="en-US" sz="2400" dirty="0" smtClean="0">
                <a:solidFill>
                  <a:srgbClr val="FF0000"/>
                </a:solidFill>
              </a:rPr>
              <a:t>documents </a:t>
            </a:r>
            <a:r>
              <a:rPr lang="en-US" sz="2400" dirty="0">
                <a:solidFill>
                  <a:srgbClr val="FF0000"/>
                </a:solidFill>
              </a:rPr>
              <a:t>by examining its vertices</a:t>
            </a:r>
            <a:r>
              <a:rPr lang="en-US" sz="2400" dirty="0"/>
              <a:t>, which are the documents, and its </a:t>
            </a:r>
            <a:r>
              <a:rPr lang="en-US" sz="2400" dirty="0">
                <a:solidFill>
                  <a:srgbClr val="FF0000"/>
                </a:solidFill>
              </a:rPr>
              <a:t>edges</a:t>
            </a:r>
            <a:r>
              <a:rPr lang="en-US" sz="2400" dirty="0" smtClean="0">
                <a:solidFill>
                  <a:srgbClr val="FF0000"/>
                </a:solidFill>
              </a:rPr>
              <a:t>, which </a:t>
            </a:r>
            <a:r>
              <a:rPr lang="en-US" sz="2400" dirty="0">
                <a:solidFill>
                  <a:srgbClr val="FF0000"/>
                </a:solidFill>
              </a:rPr>
              <a:t>are the hyperlinks</a:t>
            </a:r>
            <a:r>
              <a:rPr lang="en-US" sz="2400" dirty="0"/>
              <a:t> between documents.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traversal is efficient if it visits </a:t>
            </a:r>
            <a:r>
              <a:rPr lang="en-US" sz="2400" dirty="0" smtClean="0"/>
              <a:t>all the </a:t>
            </a:r>
            <a:r>
              <a:rPr lang="en-US" sz="2400" dirty="0"/>
              <a:t>vertices and edges </a:t>
            </a:r>
            <a:r>
              <a:rPr lang="en-US" sz="2400" dirty="0" smtClean="0"/>
              <a:t>in </a:t>
            </a:r>
            <a:r>
              <a:rPr lang="en-US" sz="2400" dirty="0"/>
              <a:t>linear time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64A557-D386-2A4A-ACC6-39106BC730CF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Connectivity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 graph is </a:t>
            </a:r>
            <a:r>
              <a:rPr lang="en-US" dirty="0">
                <a:solidFill>
                  <a:srgbClr val="C00000"/>
                </a:solidFill>
                <a:latin typeface="Tahoma" charset="0"/>
              </a:rPr>
              <a:t>connected</a:t>
            </a:r>
            <a:r>
              <a:rPr lang="en-US" dirty="0">
                <a:latin typeface="Tahoma" charset="0"/>
              </a:rPr>
              <a:t> if there is a path between every pair of vertices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Tahoma" charset="0"/>
              </a:rPr>
              <a:t>connected component</a:t>
            </a:r>
            <a:r>
              <a:rPr lang="en-US" dirty="0">
                <a:latin typeface="Tahoma" charset="0"/>
              </a:rPr>
              <a:t> of a graph G is a maximal connected subgraph of G</a:t>
            </a:r>
          </a:p>
        </p:txBody>
      </p:sp>
      <p:grpSp>
        <p:nvGrpSpPr>
          <p:cNvPr id="18437" name="Group 34"/>
          <p:cNvGrpSpPr>
            <a:grpSpLocks noChangeAspect="1"/>
          </p:cNvGrpSpPr>
          <p:nvPr/>
        </p:nvGrpSpPr>
        <p:grpSpPr bwMode="auto">
          <a:xfrm>
            <a:off x="5324475" y="1219200"/>
            <a:ext cx="3081338" cy="1830388"/>
            <a:chOff x="2855" y="994"/>
            <a:chExt cx="2425" cy="1440"/>
          </a:xfrm>
        </p:grpSpPr>
        <p:sp>
          <p:nvSpPr>
            <p:cNvPr id="18450" name="Oval 6"/>
            <p:cNvSpPr>
              <a:spLocks noChangeAspect="1" noChangeArrowheads="1"/>
            </p:cNvSpPr>
            <p:nvPr/>
          </p:nvSpPr>
          <p:spPr bwMode="auto">
            <a:xfrm>
              <a:off x="4007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7"/>
            <p:cNvSpPr>
              <a:spLocks noChangeAspect="1" noChangeArrowheads="1"/>
            </p:cNvSpPr>
            <p:nvPr/>
          </p:nvSpPr>
          <p:spPr bwMode="auto">
            <a:xfrm>
              <a:off x="2855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Oval 8"/>
            <p:cNvSpPr>
              <a:spLocks noChangeAspect="1" noChangeArrowheads="1"/>
            </p:cNvSpPr>
            <p:nvPr/>
          </p:nvSpPr>
          <p:spPr bwMode="auto">
            <a:xfrm>
              <a:off x="3431" y="99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Oval 9"/>
            <p:cNvSpPr>
              <a:spLocks noChangeAspect="1" noChangeArrowheads="1"/>
            </p:cNvSpPr>
            <p:nvPr/>
          </p:nvSpPr>
          <p:spPr bwMode="auto">
            <a:xfrm>
              <a:off x="3431" y="214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54" name="AutoShape 11"/>
            <p:cNvCxnSpPr>
              <a:cxnSpLocks noChangeAspect="1" noChangeShapeType="1"/>
              <a:stCxn id="18452" idx="3"/>
              <a:endCxn id="18451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AutoShape 12"/>
            <p:cNvCxnSpPr>
              <a:cxnSpLocks noChangeAspect="1" noChangeShapeType="1"/>
              <a:stCxn id="18453" idx="1"/>
              <a:endCxn id="18451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AutoShape 13"/>
            <p:cNvCxnSpPr>
              <a:cxnSpLocks noChangeAspect="1" noChangeShapeType="1"/>
              <a:stCxn id="18453" idx="7"/>
              <a:endCxn id="18450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AutoShape 14"/>
            <p:cNvCxnSpPr>
              <a:cxnSpLocks noChangeAspect="1" noChangeShapeType="1"/>
              <a:stCxn id="18452" idx="5"/>
              <a:endCxn id="18450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AutoShape 15"/>
            <p:cNvCxnSpPr>
              <a:cxnSpLocks noChangeAspect="1" noChangeShapeType="1"/>
              <a:stCxn id="18452" idx="4"/>
              <a:endCxn id="18453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9" name="Oval 32"/>
            <p:cNvSpPr>
              <a:spLocks noChangeAspect="1" noChangeArrowheads="1"/>
            </p:cNvSpPr>
            <p:nvPr/>
          </p:nvSpPr>
          <p:spPr bwMode="auto">
            <a:xfrm>
              <a:off x="4992" y="157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60" name="AutoShape 33"/>
            <p:cNvCxnSpPr>
              <a:cxnSpLocks noChangeAspect="1" noChangeShapeType="1"/>
              <a:stCxn id="18450" idx="6"/>
              <a:endCxn id="18459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8" name="Text Box 35"/>
          <p:cNvSpPr txBox="1">
            <a:spLocks noChangeArrowheads="1"/>
          </p:cNvSpPr>
          <p:nvPr/>
        </p:nvSpPr>
        <p:spPr bwMode="auto">
          <a:xfrm>
            <a:off x="5435600" y="304800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Connected graph</a:t>
            </a:r>
          </a:p>
        </p:txBody>
      </p:sp>
      <p:grpSp>
        <p:nvGrpSpPr>
          <p:cNvPr id="18439" name="Group 49"/>
          <p:cNvGrpSpPr>
            <a:grpSpLocks/>
          </p:cNvGrpSpPr>
          <p:nvPr/>
        </p:nvGrpSpPr>
        <p:grpSpPr bwMode="auto">
          <a:xfrm>
            <a:off x="5324475" y="3651250"/>
            <a:ext cx="3081338" cy="1830388"/>
            <a:chOff x="3353" y="2543"/>
            <a:chExt cx="1941" cy="1153"/>
          </a:xfrm>
        </p:grpSpPr>
        <p:sp>
          <p:nvSpPr>
            <p:cNvPr id="18441" name="Oval 37"/>
            <p:cNvSpPr>
              <a:spLocks noChangeAspect="1" noChangeArrowheads="1"/>
            </p:cNvSpPr>
            <p:nvPr/>
          </p:nvSpPr>
          <p:spPr bwMode="auto">
            <a:xfrm>
              <a:off x="4275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38"/>
            <p:cNvSpPr>
              <a:spLocks noChangeAspect="1" noChangeArrowheads="1"/>
            </p:cNvSpPr>
            <p:nvPr/>
          </p:nvSpPr>
          <p:spPr bwMode="auto">
            <a:xfrm>
              <a:off x="335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39"/>
            <p:cNvSpPr>
              <a:spLocks noChangeAspect="1" noChangeArrowheads="1"/>
            </p:cNvSpPr>
            <p:nvPr/>
          </p:nvSpPr>
          <p:spPr bwMode="auto">
            <a:xfrm>
              <a:off x="3814" y="254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40"/>
            <p:cNvSpPr>
              <a:spLocks noChangeAspect="1" noChangeArrowheads="1"/>
            </p:cNvSpPr>
            <p:nvPr/>
          </p:nvSpPr>
          <p:spPr bwMode="auto">
            <a:xfrm>
              <a:off x="3814" y="346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45" name="AutoShape 41"/>
            <p:cNvCxnSpPr>
              <a:cxnSpLocks noChangeAspect="1" noChangeShapeType="1"/>
              <a:stCxn id="18443" idx="3"/>
              <a:endCxn id="18442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AutoShape 42"/>
            <p:cNvCxnSpPr>
              <a:cxnSpLocks noChangeAspect="1" noChangeShapeType="1"/>
              <a:stCxn id="18444" idx="1"/>
              <a:endCxn id="18442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7" name="AutoShape 45"/>
            <p:cNvCxnSpPr>
              <a:cxnSpLocks noChangeAspect="1" noChangeShapeType="1"/>
              <a:stCxn id="18443" idx="4"/>
              <a:endCxn id="18444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8" name="Oval 46"/>
            <p:cNvSpPr>
              <a:spLocks noChangeAspect="1" noChangeArrowheads="1"/>
            </p:cNvSpPr>
            <p:nvPr/>
          </p:nvSpPr>
          <p:spPr bwMode="auto">
            <a:xfrm>
              <a:off x="5063" y="300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49" name="AutoShape 47"/>
            <p:cNvCxnSpPr>
              <a:cxnSpLocks noChangeAspect="1" noChangeShapeType="1"/>
              <a:stCxn id="18441" idx="6"/>
              <a:endCxn id="18448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0" name="Text Box 48"/>
          <p:cNvSpPr txBox="1">
            <a:spLocks noChangeArrowheads="1"/>
          </p:cNvSpPr>
          <p:nvPr/>
        </p:nvSpPr>
        <p:spPr bwMode="auto">
          <a:xfrm>
            <a:off x="5041900" y="5481638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Non connected graph with two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6645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96B6AA-F6EC-9441-82B1-E5D9809D56AE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Graphs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00200"/>
            <a:ext cx="8145463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 graph is a pair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V, E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ahoma" charset="0"/>
              </a:rPr>
              <a:t> is a set of nodes, called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ahoma" charset="0"/>
              </a:rPr>
              <a:t> is a collection of pairs of vertices, called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Vertices and edges are positions and store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vertex represents an airport and stores the three-letter airport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An edge represents a flight route between two airports and stores the mileage of the route</a:t>
            </a:r>
          </a:p>
        </p:txBody>
      </p:sp>
      <p:sp>
        <p:nvSpPr>
          <p:cNvPr id="18437" name="Oval 12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8438" name="Oval 99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18439" name="Oval 100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18440" name="Oval 101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8441" name="Oval 102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8442" name="Oval 103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18443" name="Oval 104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18444" name="Oval 105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18445" name="AutoShape 106"/>
          <p:cNvCxnSpPr>
            <a:cxnSpLocks noChangeShapeType="1"/>
            <a:stCxn id="18441" idx="6"/>
            <a:endCxn id="18437" idx="2"/>
          </p:cNvCxnSpPr>
          <p:nvPr/>
        </p:nvCxnSpPr>
        <p:spPr bwMode="auto">
          <a:xfrm flipV="1">
            <a:off x="3536950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07"/>
          <p:cNvCxnSpPr>
            <a:cxnSpLocks noChangeShapeType="1"/>
            <a:stCxn id="18440" idx="0"/>
            <a:endCxn id="18437" idx="4"/>
          </p:cNvCxnSpPr>
          <p:nvPr/>
        </p:nvCxnSpPr>
        <p:spPr bwMode="auto">
          <a:xfrm flipV="1">
            <a:off x="4979988" y="4581525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08"/>
          <p:cNvCxnSpPr>
            <a:cxnSpLocks noChangeShapeType="1"/>
            <a:stCxn id="18440" idx="7"/>
            <a:endCxn id="18443" idx="3"/>
          </p:cNvCxnSpPr>
          <p:nvPr/>
        </p:nvCxnSpPr>
        <p:spPr bwMode="auto">
          <a:xfrm flipV="1">
            <a:off x="5311775" y="5124450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09"/>
          <p:cNvCxnSpPr>
            <a:cxnSpLocks noChangeShapeType="1"/>
            <a:stCxn id="18443" idx="0"/>
            <a:endCxn id="18438" idx="3"/>
          </p:cNvCxnSpPr>
          <p:nvPr/>
        </p:nvCxnSpPr>
        <p:spPr bwMode="auto">
          <a:xfrm flipV="1">
            <a:off x="6846888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10"/>
          <p:cNvCxnSpPr>
            <a:cxnSpLocks noChangeShapeType="1"/>
            <a:stCxn id="18437" idx="6"/>
            <a:endCxn id="18438" idx="2"/>
          </p:cNvCxnSpPr>
          <p:nvPr/>
        </p:nvCxnSpPr>
        <p:spPr bwMode="auto">
          <a:xfrm flipV="1">
            <a:off x="5746750" y="4187825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11"/>
          <p:cNvCxnSpPr>
            <a:cxnSpLocks noChangeShapeType="1"/>
            <a:stCxn id="18444" idx="6"/>
            <a:endCxn id="18442" idx="2"/>
          </p:cNvCxnSpPr>
          <p:nvPr/>
        </p:nvCxnSpPr>
        <p:spPr bwMode="auto">
          <a:xfrm>
            <a:off x="1708150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12"/>
          <p:cNvCxnSpPr>
            <a:cxnSpLocks noChangeShapeType="1"/>
            <a:stCxn id="18441" idx="4"/>
            <a:endCxn id="18442" idx="0"/>
          </p:cNvCxnSpPr>
          <p:nvPr/>
        </p:nvCxnSpPr>
        <p:spPr bwMode="auto">
          <a:xfrm>
            <a:off x="3059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13"/>
          <p:cNvCxnSpPr>
            <a:cxnSpLocks noChangeShapeType="1"/>
            <a:stCxn id="18443" idx="4"/>
            <a:endCxn id="18439" idx="0"/>
          </p:cNvCxnSpPr>
          <p:nvPr/>
        </p:nvCxnSpPr>
        <p:spPr bwMode="auto">
          <a:xfrm>
            <a:off x="6846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114"/>
          <p:cNvCxnSpPr>
            <a:cxnSpLocks noChangeShapeType="1"/>
            <a:endCxn id="18440" idx="6"/>
          </p:cNvCxnSpPr>
          <p:nvPr/>
        </p:nvCxnSpPr>
        <p:spPr bwMode="auto">
          <a:xfrm flipH="1" flipV="1">
            <a:off x="5457825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115"/>
          <p:cNvCxnSpPr>
            <a:cxnSpLocks noChangeShapeType="1"/>
            <a:stCxn id="18442" idx="6"/>
            <a:endCxn id="18440" idx="2"/>
          </p:cNvCxnSpPr>
          <p:nvPr/>
        </p:nvCxnSpPr>
        <p:spPr bwMode="auto">
          <a:xfrm>
            <a:off x="3689350" y="5715000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116"/>
          <p:cNvCxnSpPr>
            <a:cxnSpLocks noChangeShapeType="1"/>
            <a:stCxn id="18442" idx="7"/>
            <a:endCxn id="18437" idx="3"/>
          </p:cNvCxnSpPr>
          <p:nvPr/>
        </p:nvCxnSpPr>
        <p:spPr bwMode="auto">
          <a:xfrm flipV="1">
            <a:off x="3543300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6" name="Text Box 118"/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849</a:t>
            </a:r>
          </a:p>
        </p:txBody>
      </p:sp>
      <p:sp>
        <p:nvSpPr>
          <p:cNvPr id="18457" name="Text Box 119"/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8458" name="Text Box 120"/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1387</a:t>
            </a:r>
          </a:p>
        </p:txBody>
      </p:sp>
      <p:sp>
        <p:nvSpPr>
          <p:cNvPr id="18459" name="Text Box 121"/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1743</a:t>
            </a:r>
          </a:p>
        </p:txBody>
      </p:sp>
      <p:sp>
        <p:nvSpPr>
          <p:cNvPr id="18460" name="Text Box 122"/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18461" name="Text Box 123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1099</a:t>
            </a:r>
          </a:p>
        </p:txBody>
      </p:sp>
      <p:sp>
        <p:nvSpPr>
          <p:cNvPr id="18462" name="Text Box 124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1120</a:t>
            </a:r>
          </a:p>
        </p:txBody>
      </p:sp>
      <p:sp>
        <p:nvSpPr>
          <p:cNvPr id="18463" name="Text Box 125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8464" name="Text Box 126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18465" name="Text Box 127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2555</a:t>
            </a:r>
          </a:p>
        </p:txBody>
      </p:sp>
      <p:sp>
        <p:nvSpPr>
          <p:cNvPr id="18466" name="Text Box 128"/>
          <p:cNvSpPr txBox="1">
            <a:spLocks noChangeArrowheads="1"/>
          </p:cNvSpPr>
          <p:nvPr/>
        </p:nvSpPr>
        <p:spPr bwMode="auto">
          <a:xfrm rot="-1891667">
            <a:off x="6783388" y="42513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E316D6-1578-DC4E-B691-1908A2395C08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Trees and Forests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886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(free)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tree</a:t>
            </a:r>
            <a:r>
              <a:rPr lang="en-US" sz="2400" dirty="0">
                <a:latin typeface="Tahoma" charset="0"/>
              </a:rPr>
              <a:t> is an undirected graph T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 has no cycles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This definition of tree is different from the one of a rooted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forest</a:t>
            </a:r>
            <a:r>
              <a:rPr lang="en-US" sz="2400" dirty="0">
                <a:latin typeface="Tahoma" charset="0"/>
              </a:rPr>
              <a:t> is an undirected graph without cycles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connected components of a forest are trees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429250" y="3117850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Tree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41900" y="5699125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Forest</a:t>
            </a:r>
          </a:p>
        </p:txBody>
      </p:sp>
      <p:sp>
        <p:nvSpPr>
          <p:cNvPr id="19463" name="Oval 6"/>
          <p:cNvSpPr>
            <a:spLocks noChangeAspect="1" noChangeArrowheads="1"/>
          </p:cNvSpPr>
          <p:nvPr/>
        </p:nvSpPr>
        <p:spPr bwMode="auto">
          <a:xfrm>
            <a:off x="7569200" y="195103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7"/>
          <p:cNvSpPr>
            <a:spLocks noChangeAspect="1" noChangeArrowheads="1"/>
          </p:cNvSpPr>
          <p:nvPr/>
        </p:nvSpPr>
        <p:spPr bwMode="auto">
          <a:xfrm>
            <a:off x="6659563" y="19526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spect="1" noChangeArrowheads="1"/>
          </p:cNvSpPr>
          <p:nvPr/>
        </p:nvSpPr>
        <p:spPr bwMode="auto">
          <a:xfrm>
            <a:off x="5780088" y="194627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9"/>
          <p:cNvSpPr>
            <a:spLocks noChangeAspect="1" noChangeArrowheads="1"/>
          </p:cNvSpPr>
          <p:nvPr/>
        </p:nvSpPr>
        <p:spPr bwMode="auto">
          <a:xfrm>
            <a:off x="6664325" y="2682875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7" name="AutoShape 10"/>
          <p:cNvCxnSpPr>
            <a:cxnSpLocks noChangeAspect="1" noChangeShapeType="1"/>
            <a:stCxn id="19465" idx="6"/>
            <a:endCxn id="19464" idx="2"/>
          </p:cNvCxnSpPr>
          <p:nvPr/>
        </p:nvCxnSpPr>
        <p:spPr bwMode="auto">
          <a:xfrm>
            <a:off x="6154738" y="2128838"/>
            <a:ext cx="493712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1"/>
          <p:cNvCxnSpPr>
            <a:cxnSpLocks noChangeAspect="1" noChangeShapeType="1"/>
            <a:stCxn id="19466" idx="0"/>
            <a:endCxn id="19464" idx="4"/>
          </p:cNvCxnSpPr>
          <p:nvPr/>
        </p:nvCxnSpPr>
        <p:spPr bwMode="auto">
          <a:xfrm flipH="1" flipV="1">
            <a:off x="6842125" y="2327275"/>
            <a:ext cx="4763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9" name="Oval 15"/>
          <p:cNvSpPr>
            <a:spLocks noChangeAspect="1" noChangeArrowheads="1"/>
          </p:cNvSpPr>
          <p:nvPr/>
        </p:nvSpPr>
        <p:spPr bwMode="auto">
          <a:xfrm>
            <a:off x="7569200" y="2681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0" name="AutoShape 16"/>
          <p:cNvCxnSpPr>
            <a:cxnSpLocks noChangeAspect="1" noChangeShapeType="1"/>
            <a:stCxn id="19463" idx="2"/>
            <a:endCxn id="19464" idx="6"/>
          </p:cNvCxnSpPr>
          <p:nvPr/>
        </p:nvCxnSpPr>
        <p:spPr bwMode="auto">
          <a:xfrm flipH="1">
            <a:off x="7034213" y="2133600"/>
            <a:ext cx="5238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7"/>
          <p:cNvCxnSpPr>
            <a:cxnSpLocks noChangeAspect="1" noChangeShapeType="1"/>
            <a:stCxn id="19466" idx="6"/>
            <a:endCxn id="19469" idx="2"/>
          </p:cNvCxnSpPr>
          <p:nvPr/>
        </p:nvCxnSpPr>
        <p:spPr bwMode="auto">
          <a:xfrm flipV="1">
            <a:off x="7038975" y="2863850"/>
            <a:ext cx="51911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9472" name="Group 51"/>
          <p:cNvGrpSpPr>
            <a:grpSpLocks/>
          </p:cNvGrpSpPr>
          <p:nvPr/>
        </p:nvGrpSpPr>
        <p:grpSpPr bwMode="auto">
          <a:xfrm>
            <a:off x="5029200" y="4368800"/>
            <a:ext cx="3657600" cy="1098550"/>
            <a:chOff x="3168" y="2752"/>
            <a:chExt cx="2304" cy="692"/>
          </a:xfrm>
        </p:grpSpPr>
        <p:sp>
          <p:nvSpPr>
            <p:cNvPr id="19473" name="Oval 34"/>
            <p:cNvSpPr>
              <a:spLocks noChangeAspect="1" noChangeArrowheads="1"/>
            </p:cNvSpPr>
            <p:nvPr/>
          </p:nvSpPr>
          <p:spPr bwMode="auto">
            <a:xfrm>
              <a:off x="3168" y="298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74" name="Group 50"/>
            <p:cNvGrpSpPr>
              <a:grpSpLocks/>
            </p:cNvGrpSpPr>
            <p:nvPr/>
          </p:nvGrpSpPr>
          <p:grpSpPr bwMode="auto">
            <a:xfrm>
              <a:off x="3691" y="2752"/>
              <a:ext cx="685" cy="692"/>
              <a:chOff x="3722" y="2755"/>
              <a:chExt cx="685" cy="692"/>
            </a:xfrm>
          </p:grpSpPr>
          <p:sp>
            <p:nvSpPr>
              <p:cNvPr id="19483" name="Oval 32"/>
              <p:cNvSpPr>
                <a:spLocks noChangeAspect="1" noChangeArrowheads="1"/>
              </p:cNvSpPr>
              <p:nvPr/>
            </p:nvSpPr>
            <p:spPr bwMode="auto">
              <a:xfrm>
                <a:off x="4176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Oval 33"/>
              <p:cNvSpPr>
                <a:spLocks noChangeAspect="1" noChangeArrowheads="1"/>
              </p:cNvSpPr>
              <p:nvPr/>
            </p:nvSpPr>
            <p:spPr bwMode="auto">
              <a:xfrm>
                <a:off x="3722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5" name="Oval 35"/>
              <p:cNvSpPr>
                <a:spLocks noChangeAspect="1" noChangeArrowheads="1"/>
              </p:cNvSpPr>
              <p:nvPr/>
            </p:nvSpPr>
            <p:spPr bwMode="auto">
              <a:xfrm>
                <a:off x="3725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6" name="AutoShape 37"/>
              <p:cNvCxnSpPr>
                <a:cxnSpLocks noChangeAspect="1" noChangeShapeType="1"/>
                <a:stCxn id="19485" idx="0"/>
                <a:endCxn id="19484" idx="4"/>
              </p:cNvCxnSpPr>
              <p:nvPr/>
            </p:nvCxnSpPr>
            <p:spPr bwMode="auto">
              <a:xfrm flipH="1" flipV="1">
                <a:off x="3837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87" name="Oval 38"/>
              <p:cNvSpPr>
                <a:spLocks noChangeAspect="1" noChangeArrowheads="1"/>
              </p:cNvSpPr>
              <p:nvPr/>
            </p:nvSpPr>
            <p:spPr bwMode="auto">
              <a:xfrm>
                <a:off x="4176" y="321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8" name="AutoShape 39"/>
              <p:cNvCxnSpPr>
                <a:cxnSpLocks noChangeAspect="1" noChangeShapeType="1"/>
                <a:stCxn id="19483" idx="2"/>
                <a:endCxn id="19484" idx="6"/>
              </p:cNvCxnSpPr>
              <p:nvPr/>
            </p:nvCxnSpPr>
            <p:spPr bwMode="auto">
              <a:xfrm flipH="1">
                <a:off x="3958" y="2870"/>
                <a:ext cx="211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9" name="AutoShape 40"/>
              <p:cNvCxnSpPr>
                <a:cxnSpLocks noChangeAspect="1" noChangeShapeType="1"/>
                <a:stCxn id="19485" idx="6"/>
                <a:endCxn id="19487" idx="2"/>
              </p:cNvCxnSpPr>
              <p:nvPr/>
            </p:nvCxnSpPr>
            <p:spPr bwMode="auto">
              <a:xfrm flipV="1">
                <a:off x="3961" y="3330"/>
                <a:ext cx="20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75" name="Group 49"/>
            <p:cNvGrpSpPr>
              <a:grpSpLocks/>
            </p:cNvGrpSpPr>
            <p:nvPr/>
          </p:nvGrpSpPr>
          <p:grpSpPr bwMode="auto">
            <a:xfrm flipH="1">
              <a:off x="4668" y="2752"/>
              <a:ext cx="804" cy="692"/>
              <a:chOff x="4668" y="2755"/>
              <a:chExt cx="804" cy="692"/>
            </a:xfrm>
          </p:grpSpPr>
          <p:sp>
            <p:nvSpPr>
              <p:cNvPr id="19476" name="Oval 41"/>
              <p:cNvSpPr>
                <a:spLocks noChangeAspect="1" noChangeArrowheads="1"/>
              </p:cNvSpPr>
              <p:nvPr/>
            </p:nvSpPr>
            <p:spPr bwMode="auto">
              <a:xfrm>
                <a:off x="5241" y="2755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7" name="Oval 42"/>
              <p:cNvSpPr>
                <a:spLocks noChangeAspect="1" noChangeArrowheads="1"/>
              </p:cNvSpPr>
              <p:nvPr/>
            </p:nvSpPr>
            <p:spPr bwMode="auto">
              <a:xfrm>
                <a:off x="4668" y="275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8" name="Oval 43"/>
              <p:cNvSpPr>
                <a:spLocks noChangeAspect="1" noChangeArrowheads="1"/>
              </p:cNvSpPr>
              <p:nvPr/>
            </p:nvSpPr>
            <p:spPr bwMode="auto">
              <a:xfrm>
                <a:off x="4671" y="3216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9" name="Oval 44"/>
              <p:cNvSpPr>
                <a:spLocks noChangeAspect="1" noChangeArrowheads="1"/>
              </p:cNvSpPr>
              <p:nvPr/>
            </p:nvSpPr>
            <p:spPr bwMode="auto">
              <a:xfrm>
                <a:off x="4956" y="3024"/>
                <a:ext cx="231" cy="23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480" name="AutoShape 46"/>
              <p:cNvCxnSpPr>
                <a:cxnSpLocks noChangeAspect="1" noChangeShapeType="1"/>
                <a:stCxn id="19479" idx="1"/>
                <a:endCxn id="19477" idx="5"/>
              </p:cNvCxnSpPr>
              <p:nvPr/>
            </p:nvCxnSpPr>
            <p:spPr bwMode="auto">
              <a:xfrm flipH="1" flipV="1">
                <a:off x="4865" y="2959"/>
                <a:ext cx="124" cy="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1" name="AutoShape 47"/>
              <p:cNvCxnSpPr>
                <a:cxnSpLocks noChangeAspect="1" noChangeShapeType="1"/>
                <a:stCxn id="19478" idx="0"/>
                <a:endCxn id="19477" idx="4"/>
              </p:cNvCxnSpPr>
              <p:nvPr/>
            </p:nvCxnSpPr>
            <p:spPr bwMode="auto">
              <a:xfrm flipH="1" flipV="1">
                <a:off x="4783" y="2992"/>
                <a:ext cx="3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2" name="AutoShape 48"/>
              <p:cNvCxnSpPr>
                <a:cxnSpLocks noChangeAspect="1" noChangeShapeType="1"/>
                <a:stCxn id="19476" idx="2"/>
                <a:endCxn id="19477" idx="6"/>
              </p:cNvCxnSpPr>
              <p:nvPr/>
            </p:nvCxnSpPr>
            <p:spPr bwMode="auto">
              <a:xfrm flipH="1">
                <a:off x="4904" y="2870"/>
                <a:ext cx="330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274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2DA30E-D5A6-E841-9A30-7B36EA61486E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Spanning Trees and Forests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76413"/>
            <a:ext cx="3581400" cy="4243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spanning tree </a:t>
            </a:r>
            <a:r>
              <a:rPr lang="en-US" sz="2000" dirty="0">
                <a:latin typeface="Tahoma" charset="0"/>
              </a:rPr>
              <a:t>of a connected graph is a spanning subgraph that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spanning tree is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not unique</a:t>
            </a:r>
            <a:r>
              <a:rPr lang="en-US" sz="2000" dirty="0">
                <a:latin typeface="Tahoma" charset="0"/>
              </a:rPr>
              <a:t> unless the graph is a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Spanning trees have applications to the design of communication networks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spanning forest of a graph is a spanning subgraph that is a forest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435600" y="3355975"/>
            <a:ext cx="285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Graph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041900" y="5937250"/>
            <a:ext cx="364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Spanning tree</a:t>
            </a:r>
          </a:p>
        </p:txBody>
      </p:sp>
      <p:sp>
        <p:nvSpPr>
          <p:cNvPr id="20487" name="Oval 6"/>
          <p:cNvSpPr>
            <a:spLocks noChangeAspect="1" noChangeArrowheads="1"/>
          </p:cNvSpPr>
          <p:nvPr/>
        </p:nvSpPr>
        <p:spPr bwMode="auto">
          <a:xfrm>
            <a:off x="678815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7"/>
          <p:cNvSpPr>
            <a:spLocks noChangeAspect="1" noChangeArrowheads="1"/>
          </p:cNvSpPr>
          <p:nvPr/>
        </p:nvSpPr>
        <p:spPr bwMode="auto">
          <a:xfrm>
            <a:off x="5324475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8"/>
          <p:cNvSpPr>
            <a:spLocks noChangeAspect="1" noChangeArrowheads="1"/>
          </p:cNvSpPr>
          <p:nvPr/>
        </p:nvSpPr>
        <p:spPr bwMode="auto">
          <a:xfrm>
            <a:off x="6056313" y="1457325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9"/>
          <p:cNvSpPr>
            <a:spLocks noChangeAspect="1" noChangeArrowheads="1"/>
          </p:cNvSpPr>
          <p:nvPr/>
        </p:nvSpPr>
        <p:spPr bwMode="auto">
          <a:xfrm>
            <a:off x="6056313" y="29210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0"/>
          <p:cNvCxnSpPr>
            <a:cxnSpLocks noChangeAspect="1" noChangeShapeType="1"/>
            <a:stCxn id="20489" idx="3"/>
            <a:endCxn id="20488" idx="7"/>
          </p:cNvCxnSpPr>
          <p:nvPr/>
        </p:nvCxnSpPr>
        <p:spPr bwMode="auto">
          <a:xfrm flipH="1">
            <a:off x="5635625" y="1776413"/>
            <a:ext cx="474663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1"/>
          <p:cNvCxnSpPr>
            <a:cxnSpLocks noChangeAspect="1" noChangeShapeType="1"/>
            <a:stCxn id="20490" idx="1"/>
            <a:endCxn id="20488" idx="5"/>
          </p:cNvCxnSpPr>
          <p:nvPr/>
        </p:nvCxnSpPr>
        <p:spPr bwMode="auto">
          <a:xfrm flipH="1" flipV="1">
            <a:off x="5635625" y="2508250"/>
            <a:ext cx="474663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Aspect="1" noChangeShapeType="1"/>
            <a:stCxn id="20490" idx="7"/>
            <a:endCxn id="20487" idx="3"/>
          </p:cNvCxnSpPr>
          <p:nvPr/>
        </p:nvCxnSpPr>
        <p:spPr bwMode="auto">
          <a:xfrm flipV="1">
            <a:off x="6367463" y="2508250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Aspect="1" noChangeShapeType="1"/>
            <a:stCxn id="20489" idx="5"/>
            <a:endCxn id="20487" idx="1"/>
          </p:cNvCxnSpPr>
          <p:nvPr/>
        </p:nvCxnSpPr>
        <p:spPr bwMode="auto">
          <a:xfrm>
            <a:off x="6367463" y="1776413"/>
            <a:ext cx="474662" cy="458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Aspect="1" noChangeShapeType="1"/>
            <a:stCxn id="20489" idx="4"/>
            <a:endCxn id="20490" idx="0"/>
          </p:cNvCxnSpPr>
          <p:nvPr/>
        </p:nvCxnSpPr>
        <p:spPr bwMode="auto">
          <a:xfrm>
            <a:off x="6237288" y="1830388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496" name="Oval 15"/>
          <p:cNvSpPr>
            <a:spLocks noChangeAspect="1" noChangeArrowheads="1"/>
          </p:cNvSpPr>
          <p:nvPr/>
        </p:nvSpPr>
        <p:spPr bwMode="auto">
          <a:xfrm>
            <a:off x="8039100" y="21891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7" name="AutoShape 16"/>
          <p:cNvCxnSpPr>
            <a:cxnSpLocks noChangeAspect="1" noChangeShapeType="1"/>
            <a:stCxn id="20487" idx="6"/>
            <a:endCxn id="20496" idx="2"/>
          </p:cNvCxnSpPr>
          <p:nvPr/>
        </p:nvCxnSpPr>
        <p:spPr bwMode="auto">
          <a:xfrm>
            <a:off x="7161213" y="2371725"/>
            <a:ext cx="869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17"/>
          <p:cNvCxnSpPr>
            <a:cxnSpLocks noChangeAspect="1" noChangeShapeType="1"/>
            <a:stCxn id="20490" idx="6"/>
            <a:endCxn id="20496" idx="3"/>
          </p:cNvCxnSpPr>
          <p:nvPr/>
        </p:nvCxnSpPr>
        <p:spPr bwMode="auto">
          <a:xfrm flipV="1">
            <a:off x="6430963" y="2511425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18"/>
          <p:cNvCxnSpPr>
            <a:cxnSpLocks noChangeAspect="1" noChangeShapeType="1"/>
            <a:stCxn id="20496" idx="1"/>
            <a:endCxn id="20489" idx="6"/>
          </p:cNvCxnSpPr>
          <p:nvPr/>
        </p:nvCxnSpPr>
        <p:spPr bwMode="auto">
          <a:xfrm flipH="1" flipV="1">
            <a:off x="6430963" y="1639888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00" name="Oval 19"/>
          <p:cNvSpPr>
            <a:spLocks noChangeAspect="1" noChangeArrowheads="1"/>
          </p:cNvSpPr>
          <p:nvPr/>
        </p:nvSpPr>
        <p:spPr bwMode="auto">
          <a:xfrm>
            <a:off x="678656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0"/>
          <p:cNvSpPr>
            <a:spLocks noChangeAspect="1" noChangeArrowheads="1"/>
          </p:cNvSpPr>
          <p:nvPr/>
        </p:nvSpPr>
        <p:spPr bwMode="auto">
          <a:xfrm>
            <a:off x="5322888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1"/>
          <p:cNvSpPr>
            <a:spLocks noChangeAspect="1" noChangeArrowheads="1"/>
          </p:cNvSpPr>
          <p:nvPr/>
        </p:nvSpPr>
        <p:spPr bwMode="auto">
          <a:xfrm>
            <a:off x="6054725" y="4038600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2"/>
          <p:cNvSpPr>
            <a:spLocks noChangeAspect="1" noChangeArrowheads="1"/>
          </p:cNvSpPr>
          <p:nvPr/>
        </p:nvSpPr>
        <p:spPr bwMode="auto">
          <a:xfrm>
            <a:off x="6054725" y="5502275"/>
            <a:ext cx="366713" cy="36671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04" name="AutoShape 23"/>
          <p:cNvCxnSpPr>
            <a:cxnSpLocks noChangeAspect="1" noChangeShapeType="1"/>
            <a:stCxn id="20502" idx="3"/>
            <a:endCxn id="20501" idx="7"/>
          </p:cNvCxnSpPr>
          <p:nvPr/>
        </p:nvCxnSpPr>
        <p:spPr bwMode="auto">
          <a:xfrm flipH="1">
            <a:off x="5634038" y="4357688"/>
            <a:ext cx="474662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24"/>
          <p:cNvCxnSpPr>
            <a:cxnSpLocks noChangeAspect="1" noChangeShapeType="1"/>
            <a:stCxn id="20503" idx="1"/>
            <a:endCxn id="20501" idx="5"/>
          </p:cNvCxnSpPr>
          <p:nvPr/>
        </p:nvCxnSpPr>
        <p:spPr bwMode="auto">
          <a:xfrm flipH="1" flipV="1">
            <a:off x="5634038" y="5089525"/>
            <a:ext cx="474662" cy="4587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5"/>
          <p:cNvCxnSpPr>
            <a:cxnSpLocks noChangeAspect="1" noChangeShapeType="1"/>
            <a:stCxn id="20503" idx="7"/>
            <a:endCxn id="20500" idx="3"/>
          </p:cNvCxnSpPr>
          <p:nvPr/>
        </p:nvCxnSpPr>
        <p:spPr bwMode="auto">
          <a:xfrm flipV="1">
            <a:off x="6365875" y="5089525"/>
            <a:ext cx="474663" cy="4587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6"/>
          <p:cNvCxnSpPr>
            <a:cxnSpLocks noChangeAspect="1" noChangeShapeType="1"/>
            <a:stCxn id="20502" idx="5"/>
            <a:endCxn id="20500" idx="1"/>
          </p:cNvCxnSpPr>
          <p:nvPr/>
        </p:nvCxnSpPr>
        <p:spPr bwMode="auto">
          <a:xfrm>
            <a:off x="6365875" y="4357688"/>
            <a:ext cx="474663" cy="458787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7"/>
          <p:cNvCxnSpPr>
            <a:cxnSpLocks noChangeAspect="1" noChangeShapeType="1"/>
            <a:stCxn id="20502" idx="4"/>
            <a:endCxn id="20503" idx="0"/>
          </p:cNvCxnSpPr>
          <p:nvPr/>
        </p:nvCxnSpPr>
        <p:spPr bwMode="auto">
          <a:xfrm>
            <a:off x="6235700" y="4411663"/>
            <a:ext cx="0" cy="10826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09" name="Oval 28"/>
          <p:cNvSpPr>
            <a:spLocks noChangeAspect="1" noChangeArrowheads="1"/>
          </p:cNvSpPr>
          <p:nvPr/>
        </p:nvSpPr>
        <p:spPr bwMode="auto">
          <a:xfrm>
            <a:off x="8037513" y="4770438"/>
            <a:ext cx="366712" cy="366712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10" name="AutoShape 29"/>
          <p:cNvCxnSpPr>
            <a:cxnSpLocks noChangeAspect="1" noChangeShapeType="1"/>
            <a:stCxn id="20500" idx="6"/>
            <a:endCxn id="20509" idx="2"/>
          </p:cNvCxnSpPr>
          <p:nvPr/>
        </p:nvCxnSpPr>
        <p:spPr bwMode="auto">
          <a:xfrm>
            <a:off x="7159625" y="4953000"/>
            <a:ext cx="869950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30"/>
          <p:cNvCxnSpPr>
            <a:cxnSpLocks noChangeAspect="1" noChangeShapeType="1"/>
            <a:stCxn id="20503" idx="6"/>
            <a:endCxn id="20509" idx="3"/>
          </p:cNvCxnSpPr>
          <p:nvPr/>
        </p:nvCxnSpPr>
        <p:spPr bwMode="auto">
          <a:xfrm flipV="1">
            <a:off x="6429375" y="5092700"/>
            <a:ext cx="16605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31"/>
          <p:cNvCxnSpPr>
            <a:cxnSpLocks noChangeAspect="1" noChangeShapeType="1"/>
            <a:stCxn id="20509" idx="1"/>
            <a:endCxn id="20502" idx="6"/>
          </p:cNvCxnSpPr>
          <p:nvPr/>
        </p:nvCxnSpPr>
        <p:spPr bwMode="auto">
          <a:xfrm flipH="1" flipV="1">
            <a:off x="6429375" y="4221163"/>
            <a:ext cx="1660525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685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5854F4-E8F2-FA40-B9CF-49506180E91D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Depth-First Search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Depth-first search (DFS)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DFS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a spanning forest of G</a:t>
            </a:r>
          </a:p>
        </p:txBody>
      </p:sp>
      <p:sp>
        <p:nvSpPr>
          <p:cNvPr id="2150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DFS on a graph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vertices and </a:t>
            </a:r>
            <a:r>
              <a:rPr lang="en-US" sz="2400" b="1" i="1" dirty="0">
                <a:latin typeface="Times New Roman" charset="0"/>
              </a:rPr>
              <a:t>m</a:t>
            </a:r>
            <a:r>
              <a:rPr lang="en-US" sz="2400" dirty="0">
                <a:latin typeface="Tahoma" charset="0"/>
              </a:rPr>
              <a:t> edges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Symbol" charset="0"/>
              </a:rPr>
              <a:t> + </a:t>
            </a:r>
            <a:r>
              <a:rPr lang="en-US" sz="2400" b="1" i="1" dirty="0">
                <a:latin typeface="Times New Roman" charset="0"/>
              </a:rPr>
              <a:t>m</a:t>
            </a:r>
            <a:r>
              <a:rPr lang="en-US" sz="2400" dirty="0">
                <a:latin typeface="Times New Roman" charset="0"/>
              </a:rPr>
              <a:t> )</a:t>
            </a:r>
            <a:r>
              <a:rPr lang="en-US" sz="2400" dirty="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DFS can be further extended to solve other graph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Find and report a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path </a:t>
            </a:r>
            <a:r>
              <a:rPr lang="en-US" sz="2000" dirty="0">
                <a:latin typeface="Tahoma" charset="0"/>
              </a:rPr>
              <a:t>between two given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Find a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cycle</a:t>
            </a:r>
            <a:r>
              <a:rPr lang="en-US" sz="2000" dirty="0">
                <a:latin typeface="Tahoma" charset="0"/>
              </a:rPr>
              <a:t> in the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Depth-first search is to graphs what Euler tour is to binary trees</a:t>
            </a:r>
          </a:p>
        </p:txBody>
      </p:sp>
    </p:spTree>
    <p:extLst>
      <p:ext uri="{BB962C8B-B14F-4D97-AF65-F5344CB8AC3E}">
        <p14:creationId xmlns:p14="http://schemas.microsoft.com/office/powerpoint/2010/main" val="29292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7E2051-5131-7443-AD6D-7917EF3515E8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DFS </a:t>
            </a:r>
            <a:r>
              <a:rPr lang="en-US" dirty="0" smtClean="0">
                <a:latin typeface="Tahoma" charset="0"/>
              </a:rPr>
              <a:t>Algorithm from a Vertex</a:t>
            </a:r>
            <a:endParaRPr lang="en-US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34" y="1676400"/>
            <a:ext cx="7911891" cy="42672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4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02F852-94B3-D647-81A0-7B2A6A92AD8D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pSp>
        <p:nvGrpSpPr>
          <p:cNvPr id="23556" name="Group 74"/>
          <p:cNvGrpSpPr>
            <a:grpSpLocks/>
          </p:cNvGrpSpPr>
          <p:nvPr/>
        </p:nvGrpSpPr>
        <p:grpSpPr bwMode="auto">
          <a:xfrm>
            <a:off x="1143000" y="4265613"/>
            <a:ext cx="3081338" cy="1830387"/>
            <a:chOff x="816" y="2592"/>
            <a:chExt cx="1941" cy="1153"/>
          </a:xfrm>
        </p:grpSpPr>
        <p:sp>
          <p:nvSpPr>
            <p:cNvPr id="23596" name="Oval 4"/>
            <p:cNvSpPr>
              <a:spLocks noChangeAspect="1" noChangeArrowheads="1"/>
            </p:cNvSpPr>
            <p:nvPr/>
          </p:nvSpPr>
          <p:spPr bwMode="auto">
            <a:xfrm>
              <a:off x="1738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97" name="Oval 5"/>
            <p:cNvSpPr>
              <a:spLocks noChangeAspect="1" noChangeArrowheads="1"/>
            </p:cNvSpPr>
            <p:nvPr/>
          </p:nvSpPr>
          <p:spPr bwMode="auto">
            <a:xfrm>
              <a:off x="81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98" name="Oval 6"/>
            <p:cNvSpPr>
              <a:spLocks noChangeAspect="1" noChangeArrowheads="1"/>
            </p:cNvSpPr>
            <p:nvPr/>
          </p:nvSpPr>
          <p:spPr bwMode="auto">
            <a:xfrm>
              <a:off x="1277" y="259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99" name="Oval 7"/>
            <p:cNvSpPr>
              <a:spLocks noChangeAspect="1" noChangeArrowheads="1"/>
            </p:cNvSpPr>
            <p:nvPr/>
          </p:nvSpPr>
          <p:spPr bwMode="auto">
            <a:xfrm>
              <a:off x="1277" y="351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600" name="AutoShape 8"/>
            <p:cNvCxnSpPr>
              <a:cxnSpLocks noChangeAspect="1" noChangeShapeType="1"/>
              <a:stCxn id="23598" idx="3"/>
              <a:endCxn id="23597" idx="7"/>
            </p:cNvCxnSpPr>
            <p:nvPr/>
          </p:nvCxnSpPr>
          <p:spPr bwMode="auto">
            <a:xfrm flipH="1">
              <a:off x="1013" y="280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1" name="AutoShape 9"/>
            <p:cNvCxnSpPr>
              <a:cxnSpLocks noChangeAspect="1" noChangeShapeType="1"/>
              <a:stCxn id="23599" idx="1"/>
              <a:endCxn id="23597" idx="5"/>
            </p:cNvCxnSpPr>
            <p:nvPr/>
          </p:nvCxnSpPr>
          <p:spPr bwMode="auto">
            <a:xfrm flipH="1" flipV="1">
              <a:off x="1012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2" name="AutoShape 10"/>
            <p:cNvCxnSpPr>
              <a:cxnSpLocks noChangeAspect="1" noChangeShapeType="1"/>
              <a:stCxn id="23599" idx="7"/>
              <a:endCxn id="23596" idx="3"/>
            </p:cNvCxnSpPr>
            <p:nvPr/>
          </p:nvCxnSpPr>
          <p:spPr bwMode="auto">
            <a:xfrm flipV="1">
              <a:off x="1473" y="3254"/>
              <a:ext cx="299" cy="2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3" name="AutoShape 11"/>
            <p:cNvCxnSpPr>
              <a:cxnSpLocks noChangeAspect="1" noChangeShapeType="1"/>
              <a:stCxn id="23598" idx="5"/>
              <a:endCxn id="23596" idx="1"/>
            </p:cNvCxnSpPr>
            <p:nvPr/>
          </p:nvCxnSpPr>
          <p:spPr bwMode="auto">
            <a:xfrm>
              <a:off x="1474" y="2801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4" name="AutoShape 12"/>
            <p:cNvCxnSpPr>
              <a:cxnSpLocks noChangeAspect="1" noChangeShapeType="1"/>
              <a:stCxn id="23598" idx="4"/>
              <a:endCxn id="23599" idx="0"/>
            </p:cNvCxnSpPr>
            <p:nvPr/>
          </p:nvCxnSpPr>
          <p:spPr bwMode="auto">
            <a:xfrm>
              <a:off x="1392" y="2834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5" name="Oval 13"/>
            <p:cNvSpPr>
              <a:spLocks noChangeAspect="1" noChangeArrowheads="1"/>
            </p:cNvSpPr>
            <p:nvPr/>
          </p:nvSpPr>
          <p:spPr bwMode="auto">
            <a:xfrm>
              <a:off x="2526" y="305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606" name="AutoShape 15"/>
            <p:cNvCxnSpPr>
              <a:cxnSpLocks noChangeAspect="1" noChangeShapeType="1"/>
              <a:stCxn id="23599" idx="6"/>
              <a:endCxn id="23605" idx="3"/>
            </p:cNvCxnSpPr>
            <p:nvPr/>
          </p:nvCxnSpPr>
          <p:spPr bwMode="auto">
            <a:xfrm flipV="1">
              <a:off x="1513" y="3256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7" name="AutoShape 16"/>
            <p:cNvCxnSpPr>
              <a:cxnSpLocks noChangeAspect="1" noChangeShapeType="1"/>
              <a:stCxn id="23605" idx="1"/>
              <a:endCxn id="23598" idx="6"/>
            </p:cNvCxnSpPr>
            <p:nvPr/>
          </p:nvCxnSpPr>
          <p:spPr bwMode="auto">
            <a:xfrm flipH="1" flipV="1">
              <a:off x="1519" y="2707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55"/>
          <p:cNvGrpSpPr>
            <a:grpSpLocks/>
          </p:cNvGrpSpPr>
          <p:nvPr/>
        </p:nvGrpSpPr>
        <p:grpSpPr bwMode="auto">
          <a:xfrm>
            <a:off x="5448300" y="1600200"/>
            <a:ext cx="3081338" cy="1830388"/>
            <a:chOff x="862" y="2601"/>
            <a:chExt cx="1941" cy="1153"/>
          </a:xfrm>
        </p:grpSpPr>
        <p:sp>
          <p:nvSpPr>
            <p:cNvPr id="23584" name="Oval 17"/>
            <p:cNvSpPr>
              <a:spLocks noChangeAspect="1" noChangeArrowheads="1"/>
            </p:cNvSpPr>
            <p:nvPr/>
          </p:nvSpPr>
          <p:spPr bwMode="auto">
            <a:xfrm>
              <a:off x="1784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85" name="Oval 18"/>
            <p:cNvSpPr>
              <a:spLocks noChangeAspect="1" noChangeArrowheads="1"/>
            </p:cNvSpPr>
            <p:nvPr/>
          </p:nvSpPr>
          <p:spPr bwMode="auto">
            <a:xfrm>
              <a:off x="862" y="306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86" name="Oval 19"/>
            <p:cNvSpPr>
              <a:spLocks noChangeAspect="1" noChangeArrowheads="1"/>
            </p:cNvSpPr>
            <p:nvPr/>
          </p:nvSpPr>
          <p:spPr bwMode="auto">
            <a:xfrm>
              <a:off x="1323" y="260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87" name="Oval 20"/>
            <p:cNvSpPr>
              <a:spLocks noChangeAspect="1" noChangeArrowheads="1"/>
            </p:cNvSpPr>
            <p:nvPr/>
          </p:nvSpPr>
          <p:spPr bwMode="auto">
            <a:xfrm>
              <a:off x="1323" y="352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88" name="AutoShape 21"/>
            <p:cNvCxnSpPr>
              <a:cxnSpLocks noChangeAspect="1" noChangeShapeType="1"/>
              <a:stCxn id="23586" idx="3"/>
              <a:endCxn id="23585" idx="7"/>
            </p:cNvCxnSpPr>
            <p:nvPr/>
          </p:nvCxnSpPr>
          <p:spPr bwMode="auto">
            <a:xfrm flipH="1">
              <a:off x="1059" y="281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9" name="AutoShape 22"/>
            <p:cNvCxnSpPr>
              <a:cxnSpLocks noChangeAspect="1" noChangeShapeType="1"/>
              <a:stCxn id="23587" idx="1"/>
              <a:endCxn id="23585" idx="5"/>
            </p:cNvCxnSpPr>
            <p:nvPr/>
          </p:nvCxnSpPr>
          <p:spPr bwMode="auto">
            <a:xfrm flipH="1" flipV="1">
              <a:off x="1059" y="3271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0" name="AutoShape 23"/>
            <p:cNvCxnSpPr>
              <a:cxnSpLocks noChangeAspect="1" noChangeShapeType="1"/>
              <a:stCxn id="23587" idx="7"/>
              <a:endCxn id="23584" idx="3"/>
            </p:cNvCxnSpPr>
            <p:nvPr/>
          </p:nvCxnSpPr>
          <p:spPr bwMode="auto">
            <a:xfrm flipV="1">
              <a:off x="1520" y="3265"/>
              <a:ext cx="297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1" name="AutoShape 24"/>
            <p:cNvCxnSpPr>
              <a:cxnSpLocks noChangeAspect="1" noChangeShapeType="1"/>
              <a:stCxn id="23586" idx="5"/>
              <a:endCxn id="23584" idx="1"/>
            </p:cNvCxnSpPr>
            <p:nvPr/>
          </p:nvCxnSpPr>
          <p:spPr bwMode="auto">
            <a:xfrm>
              <a:off x="1520" y="2810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2" name="AutoShape 25"/>
            <p:cNvCxnSpPr>
              <a:cxnSpLocks noChangeAspect="1" noChangeShapeType="1"/>
              <a:stCxn id="23586" idx="4"/>
              <a:endCxn id="23587" idx="0"/>
            </p:cNvCxnSpPr>
            <p:nvPr/>
          </p:nvCxnSpPr>
          <p:spPr bwMode="auto">
            <a:xfrm>
              <a:off x="1438" y="2843"/>
              <a:ext cx="0" cy="6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3" name="Oval 26"/>
            <p:cNvSpPr>
              <a:spLocks noChangeAspect="1" noChangeArrowheads="1"/>
            </p:cNvSpPr>
            <p:nvPr/>
          </p:nvSpPr>
          <p:spPr bwMode="auto">
            <a:xfrm>
              <a:off x="2572" y="306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94" name="AutoShape 28"/>
            <p:cNvCxnSpPr>
              <a:cxnSpLocks noChangeAspect="1" noChangeShapeType="1"/>
              <a:stCxn id="23587" idx="6"/>
              <a:endCxn id="23593" idx="3"/>
            </p:cNvCxnSpPr>
            <p:nvPr/>
          </p:nvCxnSpPr>
          <p:spPr bwMode="auto">
            <a:xfrm flipV="1">
              <a:off x="1559" y="3265"/>
              <a:ext cx="1046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29"/>
            <p:cNvCxnSpPr>
              <a:cxnSpLocks noChangeAspect="1" noChangeShapeType="1"/>
              <a:stCxn id="23593" idx="1"/>
              <a:endCxn id="23586" idx="6"/>
            </p:cNvCxnSpPr>
            <p:nvPr/>
          </p:nvCxnSpPr>
          <p:spPr bwMode="auto">
            <a:xfrm flipH="1" flipV="1">
              <a:off x="1565" y="271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54"/>
          <p:cNvGrpSpPr>
            <a:grpSpLocks/>
          </p:cNvGrpSpPr>
          <p:nvPr/>
        </p:nvGrpSpPr>
        <p:grpSpPr bwMode="auto">
          <a:xfrm>
            <a:off x="5448300" y="4267200"/>
            <a:ext cx="3081338" cy="1830388"/>
            <a:chOff x="3398" y="1075"/>
            <a:chExt cx="1941" cy="1153"/>
          </a:xfrm>
        </p:grpSpPr>
        <p:sp>
          <p:nvSpPr>
            <p:cNvPr id="23572" name="Oval 30"/>
            <p:cNvSpPr>
              <a:spLocks noChangeAspect="1" noChangeArrowheads="1"/>
            </p:cNvSpPr>
            <p:nvPr/>
          </p:nvSpPr>
          <p:spPr bwMode="auto">
            <a:xfrm>
              <a:off x="4320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3573" name="Oval 31"/>
            <p:cNvSpPr>
              <a:spLocks noChangeAspect="1" noChangeArrowheads="1"/>
            </p:cNvSpPr>
            <p:nvPr/>
          </p:nvSpPr>
          <p:spPr bwMode="auto">
            <a:xfrm>
              <a:off x="3398" y="153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3574" name="Oval 32"/>
            <p:cNvSpPr>
              <a:spLocks noChangeAspect="1" noChangeArrowheads="1"/>
            </p:cNvSpPr>
            <p:nvPr/>
          </p:nvSpPr>
          <p:spPr bwMode="auto">
            <a:xfrm>
              <a:off x="3859" y="107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3575" name="Oval 33"/>
            <p:cNvSpPr>
              <a:spLocks noChangeAspect="1" noChangeArrowheads="1"/>
            </p:cNvSpPr>
            <p:nvPr/>
          </p:nvSpPr>
          <p:spPr bwMode="auto">
            <a:xfrm>
              <a:off x="3859" y="199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3576" name="AutoShape 34"/>
            <p:cNvCxnSpPr>
              <a:cxnSpLocks noChangeAspect="1" noChangeShapeType="1"/>
              <a:stCxn id="23574" idx="3"/>
              <a:endCxn id="23573" idx="7"/>
            </p:cNvCxnSpPr>
            <p:nvPr/>
          </p:nvCxnSpPr>
          <p:spPr bwMode="auto">
            <a:xfrm flipH="1">
              <a:off x="3595" y="128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AutoShape 35"/>
            <p:cNvCxnSpPr>
              <a:cxnSpLocks noChangeAspect="1" noChangeShapeType="1"/>
              <a:stCxn id="23575" idx="1"/>
              <a:endCxn id="23573" idx="5"/>
            </p:cNvCxnSpPr>
            <p:nvPr/>
          </p:nvCxnSpPr>
          <p:spPr bwMode="auto">
            <a:xfrm flipH="1" flipV="1">
              <a:off x="3595" y="174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AutoShape 36"/>
            <p:cNvCxnSpPr>
              <a:cxnSpLocks noChangeAspect="1" noChangeShapeType="1"/>
              <a:stCxn id="23575" idx="7"/>
              <a:endCxn id="23572" idx="3"/>
            </p:cNvCxnSpPr>
            <p:nvPr/>
          </p:nvCxnSpPr>
          <p:spPr bwMode="auto">
            <a:xfrm flipV="1">
              <a:off x="4056" y="1739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AutoShape 37"/>
            <p:cNvCxnSpPr>
              <a:cxnSpLocks noChangeAspect="1" noChangeShapeType="1"/>
              <a:stCxn id="23574" idx="5"/>
              <a:endCxn id="23572" idx="1"/>
            </p:cNvCxnSpPr>
            <p:nvPr/>
          </p:nvCxnSpPr>
          <p:spPr bwMode="auto">
            <a:xfrm>
              <a:off x="4056" y="1284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AutoShape 38"/>
            <p:cNvCxnSpPr>
              <a:cxnSpLocks noChangeAspect="1" noChangeShapeType="1"/>
              <a:stCxn id="23574" idx="4"/>
              <a:endCxn id="23575" idx="0"/>
            </p:cNvCxnSpPr>
            <p:nvPr/>
          </p:nvCxnSpPr>
          <p:spPr bwMode="auto">
            <a:xfrm>
              <a:off x="3974" y="131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1" name="Oval 39"/>
            <p:cNvSpPr>
              <a:spLocks noChangeAspect="1" noChangeArrowheads="1"/>
            </p:cNvSpPr>
            <p:nvPr/>
          </p:nvSpPr>
          <p:spPr bwMode="auto">
            <a:xfrm>
              <a:off x="5108" y="153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3582" name="AutoShape 40"/>
            <p:cNvCxnSpPr>
              <a:cxnSpLocks noChangeAspect="1" noChangeShapeType="1"/>
              <a:stCxn id="23575" idx="6"/>
              <a:endCxn id="23581" idx="3"/>
            </p:cNvCxnSpPr>
            <p:nvPr/>
          </p:nvCxnSpPr>
          <p:spPr bwMode="auto">
            <a:xfrm flipV="1">
              <a:off x="4101" y="1739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3" name="AutoShape 41"/>
            <p:cNvCxnSpPr>
              <a:cxnSpLocks noChangeAspect="1" noChangeShapeType="1"/>
              <a:stCxn id="23581" idx="1"/>
              <a:endCxn id="23574" idx="6"/>
            </p:cNvCxnSpPr>
            <p:nvPr/>
          </p:nvCxnSpPr>
          <p:spPr bwMode="auto">
            <a:xfrm flipH="1" flipV="1">
              <a:off x="4101" y="119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9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23560" name="Text Box 60"/>
          <p:cNvSpPr txBox="1">
            <a:spLocks noChangeArrowheads="1"/>
          </p:cNvSpPr>
          <p:nvPr/>
        </p:nvSpPr>
        <p:spPr bwMode="auto">
          <a:xfrm>
            <a:off x="1812925" y="33528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back edge</a:t>
            </a:r>
          </a:p>
        </p:txBody>
      </p:sp>
      <p:sp>
        <p:nvSpPr>
          <p:cNvPr id="23561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2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23563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3564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23565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23566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23569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7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7F5951-A048-554D-BA92-FFE9BD2B7F44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grpSp>
        <p:nvGrpSpPr>
          <p:cNvPr id="24580" name="Group 1064"/>
          <p:cNvGrpSpPr>
            <a:grpSpLocks/>
          </p:cNvGrpSpPr>
          <p:nvPr/>
        </p:nvGrpSpPr>
        <p:grpSpPr bwMode="auto">
          <a:xfrm>
            <a:off x="892175" y="4341813"/>
            <a:ext cx="3081338" cy="1830387"/>
            <a:chOff x="689" y="1181"/>
            <a:chExt cx="1941" cy="1153"/>
          </a:xfrm>
        </p:grpSpPr>
        <p:sp>
          <p:nvSpPr>
            <p:cNvPr id="24623" name="Oval 1027"/>
            <p:cNvSpPr>
              <a:spLocks noChangeAspect="1" noChangeArrowheads="1"/>
            </p:cNvSpPr>
            <p:nvPr/>
          </p:nvSpPr>
          <p:spPr bwMode="auto">
            <a:xfrm>
              <a:off x="1611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24" name="Oval 1028"/>
            <p:cNvSpPr>
              <a:spLocks noChangeAspect="1" noChangeArrowheads="1"/>
            </p:cNvSpPr>
            <p:nvPr/>
          </p:nvSpPr>
          <p:spPr bwMode="auto">
            <a:xfrm>
              <a:off x="689" y="164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25" name="Oval 1029"/>
            <p:cNvSpPr>
              <a:spLocks noChangeAspect="1" noChangeArrowheads="1"/>
            </p:cNvSpPr>
            <p:nvPr/>
          </p:nvSpPr>
          <p:spPr bwMode="auto">
            <a:xfrm>
              <a:off x="1150" y="118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26" name="Oval 1030"/>
            <p:cNvSpPr>
              <a:spLocks noChangeAspect="1" noChangeArrowheads="1"/>
            </p:cNvSpPr>
            <p:nvPr/>
          </p:nvSpPr>
          <p:spPr bwMode="auto">
            <a:xfrm>
              <a:off x="1150" y="2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27" name="AutoShape 1031"/>
            <p:cNvCxnSpPr>
              <a:cxnSpLocks noChangeAspect="1" noChangeShapeType="1"/>
              <a:stCxn id="24625" idx="3"/>
              <a:endCxn id="24624" idx="7"/>
            </p:cNvCxnSpPr>
            <p:nvPr/>
          </p:nvCxnSpPr>
          <p:spPr bwMode="auto">
            <a:xfrm flipH="1">
              <a:off x="886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8" name="AutoShape 1032"/>
            <p:cNvCxnSpPr>
              <a:cxnSpLocks noChangeAspect="1" noChangeShapeType="1"/>
              <a:stCxn id="24626" idx="1"/>
              <a:endCxn id="24624" idx="5"/>
            </p:cNvCxnSpPr>
            <p:nvPr/>
          </p:nvCxnSpPr>
          <p:spPr bwMode="auto">
            <a:xfrm flipH="1" flipV="1">
              <a:off x="886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9" name="AutoShape 1033"/>
            <p:cNvCxnSpPr>
              <a:cxnSpLocks noChangeAspect="1" noChangeShapeType="1"/>
              <a:stCxn id="24626" idx="7"/>
              <a:endCxn id="24623" idx="3"/>
            </p:cNvCxnSpPr>
            <p:nvPr/>
          </p:nvCxnSpPr>
          <p:spPr bwMode="auto">
            <a:xfrm flipV="1">
              <a:off x="1347" y="1851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0" name="AutoShape 1034"/>
            <p:cNvCxnSpPr>
              <a:cxnSpLocks noChangeAspect="1" noChangeShapeType="1"/>
              <a:stCxn id="24625" idx="5"/>
              <a:endCxn id="24623" idx="1"/>
            </p:cNvCxnSpPr>
            <p:nvPr/>
          </p:nvCxnSpPr>
          <p:spPr bwMode="auto">
            <a:xfrm>
              <a:off x="1347" y="139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1" name="AutoShape 1035"/>
            <p:cNvCxnSpPr>
              <a:cxnSpLocks noChangeAspect="1" noChangeShapeType="1"/>
              <a:stCxn id="24625" idx="4"/>
              <a:endCxn id="24626" idx="0"/>
            </p:cNvCxnSpPr>
            <p:nvPr/>
          </p:nvCxnSpPr>
          <p:spPr bwMode="auto">
            <a:xfrm>
              <a:off x="1265" y="1423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32" name="Oval 1036"/>
            <p:cNvSpPr>
              <a:spLocks noChangeAspect="1" noChangeArrowheads="1"/>
            </p:cNvSpPr>
            <p:nvPr/>
          </p:nvSpPr>
          <p:spPr bwMode="auto">
            <a:xfrm>
              <a:off x="2399" y="1642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33" name="AutoShape 1037"/>
            <p:cNvCxnSpPr>
              <a:cxnSpLocks noChangeAspect="1" noChangeShapeType="1"/>
              <a:stCxn id="24626" idx="6"/>
              <a:endCxn id="24632" idx="3"/>
            </p:cNvCxnSpPr>
            <p:nvPr/>
          </p:nvCxnSpPr>
          <p:spPr bwMode="auto">
            <a:xfrm flipV="1">
              <a:off x="1392" y="184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4" name="AutoShape 1038"/>
            <p:cNvCxnSpPr>
              <a:cxnSpLocks noChangeAspect="1" noChangeShapeType="1"/>
              <a:stCxn id="24632" idx="1"/>
              <a:endCxn id="24625" idx="6"/>
            </p:cNvCxnSpPr>
            <p:nvPr/>
          </p:nvCxnSpPr>
          <p:spPr bwMode="auto">
            <a:xfrm flipH="1" flipV="1">
              <a:off x="1392" y="1296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1" name="Group 1065"/>
          <p:cNvGrpSpPr>
            <a:grpSpLocks/>
          </p:cNvGrpSpPr>
          <p:nvPr/>
        </p:nvGrpSpPr>
        <p:grpSpPr bwMode="auto">
          <a:xfrm>
            <a:off x="5529263" y="1676400"/>
            <a:ext cx="3081337" cy="1830388"/>
            <a:chOff x="593" y="2600"/>
            <a:chExt cx="1941" cy="1153"/>
          </a:xfrm>
        </p:grpSpPr>
        <p:sp>
          <p:nvSpPr>
            <p:cNvPr id="24611" name="Oval 1039"/>
            <p:cNvSpPr>
              <a:spLocks noChangeAspect="1" noChangeArrowheads="1"/>
            </p:cNvSpPr>
            <p:nvPr/>
          </p:nvSpPr>
          <p:spPr bwMode="auto">
            <a:xfrm>
              <a:off x="1515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12" name="Oval 1040"/>
            <p:cNvSpPr>
              <a:spLocks noChangeAspect="1" noChangeArrowheads="1"/>
            </p:cNvSpPr>
            <p:nvPr/>
          </p:nvSpPr>
          <p:spPr bwMode="auto">
            <a:xfrm>
              <a:off x="593" y="306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13" name="Oval 1041"/>
            <p:cNvSpPr>
              <a:spLocks noChangeAspect="1" noChangeArrowheads="1"/>
            </p:cNvSpPr>
            <p:nvPr/>
          </p:nvSpPr>
          <p:spPr bwMode="auto">
            <a:xfrm>
              <a:off x="1054" y="260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14" name="Oval 1042"/>
            <p:cNvSpPr>
              <a:spLocks noChangeAspect="1" noChangeArrowheads="1"/>
            </p:cNvSpPr>
            <p:nvPr/>
          </p:nvSpPr>
          <p:spPr bwMode="auto">
            <a:xfrm>
              <a:off x="1054" y="3522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15" name="AutoShape 1043"/>
            <p:cNvCxnSpPr>
              <a:cxnSpLocks noChangeAspect="1" noChangeShapeType="1"/>
              <a:stCxn id="24613" idx="3"/>
              <a:endCxn id="24612" idx="7"/>
            </p:cNvCxnSpPr>
            <p:nvPr/>
          </p:nvCxnSpPr>
          <p:spPr bwMode="auto">
            <a:xfrm flipH="1">
              <a:off x="790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AutoShape 1044"/>
            <p:cNvCxnSpPr>
              <a:cxnSpLocks noChangeAspect="1" noChangeShapeType="1"/>
              <a:stCxn id="24614" idx="1"/>
              <a:endCxn id="24612" idx="5"/>
            </p:cNvCxnSpPr>
            <p:nvPr/>
          </p:nvCxnSpPr>
          <p:spPr bwMode="auto">
            <a:xfrm flipH="1" flipV="1">
              <a:off x="790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AutoShape 1045"/>
            <p:cNvCxnSpPr>
              <a:cxnSpLocks noChangeAspect="1" noChangeShapeType="1"/>
              <a:stCxn id="24614" idx="7"/>
              <a:endCxn id="24611" idx="3"/>
            </p:cNvCxnSpPr>
            <p:nvPr/>
          </p:nvCxnSpPr>
          <p:spPr bwMode="auto">
            <a:xfrm flipV="1">
              <a:off x="1251" y="3270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8" name="AutoShape 1046"/>
            <p:cNvCxnSpPr>
              <a:cxnSpLocks noChangeAspect="1" noChangeShapeType="1"/>
              <a:stCxn id="24613" idx="5"/>
              <a:endCxn id="24611" idx="1"/>
            </p:cNvCxnSpPr>
            <p:nvPr/>
          </p:nvCxnSpPr>
          <p:spPr bwMode="auto">
            <a:xfrm>
              <a:off x="1251" y="2809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9" name="AutoShape 1047"/>
            <p:cNvCxnSpPr>
              <a:cxnSpLocks noChangeAspect="1" noChangeShapeType="1"/>
              <a:stCxn id="24613" idx="4"/>
              <a:endCxn id="24614" idx="0"/>
            </p:cNvCxnSpPr>
            <p:nvPr/>
          </p:nvCxnSpPr>
          <p:spPr bwMode="auto">
            <a:xfrm>
              <a:off x="1169" y="2842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0" name="Oval 1048"/>
            <p:cNvSpPr>
              <a:spLocks noChangeAspect="1" noChangeArrowheads="1"/>
            </p:cNvSpPr>
            <p:nvPr/>
          </p:nvSpPr>
          <p:spPr bwMode="auto">
            <a:xfrm>
              <a:off x="2303" y="306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21" name="AutoShape 1049"/>
            <p:cNvCxnSpPr>
              <a:cxnSpLocks noChangeAspect="1" noChangeShapeType="1"/>
              <a:stCxn id="24614" idx="6"/>
              <a:endCxn id="24620" idx="3"/>
            </p:cNvCxnSpPr>
            <p:nvPr/>
          </p:nvCxnSpPr>
          <p:spPr bwMode="auto">
            <a:xfrm flipV="1">
              <a:off x="1296" y="3264"/>
              <a:ext cx="1040" cy="3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1050"/>
            <p:cNvCxnSpPr>
              <a:cxnSpLocks noChangeAspect="1" noChangeShapeType="1"/>
              <a:stCxn id="24620" idx="1"/>
              <a:endCxn id="24613" idx="6"/>
            </p:cNvCxnSpPr>
            <p:nvPr/>
          </p:nvCxnSpPr>
          <p:spPr bwMode="auto">
            <a:xfrm flipH="1" flipV="1">
              <a:off x="1296" y="2715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2" name="Group 1063"/>
          <p:cNvGrpSpPr>
            <a:grpSpLocks/>
          </p:cNvGrpSpPr>
          <p:nvPr/>
        </p:nvGrpSpPr>
        <p:grpSpPr bwMode="auto">
          <a:xfrm>
            <a:off x="5529263" y="4341813"/>
            <a:ext cx="3081337" cy="1830387"/>
            <a:chOff x="3377" y="1085"/>
            <a:chExt cx="1941" cy="1153"/>
          </a:xfrm>
        </p:grpSpPr>
        <p:sp>
          <p:nvSpPr>
            <p:cNvPr id="24599" name="Oval 1051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600" name="Oval 1052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601" name="Oval 1053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602" name="Oval 1054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603" name="AutoShape 1055"/>
            <p:cNvCxnSpPr>
              <a:cxnSpLocks noChangeAspect="1" noChangeShapeType="1"/>
              <a:stCxn id="24601" idx="3"/>
              <a:endCxn id="24600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4" name="AutoShape 1056"/>
            <p:cNvCxnSpPr>
              <a:cxnSpLocks noChangeAspect="1" noChangeShapeType="1"/>
              <a:stCxn id="24602" idx="1"/>
              <a:endCxn id="24600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5" name="AutoShape 1057"/>
            <p:cNvCxnSpPr>
              <a:cxnSpLocks noChangeAspect="1" noChangeShapeType="1"/>
              <a:stCxn id="24602" idx="7"/>
              <a:endCxn id="24599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6" name="AutoShape 1058"/>
            <p:cNvCxnSpPr>
              <a:cxnSpLocks noChangeAspect="1" noChangeShapeType="1"/>
              <a:stCxn id="24601" idx="5"/>
              <a:endCxn id="24599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AutoShape 1059"/>
            <p:cNvCxnSpPr>
              <a:cxnSpLocks noChangeAspect="1" noChangeShapeType="1"/>
              <a:stCxn id="24601" idx="4"/>
              <a:endCxn id="24602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8" name="Oval 1060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609" name="AutoShape 1061"/>
            <p:cNvCxnSpPr>
              <a:cxnSpLocks noChangeAspect="1" noChangeShapeType="1"/>
              <a:stCxn id="24602" idx="6"/>
              <a:endCxn id="24608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AutoShape 1062"/>
            <p:cNvCxnSpPr>
              <a:cxnSpLocks noChangeAspect="1" noChangeShapeType="1"/>
              <a:stCxn id="24608" idx="1"/>
              <a:endCxn id="24601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3" name="Group 1078"/>
          <p:cNvGrpSpPr>
            <a:grpSpLocks/>
          </p:cNvGrpSpPr>
          <p:nvPr/>
        </p:nvGrpSpPr>
        <p:grpSpPr bwMode="auto">
          <a:xfrm>
            <a:off x="890588" y="1676400"/>
            <a:ext cx="3081337" cy="1830388"/>
            <a:chOff x="499" y="1056"/>
            <a:chExt cx="1941" cy="1153"/>
          </a:xfrm>
        </p:grpSpPr>
        <p:sp>
          <p:nvSpPr>
            <p:cNvPr id="24587" name="Oval 1066"/>
            <p:cNvSpPr>
              <a:spLocks noChangeAspect="1" noChangeArrowheads="1"/>
            </p:cNvSpPr>
            <p:nvPr/>
          </p:nvSpPr>
          <p:spPr bwMode="auto">
            <a:xfrm>
              <a:off x="1421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sp>
          <p:nvSpPr>
            <p:cNvPr id="24588" name="Oval 1067"/>
            <p:cNvSpPr>
              <a:spLocks noChangeAspect="1" noChangeArrowheads="1"/>
            </p:cNvSpPr>
            <p:nvPr/>
          </p:nvSpPr>
          <p:spPr bwMode="auto">
            <a:xfrm>
              <a:off x="499" y="151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4589" name="Oval 1068"/>
            <p:cNvSpPr>
              <a:spLocks noChangeAspect="1" noChangeArrowheads="1"/>
            </p:cNvSpPr>
            <p:nvPr/>
          </p:nvSpPr>
          <p:spPr bwMode="auto">
            <a:xfrm>
              <a:off x="960" y="105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4590" name="Oval 1069"/>
            <p:cNvSpPr>
              <a:spLocks noChangeAspect="1" noChangeArrowheads="1"/>
            </p:cNvSpPr>
            <p:nvPr/>
          </p:nvSpPr>
          <p:spPr bwMode="auto">
            <a:xfrm>
              <a:off x="960" y="197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cxnSp>
          <p:nvCxnSpPr>
            <p:cNvPr id="24591" name="AutoShape 1070"/>
            <p:cNvCxnSpPr>
              <a:cxnSpLocks noChangeAspect="1" noChangeShapeType="1"/>
              <a:stCxn id="24589" idx="3"/>
              <a:endCxn id="24588" idx="7"/>
            </p:cNvCxnSpPr>
            <p:nvPr/>
          </p:nvCxnSpPr>
          <p:spPr bwMode="auto">
            <a:xfrm flipH="1">
              <a:off x="696" y="126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1071"/>
            <p:cNvCxnSpPr>
              <a:cxnSpLocks noChangeAspect="1" noChangeShapeType="1"/>
              <a:stCxn id="24590" idx="1"/>
              <a:endCxn id="24588" idx="5"/>
            </p:cNvCxnSpPr>
            <p:nvPr/>
          </p:nvCxnSpPr>
          <p:spPr bwMode="auto">
            <a:xfrm flipH="1" flipV="1">
              <a:off x="696" y="1726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1072"/>
            <p:cNvCxnSpPr>
              <a:cxnSpLocks noChangeAspect="1" noChangeShapeType="1"/>
              <a:stCxn id="24590" idx="7"/>
              <a:endCxn id="24587" idx="3"/>
            </p:cNvCxnSpPr>
            <p:nvPr/>
          </p:nvCxnSpPr>
          <p:spPr bwMode="auto">
            <a:xfrm flipV="1">
              <a:off x="1157" y="1720"/>
              <a:ext cx="297" cy="27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1073"/>
            <p:cNvCxnSpPr>
              <a:cxnSpLocks noChangeAspect="1" noChangeShapeType="1"/>
              <a:stCxn id="24589" idx="5"/>
              <a:endCxn id="24587" idx="1"/>
            </p:cNvCxnSpPr>
            <p:nvPr/>
          </p:nvCxnSpPr>
          <p:spPr bwMode="auto">
            <a:xfrm>
              <a:off x="1157" y="1265"/>
              <a:ext cx="297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074"/>
            <p:cNvCxnSpPr>
              <a:cxnSpLocks noChangeAspect="1" noChangeShapeType="1"/>
              <a:stCxn id="24589" idx="4"/>
              <a:endCxn id="24590" idx="0"/>
            </p:cNvCxnSpPr>
            <p:nvPr/>
          </p:nvCxnSpPr>
          <p:spPr bwMode="auto">
            <a:xfrm>
              <a:off x="1075" y="1298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6" name="Oval 1075"/>
            <p:cNvSpPr>
              <a:spLocks noChangeAspect="1" noChangeArrowheads="1"/>
            </p:cNvSpPr>
            <p:nvPr/>
          </p:nvSpPr>
          <p:spPr bwMode="auto">
            <a:xfrm>
              <a:off x="2209" y="151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4597" name="AutoShape 1076"/>
            <p:cNvCxnSpPr>
              <a:cxnSpLocks noChangeAspect="1" noChangeShapeType="1"/>
              <a:stCxn id="24590" idx="6"/>
              <a:endCxn id="24596" idx="3"/>
            </p:cNvCxnSpPr>
            <p:nvPr/>
          </p:nvCxnSpPr>
          <p:spPr bwMode="auto">
            <a:xfrm flipV="1">
              <a:off x="1202" y="1720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AutoShape 1077"/>
            <p:cNvCxnSpPr>
              <a:cxnSpLocks noChangeAspect="1" noChangeShapeType="1"/>
              <a:stCxn id="24596" idx="1"/>
              <a:endCxn id="24589" idx="6"/>
            </p:cNvCxnSpPr>
            <p:nvPr/>
          </p:nvCxnSpPr>
          <p:spPr bwMode="auto">
            <a:xfrm flipH="1" flipV="1">
              <a:off x="1202" y="1171"/>
              <a:ext cx="1040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4" name="AutoShape 1079"/>
          <p:cNvSpPr>
            <a:spLocks noChangeArrowheads="1"/>
          </p:cNvSpPr>
          <p:nvPr/>
        </p:nvSpPr>
        <p:spPr bwMode="auto">
          <a:xfrm rot="5400000">
            <a:off x="6840538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081"/>
          <p:cNvSpPr>
            <a:spLocks noChangeArrowheads="1"/>
          </p:cNvSpPr>
          <p:nvPr/>
        </p:nvSpPr>
        <p:spPr bwMode="auto">
          <a:xfrm rot="5400000">
            <a:off x="2203451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445C27-4FDE-BC43-BB08-4037FB6361E8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and Maze Traversal 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505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DFS algorithm is similar to a classic strategy for exploring a maze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mark each intersection, corner and dead end (vertex) 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mark each corridor (edge ) traversed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keep track of the path back to the entrance (start vertex) by means of a rope (recursion stack)</a:t>
            </a:r>
          </a:p>
        </p:txBody>
      </p:sp>
      <p:sp>
        <p:nvSpPr>
          <p:cNvPr id="25605" name="Rectangle 33"/>
          <p:cNvSpPr>
            <a:spLocks noChangeArrowheads="1"/>
          </p:cNvSpPr>
          <p:nvPr/>
        </p:nvSpPr>
        <p:spPr bwMode="auto">
          <a:xfrm>
            <a:off x="4505325" y="2282825"/>
            <a:ext cx="4181475" cy="358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34"/>
          <p:cNvSpPr>
            <a:spLocks noChangeShapeType="1"/>
          </p:cNvSpPr>
          <p:nvPr/>
        </p:nvSpPr>
        <p:spPr bwMode="auto">
          <a:xfrm>
            <a:off x="4505325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35"/>
          <p:cNvSpPr>
            <a:spLocks noChangeShapeType="1"/>
          </p:cNvSpPr>
          <p:nvPr/>
        </p:nvSpPr>
        <p:spPr bwMode="auto">
          <a:xfrm>
            <a:off x="8686800" y="2262188"/>
            <a:ext cx="0" cy="358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36"/>
          <p:cNvSpPr>
            <a:spLocks noChangeShapeType="1"/>
          </p:cNvSpPr>
          <p:nvPr/>
        </p:nvSpPr>
        <p:spPr bwMode="auto">
          <a:xfrm flipV="1">
            <a:off x="5102225" y="2262188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37"/>
          <p:cNvSpPr>
            <a:spLocks noChangeShapeType="1"/>
          </p:cNvSpPr>
          <p:nvPr/>
        </p:nvSpPr>
        <p:spPr bwMode="auto">
          <a:xfrm flipV="1">
            <a:off x="4505325" y="5846763"/>
            <a:ext cx="3584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38"/>
          <p:cNvSpPr>
            <a:spLocks noChangeShapeType="1"/>
          </p:cNvSpPr>
          <p:nvPr/>
        </p:nvSpPr>
        <p:spPr bwMode="auto">
          <a:xfrm>
            <a:off x="5102225" y="2859088"/>
            <a:ext cx="0" cy="598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39"/>
          <p:cNvSpPr>
            <a:spLocks noChangeShapeType="1"/>
          </p:cNvSpPr>
          <p:nvPr/>
        </p:nvSpPr>
        <p:spPr bwMode="auto">
          <a:xfrm>
            <a:off x="62976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40"/>
          <p:cNvSpPr>
            <a:spLocks noChangeShapeType="1"/>
          </p:cNvSpPr>
          <p:nvPr/>
        </p:nvSpPr>
        <p:spPr bwMode="auto">
          <a:xfrm>
            <a:off x="5700713" y="3457575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41"/>
          <p:cNvSpPr>
            <a:spLocks noChangeShapeType="1"/>
          </p:cNvSpPr>
          <p:nvPr/>
        </p:nvSpPr>
        <p:spPr bwMode="auto">
          <a:xfrm flipH="1">
            <a:off x="5102225" y="4054475"/>
            <a:ext cx="59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43"/>
          <p:cNvSpPr>
            <a:spLocks noChangeShapeType="1"/>
          </p:cNvSpPr>
          <p:nvPr/>
        </p:nvSpPr>
        <p:spPr bwMode="auto">
          <a:xfrm flipH="1">
            <a:off x="7491413" y="2859088"/>
            <a:ext cx="598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44"/>
          <p:cNvSpPr>
            <a:spLocks noChangeShapeType="1"/>
          </p:cNvSpPr>
          <p:nvPr/>
        </p:nvSpPr>
        <p:spPr bwMode="auto">
          <a:xfrm>
            <a:off x="6297613" y="4651375"/>
            <a:ext cx="0" cy="1195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45"/>
          <p:cNvSpPr>
            <a:spLocks noChangeShapeType="1"/>
          </p:cNvSpPr>
          <p:nvPr/>
        </p:nvSpPr>
        <p:spPr bwMode="auto">
          <a:xfrm>
            <a:off x="6894513" y="2262188"/>
            <a:ext cx="0" cy="177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46"/>
          <p:cNvSpPr>
            <a:spLocks noChangeShapeType="1"/>
          </p:cNvSpPr>
          <p:nvPr/>
        </p:nvSpPr>
        <p:spPr bwMode="auto">
          <a:xfrm>
            <a:off x="7491413" y="3475038"/>
            <a:ext cx="0" cy="2371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47"/>
          <p:cNvSpPr>
            <a:spLocks noChangeShapeType="1"/>
          </p:cNvSpPr>
          <p:nvPr/>
        </p:nvSpPr>
        <p:spPr bwMode="auto">
          <a:xfrm flipH="1">
            <a:off x="8089900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48"/>
          <p:cNvSpPr>
            <a:spLocks noChangeShapeType="1"/>
          </p:cNvSpPr>
          <p:nvPr/>
        </p:nvSpPr>
        <p:spPr bwMode="auto">
          <a:xfrm>
            <a:off x="8089900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49"/>
          <p:cNvSpPr>
            <a:spLocks noChangeShapeType="1"/>
          </p:cNvSpPr>
          <p:nvPr/>
        </p:nvSpPr>
        <p:spPr bwMode="auto">
          <a:xfrm flipH="1">
            <a:off x="6297613" y="4035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50"/>
          <p:cNvSpPr>
            <a:spLocks noChangeShapeType="1"/>
          </p:cNvSpPr>
          <p:nvPr/>
        </p:nvSpPr>
        <p:spPr bwMode="auto">
          <a:xfrm flipH="1">
            <a:off x="5111750" y="2868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51"/>
          <p:cNvSpPr>
            <a:spLocks noChangeShapeType="1"/>
          </p:cNvSpPr>
          <p:nvPr/>
        </p:nvSpPr>
        <p:spPr bwMode="auto">
          <a:xfrm>
            <a:off x="6894513" y="4651375"/>
            <a:ext cx="0" cy="598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52"/>
          <p:cNvSpPr>
            <a:spLocks noChangeShapeType="1"/>
          </p:cNvSpPr>
          <p:nvPr/>
        </p:nvSpPr>
        <p:spPr bwMode="auto">
          <a:xfrm flipH="1">
            <a:off x="6894513" y="46513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53"/>
          <p:cNvSpPr>
            <a:spLocks noChangeShapeType="1"/>
          </p:cNvSpPr>
          <p:nvPr/>
        </p:nvSpPr>
        <p:spPr bwMode="auto">
          <a:xfrm>
            <a:off x="5700713" y="4073525"/>
            <a:ext cx="0" cy="1176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54"/>
          <p:cNvSpPr>
            <a:spLocks noChangeShapeType="1"/>
          </p:cNvSpPr>
          <p:nvPr/>
        </p:nvSpPr>
        <p:spPr bwMode="auto">
          <a:xfrm flipH="1">
            <a:off x="4524375" y="467042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55"/>
          <p:cNvSpPr>
            <a:spLocks noChangeShapeType="1"/>
          </p:cNvSpPr>
          <p:nvPr/>
        </p:nvSpPr>
        <p:spPr bwMode="auto">
          <a:xfrm>
            <a:off x="5121275" y="4670425"/>
            <a:ext cx="0" cy="579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60"/>
          <p:cNvSpPr>
            <a:spLocks noChangeShapeType="1"/>
          </p:cNvSpPr>
          <p:nvPr/>
        </p:nvSpPr>
        <p:spPr bwMode="auto">
          <a:xfrm>
            <a:off x="6297613" y="2262188"/>
            <a:ext cx="0" cy="596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69"/>
          <p:cNvSpPr>
            <a:spLocks noChangeShapeType="1"/>
          </p:cNvSpPr>
          <p:nvPr/>
        </p:nvSpPr>
        <p:spPr bwMode="auto">
          <a:xfrm flipH="1" flipV="1">
            <a:off x="4953000" y="2560638"/>
            <a:ext cx="1046163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70"/>
          <p:cNvSpPr>
            <a:spLocks noChangeShapeType="1"/>
          </p:cNvSpPr>
          <p:nvPr/>
        </p:nvSpPr>
        <p:spPr bwMode="auto">
          <a:xfrm flipH="1">
            <a:off x="4848225" y="2187575"/>
            <a:ext cx="0" cy="1568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71"/>
          <p:cNvSpPr>
            <a:spLocks noChangeShapeType="1"/>
          </p:cNvSpPr>
          <p:nvPr/>
        </p:nvSpPr>
        <p:spPr bwMode="auto">
          <a:xfrm rot="16200000" flipH="1">
            <a:off x="5124450" y="3479800"/>
            <a:ext cx="0" cy="552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72"/>
          <p:cNvSpPr>
            <a:spLocks noChangeShapeType="1"/>
          </p:cNvSpPr>
          <p:nvPr/>
        </p:nvSpPr>
        <p:spPr bwMode="auto">
          <a:xfrm rot="5400000" flipH="1" flipV="1">
            <a:off x="50927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73"/>
          <p:cNvSpPr>
            <a:spLocks noChangeShapeType="1"/>
          </p:cNvSpPr>
          <p:nvPr/>
        </p:nvSpPr>
        <p:spPr bwMode="auto">
          <a:xfrm rot="5400000" flipH="1" flipV="1">
            <a:off x="5714207" y="2845594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74"/>
          <p:cNvSpPr>
            <a:spLocks noChangeShapeType="1"/>
          </p:cNvSpPr>
          <p:nvPr/>
        </p:nvSpPr>
        <p:spPr bwMode="auto">
          <a:xfrm rot="16200000" flipH="1">
            <a:off x="5699919" y="2831306"/>
            <a:ext cx="0" cy="5984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75"/>
          <p:cNvSpPr>
            <a:spLocks noChangeShapeType="1"/>
          </p:cNvSpPr>
          <p:nvPr/>
        </p:nvSpPr>
        <p:spPr bwMode="auto">
          <a:xfrm rot="16200000" flipH="1">
            <a:off x="6292057" y="2855118"/>
            <a:ext cx="0" cy="550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Line 77"/>
          <p:cNvSpPr>
            <a:spLocks noChangeShapeType="1"/>
          </p:cNvSpPr>
          <p:nvPr/>
        </p:nvSpPr>
        <p:spPr bwMode="auto">
          <a:xfrm rot="5400000" flipH="1" flipV="1">
            <a:off x="6298407" y="2848769"/>
            <a:ext cx="5699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Line 78"/>
          <p:cNvSpPr>
            <a:spLocks noChangeShapeType="1"/>
          </p:cNvSpPr>
          <p:nvPr/>
        </p:nvSpPr>
        <p:spPr bwMode="auto">
          <a:xfrm rot="5400000" flipH="1" flipV="1">
            <a:off x="6273800" y="3438525"/>
            <a:ext cx="615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79"/>
          <p:cNvSpPr>
            <a:spLocks noChangeShapeType="1"/>
          </p:cNvSpPr>
          <p:nvPr/>
        </p:nvSpPr>
        <p:spPr bwMode="auto">
          <a:xfrm rot="5400000" flipH="1" flipV="1">
            <a:off x="5354638" y="3775075"/>
            <a:ext cx="1289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Line 80"/>
          <p:cNvSpPr>
            <a:spLocks noChangeShapeType="1"/>
          </p:cNvSpPr>
          <p:nvPr/>
        </p:nvSpPr>
        <p:spPr bwMode="auto">
          <a:xfrm>
            <a:off x="8089900" y="2859088"/>
            <a:ext cx="0" cy="117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639" name="Picture 81" descr="C:\Documents and Settings\Administrator\Application Data\Microsoft\Media Catalog\Downloaded Clips\cl3e\j0156981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"/>
            <a:ext cx="175418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CC3D642-DC5F-6048-A1CE-A6C086806534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 of DFS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tx2"/>
                </a:solidFill>
                <a:latin typeface="Tahoma" charset="0"/>
              </a:rPr>
              <a:t>Property 1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</a:t>
            </a:r>
            <a:r>
              <a:rPr lang="en-US" sz="2400" b="1" i="1" dirty="0">
                <a:latin typeface="Times New Roman" charset="0"/>
              </a:rPr>
              <a:t>DFS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G, v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visits all the vertices and edges in the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connected component</a:t>
            </a:r>
            <a:r>
              <a:rPr lang="en-US" sz="2400" dirty="0">
                <a:latin typeface="Tahoma" charset="0"/>
              </a:rPr>
              <a:t> of </a:t>
            </a:r>
            <a:r>
              <a:rPr lang="en-US" sz="2400" b="1" i="1" dirty="0">
                <a:latin typeface="Times New Roman" charset="0"/>
              </a:rPr>
              <a:t>v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chemeClr val="tx2"/>
                </a:solidFill>
                <a:latin typeface="Tahoma" charset="0"/>
              </a:rPr>
              <a:t>Property 2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The discovery edges labeled by </a:t>
            </a:r>
            <a:r>
              <a:rPr lang="en-US" sz="2400" b="1" i="1" dirty="0">
                <a:latin typeface="Times New Roman" charset="0"/>
              </a:rPr>
              <a:t>DFS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G, v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form 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spanning tree</a:t>
            </a:r>
            <a:r>
              <a:rPr lang="en-US" sz="2400" dirty="0">
                <a:latin typeface="Tahoma" charset="0"/>
              </a:rPr>
              <a:t> of the connected component of </a:t>
            </a:r>
            <a:r>
              <a:rPr lang="en-US" sz="2400" b="1" i="1" dirty="0">
                <a:latin typeface="Times New Roman" charset="0"/>
              </a:rPr>
              <a:t>v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4648200" y="2743200"/>
            <a:ext cx="4043363" cy="2401888"/>
            <a:chOff x="3377" y="1085"/>
            <a:chExt cx="1941" cy="1153"/>
          </a:xfrm>
        </p:grpSpPr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4299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D</a:t>
              </a: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337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B</a:t>
              </a: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3838" y="108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A</a:t>
              </a: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3838" y="2007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C</a:t>
              </a:r>
            </a:p>
          </p:txBody>
        </p:sp>
        <p:cxnSp>
          <p:nvCxnSpPr>
            <p:cNvPr id="26634" name="AutoShape 10"/>
            <p:cNvCxnSpPr>
              <a:cxnSpLocks noChangeAspect="1" noChangeShapeType="1"/>
              <a:stCxn id="26632" idx="3"/>
              <a:endCxn id="26631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AutoShape 11"/>
            <p:cNvCxnSpPr>
              <a:cxnSpLocks noChangeAspect="1" noChangeShapeType="1"/>
              <a:stCxn id="26633" idx="1"/>
              <a:endCxn id="26631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AutoShape 12"/>
            <p:cNvCxnSpPr>
              <a:cxnSpLocks noChangeAspect="1" noChangeShapeType="1"/>
              <a:stCxn id="26633" idx="7"/>
              <a:endCxn id="26630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AutoShape 13"/>
            <p:cNvCxnSpPr>
              <a:cxnSpLocks noChangeAspect="1" noChangeShapeType="1"/>
              <a:stCxn id="26632" idx="5"/>
              <a:endCxn id="26630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AutoShape 14"/>
            <p:cNvCxnSpPr>
              <a:cxnSpLocks noChangeAspect="1" noChangeShapeType="1"/>
              <a:stCxn id="26632" idx="4"/>
              <a:endCxn id="26633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9" name="Oval 15"/>
            <p:cNvSpPr>
              <a:spLocks noChangeAspect="1" noChangeArrowheads="1"/>
            </p:cNvSpPr>
            <p:nvPr/>
          </p:nvSpPr>
          <p:spPr bwMode="auto">
            <a:xfrm>
              <a:off x="5087" y="154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E</a:t>
              </a:r>
            </a:p>
          </p:txBody>
        </p:sp>
        <p:cxnSp>
          <p:nvCxnSpPr>
            <p:cNvPr id="26640" name="AutoShape 16"/>
            <p:cNvCxnSpPr>
              <a:cxnSpLocks noChangeAspect="1" noChangeShapeType="1"/>
              <a:stCxn id="26633" idx="6"/>
              <a:endCxn id="26639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AutoShape 17"/>
            <p:cNvCxnSpPr>
              <a:cxnSpLocks noChangeAspect="1" noChangeShapeType="1"/>
              <a:stCxn id="26639" idx="1"/>
              <a:endCxn id="26632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96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DFS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 DFS from each unexplored </a:t>
            </a:r>
            <a:r>
              <a:rPr lang="en-US" dirty="0" smtClean="0"/>
              <a:t>vertex in a connected component: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Depth-First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A284-9F2B-3743-AAA7-6E2F453962C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7620000" cy="2465294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8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106B18-2E34-6A4B-9A34-FAB7E79B7299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DFS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Setting/getting a vertex/edge label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(1)</a:t>
            </a:r>
            <a:r>
              <a:rPr lang="en-US" sz="24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DISCOVERY</a:t>
            </a:r>
            <a:r>
              <a:rPr lang="en-US" sz="2000">
                <a:latin typeface="Tahoma" charset="0"/>
              </a:rPr>
              <a:t> or </a:t>
            </a:r>
            <a:r>
              <a:rPr lang="en-US" sz="2000">
                <a:solidFill>
                  <a:schemeClr val="accent2"/>
                </a:solidFill>
                <a:latin typeface="Tahoma" charset="0"/>
              </a:rPr>
              <a:t>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DFS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m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Recall that </a:t>
            </a:r>
            <a:r>
              <a:rPr lang="en-US" sz="2800" b="1">
                <a:latin typeface="Symbol" charset="0"/>
              </a:rPr>
              <a:t>S</a:t>
            </a:r>
            <a:r>
              <a:rPr lang="en-US" sz="2000" b="1" i="1" baseline="-25000">
                <a:latin typeface="Times New Roman" charset="0"/>
              </a:rPr>
              <a:t>v </a:t>
            </a:r>
            <a:r>
              <a:rPr lang="en-US" sz="2000">
                <a:latin typeface="Times New Roman" charset="0"/>
              </a:rPr>
              <a:t>deg(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m</a:t>
            </a:r>
          </a:p>
        </p:txBody>
      </p:sp>
      <p:pic>
        <p:nvPicPr>
          <p:cNvPr id="27653" name="Picture 6" descr="C:\Documents and Settings\Administrator\Application Data\Microsoft\Media Catalog\Downloaded Clips\cl6d\j0273968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9388"/>
            <a:ext cx="1420813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0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5A16451-E28A-6743-99D7-7F3BFB49244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Edge Types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1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ordered pair of vertices</a:t>
            </a:r>
            <a:r>
              <a:rPr lang="en-US" sz="1800">
                <a:latin typeface="Times New Roman" charset="0"/>
              </a:rPr>
              <a:t> (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first vertex 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ahoma" charset="0"/>
              </a:rPr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second vertex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ahoma" charset="0"/>
              </a:rPr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e.g., a flight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Undirected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unordered pair of vertices</a:t>
            </a:r>
            <a:r>
              <a:rPr lang="en-US" sz="1800">
                <a:latin typeface="Times New Roman" charset="0"/>
              </a:rPr>
              <a:t> (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e.g., a flight route</a:t>
            </a:r>
            <a:endParaRPr lang="en-US" sz="180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e.g., route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Undirected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e.g., flight network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5257800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7750175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19463" name="AutoShape 7"/>
          <p:cNvCxnSpPr>
            <a:cxnSpLocks noChangeShapeType="1"/>
            <a:stCxn id="19461" idx="6"/>
            <a:endCxn id="19462" idx="2"/>
          </p:cNvCxnSpPr>
          <p:nvPr/>
        </p:nvCxnSpPr>
        <p:spPr bwMode="auto">
          <a:xfrm>
            <a:off x="6203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972175" y="1981200"/>
            <a:ext cx="1987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flight</a:t>
            </a:r>
          </a:p>
          <a:p>
            <a:pPr eaLnBrk="1" hangingPunct="1"/>
            <a:r>
              <a:rPr lang="en-US"/>
              <a:t>AA 1206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267325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7759700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19467" name="AutoShape 11"/>
          <p:cNvCxnSpPr>
            <a:cxnSpLocks noChangeShapeType="1"/>
            <a:stCxn id="19465" idx="6"/>
            <a:endCxn id="19466" idx="2"/>
          </p:cNvCxnSpPr>
          <p:nvPr/>
        </p:nvCxnSpPr>
        <p:spPr bwMode="auto">
          <a:xfrm>
            <a:off x="6213475" y="376555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527800" y="3352800"/>
            <a:ext cx="87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849</a:t>
            </a:r>
          </a:p>
          <a:p>
            <a:pPr eaLnBrk="1" hangingPunct="1"/>
            <a:r>
              <a:rPr lang="en-US"/>
              <a:t>miles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56EA1D-DFFB-AF4F-B08A-4A633E08209E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Path </a:t>
            </a:r>
            <a:r>
              <a:rPr lang="en-US" dirty="0" smtClean="0">
                <a:latin typeface="Tahoma" charset="0"/>
              </a:rPr>
              <a:t>Finding (not in book)</a:t>
            </a:r>
            <a:endParaRPr lang="en-US" dirty="0">
              <a:latin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505200" cy="4668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can specialize the DFS algorithm to find a path between two given vertices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ahoma" charset="0"/>
              </a:rPr>
              <a:t> using the template method pattern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call </a:t>
            </a:r>
            <a:r>
              <a:rPr lang="en-US" sz="2000" b="1" i="1">
                <a:latin typeface="Times New Roman" charset="0"/>
              </a:rPr>
              <a:t>DFS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G, u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with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as the start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use a stack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to keep track of the path between the start vertex and the current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As soon as destination vertex 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ahoma" charset="0"/>
              </a:rPr>
              <a:t> is encountered, we return the path as the contents of the stack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648200" y="1905000"/>
            <a:ext cx="4038600" cy="4440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pathDFS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G, v, z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v, VISITED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z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S.elements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G.incidentEdges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opposite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v,e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e, DISCOVERY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pathDFS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G, w, z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e, BACK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pic>
        <p:nvPicPr>
          <p:cNvPr id="28678" name="Picture 6" descr="C:\Documents and Settings\Administrator\Application Data\Microsoft\Media Catalog\Downloaded Clips\cl0\TR00220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382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4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Depth-First Search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670DEEE-CA7E-854F-8501-46B3A7A8DC55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Cycle </a:t>
            </a:r>
            <a:r>
              <a:rPr lang="en-US" dirty="0" smtClean="0">
                <a:latin typeface="Tahoma" charset="0"/>
              </a:rPr>
              <a:t>Finding (not in book)</a:t>
            </a:r>
            <a:endParaRPr lang="en-US" dirty="0">
              <a:latin typeface="Tahoma" charset="0"/>
            </a:endParaRP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3528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can specialize the DFS algorithm to find a simple cycle using the template method pattern</a:t>
            </a:r>
          </a:p>
          <a:p>
            <a:pPr eaLnBrk="1" hangingPunct="1"/>
            <a:r>
              <a:rPr lang="en-US" sz="2000">
                <a:latin typeface="Tahoma" charset="0"/>
              </a:rPr>
              <a:t>We use a stack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to keep track of the path between the start vertex and the current vertex</a:t>
            </a:r>
          </a:p>
          <a:p>
            <a:pPr eaLnBrk="1" hangingPunct="1"/>
            <a:r>
              <a:rPr lang="en-US" sz="2000">
                <a:latin typeface="Tahoma" charset="0"/>
              </a:rPr>
              <a:t>As soon as a back edge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 w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is encountered, we return the cycle as the portion of the stack from the top to vertex </a:t>
            </a:r>
            <a:r>
              <a:rPr lang="en-US" sz="2400" b="1" i="1">
                <a:latin typeface="Times New Roman" charset="0"/>
              </a:rPr>
              <a:t>w</a:t>
            </a:r>
            <a:endParaRPr lang="en-US" sz="2000">
              <a:latin typeface="Tahoma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648200" y="1676400"/>
            <a:ext cx="4038600" cy="469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600">
                <a:latin typeface="Times New Roman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cycleDFS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G, v, z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v, VISITED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 G.incidentEdges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opposite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v,e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	 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e, DISCOVERY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pathDFS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G, w, z</a:t>
            </a: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e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new empty stack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repeat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 </a:t>
            </a:r>
            <a:r>
              <a:rPr lang="en-US" sz="16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6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6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T.push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>
                <a:solidFill>
                  <a:schemeClr val="tx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until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w</a:t>
            </a:r>
            <a:endParaRPr lang="en-US" sz="1600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6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T.elements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()</a:t>
            </a:r>
            <a:endParaRPr lang="en-US" sz="16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S.pop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6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160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pic>
        <p:nvPicPr>
          <p:cNvPr id="29702" name="Picture 5" descr="C:\Documents and Settings\Administrator\Application Data\Microsoft\Media Catalog\Downloaded Clips\cl2\BD05883_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52400"/>
            <a:ext cx="1216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2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E9448B-A16D-284C-8AA7-30517D6AA9E1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Breadth-First Search</a:t>
            </a:r>
          </a:p>
        </p:txBody>
      </p:sp>
      <p:grpSp>
        <p:nvGrpSpPr>
          <p:cNvPr id="15364" name="Group 594"/>
          <p:cNvGrpSpPr>
            <a:grpSpLocks/>
          </p:cNvGrpSpPr>
          <p:nvPr/>
        </p:nvGrpSpPr>
        <p:grpSpPr bwMode="auto">
          <a:xfrm>
            <a:off x="4071938" y="3203575"/>
            <a:ext cx="3649662" cy="2130425"/>
            <a:chOff x="3072" y="950"/>
            <a:chExt cx="2299" cy="1342"/>
          </a:xfrm>
        </p:grpSpPr>
        <p:sp>
          <p:nvSpPr>
            <p:cNvPr id="15365" name="AutoShape 595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AutoShape 596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AutoShape 597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Oval 598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369" name="Oval 599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70" name="Oval 600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71" name="Oval 601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2" name="AutoShape 602"/>
            <p:cNvCxnSpPr>
              <a:cxnSpLocks noChangeAspect="1" noChangeShapeType="1"/>
              <a:stCxn id="15370" idx="3"/>
              <a:endCxn id="15369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3" name="AutoShape 603"/>
            <p:cNvCxnSpPr>
              <a:cxnSpLocks noChangeAspect="1" noChangeShapeType="1"/>
              <a:stCxn id="15371" idx="1"/>
              <a:endCxn id="15369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4" name="AutoShape 604"/>
            <p:cNvCxnSpPr>
              <a:cxnSpLocks noChangeAspect="1" noChangeShapeType="1"/>
              <a:stCxn id="15371" idx="7"/>
              <a:endCxn id="15368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5" name="AutoShape 605"/>
            <p:cNvCxnSpPr>
              <a:cxnSpLocks noChangeAspect="1" noChangeShapeType="1"/>
              <a:stCxn id="15370" idx="5"/>
              <a:endCxn id="15368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6" name="AutoShape 606"/>
            <p:cNvCxnSpPr>
              <a:cxnSpLocks noChangeAspect="1" noChangeShapeType="1"/>
              <a:stCxn id="15369" idx="6"/>
              <a:endCxn id="15368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377" name="Oval 607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5378" name="AutoShape 608"/>
            <p:cNvCxnSpPr>
              <a:cxnSpLocks noChangeAspect="1" noChangeShapeType="1"/>
              <a:stCxn id="15383" idx="7"/>
              <a:endCxn id="15377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9" name="AutoShape 609"/>
            <p:cNvCxnSpPr>
              <a:cxnSpLocks noChangeAspect="1" noChangeShapeType="1"/>
              <a:stCxn id="15377" idx="1"/>
              <a:endCxn id="15370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380" name="Text Box 610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5381" name="Text Box 611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5382" name="AutoShape 612"/>
            <p:cNvCxnSpPr>
              <a:cxnSpLocks noChangeAspect="1" noChangeShapeType="1"/>
              <a:stCxn id="15368" idx="6"/>
              <a:endCxn id="15377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383" name="Oval 613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5384" name="AutoShape 614"/>
            <p:cNvCxnSpPr>
              <a:cxnSpLocks noChangeAspect="1" noChangeShapeType="1"/>
              <a:stCxn id="15368" idx="5"/>
              <a:endCxn id="15383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385" name="Text Box 615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16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0A5CE4-55EC-8D4B-A8CC-055B598B21E0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Breadth-First Search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Breadth-first search (BFS) is a general technique for traversing a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BFS traversal of a graph 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Visits all the vertices and edges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Determines whether G is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the connected components of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Computes a spanning forest of G</a:t>
            </a: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BFS on a graph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vertices and </a:t>
            </a:r>
            <a:r>
              <a:rPr lang="en-US" sz="2400" b="1" i="1" dirty="0">
                <a:latin typeface="Times New Roman" charset="0"/>
              </a:rPr>
              <a:t>m</a:t>
            </a:r>
            <a:r>
              <a:rPr lang="en-US" sz="2400" dirty="0">
                <a:latin typeface="Tahoma" charset="0"/>
              </a:rPr>
              <a:t> edges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Symbol" charset="0"/>
              </a:rPr>
              <a:t> + </a:t>
            </a:r>
            <a:r>
              <a:rPr lang="en-US" sz="2400" b="1" i="1" dirty="0">
                <a:latin typeface="Times New Roman" charset="0"/>
              </a:rPr>
              <a:t>m</a:t>
            </a:r>
            <a:r>
              <a:rPr lang="en-US" sz="2400" dirty="0">
                <a:latin typeface="Times New Roman" charset="0"/>
              </a:rPr>
              <a:t> )</a:t>
            </a:r>
            <a:r>
              <a:rPr lang="en-US" sz="2400" dirty="0">
                <a:latin typeface="Tahoma" charset="0"/>
              </a:rPr>
              <a:t> time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BFS can be further extended to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solve other graph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problems:</a:t>
            </a:r>
            <a:endParaRPr lang="en-US" sz="2400" dirty="0">
              <a:solidFill>
                <a:srgbClr val="FF0000"/>
              </a:solidFill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Find and report a path with the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minimum</a:t>
            </a:r>
            <a:r>
              <a:rPr lang="en-US" sz="2000" dirty="0">
                <a:latin typeface="Tahoma" charset="0"/>
              </a:rPr>
              <a:t> number of edges between two given vertices 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Find a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simple</a:t>
            </a:r>
            <a:r>
              <a:rPr lang="en-US" sz="2000" dirty="0">
                <a:latin typeface="Tahoma" charset="0"/>
              </a:rPr>
              <a:t> cycle, if there is one</a:t>
            </a:r>
          </a:p>
        </p:txBody>
      </p:sp>
    </p:spTree>
    <p:extLst>
      <p:ext uri="{BB962C8B-B14F-4D97-AF65-F5344CB8AC3E}">
        <p14:creationId xmlns:p14="http://schemas.microsoft.com/office/powerpoint/2010/main" val="32341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BA0F61-9F66-464A-8CE1-07BE8C793E44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BFS Algorithm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The </a:t>
            </a:r>
            <a:r>
              <a:rPr lang="en-US" sz="1800" dirty="0">
                <a:latin typeface="Tahoma" charset="0"/>
              </a:rPr>
              <a:t>algorithm </a:t>
            </a:r>
            <a:r>
              <a:rPr lang="en-US" sz="1800" dirty="0" smtClean="0">
                <a:latin typeface="Tahoma" charset="0"/>
              </a:rPr>
              <a:t>uses “levels” L</a:t>
            </a:r>
            <a:r>
              <a:rPr lang="en-US" sz="1800" baseline="-25000" dirty="0" smtClean="0">
                <a:latin typeface="Tahoma" charset="0"/>
              </a:rPr>
              <a:t>i</a:t>
            </a:r>
            <a:r>
              <a:rPr lang="en-US" sz="1800" dirty="0" smtClean="0">
                <a:latin typeface="Tahoma" charset="0"/>
              </a:rPr>
              <a:t> and  </a:t>
            </a:r>
            <a:r>
              <a:rPr lang="en-US" sz="1800" dirty="0">
                <a:latin typeface="Tahoma" charset="0"/>
              </a:rPr>
              <a:t>a mechanism for setting and getting </a:t>
            </a:r>
            <a:r>
              <a:rPr lang="ja-JP" altLang="en-US" sz="1800" dirty="0">
                <a:latin typeface="Tahoma" charset="0"/>
              </a:rPr>
              <a:t>“</a:t>
            </a:r>
            <a:r>
              <a:rPr lang="en-US" altLang="ja-JP" sz="1800" dirty="0">
                <a:latin typeface="Tahoma" charset="0"/>
              </a:rPr>
              <a:t>labels</a:t>
            </a:r>
            <a:r>
              <a:rPr lang="ja-JP" altLang="en-US" sz="1800" dirty="0">
                <a:latin typeface="Tahoma" charset="0"/>
              </a:rPr>
              <a:t>”</a:t>
            </a:r>
            <a:r>
              <a:rPr lang="en-US" altLang="ja-JP" sz="1800" dirty="0">
                <a:latin typeface="Tahoma" charset="0"/>
              </a:rPr>
              <a:t> of vertices and </a:t>
            </a:r>
            <a:r>
              <a:rPr lang="en-US" altLang="ja-JP" sz="1800" dirty="0" smtClean="0">
                <a:latin typeface="Tahoma" charset="0"/>
              </a:rPr>
              <a:t>edges.</a:t>
            </a:r>
            <a:endParaRPr lang="en-US" sz="1800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93" y="2209800"/>
            <a:ext cx="6425746" cy="4203056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3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46C3AB7-A2B5-1646-9754-6CE50B1F16C3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19459" name="AutoShape 86"/>
          <p:cNvSpPr>
            <a:spLocks noChangeArrowheads="1"/>
          </p:cNvSpPr>
          <p:nvPr/>
        </p:nvSpPr>
        <p:spPr bwMode="auto">
          <a:xfrm>
            <a:off x="1111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AutoShape 81"/>
          <p:cNvSpPr>
            <a:spLocks noChangeArrowheads="1"/>
          </p:cNvSpPr>
          <p:nvPr/>
        </p:nvSpPr>
        <p:spPr bwMode="auto">
          <a:xfrm>
            <a:off x="1716088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9462" name="Oval 4"/>
          <p:cNvSpPr>
            <a:spLocks noChangeAspect="1" noChangeArrowheads="1"/>
          </p:cNvSpPr>
          <p:nvPr/>
        </p:nvSpPr>
        <p:spPr bwMode="auto">
          <a:xfrm>
            <a:off x="2554288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63" name="Oval 5"/>
          <p:cNvSpPr>
            <a:spLocks noChangeAspect="1" noChangeArrowheads="1"/>
          </p:cNvSpPr>
          <p:nvPr/>
        </p:nvSpPr>
        <p:spPr bwMode="auto">
          <a:xfrm>
            <a:off x="13335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64" name="Oval 6"/>
          <p:cNvSpPr>
            <a:spLocks noChangeAspect="1" noChangeArrowheads="1"/>
          </p:cNvSpPr>
          <p:nvPr/>
        </p:nvSpPr>
        <p:spPr bwMode="auto">
          <a:xfrm>
            <a:off x="1962150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65" name="Oval 7"/>
          <p:cNvSpPr>
            <a:spLocks noChangeAspect="1" noChangeArrowheads="1"/>
          </p:cNvSpPr>
          <p:nvPr/>
        </p:nvSpPr>
        <p:spPr bwMode="auto">
          <a:xfrm>
            <a:off x="19431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66" name="AutoShape 8"/>
          <p:cNvCxnSpPr>
            <a:cxnSpLocks noChangeAspect="1" noChangeShapeType="1"/>
            <a:stCxn id="19464" idx="3"/>
            <a:endCxn id="19463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7" name="AutoShape 9"/>
          <p:cNvCxnSpPr>
            <a:cxnSpLocks noChangeAspect="1" noChangeShapeType="1"/>
            <a:stCxn id="19465" idx="1"/>
            <a:endCxn id="19463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Aspect="1" noChangeShapeType="1"/>
            <a:stCxn id="19465" idx="7"/>
            <a:endCxn id="19462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Aspect="1" noChangeShapeType="1"/>
            <a:stCxn id="19464" idx="5"/>
            <a:endCxn id="19462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Aspect="1" noChangeShapeType="1"/>
            <a:stCxn id="19463" idx="6"/>
            <a:endCxn id="19462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71" name="Oval 13"/>
          <p:cNvSpPr>
            <a:spLocks noChangeAspect="1" noChangeArrowheads="1"/>
          </p:cNvSpPr>
          <p:nvPr/>
        </p:nvSpPr>
        <p:spPr bwMode="auto">
          <a:xfrm>
            <a:off x="3776663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472" name="AutoShape 15"/>
          <p:cNvCxnSpPr>
            <a:cxnSpLocks noChangeAspect="1" noChangeShapeType="1"/>
            <a:stCxn id="19487" idx="7"/>
            <a:endCxn id="19471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3" name="AutoShape 16"/>
          <p:cNvCxnSpPr>
            <a:cxnSpLocks noChangeAspect="1" noChangeShapeType="1"/>
            <a:stCxn id="19471" idx="1"/>
            <a:endCxn id="19464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74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19475" name="Text Box 60"/>
          <p:cNvSpPr txBox="1">
            <a:spLocks noChangeArrowheads="1"/>
          </p:cNvSpPr>
          <p:nvPr/>
        </p:nvSpPr>
        <p:spPr bwMode="auto">
          <a:xfrm>
            <a:off x="1779588" y="33528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cross edge</a:t>
            </a:r>
          </a:p>
        </p:txBody>
      </p:sp>
      <p:sp>
        <p:nvSpPr>
          <p:cNvPr id="19476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7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19478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9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19480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19481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19528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2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Text Box 78"/>
          <p:cNvSpPr txBox="1">
            <a:spLocks noChangeArrowheads="1"/>
          </p:cNvSpPr>
          <p:nvPr/>
        </p:nvSpPr>
        <p:spPr bwMode="auto">
          <a:xfrm>
            <a:off x="1219200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485" name="Text Box 82"/>
          <p:cNvSpPr txBox="1">
            <a:spLocks noChangeArrowheads="1"/>
          </p:cNvSpPr>
          <p:nvPr/>
        </p:nvSpPr>
        <p:spPr bwMode="auto">
          <a:xfrm>
            <a:off x="609600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486" name="AutoShape 83"/>
          <p:cNvCxnSpPr>
            <a:cxnSpLocks noChangeAspect="1" noChangeShapeType="1"/>
            <a:stCxn id="19462" idx="6"/>
            <a:endCxn id="19471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87" name="Oval 84"/>
          <p:cNvSpPr>
            <a:spLocks noChangeAspect="1" noChangeArrowheads="1"/>
          </p:cNvSpPr>
          <p:nvPr/>
        </p:nvSpPr>
        <p:spPr bwMode="auto">
          <a:xfrm>
            <a:off x="3165475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488" name="AutoShape 85"/>
          <p:cNvCxnSpPr>
            <a:cxnSpLocks noChangeAspect="1" noChangeShapeType="1"/>
            <a:stCxn id="19462" idx="5"/>
            <a:endCxn id="19487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489" name="Group 106"/>
          <p:cNvGrpSpPr>
            <a:grpSpLocks/>
          </p:cNvGrpSpPr>
          <p:nvPr/>
        </p:nvGrpSpPr>
        <p:grpSpPr bwMode="auto">
          <a:xfrm>
            <a:off x="5191125" y="1289050"/>
            <a:ext cx="3533775" cy="2073275"/>
            <a:chOff x="3264" y="812"/>
            <a:chExt cx="2226" cy="1306"/>
          </a:xfrm>
        </p:grpSpPr>
        <p:sp>
          <p:nvSpPr>
            <p:cNvPr id="19509" name="AutoShape 8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AutoShape 8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9512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9513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9514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9515" name="AutoShape 93"/>
            <p:cNvCxnSpPr>
              <a:cxnSpLocks noChangeAspect="1" noChangeShapeType="1"/>
              <a:stCxn id="19513" idx="3"/>
              <a:endCxn id="19512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16" name="AutoShape 94"/>
            <p:cNvCxnSpPr>
              <a:cxnSpLocks noChangeAspect="1" noChangeShapeType="1"/>
              <a:stCxn id="19514" idx="1"/>
              <a:endCxn id="19512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17" name="AutoShape 95"/>
            <p:cNvCxnSpPr>
              <a:cxnSpLocks noChangeAspect="1" noChangeShapeType="1"/>
              <a:stCxn id="19514" idx="7"/>
              <a:endCxn id="19511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18" name="AutoShape 96"/>
            <p:cNvCxnSpPr>
              <a:cxnSpLocks noChangeAspect="1" noChangeShapeType="1"/>
              <a:stCxn id="19513" idx="5"/>
              <a:endCxn id="19511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19" name="AutoShape 97"/>
            <p:cNvCxnSpPr>
              <a:cxnSpLocks noChangeAspect="1" noChangeShapeType="1"/>
              <a:stCxn id="19512" idx="6"/>
              <a:endCxn id="19511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520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9521" name="AutoShape 99"/>
            <p:cNvCxnSpPr>
              <a:cxnSpLocks noChangeAspect="1" noChangeShapeType="1"/>
              <a:stCxn id="19526" idx="7"/>
              <a:endCxn id="19520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522" name="AutoShape 100"/>
            <p:cNvCxnSpPr>
              <a:cxnSpLocks noChangeAspect="1" noChangeShapeType="1"/>
              <a:stCxn id="19520" idx="1"/>
              <a:endCxn id="19513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523" name="Text Box 10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9524" name="Text Box 10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9525" name="AutoShape 103"/>
            <p:cNvCxnSpPr>
              <a:cxnSpLocks noChangeAspect="1" noChangeShapeType="1"/>
              <a:stCxn id="19511" idx="6"/>
              <a:endCxn id="19520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526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9527" name="AutoShape 105"/>
            <p:cNvCxnSpPr>
              <a:cxnSpLocks noChangeAspect="1" noChangeShapeType="1"/>
              <a:stCxn id="19511" idx="5"/>
              <a:endCxn id="19526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9490" name="AutoShape 108"/>
          <p:cNvSpPr>
            <a:spLocks noChangeArrowheads="1"/>
          </p:cNvSpPr>
          <p:nvPr/>
        </p:nvSpPr>
        <p:spPr bwMode="auto">
          <a:xfrm>
            <a:off x="5691188" y="49355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AutoShape 109"/>
          <p:cNvSpPr>
            <a:spLocks noChangeArrowheads="1"/>
          </p:cNvSpPr>
          <p:nvPr/>
        </p:nvSpPr>
        <p:spPr bwMode="auto">
          <a:xfrm>
            <a:off x="6296025" y="42037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Oval 110"/>
          <p:cNvSpPr>
            <a:spLocks noChangeAspect="1" noChangeArrowheads="1"/>
          </p:cNvSpPr>
          <p:nvPr/>
        </p:nvSpPr>
        <p:spPr bwMode="auto">
          <a:xfrm>
            <a:off x="7134225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93" name="Oval 111"/>
          <p:cNvSpPr>
            <a:spLocks noChangeAspect="1" noChangeArrowheads="1"/>
          </p:cNvSpPr>
          <p:nvPr/>
        </p:nvSpPr>
        <p:spPr bwMode="auto">
          <a:xfrm>
            <a:off x="5913438" y="49974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94" name="Oval 112"/>
          <p:cNvSpPr>
            <a:spLocks noChangeAspect="1" noChangeArrowheads="1"/>
          </p:cNvSpPr>
          <p:nvPr/>
        </p:nvSpPr>
        <p:spPr bwMode="auto">
          <a:xfrm>
            <a:off x="654208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95" name="Oval 113"/>
          <p:cNvSpPr>
            <a:spLocks noChangeAspect="1" noChangeArrowheads="1"/>
          </p:cNvSpPr>
          <p:nvPr/>
        </p:nvSpPr>
        <p:spPr bwMode="auto">
          <a:xfrm>
            <a:off x="6523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96" name="AutoShape 114"/>
          <p:cNvCxnSpPr>
            <a:cxnSpLocks noChangeAspect="1" noChangeShapeType="1"/>
            <a:stCxn id="19494" idx="3"/>
            <a:endCxn id="19493" idx="7"/>
          </p:cNvCxnSpPr>
          <p:nvPr/>
        </p:nvCxnSpPr>
        <p:spPr bwMode="auto">
          <a:xfrm flipH="1">
            <a:off x="6226175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97" name="AutoShape 115"/>
          <p:cNvCxnSpPr>
            <a:cxnSpLocks noChangeAspect="1" noChangeShapeType="1"/>
            <a:stCxn id="19495" idx="1"/>
            <a:endCxn id="19493" idx="5"/>
          </p:cNvCxnSpPr>
          <p:nvPr/>
        </p:nvCxnSpPr>
        <p:spPr bwMode="auto">
          <a:xfrm flipH="1" flipV="1">
            <a:off x="6226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98" name="AutoShape 116"/>
          <p:cNvCxnSpPr>
            <a:cxnSpLocks noChangeAspect="1" noChangeShapeType="1"/>
            <a:stCxn id="19495" idx="7"/>
            <a:endCxn id="19492" idx="3"/>
          </p:cNvCxnSpPr>
          <p:nvPr/>
        </p:nvCxnSpPr>
        <p:spPr bwMode="auto">
          <a:xfrm flipV="1">
            <a:off x="6835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99" name="AutoShape 117"/>
          <p:cNvCxnSpPr>
            <a:cxnSpLocks noChangeAspect="1" noChangeShapeType="1"/>
            <a:stCxn id="19494" idx="5"/>
            <a:endCxn id="19492" idx="1"/>
          </p:cNvCxnSpPr>
          <p:nvPr/>
        </p:nvCxnSpPr>
        <p:spPr bwMode="auto">
          <a:xfrm>
            <a:off x="6854825" y="45974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0" name="AutoShape 118"/>
          <p:cNvCxnSpPr>
            <a:cxnSpLocks noChangeAspect="1" noChangeShapeType="1"/>
            <a:stCxn id="19493" idx="6"/>
            <a:endCxn id="19492" idx="2"/>
          </p:cNvCxnSpPr>
          <p:nvPr/>
        </p:nvCxnSpPr>
        <p:spPr bwMode="auto">
          <a:xfrm>
            <a:off x="6297613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01" name="Oval 119"/>
          <p:cNvSpPr>
            <a:spLocks noChangeAspect="1" noChangeArrowheads="1"/>
          </p:cNvSpPr>
          <p:nvPr/>
        </p:nvSpPr>
        <p:spPr bwMode="auto">
          <a:xfrm>
            <a:off x="83566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502" name="AutoShape 120"/>
          <p:cNvCxnSpPr>
            <a:cxnSpLocks noChangeAspect="1" noChangeShapeType="1"/>
            <a:stCxn id="19507" idx="7"/>
            <a:endCxn id="19501" idx="3"/>
          </p:cNvCxnSpPr>
          <p:nvPr/>
        </p:nvCxnSpPr>
        <p:spPr bwMode="auto">
          <a:xfrm flipV="1">
            <a:off x="8058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03" name="AutoShape 121"/>
          <p:cNvCxnSpPr>
            <a:cxnSpLocks noChangeAspect="1" noChangeShapeType="1"/>
            <a:stCxn id="19501" idx="1"/>
            <a:endCxn id="19494" idx="6"/>
          </p:cNvCxnSpPr>
          <p:nvPr/>
        </p:nvCxnSpPr>
        <p:spPr bwMode="auto">
          <a:xfrm flipH="1" flipV="1">
            <a:off x="6926263" y="444817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04" name="Text Box 122"/>
          <p:cNvSpPr txBox="1">
            <a:spLocks noChangeArrowheads="1"/>
          </p:cNvSpPr>
          <p:nvPr/>
        </p:nvSpPr>
        <p:spPr bwMode="auto">
          <a:xfrm>
            <a:off x="5799138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505" name="Text Box 123"/>
          <p:cNvSpPr txBox="1">
            <a:spLocks noChangeArrowheads="1"/>
          </p:cNvSpPr>
          <p:nvPr/>
        </p:nvSpPr>
        <p:spPr bwMode="auto">
          <a:xfrm>
            <a:off x="5189538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506" name="AutoShape 124"/>
          <p:cNvCxnSpPr>
            <a:cxnSpLocks noChangeAspect="1" noChangeShapeType="1"/>
            <a:stCxn id="19492" idx="6"/>
            <a:endCxn id="19501" idx="2"/>
          </p:cNvCxnSpPr>
          <p:nvPr/>
        </p:nvCxnSpPr>
        <p:spPr bwMode="auto">
          <a:xfrm>
            <a:off x="7518400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507" name="Oval 125"/>
          <p:cNvSpPr>
            <a:spLocks noChangeAspect="1" noChangeArrowheads="1"/>
          </p:cNvSpPr>
          <p:nvPr/>
        </p:nvSpPr>
        <p:spPr bwMode="auto">
          <a:xfrm>
            <a:off x="7745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508" name="AutoShape 126"/>
          <p:cNvCxnSpPr>
            <a:cxnSpLocks noChangeAspect="1" noChangeShapeType="1"/>
            <a:stCxn id="19492" idx="5"/>
            <a:endCxn id="19507" idx="1"/>
          </p:cNvCxnSpPr>
          <p:nvPr/>
        </p:nvCxnSpPr>
        <p:spPr bwMode="auto">
          <a:xfrm>
            <a:off x="7446963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707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B255C4-9D5D-9043-B6C0-A3356346F1B4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20484" name="AutoShape 1079"/>
          <p:cNvSpPr>
            <a:spLocks noChangeArrowheads="1"/>
          </p:cNvSpPr>
          <p:nvPr/>
        </p:nvSpPr>
        <p:spPr bwMode="auto">
          <a:xfrm rot="5400000">
            <a:off x="67103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1081"/>
          <p:cNvSpPr>
            <a:spLocks noChangeArrowheads="1"/>
          </p:cNvSpPr>
          <p:nvPr/>
        </p:nvSpPr>
        <p:spPr bwMode="auto">
          <a:xfrm rot="5400000">
            <a:off x="22907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7" name="Group 1101"/>
          <p:cNvGrpSpPr>
            <a:grpSpLocks/>
          </p:cNvGrpSpPr>
          <p:nvPr/>
        </p:nvGrpSpPr>
        <p:grpSpPr bwMode="auto">
          <a:xfrm>
            <a:off x="695325" y="1508125"/>
            <a:ext cx="3649663" cy="2073275"/>
            <a:chOff x="384" y="950"/>
            <a:chExt cx="2299" cy="1306"/>
          </a:xfrm>
        </p:grpSpPr>
        <p:sp>
          <p:nvSpPr>
            <p:cNvPr id="20554" name="AutoShape 1082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AutoShape 1083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57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58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59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60" name="AutoShape 1088"/>
            <p:cNvCxnSpPr>
              <a:cxnSpLocks noChangeAspect="1" noChangeShapeType="1"/>
              <a:stCxn id="20558" idx="3"/>
              <a:endCxn id="20557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1" name="AutoShape 1089"/>
            <p:cNvCxnSpPr>
              <a:cxnSpLocks noChangeAspect="1" noChangeShapeType="1"/>
              <a:stCxn id="20559" idx="1"/>
              <a:endCxn id="20557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2" name="AutoShape 1090"/>
            <p:cNvCxnSpPr>
              <a:cxnSpLocks noChangeAspect="1" noChangeShapeType="1"/>
              <a:stCxn id="20559" idx="7"/>
              <a:endCxn id="20556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3" name="AutoShape 1091"/>
            <p:cNvCxnSpPr>
              <a:cxnSpLocks noChangeAspect="1" noChangeShapeType="1"/>
              <a:stCxn id="20558" idx="5"/>
              <a:endCxn id="20556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4" name="AutoShape 1092"/>
            <p:cNvCxnSpPr>
              <a:cxnSpLocks noChangeAspect="1" noChangeShapeType="1"/>
              <a:stCxn id="20557" idx="6"/>
              <a:endCxn id="20556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65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66" name="AutoShape 1094"/>
            <p:cNvCxnSpPr>
              <a:cxnSpLocks noChangeAspect="1" noChangeShapeType="1"/>
              <a:stCxn id="20571" idx="7"/>
              <a:endCxn id="20565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67" name="AutoShape 1095"/>
            <p:cNvCxnSpPr>
              <a:cxnSpLocks noChangeAspect="1" noChangeShapeType="1"/>
              <a:stCxn id="20565" idx="1"/>
              <a:endCxn id="20558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68" name="Text Box 1096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69" name="Text Box 1097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70" name="AutoShape 1098"/>
            <p:cNvCxnSpPr>
              <a:cxnSpLocks noChangeAspect="1" noChangeShapeType="1"/>
              <a:stCxn id="20556" idx="6"/>
              <a:endCxn id="20565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71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72" name="AutoShape 1100"/>
            <p:cNvCxnSpPr>
              <a:cxnSpLocks noChangeAspect="1" noChangeShapeType="1"/>
              <a:stCxn id="20556" idx="5"/>
              <a:endCxn id="20571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0488" name="Group 1125"/>
          <p:cNvGrpSpPr>
            <a:grpSpLocks/>
          </p:cNvGrpSpPr>
          <p:nvPr/>
        </p:nvGrpSpPr>
        <p:grpSpPr bwMode="auto">
          <a:xfrm>
            <a:off x="695325" y="4151313"/>
            <a:ext cx="3649663" cy="2130425"/>
            <a:chOff x="438" y="2616"/>
            <a:chExt cx="2299" cy="1342"/>
          </a:xfrm>
        </p:grpSpPr>
        <p:sp>
          <p:nvSpPr>
            <p:cNvPr id="20533" name="AutoShape 1123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AutoShape 1103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AutoShape 1104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Oval 1105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37" name="Oval 1106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38" name="Oval 1107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39" name="Oval 1108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40" name="AutoShape 1109"/>
            <p:cNvCxnSpPr>
              <a:cxnSpLocks noChangeAspect="1" noChangeShapeType="1"/>
              <a:stCxn id="20538" idx="3"/>
              <a:endCxn id="20537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1" name="AutoShape 1110"/>
            <p:cNvCxnSpPr>
              <a:cxnSpLocks noChangeAspect="1" noChangeShapeType="1"/>
              <a:stCxn id="20539" idx="1"/>
              <a:endCxn id="20537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2" name="AutoShape 1111"/>
            <p:cNvCxnSpPr>
              <a:cxnSpLocks noChangeAspect="1" noChangeShapeType="1"/>
              <a:stCxn id="20539" idx="7"/>
              <a:endCxn id="20536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3" name="AutoShape 1112"/>
            <p:cNvCxnSpPr>
              <a:cxnSpLocks noChangeAspect="1" noChangeShapeType="1"/>
              <a:stCxn id="20538" idx="5"/>
              <a:endCxn id="20536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4" name="AutoShape 1113"/>
            <p:cNvCxnSpPr>
              <a:cxnSpLocks noChangeAspect="1" noChangeShapeType="1"/>
              <a:stCxn id="20537" idx="6"/>
              <a:endCxn id="20536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45" name="Oval 1114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46" name="AutoShape 1115"/>
            <p:cNvCxnSpPr>
              <a:cxnSpLocks noChangeAspect="1" noChangeShapeType="1"/>
              <a:stCxn id="20551" idx="7"/>
              <a:endCxn id="20545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47" name="AutoShape 1116"/>
            <p:cNvCxnSpPr>
              <a:cxnSpLocks noChangeAspect="1" noChangeShapeType="1"/>
              <a:stCxn id="20545" idx="1"/>
              <a:endCxn id="20538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48" name="Text Box 1117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49" name="Text Box 1118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50" name="AutoShape 1119"/>
            <p:cNvCxnSpPr>
              <a:cxnSpLocks noChangeAspect="1" noChangeShapeType="1"/>
              <a:stCxn id="20536" idx="6"/>
              <a:endCxn id="20545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51" name="Oval 1120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52" name="AutoShape 1121"/>
            <p:cNvCxnSpPr>
              <a:cxnSpLocks noChangeAspect="1" noChangeShapeType="1"/>
              <a:stCxn id="20536" idx="5"/>
              <a:endCxn id="20551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53" name="Text Box 1124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89" name="Group 1170"/>
          <p:cNvGrpSpPr>
            <a:grpSpLocks/>
          </p:cNvGrpSpPr>
          <p:nvPr/>
        </p:nvGrpSpPr>
        <p:grpSpPr bwMode="auto">
          <a:xfrm>
            <a:off x="5113338" y="1508125"/>
            <a:ext cx="3649662" cy="2130425"/>
            <a:chOff x="3072" y="950"/>
            <a:chExt cx="2299" cy="1342"/>
          </a:xfrm>
        </p:grpSpPr>
        <p:sp>
          <p:nvSpPr>
            <p:cNvPr id="20512" name="AutoShape 1127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AutoShape 1128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AutoShape 1129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1130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16" name="Oval 1131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17" name="Oval 1132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18" name="Oval 1133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19" name="AutoShape 1134"/>
            <p:cNvCxnSpPr>
              <a:cxnSpLocks noChangeAspect="1" noChangeShapeType="1"/>
              <a:stCxn id="20517" idx="3"/>
              <a:endCxn id="20516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0" name="AutoShape 1135"/>
            <p:cNvCxnSpPr>
              <a:cxnSpLocks noChangeAspect="1" noChangeShapeType="1"/>
              <a:stCxn id="20518" idx="1"/>
              <a:endCxn id="20516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1" name="AutoShape 1136"/>
            <p:cNvCxnSpPr>
              <a:cxnSpLocks noChangeAspect="1" noChangeShapeType="1"/>
              <a:stCxn id="20518" idx="7"/>
              <a:endCxn id="20515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2" name="AutoShape 1137"/>
            <p:cNvCxnSpPr>
              <a:cxnSpLocks noChangeAspect="1" noChangeShapeType="1"/>
              <a:stCxn id="20517" idx="5"/>
              <a:endCxn id="20515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3" name="AutoShape 1138"/>
            <p:cNvCxnSpPr>
              <a:cxnSpLocks noChangeAspect="1" noChangeShapeType="1"/>
              <a:stCxn id="20516" idx="6"/>
              <a:endCxn id="20515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24" name="Oval 1139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25" name="AutoShape 1140"/>
            <p:cNvCxnSpPr>
              <a:cxnSpLocks noChangeAspect="1" noChangeShapeType="1"/>
              <a:stCxn id="20530" idx="7"/>
              <a:endCxn id="20524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26" name="AutoShape 1141"/>
            <p:cNvCxnSpPr>
              <a:cxnSpLocks noChangeAspect="1" noChangeShapeType="1"/>
              <a:stCxn id="20524" idx="1"/>
              <a:endCxn id="20517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27" name="Text Box 1142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28" name="Text Box 1143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29" name="AutoShape 1144"/>
            <p:cNvCxnSpPr>
              <a:cxnSpLocks noChangeAspect="1" noChangeShapeType="1"/>
              <a:stCxn id="20515" idx="6"/>
              <a:endCxn id="20524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30" name="Oval 1145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31" name="AutoShape 1146"/>
            <p:cNvCxnSpPr>
              <a:cxnSpLocks noChangeAspect="1" noChangeShapeType="1"/>
              <a:stCxn id="20515" idx="5"/>
              <a:endCxn id="20530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32" name="Text Box 1147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90" name="Group 1171"/>
          <p:cNvGrpSpPr>
            <a:grpSpLocks/>
          </p:cNvGrpSpPr>
          <p:nvPr/>
        </p:nvGrpSpPr>
        <p:grpSpPr bwMode="auto">
          <a:xfrm>
            <a:off x="5113338" y="4151313"/>
            <a:ext cx="3649662" cy="2130425"/>
            <a:chOff x="3221" y="2615"/>
            <a:chExt cx="2299" cy="1342"/>
          </a:xfrm>
        </p:grpSpPr>
        <p:sp>
          <p:nvSpPr>
            <p:cNvPr id="20491" name="AutoShape 1148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utoShape 1149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utoShape 1150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1151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495" name="Oval 1152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496" name="Oval 1153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497" name="Oval 1154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498" name="AutoShape 1155"/>
            <p:cNvCxnSpPr>
              <a:cxnSpLocks noChangeAspect="1" noChangeShapeType="1"/>
              <a:stCxn id="20496" idx="3"/>
              <a:endCxn id="20495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9" name="AutoShape 1156"/>
            <p:cNvCxnSpPr>
              <a:cxnSpLocks noChangeAspect="1" noChangeShapeType="1"/>
              <a:stCxn id="20497" idx="1"/>
              <a:endCxn id="20495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0" name="AutoShape 1157"/>
            <p:cNvCxnSpPr>
              <a:cxnSpLocks noChangeAspect="1" noChangeShapeType="1"/>
              <a:stCxn id="20497" idx="7"/>
              <a:endCxn id="20494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1" name="AutoShape 1158"/>
            <p:cNvCxnSpPr>
              <a:cxnSpLocks noChangeAspect="1" noChangeShapeType="1"/>
              <a:stCxn id="20496" idx="5"/>
              <a:endCxn id="20494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2" name="AutoShape 1159"/>
            <p:cNvCxnSpPr>
              <a:cxnSpLocks noChangeAspect="1" noChangeShapeType="1"/>
              <a:stCxn id="20495" idx="6"/>
              <a:endCxn id="20494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03" name="Oval 1160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04" name="AutoShape 1161"/>
            <p:cNvCxnSpPr>
              <a:cxnSpLocks noChangeAspect="1" noChangeShapeType="1"/>
              <a:stCxn id="20509" idx="7"/>
              <a:endCxn id="20503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5" name="AutoShape 1162"/>
            <p:cNvCxnSpPr>
              <a:cxnSpLocks noChangeAspect="1" noChangeShapeType="1"/>
              <a:stCxn id="20503" idx="1"/>
              <a:endCxn id="20496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06" name="Text Box 1163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07" name="Text Box 1164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08" name="AutoShape 1165"/>
            <p:cNvCxnSpPr>
              <a:cxnSpLocks noChangeAspect="1" noChangeShapeType="1"/>
              <a:stCxn id="20494" idx="6"/>
              <a:endCxn id="20503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09" name="Oval 1166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10" name="AutoShape 1167"/>
            <p:cNvCxnSpPr>
              <a:cxnSpLocks noChangeAspect="1" noChangeShapeType="1"/>
              <a:stCxn id="20494" idx="5"/>
              <a:endCxn id="20509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511" name="Text Box 1168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2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7F2A51-5DBD-9441-A244-0EA5B44A4F3F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09600" y="1450975"/>
            <a:ext cx="3649663" cy="2130425"/>
            <a:chOff x="3221" y="2615"/>
            <a:chExt cx="2299" cy="1342"/>
          </a:xfrm>
        </p:grpSpPr>
        <p:sp>
          <p:nvSpPr>
            <p:cNvPr id="21554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58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59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60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61" name="AutoShape 11"/>
            <p:cNvCxnSpPr>
              <a:cxnSpLocks noChangeAspect="1" noChangeShapeType="1"/>
              <a:stCxn id="21559" idx="3"/>
              <a:endCxn id="21558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62" name="AutoShape 12"/>
            <p:cNvCxnSpPr>
              <a:cxnSpLocks noChangeAspect="1" noChangeShapeType="1"/>
              <a:stCxn id="21560" idx="1"/>
              <a:endCxn id="21558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63" name="AutoShape 13"/>
            <p:cNvCxnSpPr>
              <a:cxnSpLocks noChangeAspect="1" noChangeShapeType="1"/>
              <a:stCxn id="21560" idx="7"/>
              <a:endCxn id="21557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64" name="AutoShape 14"/>
            <p:cNvCxnSpPr>
              <a:cxnSpLocks noChangeAspect="1" noChangeShapeType="1"/>
              <a:stCxn id="21559" idx="5"/>
              <a:endCxn id="21557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65" name="AutoShape 15"/>
            <p:cNvCxnSpPr>
              <a:cxnSpLocks noChangeAspect="1" noChangeShapeType="1"/>
              <a:stCxn id="21558" idx="6"/>
              <a:endCxn id="21557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66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67" name="AutoShape 17"/>
            <p:cNvCxnSpPr>
              <a:cxnSpLocks noChangeAspect="1" noChangeShapeType="1"/>
              <a:stCxn id="21572" idx="7"/>
              <a:endCxn id="21566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68" name="AutoShape 18"/>
            <p:cNvCxnSpPr>
              <a:cxnSpLocks noChangeAspect="1" noChangeShapeType="1"/>
              <a:stCxn id="21566" idx="1"/>
              <a:endCxn id="21559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69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70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71" name="AutoShape 21"/>
            <p:cNvCxnSpPr>
              <a:cxnSpLocks noChangeAspect="1" noChangeShapeType="1"/>
              <a:stCxn id="21557" idx="6"/>
              <a:endCxn id="21566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72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73" name="AutoShape 23"/>
            <p:cNvCxnSpPr>
              <a:cxnSpLocks noChangeAspect="1" noChangeShapeType="1"/>
              <a:stCxn id="21557" idx="5"/>
              <a:endCxn id="21572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74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09" name="AutoShape 26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27"/>
          <p:cNvSpPr>
            <a:spLocks noChangeArrowheads="1"/>
          </p:cNvSpPr>
          <p:nvPr/>
        </p:nvSpPr>
        <p:spPr bwMode="auto">
          <a:xfrm rot="5400000">
            <a:off x="2206626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1" name="Group 50"/>
          <p:cNvGrpSpPr>
            <a:grpSpLocks/>
          </p:cNvGrpSpPr>
          <p:nvPr/>
        </p:nvGrpSpPr>
        <p:grpSpPr bwMode="auto">
          <a:xfrm>
            <a:off x="609600" y="4152900"/>
            <a:ext cx="3649663" cy="2130425"/>
            <a:chOff x="384" y="2616"/>
            <a:chExt cx="2299" cy="1342"/>
          </a:xfrm>
        </p:grpSpPr>
        <p:sp>
          <p:nvSpPr>
            <p:cNvPr id="21533" name="AutoShape 29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AutoShape 30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AutoShape 31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32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37" name="Oval 33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38" name="Oval 34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39" name="Oval 35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40" name="AutoShape 36"/>
            <p:cNvCxnSpPr>
              <a:cxnSpLocks noChangeAspect="1" noChangeShapeType="1"/>
              <a:stCxn id="21538" idx="3"/>
              <a:endCxn id="21537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1" name="AutoShape 37"/>
            <p:cNvCxnSpPr>
              <a:cxnSpLocks noChangeAspect="1" noChangeShapeType="1"/>
              <a:stCxn id="21539" idx="1"/>
              <a:endCxn id="21537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2" name="AutoShape 38"/>
            <p:cNvCxnSpPr>
              <a:cxnSpLocks noChangeAspect="1" noChangeShapeType="1"/>
              <a:stCxn id="21539" idx="7"/>
              <a:endCxn id="21536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3" name="AutoShape 39"/>
            <p:cNvCxnSpPr>
              <a:cxnSpLocks noChangeAspect="1" noChangeShapeType="1"/>
              <a:stCxn id="21538" idx="5"/>
              <a:endCxn id="21536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4" name="AutoShape 40"/>
            <p:cNvCxnSpPr>
              <a:cxnSpLocks noChangeAspect="1" noChangeShapeType="1"/>
              <a:stCxn id="21537" idx="6"/>
              <a:endCxn id="21536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45" name="Oval 41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46" name="AutoShape 42"/>
            <p:cNvCxnSpPr>
              <a:cxnSpLocks noChangeAspect="1" noChangeShapeType="1"/>
              <a:stCxn id="21551" idx="7"/>
              <a:endCxn id="21545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547" name="AutoShape 43"/>
            <p:cNvCxnSpPr>
              <a:cxnSpLocks noChangeAspect="1" noChangeShapeType="1"/>
              <a:stCxn id="21545" idx="1"/>
              <a:endCxn id="21538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50" name="AutoShape 46"/>
            <p:cNvCxnSpPr>
              <a:cxnSpLocks noChangeAspect="1" noChangeShapeType="1"/>
              <a:stCxn id="21536" idx="6"/>
              <a:endCxn id="21545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51" name="Oval 47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52" name="AutoShape 48"/>
            <p:cNvCxnSpPr>
              <a:cxnSpLocks noChangeAspect="1" noChangeShapeType="1"/>
              <a:stCxn id="21536" idx="5"/>
              <a:endCxn id="21551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12" name="AutoShape 52"/>
          <p:cNvSpPr>
            <a:spLocks noChangeArrowheads="1"/>
          </p:cNvSpPr>
          <p:nvPr/>
        </p:nvSpPr>
        <p:spPr bwMode="auto">
          <a:xfrm>
            <a:off x="6043613" y="30924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53"/>
          <p:cNvSpPr>
            <a:spLocks noChangeArrowheads="1"/>
          </p:cNvSpPr>
          <p:nvPr/>
        </p:nvSpPr>
        <p:spPr bwMode="auto">
          <a:xfrm>
            <a:off x="5448300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54"/>
          <p:cNvSpPr>
            <a:spLocks noChangeArrowheads="1"/>
          </p:cNvSpPr>
          <p:nvPr/>
        </p:nvSpPr>
        <p:spPr bwMode="auto">
          <a:xfrm>
            <a:off x="6053138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55"/>
          <p:cNvSpPr>
            <a:spLocks noChangeAspect="1" noChangeArrowheads="1"/>
          </p:cNvSpPr>
          <p:nvPr/>
        </p:nvSpPr>
        <p:spPr bwMode="auto">
          <a:xfrm>
            <a:off x="6891338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1516" name="Oval 56"/>
          <p:cNvSpPr>
            <a:spLocks noChangeAspect="1" noChangeArrowheads="1"/>
          </p:cNvSpPr>
          <p:nvPr/>
        </p:nvSpPr>
        <p:spPr bwMode="auto">
          <a:xfrm>
            <a:off x="567055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1517" name="Oval 57"/>
          <p:cNvSpPr>
            <a:spLocks noChangeAspect="1" noChangeArrowheads="1"/>
          </p:cNvSpPr>
          <p:nvPr/>
        </p:nvSpPr>
        <p:spPr bwMode="auto">
          <a:xfrm>
            <a:off x="6299200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1518" name="Oval 58"/>
          <p:cNvSpPr>
            <a:spLocks noChangeAspect="1" noChangeArrowheads="1"/>
          </p:cNvSpPr>
          <p:nvPr/>
        </p:nvSpPr>
        <p:spPr bwMode="auto">
          <a:xfrm>
            <a:off x="6280150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1519" name="AutoShape 59"/>
          <p:cNvCxnSpPr>
            <a:cxnSpLocks noChangeAspect="1" noChangeShapeType="1"/>
            <a:stCxn id="21517" idx="3"/>
            <a:endCxn id="21516" idx="7"/>
          </p:cNvCxnSpPr>
          <p:nvPr/>
        </p:nvCxnSpPr>
        <p:spPr bwMode="auto">
          <a:xfrm flipH="1">
            <a:off x="598328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AutoShape 60"/>
          <p:cNvCxnSpPr>
            <a:cxnSpLocks noChangeAspect="1" noChangeShapeType="1"/>
            <a:stCxn id="21518" idx="1"/>
            <a:endCxn id="21516" idx="5"/>
          </p:cNvCxnSpPr>
          <p:nvPr/>
        </p:nvCxnSpPr>
        <p:spPr bwMode="auto">
          <a:xfrm flipH="1" flipV="1">
            <a:off x="5983288" y="27574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1" name="AutoShape 61"/>
          <p:cNvCxnSpPr>
            <a:cxnSpLocks noChangeAspect="1" noChangeShapeType="1"/>
            <a:stCxn id="21518" idx="7"/>
            <a:endCxn id="21515" idx="3"/>
          </p:cNvCxnSpPr>
          <p:nvPr/>
        </p:nvCxnSpPr>
        <p:spPr bwMode="auto">
          <a:xfrm flipV="1">
            <a:off x="6592888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2" name="AutoShape 62"/>
          <p:cNvCxnSpPr>
            <a:cxnSpLocks noChangeAspect="1" noChangeShapeType="1"/>
            <a:stCxn id="21517" idx="5"/>
            <a:endCxn id="21515" idx="1"/>
          </p:cNvCxnSpPr>
          <p:nvPr/>
        </p:nvCxnSpPr>
        <p:spPr bwMode="auto">
          <a:xfrm>
            <a:off x="6611938" y="20256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3" name="AutoShape 63"/>
          <p:cNvCxnSpPr>
            <a:cxnSpLocks noChangeAspect="1" noChangeShapeType="1"/>
            <a:stCxn id="21516" idx="6"/>
            <a:endCxn id="21515" idx="2"/>
          </p:cNvCxnSpPr>
          <p:nvPr/>
        </p:nvCxnSpPr>
        <p:spPr bwMode="auto">
          <a:xfrm>
            <a:off x="6054725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4" name="Oval 64"/>
          <p:cNvSpPr>
            <a:spLocks noChangeAspect="1" noChangeArrowheads="1"/>
          </p:cNvSpPr>
          <p:nvPr/>
        </p:nvSpPr>
        <p:spPr bwMode="auto">
          <a:xfrm>
            <a:off x="8113713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1525" name="AutoShape 65"/>
          <p:cNvCxnSpPr>
            <a:cxnSpLocks noChangeAspect="1" noChangeShapeType="1"/>
            <a:stCxn id="21530" idx="7"/>
            <a:endCxn id="21524" idx="3"/>
          </p:cNvCxnSpPr>
          <p:nvPr/>
        </p:nvCxnSpPr>
        <p:spPr bwMode="auto">
          <a:xfrm flipV="1">
            <a:off x="7815263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6" name="AutoShape 66"/>
          <p:cNvCxnSpPr>
            <a:cxnSpLocks noChangeAspect="1" noChangeShapeType="1"/>
            <a:stCxn id="21524" idx="1"/>
            <a:endCxn id="21517" idx="6"/>
          </p:cNvCxnSpPr>
          <p:nvPr/>
        </p:nvCxnSpPr>
        <p:spPr bwMode="auto">
          <a:xfrm flipH="1" flipV="1">
            <a:off x="6683375" y="18764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7" name="Text Box 67"/>
          <p:cNvSpPr txBox="1">
            <a:spLocks noChangeArrowheads="1"/>
          </p:cNvSpPr>
          <p:nvPr/>
        </p:nvSpPr>
        <p:spPr bwMode="auto">
          <a:xfrm>
            <a:off x="5556250" y="14509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1528" name="Text Box 68"/>
          <p:cNvSpPr txBox="1">
            <a:spLocks noChangeArrowheads="1"/>
          </p:cNvSpPr>
          <p:nvPr/>
        </p:nvSpPr>
        <p:spPr bwMode="auto">
          <a:xfrm>
            <a:off x="4946650" y="21748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1529" name="AutoShape 69"/>
          <p:cNvCxnSpPr>
            <a:cxnSpLocks noChangeAspect="1" noChangeShapeType="1"/>
            <a:stCxn id="21515" idx="6"/>
            <a:endCxn id="21524" idx="2"/>
          </p:cNvCxnSpPr>
          <p:nvPr/>
        </p:nvCxnSpPr>
        <p:spPr bwMode="auto">
          <a:xfrm>
            <a:off x="727551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30" name="Oval 70"/>
          <p:cNvSpPr>
            <a:spLocks noChangeAspect="1" noChangeArrowheads="1"/>
          </p:cNvSpPr>
          <p:nvPr/>
        </p:nvSpPr>
        <p:spPr bwMode="auto">
          <a:xfrm>
            <a:off x="7502525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1531" name="AutoShape 71"/>
          <p:cNvCxnSpPr>
            <a:cxnSpLocks noChangeAspect="1" noChangeShapeType="1"/>
            <a:stCxn id="21515" idx="5"/>
            <a:endCxn id="21530" idx="1"/>
          </p:cNvCxnSpPr>
          <p:nvPr/>
        </p:nvCxnSpPr>
        <p:spPr bwMode="auto">
          <a:xfrm>
            <a:off x="7204075" y="27574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32" name="Text Box 72"/>
          <p:cNvSpPr txBox="1">
            <a:spLocks noChangeArrowheads="1"/>
          </p:cNvSpPr>
          <p:nvPr/>
        </p:nvSpPr>
        <p:spPr bwMode="auto">
          <a:xfrm>
            <a:off x="5537200" y="28892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7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6C8F3D-7365-184F-9256-EADBEA2B2E26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45751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Notation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: connected component of </a:t>
            </a:r>
            <a:r>
              <a:rPr lang="en-US" sz="2000" b="1" i="1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1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>
                <a:latin typeface="Tahoma" charset="0"/>
              </a:rPr>
              <a:t>	</a:t>
            </a:r>
            <a:r>
              <a:rPr lang="en-US" sz="2000" b="1" i="1">
                <a:latin typeface="Times New Roman" charset="0"/>
              </a:rPr>
              <a:t>BFS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G, s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visits all the vertices and edges of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2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>
                <a:latin typeface="Tahoma" charset="0"/>
              </a:rPr>
              <a:t>	The discovery edges labeled by </a:t>
            </a:r>
            <a:r>
              <a:rPr lang="en-US" sz="2000" b="1" i="1">
                <a:latin typeface="Times New Roman" charset="0"/>
              </a:rPr>
              <a:t>BFS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G, s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form a spanning tree </a:t>
            </a:r>
            <a:r>
              <a:rPr lang="en-US" sz="2000" b="1" i="1">
                <a:latin typeface="Times New Roman" charset="0"/>
              </a:rPr>
              <a:t>T</a:t>
            </a:r>
            <a:r>
              <a:rPr lang="en-US" sz="2000" b="1" i="1" baseline="-25000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of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>
                <a:solidFill>
                  <a:schemeClr val="tx2"/>
                </a:solidFill>
                <a:latin typeface="Tahoma" charset="0"/>
              </a:rPr>
              <a:t>Property 3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>
                <a:latin typeface="Tahoma" charset="0"/>
              </a:rPr>
              <a:t>	For each vertex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in </a:t>
            </a:r>
            <a:r>
              <a:rPr lang="en-US" sz="2000" b="1" i="1">
                <a:latin typeface="Times New Roman" charset="0"/>
              </a:rPr>
              <a:t>L</a:t>
            </a:r>
            <a:r>
              <a:rPr lang="en-US" sz="2000" b="1" i="1" baseline="-25000">
                <a:latin typeface="Times New Roman" charset="0"/>
              </a:rPr>
              <a:t>i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>
                <a:latin typeface="Tahoma" charset="0"/>
              </a:rPr>
              <a:t>The path of  </a:t>
            </a:r>
            <a:r>
              <a:rPr lang="en-US" sz="1800" b="1" i="1">
                <a:latin typeface="Times New Roman" charset="0"/>
              </a:rPr>
              <a:t>T</a:t>
            </a:r>
            <a:r>
              <a:rPr lang="en-US" sz="1800" b="1" i="1" baseline="-25000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from </a:t>
            </a:r>
            <a:r>
              <a:rPr lang="en-US" sz="1800" b="1" i="1">
                <a:latin typeface="Times New Roman" charset="0"/>
              </a:rPr>
              <a:t>s </a:t>
            </a:r>
            <a:r>
              <a:rPr lang="en-US" sz="1800">
                <a:latin typeface="Tahoma" charset="0"/>
              </a:rPr>
              <a:t>to </a:t>
            </a:r>
            <a:r>
              <a:rPr lang="en-US" sz="1800" b="1" i="1">
                <a:latin typeface="Times New Roman" charset="0"/>
              </a:rPr>
              <a:t>v </a:t>
            </a:r>
            <a:r>
              <a:rPr lang="en-US" sz="1800">
                <a:latin typeface="Tahoma" charset="0"/>
              </a:rPr>
              <a:t>has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edges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>
                <a:latin typeface="Tahoma" charset="0"/>
              </a:rPr>
              <a:t>Every path from </a:t>
            </a:r>
            <a:r>
              <a:rPr lang="en-US" sz="1800" b="1" i="1">
                <a:latin typeface="Times New Roman" charset="0"/>
              </a:rPr>
              <a:t>s </a:t>
            </a:r>
            <a:r>
              <a:rPr lang="en-US" sz="1800">
                <a:latin typeface="Tahoma" charset="0"/>
              </a:rPr>
              <a:t>to </a:t>
            </a:r>
            <a:r>
              <a:rPr lang="en-US" sz="1800" b="1" i="1">
                <a:latin typeface="Times New Roman" charset="0"/>
              </a:rPr>
              <a:t>v </a:t>
            </a:r>
            <a:r>
              <a:rPr lang="en-US" sz="1800">
                <a:latin typeface="Tahoma" charset="0"/>
              </a:rPr>
              <a:t>in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 b="1" i="1" baseline="-25000">
                <a:latin typeface="Times New Roman" charset="0"/>
              </a:rPr>
              <a:t>s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has at least </a:t>
            </a:r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edges</a:t>
            </a:r>
          </a:p>
        </p:txBody>
      </p:sp>
      <p:sp>
        <p:nvSpPr>
          <p:cNvPr id="22533" name="AutoShape 18"/>
          <p:cNvSpPr>
            <a:spLocks noChangeArrowheads="1"/>
          </p:cNvSpPr>
          <p:nvPr/>
        </p:nvSpPr>
        <p:spPr bwMode="auto">
          <a:xfrm>
            <a:off x="6043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19"/>
          <p:cNvSpPr>
            <a:spLocks noChangeArrowheads="1"/>
          </p:cNvSpPr>
          <p:nvPr/>
        </p:nvSpPr>
        <p:spPr bwMode="auto">
          <a:xfrm>
            <a:off x="5448300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20"/>
          <p:cNvSpPr>
            <a:spLocks noChangeArrowheads="1"/>
          </p:cNvSpPr>
          <p:nvPr/>
        </p:nvSpPr>
        <p:spPr bwMode="auto">
          <a:xfrm>
            <a:off x="6053138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21"/>
          <p:cNvSpPr>
            <a:spLocks noChangeAspect="1" noChangeArrowheads="1"/>
          </p:cNvSpPr>
          <p:nvPr/>
        </p:nvSpPr>
        <p:spPr bwMode="auto">
          <a:xfrm>
            <a:off x="6891338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7" name="Oval 22"/>
          <p:cNvSpPr>
            <a:spLocks noChangeAspect="1" noChangeArrowheads="1"/>
          </p:cNvSpPr>
          <p:nvPr/>
        </p:nvSpPr>
        <p:spPr bwMode="auto">
          <a:xfrm>
            <a:off x="5670550" y="50165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8" name="Oval 23"/>
          <p:cNvSpPr>
            <a:spLocks noChangeAspect="1" noChangeArrowheads="1"/>
          </p:cNvSpPr>
          <p:nvPr/>
        </p:nvSpPr>
        <p:spPr bwMode="auto">
          <a:xfrm>
            <a:off x="6299200" y="42846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39" name="Oval 24"/>
          <p:cNvSpPr>
            <a:spLocks noChangeAspect="1" noChangeArrowheads="1"/>
          </p:cNvSpPr>
          <p:nvPr/>
        </p:nvSpPr>
        <p:spPr bwMode="auto">
          <a:xfrm>
            <a:off x="6280150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40" name="AutoShape 25"/>
          <p:cNvCxnSpPr>
            <a:cxnSpLocks noChangeAspect="1" noChangeShapeType="1"/>
            <a:stCxn id="22538" idx="3"/>
            <a:endCxn id="22537" idx="7"/>
          </p:cNvCxnSpPr>
          <p:nvPr/>
        </p:nvCxnSpPr>
        <p:spPr bwMode="auto">
          <a:xfrm flipH="1">
            <a:off x="5983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1" name="AutoShape 26"/>
          <p:cNvCxnSpPr>
            <a:cxnSpLocks noChangeAspect="1" noChangeShapeType="1"/>
            <a:stCxn id="22539" idx="1"/>
            <a:endCxn id="22537" idx="5"/>
          </p:cNvCxnSpPr>
          <p:nvPr/>
        </p:nvCxnSpPr>
        <p:spPr bwMode="auto">
          <a:xfrm flipH="1" flipV="1">
            <a:off x="5983288" y="53482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2" name="AutoShape 27"/>
          <p:cNvCxnSpPr>
            <a:cxnSpLocks noChangeAspect="1" noChangeShapeType="1"/>
            <a:stCxn id="22539" idx="7"/>
            <a:endCxn id="22536" idx="3"/>
          </p:cNvCxnSpPr>
          <p:nvPr/>
        </p:nvCxnSpPr>
        <p:spPr bwMode="auto">
          <a:xfrm flipV="1">
            <a:off x="6592888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3" name="AutoShape 28"/>
          <p:cNvCxnSpPr>
            <a:cxnSpLocks noChangeAspect="1" noChangeShapeType="1"/>
            <a:stCxn id="22538" idx="5"/>
            <a:endCxn id="22536" idx="1"/>
          </p:cNvCxnSpPr>
          <p:nvPr/>
        </p:nvCxnSpPr>
        <p:spPr bwMode="auto">
          <a:xfrm>
            <a:off x="6611938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4" name="AutoShape 29"/>
          <p:cNvCxnSpPr>
            <a:cxnSpLocks noChangeAspect="1" noChangeShapeType="1"/>
            <a:stCxn id="22537" idx="6"/>
            <a:endCxn id="22536" idx="2"/>
          </p:cNvCxnSpPr>
          <p:nvPr/>
        </p:nvCxnSpPr>
        <p:spPr bwMode="auto">
          <a:xfrm>
            <a:off x="6054725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5" name="Oval 30"/>
          <p:cNvSpPr>
            <a:spLocks noChangeAspect="1" noChangeArrowheads="1"/>
          </p:cNvSpPr>
          <p:nvPr/>
        </p:nvSpPr>
        <p:spPr bwMode="auto">
          <a:xfrm>
            <a:off x="8113713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6" name="AutoShape 31"/>
          <p:cNvCxnSpPr>
            <a:cxnSpLocks noChangeAspect="1" noChangeShapeType="1"/>
            <a:stCxn id="22551" idx="7"/>
            <a:endCxn id="22545" idx="3"/>
          </p:cNvCxnSpPr>
          <p:nvPr/>
        </p:nvCxnSpPr>
        <p:spPr bwMode="auto">
          <a:xfrm flipV="1">
            <a:off x="7815263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7" name="AutoShape 32"/>
          <p:cNvCxnSpPr>
            <a:cxnSpLocks noChangeAspect="1" noChangeShapeType="1"/>
            <a:stCxn id="22545" idx="1"/>
            <a:endCxn id="22538" idx="6"/>
          </p:cNvCxnSpPr>
          <p:nvPr/>
        </p:nvCxnSpPr>
        <p:spPr bwMode="auto">
          <a:xfrm flipH="1" flipV="1">
            <a:off x="6683375" y="44672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8" name="Text Box 33"/>
          <p:cNvSpPr txBox="1">
            <a:spLocks noChangeArrowheads="1"/>
          </p:cNvSpPr>
          <p:nvPr/>
        </p:nvSpPr>
        <p:spPr bwMode="auto">
          <a:xfrm>
            <a:off x="5556250" y="40417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49" name="Text Box 34"/>
          <p:cNvSpPr txBox="1">
            <a:spLocks noChangeArrowheads="1"/>
          </p:cNvSpPr>
          <p:nvPr/>
        </p:nvSpPr>
        <p:spPr bwMode="auto">
          <a:xfrm>
            <a:off x="4946650" y="47656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2550" name="AutoShape 35"/>
          <p:cNvCxnSpPr>
            <a:cxnSpLocks noChangeAspect="1" noChangeShapeType="1"/>
            <a:stCxn id="22536" idx="6"/>
            <a:endCxn id="22545" idx="2"/>
          </p:cNvCxnSpPr>
          <p:nvPr/>
        </p:nvCxnSpPr>
        <p:spPr bwMode="auto">
          <a:xfrm>
            <a:off x="7275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1" name="Oval 36"/>
          <p:cNvSpPr>
            <a:spLocks noChangeAspect="1" noChangeArrowheads="1"/>
          </p:cNvSpPr>
          <p:nvPr/>
        </p:nvSpPr>
        <p:spPr bwMode="auto">
          <a:xfrm>
            <a:off x="7502525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52" name="AutoShape 37"/>
          <p:cNvCxnSpPr>
            <a:cxnSpLocks noChangeAspect="1" noChangeShapeType="1"/>
            <a:stCxn id="22536" idx="5"/>
            <a:endCxn id="22551" idx="1"/>
          </p:cNvCxnSpPr>
          <p:nvPr/>
        </p:nvCxnSpPr>
        <p:spPr bwMode="auto">
          <a:xfrm>
            <a:off x="7204075" y="53482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3" name="Text Box 38"/>
          <p:cNvSpPr txBox="1">
            <a:spLocks noChangeArrowheads="1"/>
          </p:cNvSpPr>
          <p:nvPr/>
        </p:nvSpPr>
        <p:spPr bwMode="auto">
          <a:xfrm>
            <a:off x="5537200" y="54800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54" name="Oval 40"/>
          <p:cNvSpPr>
            <a:spLocks noChangeAspect="1" noChangeArrowheads="1"/>
          </p:cNvSpPr>
          <p:nvPr/>
        </p:nvSpPr>
        <p:spPr bwMode="auto">
          <a:xfrm>
            <a:off x="6869113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55" name="Oval 41"/>
          <p:cNvSpPr>
            <a:spLocks noChangeAspect="1" noChangeArrowheads="1"/>
          </p:cNvSpPr>
          <p:nvPr/>
        </p:nvSpPr>
        <p:spPr bwMode="auto">
          <a:xfrm>
            <a:off x="5648325" y="24066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56" name="Oval 42"/>
          <p:cNvSpPr>
            <a:spLocks noChangeAspect="1" noChangeArrowheads="1"/>
          </p:cNvSpPr>
          <p:nvPr/>
        </p:nvSpPr>
        <p:spPr bwMode="auto">
          <a:xfrm>
            <a:off x="6276975" y="1674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57" name="Oval 43"/>
          <p:cNvSpPr>
            <a:spLocks noChangeAspect="1" noChangeArrowheads="1"/>
          </p:cNvSpPr>
          <p:nvPr/>
        </p:nvSpPr>
        <p:spPr bwMode="auto">
          <a:xfrm>
            <a:off x="6257925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58" name="AutoShape 44"/>
          <p:cNvCxnSpPr>
            <a:cxnSpLocks noChangeAspect="1" noChangeShapeType="1"/>
            <a:stCxn id="22556" idx="3"/>
            <a:endCxn id="22555" idx="7"/>
          </p:cNvCxnSpPr>
          <p:nvPr/>
        </p:nvCxnSpPr>
        <p:spPr bwMode="auto">
          <a:xfrm flipH="1">
            <a:off x="5961063" y="19970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9" name="AutoShape 45"/>
          <p:cNvCxnSpPr>
            <a:cxnSpLocks noChangeAspect="1" noChangeShapeType="1"/>
            <a:stCxn id="22557" idx="1"/>
            <a:endCxn id="22555" idx="5"/>
          </p:cNvCxnSpPr>
          <p:nvPr/>
        </p:nvCxnSpPr>
        <p:spPr bwMode="auto">
          <a:xfrm flipH="1" flipV="1">
            <a:off x="5961063" y="2728913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0" name="AutoShape 46"/>
          <p:cNvCxnSpPr>
            <a:cxnSpLocks noChangeAspect="1" noChangeShapeType="1"/>
            <a:stCxn id="22557" idx="7"/>
            <a:endCxn id="22554" idx="3"/>
          </p:cNvCxnSpPr>
          <p:nvPr/>
        </p:nvCxnSpPr>
        <p:spPr bwMode="auto">
          <a:xfrm flipV="1">
            <a:off x="6570663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1" name="AutoShape 47"/>
          <p:cNvCxnSpPr>
            <a:cxnSpLocks noChangeAspect="1" noChangeShapeType="1"/>
            <a:stCxn id="22556" idx="5"/>
            <a:endCxn id="22554" idx="1"/>
          </p:cNvCxnSpPr>
          <p:nvPr/>
        </p:nvCxnSpPr>
        <p:spPr bwMode="auto">
          <a:xfrm>
            <a:off x="6589713" y="19970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2" name="AutoShape 48"/>
          <p:cNvCxnSpPr>
            <a:cxnSpLocks noChangeAspect="1" noChangeShapeType="1"/>
            <a:stCxn id="22555" idx="6"/>
            <a:endCxn id="22554" idx="2"/>
          </p:cNvCxnSpPr>
          <p:nvPr/>
        </p:nvCxnSpPr>
        <p:spPr bwMode="auto">
          <a:xfrm>
            <a:off x="6022975" y="25892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3" name="Oval 49"/>
          <p:cNvSpPr>
            <a:spLocks noChangeAspect="1" noChangeArrowheads="1"/>
          </p:cNvSpPr>
          <p:nvPr/>
        </p:nvSpPr>
        <p:spPr bwMode="auto">
          <a:xfrm>
            <a:off x="8091488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64" name="AutoShape 50"/>
          <p:cNvCxnSpPr>
            <a:cxnSpLocks noChangeAspect="1" noChangeShapeType="1"/>
            <a:stCxn id="22567" idx="7"/>
            <a:endCxn id="22563" idx="3"/>
          </p:cNvCxnSpPr>
          <p:nvPr/>
        </p:nvCxnSpPr>
        <p:spPr bwMode="auto">
          <a:xfrm flipV="1">
            <a:off x="7793038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5" name="AutoShape 51"/>
          <p:cNvCxnSpPr>
            <a:cxnSpLocks noChangeAspect="1" noChangeShapeType="1"/>
            <a:stCxn id="22563" idx="1"/>
            <a:endCxn id="22556" idx="6"/>
          </p:cNvCxnSpPr>
          <p:nvPr/>
        </p:nvCxnSpPr>
        <p:spPr bwMode="auto">
          <a:xfrm flipH="1" flipV="1">
            <a:off x="6651625" y="185737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6" name="AutoShape 52"/>
          <p:cNvCxnSpPr>
            <a:cxnSpLocks noChangeAspect="1" noChangeShapeType="1"/>
            <a:stCxn id="22554" idx="6"/>
            <a:endCxn id="22563" idx="2"/>
          </p:cNvCxnSpPr>
          <p:nvPr/>
        </p:nvCxnSpPr>
        <p:spPr bwMode="auto">
          <a:xfrm>
            <a:off x="7243763" y="25892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7" name="Oval 53"/>
          <p:cNvSpPr>
            <a:spLocks noChangeAspect="1" noChangeArrowheads="1"/>
          </p:cNvSpPr>
          <p:nvPr/>
        </p:nvSpPr>
        <p:spPr bwMode="auto">
          <a:xfrm>
            <a:off x="7480300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68" name="AutoShape 54"/>
          <p:cNvCxnSpPr>
            <a:cxnSpLocks noChangeAspect="1" noChangeShapeType="1"/>
            <a:stCxn id="22554" idx="5"/>
            <a:endCxn id="22567" idx="1"/>
          </p:cNvCxnSpPr>
          <p:nvPr/>
        </p:nvCxnSpPr>
        <p:spPr bwMode="auto">
          <a:xfrm>
            <a:off x="7181850" y="27289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435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82F5A8-F335-914E-8A80-1587997F5500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Setting/getting a vertex/edge label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(1)</a:t>
            </a:r>
            <a:r>
              <a:rPr lang="en-US" sz="24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VISITED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edge is labeled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once as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DISCOVERY</a:t>
            </a:r>
            <a:r>
              <a:rPr lang="en-US" sz="2000">
                <a:latin typeface="Tahoma" charset="0"/>
              </a:rPr>
              <a:t> or </a:t>
            </a:r>
            <a:r>
              <a:rPr lang="en-US" sz="2000">
                <a:solidFill>
                  <a:schemeClr val="accent2"/>
                </a:solidFill>
                <a:latin typeface="Tahoma" charset="0"/>
              </a:rPr>
              <a:t>CROSS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Each vertex is inserted once into a sequence </a:t>
            </a:r>
            <a:r>
              <a:rPr lang="en-US" sz="2400" b="1" i="1">
                <a:latin typeface="Times New Roman" charset="0"/>
              </a:rPr>
              <a:t>L</a:t>
            </a:r>
            <a:r>
              <a:rPr lang="en-US" sz="2400" b="1" i="1" baseline="-25000">
                <a:latin typeface="Times New Roman" charset="0"/>
              </a:rPr>
              <a:t>i</a:t>
            </a:r>
            <a:r>
              <a:rPr lang="en-US" sz="240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BFS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m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Recall that </a:t>
            </a:r>
            <a:r>
              <a:rPr lang="en-US" sz="2800" b="1">
                <a:latin typeface="Symbol" charset="0"/>
              </a:rPr>
              <a:t>S</a:t>
            </a:r>
            <a:r>
              <a:rPr lang="en-US" sz="2000" b="1" i="1" baseline="-25000">
                <a:latin typeface="Times New Roman" charset="0"/>
              </a:rPr>
              <a:t>v </a:t>
            </a:r>
            <a:r>
              <a:rPr lang="en-US" sz="2000">
                <a:latin typeface="Times New Roman" charset="0"/>
              </a:rPr>
              <a:t>deg(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=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7700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437396-1A00-CA4C-B94A-DAE96AB3F8B0}" type="slidenum">
              <a:rPr lang="en-US" sz="1400"/>
              <a:pPr eaLnBrk="1" hangingPunct="1"/>
              <a:t>4</a:t>
            </a:fld>
            <a:endParaRPr lang="en-US" sz="1400"/>
          </a:p>
        </p:txBody>
      </p:sp>
      <p:graphicFrame>
        <p:nvGraphicFramePr>
          <p:cNvPr id="20483" name="Object 2052"/>
          <p:cNvGraphicFramePr>
            <a:graphicFrameLocks noChangeAspect="1"/>
          </p:cNvGraphicFramePr>
          <p:nvPr/>
        </p:nvGraphicFramePr>
        <p:xfrm>
          <a:off x="609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VISIO" r:id="rId3" imgW="10096500" imgH="7010400" progId="Visio.Drawing.6">
                  <p:embed/>
                </p:oleObj>
              </mc:Choice>
              <mc:Fallback>
                <p:oleObj name="VISIO" r:id="rId3" imgW="10096500" imgH="7010400" progId="Visio.Drawing.6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</a:t>
            </a:r>
          </a:p>
        </p:txBody>
      </p:sp>
      <p:sp>
        <p:nvSpPr>
          <p:cNvPr id="20485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Electronic circuits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Printed circuit board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Integrated circuit</a:t>
            </a:r>
          </a:p>
          <a:p>
            <a:pPr eaLnBrk="1" hangingPunct="1"/>
            <a:r>
              <a:rPr lang="en-US" sz="2400">
                <a:latin typeface="Tahoma" charset="0"/>
              </a:rPr>
              <a:t>Transportation networks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Highway network</a:t>
            </a:r>
          </a:p>
          <a:p>
            <a:pPr lvl="1" eaLnBrk="1" hangingPunct="1"/>
            <a:r>
              <a:rPr lang="en-US" sz="2000">
                <a:latin typeface="Tahoma" charset="0"/>
              </a:rPr>
              <a:t>Flight network</a:t>
            </a:r>
          </a:p>
          <a:p>
            <a:pPr eaLnBrk="1" hangingPunct="1"/>
            <a:r>
              <a:rPr lang="en-US" sz="2400">
                <a:latin typeface="Tahoma" charset="0"/>
              </a:rPr>
              <a:t>Computer networks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Local area network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Internet</a:t>
            </a:r>
          </a:p>
          <a:p>
            <a:pPr lvl="1" eaLnBrk="1" hangingPunct="1"/>
            <a:r>
              <a:rPr lang="en-US" sz="2000">
                <a:latin typeface="Tahoma" charset="0"/>
              </a:rPr>
              <a:t>Web</a:t>
            </a:r>
          </a:p>
          <a:p>
            <a:pPr eaLnBrk="1" hangingPunct="1"/>
            <a:r>
              <a:rPr lang="en-US" sz="2400">
                <a:latin typeface="Tahoma" charset="0"/>
              </a:rPr>
              <a:t>Databases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Entity-relationship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BEFD8E-758C-084B-844F-664F4C333583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ahoma" charset="0"/>
              </a:rPr>
              <a:t>We can use the </a:t>
            </a:r>
            <a:r>
              <a:rPr lang="en-US" sz="2800" dirty="0">
                <a:latin typeface="Tahoma" charset="0"/>
              </a:rPr>
              <a:t>BFS </a:t>
            </a:r>
            <a:r>
              <a:rPr lang="en-US" sz="2800" dirty="0" smtClean="0">
                <a:latin typeface="Tahoma" charset="0"/>
              </a:rPr>
              <a:t>traversal algorithm, for a </a:t>
            </a:r>
            <a:r>
              <a:rPr lang="en-US" sz="2800" dirty="0">
                <a:latin typeface="Tahoma" charset="0"/>
              </a:rPr>
              <a:t>graph </a:t>
            </a:r>
            <a:r>
              <a:rPr lang="en-US" sz="2800" b="1" i="1" dirty="0" smtClean="0">
                <a:latin typeface="Times New Roman" charset="0"/>
              </a:rPr>
              <a:t>G</a:t>
            </a:r>
            <a:r>
              <a:rPr lang="en-US" sz="2800" b="1" i="1" dirty="0" smtClean="0">
                <a:latin typeface="Tahoma" charset="0"/>
              </a:rPr>
              <a:t>, </a:t>
            </a:r>
            <a:r>
              <a:rPr lang="en-US" sz="2800" dirty="0" smtClean="0">
                <a:latin typeface="Tahoma" charset="0"/>
              </a:rPr>
              <a:t>to </a:t>
            </a:r>
            <a:r>
              <a:rPr lang="en-US" sz="2800" dirty="0">
                <a:latin typeface="Tahoma" charset="0"/>
              </a:rPr>
              <a:t>solve the following problems in </a:t>
            </a:r>
            <a:r>
              <a:rPr lang="en-US" sz="2800" b="1" i="1" dirty="0">
                <a:latin typeface="Times New Roman" charset="0"/>
              </a:rPr>
              <a:t>O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b="1" i="1" dirty="0">
                <a:latin typeface="Times New Roman" charset="0"/>
              </a:rPr>
              <a:t>n </a:t>
            </a:r>
            <a:r>
              <a:rPr lang="en-US" sz="2800" dirty="0">
                <a:latin typeface="Symbol" charset="0"/>
              </a:rPr>
              <a:t>+</a:t>
            </a:r>
            <a:r>
              <a:rPr lang="en-US" sz="2800" b="1" i="1" dirty="0">
                <a:latin typeface="Times New Roman" charset="0"/>
              </a:rPr>
              <a:t> m</a:t>
            </a:r>
            <a:r>
              <a:rPr lang="en-US" sz="2800" dirty="0">
                <a:latin typeface="Times New Roman" charset="0"/>
              </a:rPr>
              <a:t>)</a:t>
            </a:r>
            <a:r>
              <a:rPr lang="en-US" sz="2800" dirty="0">
                <a:latin typeface="Tahoma" charset="0"/>
              </a:rPr>
              <a:t> time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Compute the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connected</a:t>
            </a:r>
            <a:r>
              <a:rPr lang="en-US" sz="2400" dirty="0">
                <a:latin typeface="Tahoma" charset="0"/>
              </a:rPr>
              <a:t> components of </a:t>
            </a:r>
            <a:r>
              <a:rPr lang="en-US" sz="2400" b="1" i="1" dirty="0">
                <a:latin typeface="Times New Roman" charset="0"/>
              </a:rPr>
              <a:t>G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Compute 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spanning forest </a:t>
            </a:r>
            <a:r>
              <a:rPr lang="en-US" sz="2400" dirty="0">
                <a:latin typeface="Tahoma" charset="0"/>
              </a:rPr>
              <a:t>of </a:t>
            </a:r>
            <a:r>
              <a:rPr lang="en-US" sz="2400" b="1" i="1" dirty="0">
                <a:latin typeface="Times New Roman" charset="0"/>
              </a:rPr>
              <a:t>G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Find 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simple cycle </a:t>
            </a:r>
            <a:r>
              <a:rPr lang="en-US" sz="2400" dirty="0">
                <a:latin typeface="Tahoma" charset="0"/>
              </a:rPr>
              <a:t>in 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ahoma" charset="0"/>
              </a:rPr>
              <a:t>, or report that 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ahoma" charset="0"/>
              </a:rPr>
              <a:t> is a forest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Given two vertices of 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ahoma" charset="0"/>
              </a:rPr>
              <a:t>, find 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path</a:t>
            </a:r>
            <a:r>
              <a:rPr lang="en-US" sz="2400" dirty="0">
                <a:latin typeface="Tahoma" charset="0"/>
              </a:rPr>
              <a:t> in 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ahoma" charset="0"/>
              </a:rPr>
              <a:t> between them with the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minimum</a:t>
            </a:r>
            <a:r>
              <a:rPr lang="en-US" sz="2400" dirty="0">
                <a:latin typeface="Tahoma" charset="0"/>
              </a:rPr>
              <a:t> number of edges, or report that no such path exists</a:t>
            </a:r>
          </a:p>
        </p:txBody>
      </p:sp>
    </p:spTree>
    <p:extLst>
      <p:ext uri="{BB962C8B-B14F-4D97-AF65-F5344CB8AC3E}">
        <p14:creationId xmlns:p14="http://schemas.microsoft.com/office/powerpoint/2010/main" val="5087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D1FC4F-6C0D-544E-80FA-7048CBF2480A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vs. BFS</a:t>
            </a:r>
          </a:p>
        </p:txBody>
      </p:sp>
      <p:grpSp>
        <p:nvGrpSpPr>
          <p:cNvPr id="25604" name="Group 41"/>
          <p:cNvGrpSpPr>
            <a:grpSpLocks/>
          </p:cNvGrpSpPr>
          <p:nvPr/>
        </p:nvGrpSpPr>
        <p:grpSpPr bwMode="auto">
          <a:xfrm>
            <a:off x="4708525" y="3841750"/>
            <a:ext cx="3649663" cy="2130425"/>
            <a:chOff x="3116" y="2546"/>
            <a:chExt cx="2299" cy="1342"/>
          </a:xfrm>
        </p:grpSpPr>
        <p:sp>
          <p:nvSpPr>
            <p:cNvPr id="25644" name="AutoShape 4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AutoShape 5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AutoShape 6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Oval 7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5648" name="Oval 8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5649" name="Oval 9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5650" name="Oval 10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5651" name="AutoShape 11"/>
            <p:cNvCxnSpPr>
              <a:cxnSpLocks noChangeAspect="1" noChangeShapeType="1"/>
              <a:stCxn id="25649" idx="3"/>
              <a:endCxn id="25648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52" name="AutoShape 12"/>
            <p:cNvCxnSpPr>
              <a:cxnSpLocks noChangeAspect="1" noChangeShapeType="1"/>
              <a:stCxn id="25650" idx="1"/>
              <a:endCxn id="25648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53" name="AutoShape 13"/>
            <p:cNvCxnSpPr>
              <a:cxnSpLocks noChangeAspect="1" noChangeShapeType="1"/>
              <a:stCxn id="25650" idx="7"/>
              <a:endCxn id="25647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54" name="AutoShape 14"/>
            <p:cNvCxnSpPr>
              <a:cxnSpLocks noChangeAspect="1" noChangeShapeType="1"/>
              <a:stCxn id="25649" idx="5"/>
              <a:endCxn id="25647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55" name="AutoShape 15"/>
            <p:cNvCxnSpPr>
              <a:cxnSpLocks noChangeAspect="1" noChangeShapeType="1"/>
              <a:stCxn id="25648" idx="6"/>
              <a:endCxn id="25647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56" name="Oval 16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5657" name="AutoShape 17"/>
            <p:cNvCxnSpPr>
              <a:cxnSpLocks noChangeAspect="1" noChangeShapeType="1"/>
              <a:stCxn id="25662" idx="7"/>
              <a:endCxn id="25656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58" name="AutoShape 18"/>
            <p:cNvCxnSpPr>
              <a:cxnSpLocks noChangeAspect="1" noChangeShapeType="1"/>
              <a:stCxn id="25656" idx="1"/>
              <a:endCxn id="25649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59" name="Text Box 19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5660" name="Text Box 20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5661" name="AutoShape 21"/>
            <p:cNvCxnSpPr>
              <a:cxnSpLocks noChangeAspect="1" noChangeShapeType="1"/>
              <a:stCxn id="25647" idx="6"/>
              <a:endCxn id="25656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62" name="Oval 22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5663" name="AutoShape 23"/>
            <p:cNvCxnSpPr>
              <a:cxnSpLocks noChangeAspect="1" noChangeShapeType="1"/>
              <a:stCxn id="25647" idx="5"/>
              <a:endCxn id="25662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664" name="Text Box 24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5605" name="Oval 25"/>
          <p:cNvSpPr>
            <a:spLocks noChangeAspect="1" noChangeArrowheads="1"/>
          </p:cNvSpPr>
          <p:nvPr/>
        </p:nvSpPr>
        <p:spPr bwMode="auto">
          <a:xfrm>
            <a:off x="2439988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5606" name="Oval 26"/>
          <p:cNvSpPr>
            <a:spLocks noChangeAspect="1" noChangeArrowheads="1"/>
          </p:cNvSpPr>
          <p:nvPr/>
        </p:nvSpPr>
        <p:spPr bwMode="auto">
          <a:xfrm>
            <a:off x="1219200" y="481488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5607" name="Oval 27"/>
          <p:cNvSpPr>
            <a:spLocks noChangeAspect="1" noChangeArrowheads="1"/>
          </p:cNvSpPr>
          <p:nvPr/>
        </p:nvSpPr>
        <p:spPr bwMode="auto">
          <a:xfrm>
            <a:off x="1847850" y="40830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5608" name="Oval 28"/>
          <p:cNvSpPr>
            <a:spLocks noChangeAspect="1" noChangeArrowheads="1"/>
          </p:cNvSpPr>
          <p:nvPr/>
        </p:nvSpPr>
        <p:spPr bwMode="auto">
          <a:xfrm>
            <a:off x="1828800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5609" name="AutoShape 29"/>
          <p:cNvCxnSpPr>
            <a:cxnSpLocks noChangeAspect="1" noChangeShapeType="1"/>
            <a:stCxn id="25607" idx="3"/>
            <a:endCxn id="25606" idx="7"/>
          </p:cNvCxnSpPr>
          <p:nvPr/>
        </p:nvCxnSpPr>
        <p:spPr bwMode="auto">
          <a:xfrm flipH="1">
            <a:off x="1531938" y="441483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0" name="AutoShape 30"/>
          <p:cNvCxnSpPr>
            <a:cxnSpLocks noChangeAspect="1" noChangeShapeType="1"/>
            <a:stCxn id="25608" idx="1"/>
            <a:endCxn id="25606" idx="5"/>
          </p:cNvCxnSpPr>
          <p:nvPr/>
        </p:nvCxnSpPr>
        <p:spPr bwMode="auto">
          <a:xfrm flipH="1" flipV="1">
            <a:off x="1531938" y="514667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1" name="AutoShape 31"/>
          <p:cNvCxnSpPr>
            <a:cxnSpLocks noChangeAspect="1" noChangeShapeType="1"/>
            <a:stCxn id="25608" idx="7"/>
            <a:endCxn id="25605" idx="3"/>
          </p:cNvCxnSpPr>
          <p:nvPr/>
        </p:nvCxnSpPr>
        <p:spPr bwMode="auto">
          <a:xfrm flipV="1">
            <a:off x="2141538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2" name="AutoShape 32"/>
          <p:cNvCxnSpPr>
            <a:cxnSpLocks noChangeAspect="1" noChangeShapeType="1"/>
            <a:stCxn id="25607" idx="5"/>
            <a:endCxn id="25605" idx="1"/>
          </p:cNvCxnSpPr>
          <p:nvPr/>
        </p:nvCxnSpPr>
        <p:spPr bwMode="auto">
          <a:xfrm>
            <a:off x="2160588" y="441483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3" name="AutoShape 33"/>
          <p:cNvCxnSpPr>
            <a:cxnSpLocks noChangeAspect="1" noChangeShapeType="1"/>
            <a:stCxn id="25606" idx="6"/>
            <a:endCxn id="25605" idx="2"/>
          </p:cNvCxnSpPr>
          <p:nvPr/>
        </p:nvCxnSpPr>
        <p:spPr bwMode="auto">
          <a:xfrm>
            <a:off x="1603375" y="499745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4" name="Oval 34"/>
          <p:cNvSpPr>
            <a:spLocks noChangeAspect="1" noChangeArrowheads="1"/>
          </p:cNvSpPr>
          <p:nvPr/>
        </p:nvSpPr>
        <p:spPr bwMode="auto">
          <a:xfrm>
            <a:off x="3662363" y="481488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5615" name="AutoShape 35"/>
          <p:cNvCxnSpPr>
            <a:cxnSpLocks noChangeAspect="1" noChangeShapeType="1"/>
            <a:stCxn id="25618" idx="7"/>
            <a:endCxn id="25614" idx="3"/>
          </p:cNvCxnSpPr>
          <p:nvPr/>
        </p:nvCxnSpPr>
        <p:spPr bwMode="auto">
          <a:xfrm flipV="1">
            <a:off x="3363913" y="514667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6" name="AutoShape 36"/>
          <p:cNvCxnSpPr>
            <a:cxnSpLocks noChangeAspect="1" noChangeShapeType="1"/>
            <a:stCxn id="25614" idx="1"/>
            <a:endCxn id="25607" idx="6"/>
          </p:cNvCxnSpPr>
          <p:nvPr/>
        </p:nvCxnSpPr>
        <p:spPr bwMode="auto">
          <a:xfrm flipH="1" flipV="1">
            <a:off x="2232025" y="426561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7" name="AutoShape 37"/>
          <p:cNvCxnSpPr>
            <a:cxnSpLocks noChangeAspect="1" noChangeShapeType="1"/>
            <a:stCxn id="25605" idx="6"/>
            <a:endCxn id="25614" idx="2"/>
          </p:cNvCxnSpPr>
          <p:nvPr/>
        </p:nvCxnSpPr>
        <p:spPr bwMode="auto">
          <a:xfrm>
            <a:off x="2824163" y="499745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18" name="Oval 38"/>
          <p:cNvSpPr>
            <a:spLocks noChangeAspect="1" noChangeArrowheads="1"/>
          </p:cNvSpPr>
          <p:nvPr/>
        </p:nvSpPr>
        <p:spPr bwMode="auto">
          <a:xfrm>
            <a:off x="3051175" y="554672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5619" name="AutoShape 39"/>
          <p:cNvCxnSpPr>
            <a:cxnSpLocks noChangeAspect="1" noChangeShapeType="1"/>
            <a:stCxn id="25605" idx="5"/>
            <a:endCxn id="25618" idx="1"/>
          </p:cNvCxnSpPr>
          <p:nvPr/>
        </p:nvCxnSpPr>
        <p:spPr bwMode="auto">
          <a:xfrm>
            <a:off x="2752725" y="514667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20" name="Text Box 43"/>
          <p:cNvSpPr txBox="1">
            <a:spLocks noChangeArrowheads="1"/>
          </p:cNvSpPr>
          <p:nvPr/>
        </p:nvSpPr>
        <p:spPr bwMode="auto">
          <a:xfrm>
            <a:off x="1828800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DFS</a:t>
            </a:r>
          </a:p>
        </p:txBody>
      </p:sp>
      <p:sp>
        <p:nvSpPr>
          <p:cNvPr id="25621" name="Text Box 44"/>
          <p:cNvSpPr txBox="1">
            <a:spLocks noChangeArrowheads="1"/>
          </p:cNvSpPr>
          <p:nvPr/>
        </p:nvSpPr>
        <p:spPr bwMode="auto">
          <a:xfrm>
            <a:off x="5738813" y="597217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BFS</a:t>
            </a:r>
          </a:p>
        </p:txBody>
      </p:sp>
      <p:graphicFrame>
        <p:nvGraphicFramePr>
          <p:cNvPr id="238678" name="Group 86"/>
          <p:cNvGraphicFramePr>
            <a:graphicFrameLocks noGrp="1"/>
          </p:cNvGraphicFramePr>
          <p:nvPr/>
        </p:nvGraphicFramePr>
        <p:xfrm>
          <a:off x="1828800" y="1671638"/>
          <a:ext cx="5203825" cy="2139949"/>
        </p:xfrm>
        <a:graphic>
          <a:graphicData uri="http://schemas.openxmlformats.org/drawingml/2006/table">
            <a:tbl>
              <a:tblPr/>
              <a:tblGrid>
                <a:gridCol w="3489325"/>
                <a:gridCol w="874713"/>
                <a:gridCol w="839787"/>
              </a:tblGrid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Applications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BFS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Spanning forest, connected components, paths, cycles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Shortest paths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Biconnected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components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" charset="2"/>
                        </a:rPr>
                        <a:t>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8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BBC598-2990-A948-B034-A88005725790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vs. BFS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21177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Back edge</a:t>
            </a:r>
            <a:r>
              <a:rPr lang="en-US" sz="2400">
                <a:latin typeface="Tahoma" charset="0"/>
              </a:rPr>
              <a:t>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v,w</a:t>
            </a:r>
            <a:r>
              <a:rPr lang="en-US" sz="240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w </a:t>
            </a:r>
            <a:r>
              <a:rPr lang="en-US" sz="2000">
                <a:latin typeface="Tahoma" charset="0"/>
              </a:rPr>
              <a:t>is an ancestor of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in the tree of discovery edges</a:t>
            </a:r>
          </a:p>
        </p:txBody>
      </p:sp>
      <p:sp>
        <p:nvSpPr>
          <p:cNvPr id="2662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3810000" cy="19335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solidFill>
                  <a:schemeClr val="accent2"/>
                </a:solidFill>
                <a:latin typeface="Tahoma" charset="0"/>
              </a:rPr>
              <a:t>Cross edge</a:t>
            </a:r>
            <a:r>
              <a:rPr lang="en-US" sz="2400">
                <a:latin typeface="Tahoma" charset="0"/>
              </a:rPr>
              <a:t> 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v,w</a:t>
            </a:r>
            <a:r>
              <a:rPr lang="en-US" sz="240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is in the same level as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or in the next level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4708525" y="3657600"/>
            <a:ext cx="3649663" cy="2130425"/>
            <a:chOff x="3116" y="2546"/>
            <a:chExt cx="2299" cy="1342"/>
          </a:xfrm>
        </p:grpSpPr>
        <p:sp>
          <p:nvSpPr>
            <p:cNvPr id="26648" name="AutoShape 6"/>
            <p:cNvSpPr>
              <a:spLocks noChangeArrowheads="1"/>
            </p:cNvSpPr>
            <p:nvPr/>
          </p:nvSpPr>
          <p:spPr bwMode="auto">
            <a:xfrm>
              <a:off x="3807" y="358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AutoShape 7"/>
            <p:cNvSpPr>
              <a:spLocks noChangeArrowheads="1"/>
            </p:cNvSpPr>
            <p:nvPr/>
          </p:nvSpPr>
          <p:spPr bwMode="auto">
            <a:xfrm>
              <a:off x="3432" y="312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AutoShape 8"/>
            <p:cNvSpPr>
              <a:spLocks noChangeArrowheads="1"/>
            </p:cNvSpPr>
            <p:nvPr/>
          </p:nvSpPr>
          <p:spPr bwMode="auto">
            <a:xfrm>
              <a:off x="3813" y="266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Oval 9"/>
            <p:cNvSpPr>
              <a:spLocks noChangeAspect="1" noChangeArrowheads="1"/>
            </p:cNvSpPr>
            <p:nvPr/>
          </p:nvSpPr>
          <p:spPr bwMode="auto">
            <a:xfrm>
              <a:off x="434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6652" name="Oval 10"/>
            <p:cNvSpPr>
              <a:spLocks noChangeAspect="1" noChangeArrowheads="1"/>
            </p:cNvSpPr>
            <p:nvPr/>
          </p:nvSpPr>
          <p:spPr bwMode="auto">
            <a:xfrm>
              <a:off x="3572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6653" name="Oval 11"/>
            <p:cNvSpPr>
              <a:spLocks noChangeAspect="1" noChangeArrowheads="1"/>
            </p:cNvSpPr>
            <p:nvPr/>
          </p:nvSpPr>
          <p:spPr bwMode="auto">
            <a:xfrm>
              <a:off x="3968" y="269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6654" name="Oval 12"/>
            <p:cNvSpPr>
              <a:spLocks noChangeAspect="1" noChangeArrowheads="1"/>
            </p:cNvSpPr>
            <p:nvPr/>
          </p:nvSpPr>
          <p:spPr bwMode="auto">
            <a:xfrm>
              <a:off x="395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6655" name="AutoShape 13"/>
            <p:cNvCxnSpPr>
              <a:cxnSpLocks noChangeAspect="1" noChangeShapeType="1"/>
              <a:stCxn id="26653" idx="3"/>
              <a:endCxn id="26652" idx="7"/>
            </p:cNvCxnSpPr>
            <p:nvPr/>
          </p:nvCxnSpPr>
          <p:spPr bwMode="auto">
            <a:xfrm flipH="1">
              <a:off x="3769" y="290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56" name="AutoShape 14"/>
            <p:cNvCxnSpPr>
              <a:cxnSpLocks noChangeAspect="1" noChangeShapeType="1"/>
              <a:stCxn id="26654" idx="1"/>
              <a:endCxn id="26652" idx="5"/>
            </p:cNvCxnSpPr>
            <p:nvPr/>
          </p:nvCxnSpPr>
          <p:spPr bwMode="auto">
            <a:xfrm flipH="1" flipV="1">
              <a:off x="3769" y="336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57" name="AutoShape 15"/>
            <p:cNvCxnSpPr>
              <a:cxnSpLocks noChangeAspect="1" noChangeShapeType="1"/>
              <a:stCxn id="26654" idx="7"/>
              <a:endCxn id="26651" idx="3"/>
            </p:cNvCxnSpPr>
            <p:nvPr/>
          </p:nvCxnSpPr>
          <p:spPr bwMode="auto">
            <a:xfrm flipV="1">
              <a:off x="415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58" name="AutoShape 16"/>
            <p:cNvCxnSpPr>
              <a:cxnSpLocks noChangeAspect="1" noChangeShapeType="1"/>
              <a:stCxn id="26653" idx="5"/>
              <a:endCxn id="26651" idx="1"/>
            </p:cNvCxnSpPr>
            <p:nvPr/>
          </p:nvCxnSpPr>
          <p:spPr bwMode="auto">
            <a:xfrm>
              <a:off x="4165" y="290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59" name="AutoShape 17"/>
            <p:cNvCxnSpPr>
              <a:cxnSpLocks noChangeAspect="1" noChangeShapeType="1"/>
              <a:stCxn id="26652" idx="6"/>
              <a:endCxn id="26651" idx="2"/>
            </p:cNvCxnSpPr>
            <p:nvPr/>
          </p:nvCxnSpPr>
          <p:spPr bwMode="auto">
            <a:xfrm>
              <a:off x="3814" y="327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60" name="Oval 18"/>
            <p:cNvSpPr>
              <a:spLocks noChangeAspect="1" noChangeArrowheads="1"/>
            </p:cNvSpPr>
            <p:nvPr/>
          </p:nvSpPr>
          <p:spPr bwMode="auto">
            <a:xfrm>
              <a:off x="5111" y="316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6661" name="AutoShape 19"/>
            <p:cNvCxnSpPr>
              <a:cxnSpLocks noChangeAspect="1" noChangeShapeType="1"/>
              <a:stCxn id="26666" idx="7"/>
              <a:endCxn id="26660" idx="3"/>
            </p:cNvCxnSpPr>
            <p:nvPr/>
          </p:nvCxnSpPr>
          <p:spPr bwMode="auto">
            <a:xfrm flipV="1">
              <a:off x="4923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62" name="AutoShape 20"/>
            <p:cNvCxnSpPr>
              <a:cxnSpLocks noChangeAspect="1" noChangeShapeType="1"/>
              <a:stCxn id="26660" idx="1"/>
              <a:endCxn id="26653" idx="6"/>
            </p:cNvCxnSpPr>
            <p:nvPr/>
          </p:nvCxnSpPr>
          <p:spPr bwMode="auto">
            <a:xfrm flipH="1" flipV="1">
              <a:off x="4210" y="281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63" name="Text Box 21"/>
            <p:cNvSpPr txBox="1">
              <a:spLocks noChangeArrowheads="1"/>
            </p:cNvSpPr>
            <p:nvPr/>
          </p:nvSpPr>
          <p:spPr bwMode="auto">
            <a:xfrm>
              <a:off x="3500" y="254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6664" name="Text Box 22"/>
            <p:cNvSpPr txBox="1">
              <a:spLocks noChangeArrowheads="1"/>
            </p:cNvSpPr>
            <p:nvPr/>
          </p:nvSpPr>
          <p:spPr bwMode="auto">
            <a:xfrm>
              <a:off x="3116" y="300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6665" name="AutoShape 23"/>
            <p:cNvCxnSpPr>
              <a:cxnSpLocks noChangeAspect="1" noChangeShapeType="1"/>
              <a:stCxn id="26651" idx="6"/>
              <a:endCxn id="26660" idx="2"/>
            </p:cNvCxnSpPr>
            <p:nvPr/>
          </p:nvCxnSpPr>
          <p:spPr bwMode="auto">
            <a:xfrm>
              <a:off x="4583" y="327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66" name="Oval 24"/>
            <p:cNvSpPr>
              <a:spLocks noChangeAspect="1" noChangeArrowheads="1"/>
            </p:cNvSpPr>
            <p:nvPr/>
          </p:nvSpPr>
          <p:spPr bwMode="auto">
            <a:xfrm>
              <a:off x="4726" y="362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6667" name="AutoShape 25"/>
            <p:cNvCxnSpPr>
              <a:cxnSpLocks noChangeAspect="1" noChangeShapeType="1"/>
              <a:stCxn id="26651" idx="5"/>
              <a:endCxn id="26666" idx="1"/>
            </p:cNvCxnSpPr>
            <p:nvPr/>
          </p:nvCxnSpPr>
          <p:spPr bwMode="auto">
            <a:xfrm>
              <a:off x="4538" y="336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68" name="Text Box 26"/>
            <p:cNvSpPr txBox="1">
              <a:spLocks noChangeArrowheads="1"/>
            </p:cNvSpPr>
            <p:nvPr/>
          </p:nvSpPr>
          <p:spPr bwMode="auto">
            <a:xfrm>
              <a:off x="3488" y="345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6631" name="Oval 28"/>
          <p:cNvSpPr>
            <a:spLocks noChangeAspect="1" noChangeArrowheads="1"/>
          </p:cNvSpPr>
          <p:nvPr/>
        </p:nvSpPr>
        <p:spPr bwMode="auto">
          <a:xfrm>
            <a:off x="2439988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6632" name="Oval 29"/>
          <p:cNvSpPr>
            <a:spLocks noChangeAspect="1" noChangeArrowheads="1"/>
          </p:cNvSpPr>
          <p:nvPr/>
        </p:nvSpPr>
        <p:spPr bwMode="auto">
          <a:xfrm>
            <a:off x="1219200" y="46307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6633" name="Oval 30"/>
          <p:cNvSpPr>
            <a:spLocks noChangeAspect="1" noChangeArrowheads="1"/>
          </p:cNvSpPr>
          <p:nvPr/>
        </p:nvSpPr>
        <p:spPr bwMode="auto">
          <a:xfrm>
            <a:off x="1847850" y="38989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6634" name="Oval 31"/>
          <p:cNvSpPr>
            <a:spLocks noChangeAspect="1" noChangeArrowheads="1"/>
          </p:cNvSpPr>
          <p:nvPr/>
        </p:nvSpPr>
        <p:spPr bwMode="auto">
          <a:xfrm>
            <a:off x="1828800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6635" name="AutoShape 32"/>
          <p:cNvCxnSpPr>
            <a:cxnSpLocks noChangeAspect="1" noChangeShapeType="1"/>
            <a:stCxn id="26633" idx="3"/>
            <a:endCxn id="26632" idx="7"/>
          </p:cNvCxnSpPr>
          <p:nvPr/>
        </p:nvCxnSpPr>
        <p:spPr bwMode="auto">
          <a:xfrm flipH="1">
            <a:off x="1531938" y="4230688"/>
            <a:ext cx="36830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6" name="AutoShape 33"/>
          <p:cNvCxnSpPr>
            <a:cxnSpLocks noChangeAspect="1" noChangeShapeType="1"/>
            <a:stCxn id="26634" idx="1"/>
            <a:endCxn id="26632" idx="5"/>
          </p:cNvCxnSpPr>
          <p:nvPr/>
        </p:nvCxnSpPr>
        <p:spPr bwMode="auto">
          <a:xfrm flipH="1" flipV="1">
            <a:off x="1531938" y="4962525"/>
            <a:ext cx="349250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7" name="AutoShape 34"/>
          <p:cNvCxnSpPr>
            <a:cxnSpLocks noChangeAspect="1" noChangeShapeType="1"/>
            <a:stCxn id="26634" idx="7"/>
            <a:endCxn id="26631" idx="3"/>
          </p:cNvCxnSpPr>
          <p:nvPr/>
        </p:nvCxnSpPr>
        <p:spPr bwMode="auto">
          <a:xfrm flipV="1">
            <a:off x="2141538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8" name="AutoShape 35"/>
          <p:cNvCxnSpPr>
            <a:cxnSpLocks noChangeAspect="1" noChangeShapeType="1"/>
            <a:stCxn id="26633" idx="5"/>
            <a:endCxn id="26631" idx="1"/>
          </p:cNvCxnSpPr>
          <p:nvPr/>
        </p:nvCxnSpPr>
        <p:spPr bwMode="auto">
          <a:xfrm>
            <a:off x="2160588" y="4230688"/>
            <a:ext cx="33178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9" name="AutoShape 36"/>
          <p:cNvCxnSpPr>
            <a:cxnSpLocks noChangeAspect="1" noChangeShapeType="1"/>
            <a:stCxn id="26632" idx="6"/>
            <a:endCxn id="26631" idx="2"/>
          </p:cNvCxnSpPr>
          <p:nvPr/>
        </p:nvCxnSpPr>
        <p:spPr bwMode="auto">
          <a:xfrm>
            <a:off x="1603375" y="4813300"/>
            <a:ext cx="8159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0" name="Oval 37"/>
          <p:cNvSpPr>
            <a:spLocks noChangeAspect="1" noChangeArrowheads="1"/>
          </p:cNvSpPr>
          <p:nvPr/>
        </p:nvSpPr>
        <p:spPr bwMode="auto">
          <a:xfrm>
            <a:off x="3662363" y="4630738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6641" name="AutoShape 38"/>
          <p:cNvCxnSpPr>
            <a:cxnSpLocks noChangeAspect="1" noChangeShapeType="1"/>
            <a:stCxn id="26644" idx="7"/>
            <a:endCxn id="26640" idx="3"/>
          </p:cNvCxnSpPr>
          <p:nvPr/>
        </p:nvCxnSpPr>
        <p:spPr bwMode="auto">
          <a:xfrm flipV="1">
            <a:off x="3363913" y="4962525"/>
            <a:ext cx="35083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2" name="AutoShape 39"/>
          <p:cNvCxnSpPr>
            <a:cxnSpLocks noChangeAspect="1" noChangeShapeType="1"/>
            <a:stCxn id="26640" idx="1"/>
            <a:endCxn id="26633" idx="6"/>
          </p:cNvCxnSpPr>
          <p:nvPr/>
        </p:nvCxnSpPr>
        <p:spPr bwMode="auto">
          <a:xfrm flipH="1" flipV="1">
            <a:off x="2232025" y="4081463"/>
            <a:ext cx="1482725" cy="5826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3" name="AutoShape 40"/>
          <p:cNvCxnSpPr>
            <a:cxnSpLocks noChangeAspect="1" noChangeShapeType="1"/>
            <a:stCxn id="26631" idx="6"/>
            <a:endCxn id="26640" idx="2"/>
          </p:cNvCxnSpPr>
          <p:nvPr/>
        </p:nvCxnSpPr>
        <p:spPr bwMode="auto">
          <a:xfrm>
            <a:off x="2824163" y="4813300"/>
            <a:ext cx="8175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4" name="Oval 41"/>
          <p:cNvSpPr>
            <a:spLocks noChangeAspect="1" noChangeArrowheads="1"/>
          </p:cNvSpPr>
          <p:nvPr/>
        </p:nvSpPr>
        <p:spPr bwMode="auto">
          <a:xfrm>
            <a:off x="3051175" y="5362575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645" name="AutoShape 42"/>
          <p:cNvCxnSpPr>
            <a:cxnSpLocks noChangeAspect="1" noChangeShapeType="1"/>
            <a:stCxn id="26631" idx="5"/>
            <a:endCxn id="26644" idx="1"/>
          </p:cNvCxnSpPr>
          <p:nvPr/>
        </p:nvCxnSpPr>
        <p:spPr bwMode="auto">
          <a:xfrm>
            <a:off x="2752725" y="4962525"/>
            <a:ext cx="350838" cy="4333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6" name="Text Box 43"/>
          <p:cNvSpPr txBox="1">
            <a:spLocks noChangeArrowheads="1"/>
          </p:cNvSpPr>
          <p:nvPr/>
        </p:nvSpPr>
        <p:spPr bwMode="auto">
          <a:xfrm>
            <a:off x="1828800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DFS</a:t>
            </a:r>
          </a:p>
        </p:txBody>
      </p:sp>
      <p:sp>
        <p:nvSpPr>
          <p:cNvPr id="26647" name="Text Box 44"/>
          <p:cNvSpPr txBox="1">
            <a:spLocks noChangeArrowheads="1"/>
          </p:cNvSpPr>
          <p:nvPr/>
        </p:nvSpPr>
        <p:spPr bwMode="auto">
          <a:xfrm>
            <a:off x="5738813" y="5788025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8289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8A69F6-B99F-1E4E-83C6-A4FB4278EFAF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Directed Graphs</a:t>
            </a:r>
          </a:p>
        </p:txBody>
      </p:sp>
      <p:sp>
        <p:nvSpPr>
          <p:cNvPr id="16388" name="Freeform 680"/>
          <p:cNvSpPr>
            <a:spLocks/>
          </p:cNvSpPr>
          <p:nvPr/>
        </p:nvSpPr>
        <p:spPr bwMode="auto">
          <a:xfrm>
            <a:off x="6127750" y="3163888"/>
            <a:ext cx="19050" cy="19050"/>
          </a:xfrm>
          <a:custGeom>
            <a:avLst/>
            <a:gdLst>
              <a:gd name="T0" fmla="*/ 19050 w 18"/>
              <a:gd name="T1" fmla="*/ 9525 h 18"/>
              <a:gd name="T2" fmla="*/ 19050 w 18"/>
              <a:gd name="T3" fmla="*/ 0 h 18"/>
              <a:gd name="T4" fmla="*/ 9525 w 18"/>
              <a:gd name="T5" fmla="*/ 0 h 18"/>
              <a:gd name="T6" fmla="*/ 0 w 18"/>
              <a:gd name="T7" fmla="*/ 9525 h 18"/>
              <a:gd name="T8" fmla="*/ 0 w 18"/>
              <a:gd name="T9" fmla="*/ 19050 h 18"/>
              <a:gd name="T10" fmla="*/ 9525 w 18"/>
              <a:gd name="T11" fmla="*/ 19050 h 18"/>
              <a:gd name="T12" fmla="*/ 19050 w 18"/>
              <a:gd name="T13" fmla="*/ 19050 h 18"/>
              <a:gd name="T14" fmla="*/ 19050 w 18"/>
              <a:gd name="T15" fmla="*/ 19050 h 18"/>
              <a:gd name="T16" fmla="*/ 19050 w 18"/>
              <a:gd name="T17" fmla="*/ 9525 h 18"/>
              <a:gd name="T18" fmla="*/ 19050 w 18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18" y="9"/>
                </a:move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Freeform 681"/>
          <p:cNvSpPr>
            <a:spLocks/>
          </p:cNvSpPr>
          <p:nvPr/>
        </p:nvSpPr>
        <p:spPr bwMode="auto">
          <a:xfrm>
            <a:off x="6127750" y="3114675"/>
            <a:ext cx="152400" cy="98425"/>
          </a:xfrm>
          <a:custGeom>
            <a:avLst/>
            <a:gdLst>
              <a:gd name="T0" fmla="*/ 19455 w 141"/>
              <a:gd name="T1" fmla="*/ 58841 h 92"/>
              <a:gd name="T2" fmla="*/ 0 w 141"/>
              <a:gd name="T3" fmla="*/ 20327 h 92"/>
              <a:gd name="T4" fmla="*/ 152400 w 141"/>
              <a:gd name="T5" fmla="*/ 0 h 92"/>
              <a:gd name="T6" fmla="*/ 29183 w 141"/>
              <a:gd name="T7" fmla="*/ 98425 h 92"/>
              <a:gd name="T8" fmla="*/ 19455 w 141"/>
              <a:gd name="T9" fmla="*/ 58841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92"/>
              <a:gd name="T17" fmla="*/ 141 w 141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92">
                <a:moveTo>
                  <a:pt x="18" y="55"/>
                </a:moveTo>
                <a:lnTo>
                  <a:pt x="0" y="19"/>
                </a:lnTo>
                <a:lnTo>
                  <a:pt x="141" y="0"/>
                </a:lnTo>
                <a:lnTo>
                  <a:pt x="27" y="92"/>
                </a:lnTo>
                <a:lnTo>
                  <a:pt x="18" y="55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Freeform 682"/>
          <p:cNvSpPr>
            <a:spLocks/>
          </p:cNvSpPr>
          <p:nvPr/>
        </p:nvSpPr>
        <p:spPr bwMode="auto">
          <a:xfrm>
            <a:off x="6127750" y="3114675"/>
            <a:ext cx="152400" cy="98425"/>
          </a:xfrm>
          <a:custGeom>
            <a:avLst/>
            <a:gdLst>
              <a:gd name="T0" fmla="*/ 19455 w 141"/>
              <a:gd name="T1" fmla="*/ 58841 h 92"/>
              <a:gd name="T2" fmla="*/ 0 w 141"/>
              <a:gd name="T3" fmla="*/ 20327 h 92"/>
              <a:gd name="T4" fmla="*/ 152400 w 141"/>
              <a:gd name="T5" fmla="*/ 0 h 92"/>
              <a:gd name="T6" fmla="*/ 29183 w 141"/>
              <a:gd name="T7" fmla="*/ 98425 h 92"/>
              <a:gd name="T8" fmla="*/ 19455 w 141"/>
              <a:gd name="T9" fmla="*/ 58841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92"/>
              <a:gd name="T17" fmla="*/ 141 w 141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92">
                <a:moveTo>
                  <a:pt x="18" y="55"/>
                </a:moveTo>
                <a:lnTo>
                  <a:pt x="0" y="19"/>
                </a:lnTo>
                <a:lnTo>
                  <a:pt x="141" y="0"/>
                </a:lnTo>
                <a:lnTo>
                  <a:pt x="27" y="92"/>
                </a:lnTo>
                <a:lnTo>
                  <a:pt x="18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Freeform 683"/>
          <p:cNvSpPr>
            <a:spLocks/>
          </p:cNvSpPr>
          <p:nvPr/>
        </p:nvSpPr>
        <p:spPr bwMode="auto">
          <a:xfrm>
            <a:off x="4754563" y="4367213"/>
            <a:ext cx="125412" cy="204787"/>
          </a:xfrm>
          <a:custGeom>
            <a:avLst/>
            <a:gdLst>
              <a:gd name="T0" fmla="*/ 0 w 115"/>
              <a:gd name="T1" fmla="*/ 195237 h 193"/>
              <a:gd name="T2" fmla="*/ 19630 w 115"/>
              <a:gd name="T3" fmla="*/ 204787 h 193"/>
              <a:gd name="T4" fmla="*/ 125412 w 115"/>
              <a:gd name="T5" fmla="*/ 10611 h 193"/>
              <a:gd name="T6" fmla="*/ 125412 w 115"/>
              <a:gd name="T7" fmla="*/ 10611 h 193"/>
              <a:gd name="T8" fmla="*/ 105782 w 115"/>
              <a:gd name="T9" fmla="*/ 0 h 193"/>
              <a:gd name="T10" fmla="*/ 105782 w 115"/>
              <a:gd name="T11" fmla="*/ 0 h 193"/>
              <a:gd name="T12" fmla="*/ 0 w 115"/>
              <a:gd name="T13" fmla="*/ 195237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193"/>
              <a:gd name="T23" fmla="*/ 115 w 115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193">
                <a:moveTo>
                  <a:pt x="0" y="184"/>
                </a:moveTo>
                <a:lnTo>
                  <a:pt x="18" y="193"/>
                </a:lnTo>
                <a:lnTo>
                  <a:pt x="115" y="10"/>
                </a:lnTo>
                <a:lnTo>
                  <a:pt x="97" y="0"/>
                </a:lnTo>
                <a:lnTo>
                  <a:pt x="0" y="1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Freeform 684"/>
          <p:cNvSpPr>
            <a:spLocks/>
          </p:cNvSpPr>
          <p:nvPr/>
        </p:nvSpPr>
        <p:spPr bwMode="auto">
          <a:xfrm>
            <a:off x="4860925" y="4164013"/>
            <a:ext cx="152400" cy="214312"/>
          </a:xfrm>
          <a:custGeom>
            <a:avLst/>
            <a:gdLst>
              <a:gd name="T0" fmla="*/ 0 w 141"/>
              <a:gd name="T1" fmla="*/ 203702 h 202"/>
              <a:gd name="T2" fmla="*/ 19455 w 141"/>
              <a:gd name="T3" fmla="*/ 214312 h 202"/>
              <a:gd name="T4" fmla="*/ 152400 w 141"/>
              <a:gd name="T5" fmla="*/ 9549 h 202"/>
              <a:gd name="T6" fmla="*/ 152400 w 141"/>
              <a:gd name="T7" fmla="*/ 9549 h 202"/>
              <a:gd name="T8" fmla="*/ 134026 w 141"/>
              <a:gd name="T9" fmla="*/ 0 h 202"/>
              <a:gd name="T10" fmla="*/ 134026 w 141"/>
              <a:gd name="T11" fmla="*/ 0 h 202"/>
              <a:gd name="T12" fmla="*/ 0 w 141"/>
              <a:gd name="T13" fmla="*/ 203702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202"/>
              <a:gd name="T23" fmla="*/ 141 w 141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202">
                <a:moveTo>
                  <a:pt x="0" y="192"/>
                </a:moveTo>
                <a:lnTo>
                  <a:pt x="18" y="202"/>
                </a:lnTo>
                <a:lnTo>
                  <a:pt x="141" y="9"/>
                </a:lnTo>
                <a:lnTo>
                  <a:pt x="12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Freeform 685"/>
          <p:cNvSpPr>
            <a:spLocks/>
          </p:cNvSpPr>
          <p:nvPr/>
        </p:nvSpPr>
        <p:spPr bwMode="auto">
          <a:xfrm>
            <a:off x="4995863" y="3970338"/>
            <a:ext cx="161925" cy="203200"/>
          </a:xfrm>
          <a:custGeom>
            <a:avLst/>
            <a:gdLst>
              <a:gd name="T0" fmla="*/ 0 w 150"/>
              <a:gd name="T1" fmla="*/ 193675 h 192"/>
              <a:gd name="T2" fmla="*/ 18352 w 150"/>
              <a:gd name="T3" fmla="*/ 203200 h 192"/>
              <a:gd name="T4" fmla="*/ 161925 w 150"/>
              <a:gd name="T5" fmla="*/ 9525 h 192"/>
              <a:gd name="T6" fmla="*/ 161925 w 150"/>
              <a:gd name="T7" fmla="*/ 9525 h 192"/>
              <a:gd name="T8" fmla="*/ 142494 w 150"/>
              <a:gd name="T9" fmla="*/ 0 h 192"/>
              <a:gd name="T10" fmla="*/ 142494 w 150"/>
              <a:gd name="T11" fmla="*/ 0 h 192"/>
              <a:gd name="T12" fmla="*/ 0 w 150"/>
              <a:gd name="T13" fmla="*/ 193675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92"/>
              <a:gd name="T23" fmla="*/ 150 w 150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92">
                <a:moveTo>
                  <a:pt x="0" y="183"/>
                </a:moveTo>
                <a:lnTo>
                  <a:pt x="17" y="192"/>
                </a:lnTo>
                <a:lnTo>
                  <a:pt x="150" y="9"/>
                </a:lnTo>
                <a:lnTo>
                  <a:pt x="132" y="0"/>
                </a:lnTo>
                <a:lnTo>
                  <a:pt x="0" y="1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Freeform 686"/>
          <p:cNvSpPr>
            <a:spLocks/>
          </p:cNvSpPr>
          <p:nvPr/>
        </p:nvSpPr>
        <p:spPr bwMode="auto">
          <a:xfrm>
            <a:off x="5138738" y="3765550"/>
            <a:ext cx="192087" cy="214313"/>
          </a:xfrm>
          <a:custGeom>
            <a:avLst/>
            <a:gdLst>
              <a:gd name="T0" fmla="*/ 0 w 177"/>
              <a:gd name="T1" fmla="*/ 204764 h 202"/>
              <a:gd name="T2" fmla="*/ 19534 w 177"/>
              <a:gd name="T3" fmla="*/ 214313 h 202"/>
              <a:gd name="T4" fmla="*/ 192087 w 177"/>
              <a:gd name="T5" fmla="*/ 20158 h 202"/>
              <a:gd name="T6" fmla="*/ 192087 w 177"/>
              <a:gd name="T7" fmla="*/ 20158 h 202"/>
              <a:gd name="T8" fmla="*/ 182320 w 177"/>
              <a:gd name="T9" fmla="*/ 0 h 202"/>
              <a:gd name="T10" fmla="*/ 172553 w 177"/>
              <a:gd name="T11" fmla="*/ 9549 h 202"/>
              <a:gd name="T12" fmla="*/ 0 w 177"/>
              <a:gd name="T13" fmla="*/ 204764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7"/>
              <a:gd name="T22" fmla="*/ 0 h 202"/>
              <a:gd name="T23" fmla="*/ 177 w 177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7" h="202">
                <a:moveTo>
                  <a:pt x="0" y="193"/>
                </a:moveTo>
                <a:lnTo>
                  <a:pt x="18" y="202"/>
                </a:lnTo>
                <a:lnTo>
                  <a:pt x="177" y="19"/>
                </a:lnTo>
                <a:lnTo>
                  <a:pt x="168" y="0"/>
                </a:lnTo>
                <a:lnTo>
                  <a:pt x="159" y="9"/>
                </a:lnTo>
                <a:lnTo>
                  <a:pt x="0" y="1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Freeform 687"/>
          <p:cNvSpPr>
            <a:spLocks/>
          </p:cNvSpPr>
          <p:nvPr/>
        </p:nvSpPr>
        <p:spPr bwMode="auto">
          <a:xfrm>
            <a:off x="5321300" y="3581400"/>
            <a:ext cx="201613" cy="204788"/>
          </a:xfrm>
          <a:custGeom>
            <a:avLst/>
            <a:gdLst>
              <a:gd name="T0" fmla="*/ 0 w 186"/>
              <a:gd name="T1" fmla="*/ 184628 h 193"/>
              <a:gd name="T2" fmla="*/ 9755 w 186"/>
              <a:gd name="T3" fmla="*/ 204788 h 193"/>
              <a:gd name="T4" fmla="*/ 201613 w 186"/>
              <a:gd name="T5" fmla="*/ 19099 h 193"/>
              <a:gd name="T6" fmla="*/ 201613 w 186"/>
              <a:gd name="T7" fmla="*/ 19099 h 193"/>
              <a:gd name="T8" fmla="*/ 191858 w 186"/>
              <a:gd name="T9" fmla="*/ 0 h 193"/>
              <a:gd name="T10" fmla="*/ 191858 w 186"/>
              <a:gd name="T11" fmla="*/ 0 h 193"/>
              <a:gd name="T12" fmla="*/ 0 w 186"/>
              <a:gd name="T13" fmla="*/ 184628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6"/>
              <a:gd name="T22" fmla="*/ 0 h 193"/>
              <a:gd name="T23" fmla="*/ 186 w 186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6" h="193">
                <a:moveTo>
                  <a:pt x="0" y="174"/>
                </a:moveTo>
                <a:lnTo>
                  <a:pt x="9" y="193"/>
                </a:lnTo>
                <a:lnTo>
                  <a:pt x="186" y="18"/>
                </a:lnTo>
                <a:lnTo>
                  <a:pt x="177" y="0"/>
                </a:lnTo>
                <a:lnTo>
                  <a:pt x="0" y="1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Freeform 688"/>
          <p:cNvSpPr>
            <a:spLocks/>
          </p:cNvSpPr>
          <p:nvPr/>
        </p:nvSpPr>
        <p:spPr bwMode="auto">
          <a:xfrm>
            <a:off x="5513388" y="3416300"/>
            <a:ext cx="201612" cy="184150"/>
          </a:xfrm>
          <a:custGeom>
            <a:avLst/>
            <a:gdLst>
              <a:gd name="T0" fmla="*/ 0 w 185"/>
              <a:gd name="T1" fmla="*/ 165100 h 174"/>
              <a:gd name="T2" fmla="*/ 9808 w 185"/>
              <a:gd name="T3" fmla="*/ 184150 h 174"/>
              <a:gd name="T4" fmla="*/ 201612 w 185"/>
              <a:gd name="T5" fmla="*/ 20108 h 174"/>
              <a:gd name="T6" fmla="*/ 201612 w 185"/>
              <a:gd name="T7" fmla="*/ 20108 h 174"/>
              <a:gd name="T8" fmla="*/ 191804 w 185"/>
              <a:gd name="T9" fmla="*/ 0 h 174"/>
              <a:gd name="T10" fmla="*/ 191804 w 185"/>
              <a:gd name="T11" fmla="*/ 0 h 174"/>
              <a:gd name="T12" fmla="*/ 0 w 185"/>
              <a:gd name="T13" fmla="*/ 165100 h 1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174"/>
              <a:gd name="T23" fmla="*/ 185 w 185"/>
              <a:gd name="T24" fmla="*/ 174 h 1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174">
                <a:moveTo>
                  <a:pt x="0" y="156"/>
                </a:moveTo>
                <a:lnTo>
                  <a:pt x="9" y="174"/>
                </a:lnTo>
                <a:lnTo>
                  <a:pt x="185" y="19"/>
                </a:lnTo>
                <a:lnTo>
                  <a:pt x="176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Freeform 689"/>
          <p:cNvSpPr>
            <a:spLocks/>
          </p:cNvSpPr>
          <p:nvPr/>
        </p:nvSpPr>
        <p:spPr bwMode="auto">
          <a:xfrm>
            <a:off x="5705475" y="3270250"/>
            <a:ext cx="220663" cy="166688"/>
          </a:xfrm>
          <a:custGeom>
            <a:avLst/>
            <a:gdLst>
              <a:gd name="T0" fmla="*/ 0 w 204"/>
              <a:gd name="T1" fmla="*/ 146386 h 156"/>
              <a:gd name="T2" fmla="*/ 9735 w 204"/>
              <a:gd name="T3" fmla="*/ 166688 h 156"/>
              <a:gd name="T4" fmla="*/ 220663 w 204"/>
              <a:gd name="T5" fmla="*/ 19233 h 156"/>
              <a:gd name="T6" fmla="*/ 220663 w 204"/>
              <a:gd name="T7" fmla="*/ 19233 h 156"/>
              <a:gd name="T8" fmla="*/ 210928 w 204"/>
              <a:gd name="T9" fmla="*/ 0 h 156"/>
              <a:gd name="T10" fmla="*/ 210928 w 204"/>
              <a:gd name="T11" fmla="*/ 0 h 156"/>
              <a:gd name="T12" fmla="*/ 0 w 204"/>
              <a:gd name="T13" fmla="*/ 146386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4"/>
              <a:gd name="T22" fmla="*/ 0 h 156"/>
              <a:gd name="T23" fmla="*/ 204 w 204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4" h="156">
                <a:moveTo>
                  <a:pt x="0" y="137"/>
                </a:moveTo>
                <a:lnTo>
                  <a:pt x="9" y="156"/>
                </a:lnTo>
                <a:lnTo>
                  <a:pt x="204" y="18"/>
                </a:lnTo>
                <a:lnTo>
                  <a:pt x="195" y="0"/>
                </a:lnTo>
                <a:lnTo>
                  <a:pt x="0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Freeform 690"/>
          <p:cNvSpPr>
            <a:spLocks/>
          </p:cNvSpPr>
          <p:nvPr/>
        </p:nvSpPr>
        <p:spPr bwMode="auto">
          <a:xfrm>
            <a:off x="5916613" y="3163888"/>
            <a:ext cx="230187" cy="127000"/>
          </a:xfrm>
          <a:custGeom>
            <a:avLst/>
            <a:gdLst>
              <a:gd name="T0" fmla="*/ 0 w 212"/>
              <a:gd name="T1" fmla="*/ 107790 h 119"/>
              <a:gd name="T2" fmla="*/ 9772 w 212"/>
              <a:gd name="T3" fmla="*/ 127000 h 119"/>
              <a:gd name="T4" fmla="*/ 230187 w 212"/>
              <a:gd name="T5" fmla="*/ 19210 h 119"/>
              <a:gd name="T6" fmla="*/ 220415 w 212"/>
              <a:gd name="T7" fmla="*/ 0 h 119"/>
              <a:gd name="T8" fmla="*/ 0 w 212"/>
              <a:gd name="T9" fmla="*/ 10779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19"/>
              <a:gd name="T17" fmla="*/ 212 w 212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19">
                <a:moveTo>
                  <a:pt x="0" y="101"/>
                </a:moveTo>
                <a:lnTo>
                  <a:pt x="9" y="119"/>
                </a:lnTo>
                <a:lnTo>
                  <a:pt x="212" y="18"/>
                </a:lnTo>
                <a:lnTo>
                  <a:pt x="203" y="0"/>
                </a:lnTo>
                <a:lnTo>
                  <a:pt x="0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Freeform 691"/>
          <p:cNvSpPr>
            <a:spLocks/>
          </p:cNvSpPr>
          <p:nvPr/>
        </p:nvSpPr>
        <p:spPr bwMode="auto">
          <a:xfrm>
            <a:off x="4851400" y="4814888"/>
            <a:ext cx="19050" cy="19050"/>
          </a:xfrm>
          <a:custGeom>
            <a:avLst/>
            <a:gdLst>
              <a:gd name="T0" fmla="*/ 9525 w 18"/>
              <a:gd name="T1" fmla="*/ 0 h 18"/>
              <a:gd name="T2" fmla="*/ 0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19050 w 18"/>
              <a:gd name="T9" fmla="*/ 9525 h 18"/>
              <a:gd name="T10" fmla="*/ 19050 w 18"/>
              <a:gd name="T11" fmla="*/ 9525 h 18"/>
              <a:gd name="T12" fmla="*/ 19050 w 18"/>
              <a:gd name="T13" fmla="*/ 0 h 18"/>
              <a:gd name="T14" fmla="*/ 9525 w 18"/>
              <a:gd name="T15" fmla="*/ 0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Freeform 692"/>
          <p:cNvSpPr>
            <a:spLocks/>
          </p:cNvSpPr>
          <p:nvPr/>
        </p:nvSpPr>
        <p:spPr bwMode="auto">
          <a:xfrm>
            <a:off x="4775200" y="4699000"/>
            <a:ext cx="123825" cy="144463"/>
          </a:xfrm>
          <a:custGeom>
            <a:avLst/>
            <a:gdLst>
              <a:gd name="T0" fmla="*/ 85809 w 114"/>
              <a:gd name="T1" fmla="*/ 115992 h 137"/>
              <a:gd name="T2" fmla="*/ 47792 w 114"/>
              <a:gd name="T3" fmla="*/ 144463 h 137"/>
              <a:gd name="T4" fmla="*/ 0 w 114"/>
              <a:gd name="T5" fmla="*/ 0 h 137"/>
              <a:gd name="T6" fmla="*/ 123825 w 114"/>
              <a:gd name="T7" fmla="*/ 97012 h 137"/>
              <a:gd name="T8" fmla="*/ 85809 w 114"/>
              <a:gd name="T9" fmla="*/ 115992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37"/>
              <a:gd name="T17" fmla="*/ 114 w 114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37">
                <a:moveTo>
                  <a:pt x="79" y="110"/>
                </a:moveTo>
                <a:lnTo>
                  <a:pt x="44" y="137"/>
                </a:lnTo>
                <a:lnTo>
                  <a:pt x="0" y="0"/>
                </a:lnTo>
                <a:lnTo>
                  <a:pt x="114" y="92"/>
                </a:lnTo>
                <a:lnTo>
                  <a:pt x="79" y="11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Freeform 693"/>
          <p:cNvSpPr>
            <a:spLocks/>
          </p:cNvSpPr>
          <p:nvPr/>
        </p:nvSpPr>
        <p:spPr bwMode="auto">
          <a:xfrm>
            <a:off x="4775200" y="4699000"/>
            <a:ext cx="123825" cy="144463"/>
          </a:xfrm>
          <a:custGeom>
            <a:avLst/>
            <a:gdLst>
              <a:gd name="T0" fmla="*/ 85809 w 114"/>
              <a:gd name="T1" fmla="*/ 115992 h 137"/>
              <a:gd name="T2" fmla="*/ 47792 w 114"/>
              <a:gd name="T3" fmla="*/ 144463 h 137"/>
              <a:gd name="T4" fmla="*/ 0 w 114"/>
              <a:gd name="T5" fmla="*/ 0 h 137"/>
              <a:gd name="T6" fmla="*/ 123825 w 114"/>
              <a:gd name="T7" fmla="*/ 97012 h 137"/>
              <a:gd name="T8" fmla="*/ 85809 w 114"/>
              <a:gd name="T9" fmla="*/ 115992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37"/>
              <a:gd name="T17" fmla="*/ 114 w 114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37">
                <a:moveTo>
                  <a:pt x="79" y="110"/>
                </a:moveTo>
                <a:lnTo>
                  <a:pt x="44" y="137"/>
                </a:lnTo>
                <a:lnTo>
                  <a:pt x="0" y="0"/>
                </a:lnTo>
                <a:lnTo>
                  <a:pt x="114" y="92"/>
                </a:lnTo>
                <a:lnTo>
                  <a:pt x="79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Freeform 694"/>
          <p:cNvSpPr>
            <a:spLocks/>
          </p:cNvSpPr>
          <p:nvPr/>
        </p:nvSpPr>
        <p:spPr bwMode="auto">
          <a:xfrm>
            <a:off x="7316788" y="4970463"/>
            <a:ext cx="153987" cy="106362"/>
          </a:xfrm>
          <a:custGeom>
            <a:avLst/>
            <a:gdLst>
              <a:gd name="T0" fmla="*/ 153987 w 142"/>
              <a:gd name="T1" fmla="*/ 19145 h 100"/>
              <a:gd name="T2" fmla="*/ 144227 w 142"/>
              <a:gd name="T3" fmla="*/ 0 h 100"/>
              <a:gd name="T4" fmla="*/ 0 w 142"/>
              <a:gd name="T5" fmla="*/ 87217 h 100"/>
              <a:gd name="T6" fmla="*/ 0 w 142"/>
              <a:gd name="T7" fmla="*/ 87217 h 100"/>
              <a:gd name="T8" fmla="*/ 9760 w 142"/>
              <a:gd name="T9" fmla="*/ 106362 h 100"/>
              <a:gd name="T10" fmla="*/ 9760 w 142"/>
              <a:gd name="T11" fmla="*/ 106362 h 100"/>
              <a:gd name="T12" fmla="*/ 153987 w 142"/>
              <a:gd name="T13" fmla="*/ 19145 h 1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100"/>
              <a:gd name="T23" fmla="*/ 142 w 142"/>
              <a:gd name="T24" fmla="*/ 100 h 1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100">
                <a:moveTo>
                  <a:pt x="142" y="18"/>
                </a:moveTo>
                <a:lnTo>
                  <a:pt x="133" y="0"/>
                </a:lnTo>
                <a:lnTo>
                  <a:pt x="0" y="82"/>
                </a:lnTo>
                <a:lnTo>
                  <a:pt x="9" y="100"/>
                </a:lnTo>
                <a:lnTo>
                  <a:pt x="14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Freeform 695"/>
          <p:cNvSpPr>
            <a:spLocks/>
          </p:cNvSpPr>
          <p:nvPr/>
        </p:nvSpPr>
        <p:spPr bwMode="auto">
          <a:xfrm>
            <a:off x="7154863" y="5057775"/>
            <a:ext cx="171450" cy="87313"/>
          </a:xfrm>
          <a:custGeom>
            <a:avLst/>
            <a:gdLst>
              <a:gd name="T0" fmla="*/ 171450 w 159"/>
              <a:gd name="T1" fmla="*/ 18935 h 83"/>
              <a:gd name="T2" fmla="*/ 161745 w 159"/>
              <a:gd name="T3" fmla="*/ 0 h 83"/>
              <a:gd name="T4" fmla="*/ 0 w 159"/>
              <a:gd name="T5" fmla="*/ 67326 h 83"/>
              <a:gd name="T6" fmla="*/ 0 w 159"/>
              <a:gd name="T7" fmla="*/ 67326 h 83"/>
              <a:gd name="T8" fmla="*/ 9705 w 159"/>
              <a:gd name="T9" fmla="*/ 87313 h 83"/>
              <a:gd name="T10" fmla="*/ 9705 w 159"/>
              <a:gd name="T11" fmla="*/ 87313 h 83"/>
              <a:gd name="T12" fmla="*/ 171450 w 159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83"/>
              <a:gd name="T23" fmla="*/ 159 w 159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83">
                <a:moveTo>
                  <a:pt x="159" y="18"/>
                </a:moveTo>
                <a:lnTo>
                  <a:pt x="150" y="0"/>
                </a:lnTo>
                <a:lnTo>
                  <a:pt x="0" y="64"/>
                </a:lnTo>
                <a:lnTo>
                  <a:pt x="9" y="83"/>
                </a:lnTo>
                <a:lnTo>
                  <a:pt x="15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Freeform 696"/>
          <p:cNvSpPr>
            <a:spLocks/>
          </p:cNvSpPr>
          <p:nvPr/>
        </p:nvSpPr>
        <p:spPr bwMode="auto">
          <a:xfrm>
            <a:off x="6808788" y="5124450"/>
            <a:ext cx="355600" cy="127000"/>
          </a:xfrm>
          <a:custGeom>
            <a:avLst/>
            <a:gdLst>
              <a:gd name="T0" fmla="*/ 355600 w 327"/>
              <a:gd name="T1" fmla="*/ 20277 h 119"/>
              <a:gd name="T2" fmla="*/ 345813 w 327"/>
              <a:gd name="T3" fmla="*/ 0 h 119"/>
              <a:gd name="T4" fmla="*/ 0 w 327"/>
              <a:gd name="T5" fmla="*/ 107790 h 119"/>
              <a:gd name="T6" fmla="*/ 0 w 327"/>
              <a:gd name="T7" fmla="*/ 107790 h 119"/>
              <a:gd name="T8" fmla="*/ 0 w 327"/>
              <a:gd name="T9" fmla="*/ 127000 h 119"/>
              <a:gd name="T10" fmla="*/ 9787 w 327"/>
              <a:gd name="T11" fmla="*/ 127000 h 119"/>
              <a:gd name="T12" fmla="*/ 355600 w 327"/>
              <a:gd name="T13" fmla="*/ 20277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7"/>
              <a:gd name="T22" fmla="*/ 0 h 119"/>
              <a:gd name="T23" fmla="*/ 327 w 327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7" h="119">
                <a:moveTo>
                  <a:pt x="327" y="19"/>
                </a:moveTo>
                <a:lnTo>
                  <a:pt x="318" y="0"/>
                </a:lnTo>
                <a:lnTo>
                  <a:pt x="0" y="101"/>
                </a:lnTo>
                <a:lnTo>
                  <a:pt x="0" y="119"/>
                </a:lnTo>
                <a:lnTo>
                  <a:pt x="9" y="119"/>
                </a:lnTo>
                <a:lnTo>
                  <a:pt x="327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Freeform 697"/>
          <p:cNvSpPr>
            <a:spLocks/>
          </p:cNvSpPr>
          <p:nvPr/>
        </p:nvSpPr>
        <p:spPr bwMode="auto">
          <a:xfrm>
            <a:off x="6415088" y="5232400"/>
            <a:ext cx="393700" cy="58738"/>
          </a:xfrm>
          <a:custGeom>
            <a:avLst/>
            <a:gdLst>
              <a:gd name="T0" fmla="*/ 393700 w 362"/>
              <a:gd name="T1" fmla="*/ 19223 h 55"/>
              <a:gd name="T2" fmla="*/ 393700 w 362"/>
              <a:gd name="T3" fmla="*/ 0 h 55"/>
              <a:gd name="T4" fmla="*/ 0 w 362"/>
              <a:gd name="T5" fmla="*/ 39515 h 55"/>
              <a:gd name="T6" fmla="*/ 0 w 362"/>
              <a:gd name="T7" fmla="*/ 39515 h 55"/>
              <a:gd name="T8" fmla="*/ 0 w 362"/>
              <a:gd name="T9" fmla="*/ 58738 h 55"/>
              <a:gd name="T10" fmla="*/ 0 w 362"/>
              <a:gd name="T11" fmla="*/ 58738 h 55"/>
              <a:gd name="T12" fmla="*/ 393700 w 36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55"/>
              <a:gd name="T23" fmla="*/ 362 w 36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55">
                <a:moveTo>
                  <a:pt x="362" y="18"/>
                </a:moveTo>
                <a:lnTo>
                  <a:pt x="362" y="0"/>
                </a:lnTo>
                <a:lnTo>
                  <a:pt x="0" y="37"/>
                </a:lnTo>
                <a:lnTo>
                  <a:pt x="0" y="55"/>
                </a:lnTo>
                <a:lnTo>
                  <a:pt x="36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Freeform 698"/>
          <p:cNvSpPr>
            <a:spLocks/>
          </p:cNvSpPr>
          <p:nvPr/>
        </p:nvSpPr>
        <p:spPr bwMode="auto">
          <a:xfrm>
            <a:off x="6021388" y="5272088"/>
            <a:ext cx="393700" cy="19050"/>
          </a:xfrm>
          <a:custGeom>
            <a:avLst/>
            <a:gdLst>
              <a:gd name="T0" fmla="*/ 393700 w 362"/>
              <a:gd name="T1" fmla="*/ 19050 h 18"/>
              <a:gd name="T2" fmla="*/ 393700 w 362"/>
              <a:gd name="T3" fmla="*/ 0 h 18"/>
              <a:gd name="T4" fmla="*/ 0 w 362"/>
              <a:gd name="T5" fmla="*/ 0 h 18"/>
              <a:gd name="T6" fmla="*/ 0 w 362"/>
              <a:gd name="T7" fmla="*/ 0 h 18"/>
              <a:gd name="T8" fmla="*/ 0 w 362"/>
              <a:gd name="T9" fmla="*/ 19050 h 18"/>
              <a:gd name="T10" fmla="*/ 0 w 362"/>
              <a:gd name="T11" fmla="*/ 19050 h 18"/>
              <a:gd name="T12" fmla="*/ 393700 w 362"/>
              <a:gd name="T13" fmla="*/ 1905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18"/>
              <a:gd name="T23" fmla="*/ 362 w 362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18">
                <a:moveTo>
                  <a:pt x="362" y="18"/>
                </a:moveTo>
                <a:lnTo>
                  <a:pt x="362" y="0"/>
                </a:lnTo>
                <a:lnTo>
                  <a:pt x="0" y="0"/>
                </a:lnTo>
                <a:lnTo>
                  <a:pt x="0" y="18"/>
                </a:lnTo>
                <a:lnTo>
                  <a:pt x="36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Freeform 699"/>
          <p:cNvSpPr>
            <a:spLocks/>
          </p:cNvSpPr>
          <p:nvPr/>
        </p:nvSpPr>
        <p:spPr bwMode="auto">
          <a:xfrm>
            <a:off x="5646738" y="5213350"/>
            <a:ext cx="374650" cy="77788"/>
          </a:xfrm>
          <a:custGeom>
            <a:avLst/>
            <a:gdLst>
              <a:gd name="T0" fmla="*/ 374650 w 345"/>
              <a:gd name="T1" fmla="*/ 77788 h 73"/>
              <a:gd name="T2" fmla="*/ 374650 w 345"/>
              <a:gd name="T3" fmla="*/ 58607 h 73"/>
              <a:gd name="T4" fmla="*/ 0 w 345"/>
              <a:gd name="T5" fmla="*/ 0 h 73"/>
              <a:gd name="T6" fmla="*/ 9773 w 345"/>
              <a:gd name="T7" fmla="*/ 0 h 73"/>
              <a:gd name="T8" fmla="*/ 0 w 345"/>
              <a:gd name="T9" fmla="*/ 19181 h 73"/>
              <a:gd name="T10" fmla="*/ 0 w 345"/>
              <a:gd name="T11" fmla="*/ 19181 h 73"/>
              <a:gd name="T12" fmla="*/ 374650 w 345"/>
              <a:gd name="T13" fmla="*/ 77788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"/>
              <a:gd name="T22" fmla="*/ 0 h 73"/>
              <a:gd name="T23" fmla="*/ 345 w 34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" h="73">
                <a:moveTo>
                  <a:pt x="345" y="73"/>
                </a:moveTo>
                <a:lnTo>
                  <a:pt x="345" y="55"/>
                </a:lnTo>
                <a:lnTo>
                  <a:pt x="0" y="0"/>
                </a:lnTo>
                <a:lnTo>
                  <a:pt x="9" y="0"/>
                </a:lnTo>
                <a:lnTo>
                  <a:pt x="0" y="18"/>
                </a:lnTo>
                <a:lnTo>
                  <a:pt x="345" y="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Freeform 700"/>
          <p:cNvSpPr>
            <a:spLocks/>
          </p:cNvSpPr>
          <p:nvPr/>
        </p:nvSpPr>
        <p:spPr bwMode="auto">
          <a:xfrm>
            <a:off x="5311775" y="5114925"/>
            <a:ext cx="346075" cy="117475"/>
          </a:xfrm>
          <a:custGeom>
            <a:avLst/>
            <a:gdLst>
              <a:gd name="T0" fmla="*/ 336280 w 318"/>
              <a:gd name="T1" fmla="*/ 117475 h 110"/>
              <a:gd name="T2" fmla="*/ 346075 w 318"/>
              <a:gd name="T3" fmla="*/ 98252 h 110"/>
              <a:gd name="T4" fmla="*/ 9795 w 318"/>
              <a:gd name="T5" fmla="*/ 0 h 110"/>
              <a:gd name="T6" fmla="*/ 9795 w 318"/>
              <a:gd name="T7" fmla="*/ 0 h 110"/>
              <a:gd name="T8" fmla="*/ 0 w 318"/>
              <a:gd name="T9" fmla="*/ 19223 h 110"/>
              <a:gd name="T10" fmla="*/ 0 w 318"/>
              <a:gd name="T11" fmla="*/ 19223 h 110"/>
              <a:gd name="T12" fmla="*/ 336280 w 318"/>
              <a:gd name="T13" fmla="*/ 117475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8"/>
              <a:gd name="T22" fmla="*/ 0 h 110"/>
              <a:gd name="T23" fmla="*/ 318 w 31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8" h="110">
                <a:moveTo>
                  <a:pt x="309" y="110"/>
                </a:moveTo>
                <a:lnTo>
                  <a:pt x="318" y="92"/>
                </a:lnTo>
                <a:lnTo>
                  <a:pt x="9" y="0"/>
                </a:lnTo>
                <a:lnTo>
                  <a:pt x="0" y="18"/>
                </a:lnTo>
                <a:lnTo>
                  <a:pt x="309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Freeform 701"/>
          <p:cNvSpPr>
            <a:spLocks/>
          </p:cNvSpPr>
          <p:nvPr/>
        </p:nvSpPr>
        <p:spPr bwMode="auto">
          <a:xfrm>
            <a:off x="5043488" y="4979988"/>
            <a:ext cx="277812" cy="153987"/>
          </a:xfrm>
          <a:custGeom>
            <a:avLst/>
            <a:gdLst>
              <a:gd name="T0" fmla="*/ 268045 w 256"/>
              <a:gd name="T1" fmla="*/ 153987 h 146"/>
              <a:gd name="T2" fmla="*/ 277812 w 256"/>
              <a:gd name="T3" fmla="*/ 135002 h 146"/>
              <a:gd name="T4" fmla="*/ 9767 w 256"/>
              <a:gd name="T5" fmla="*/ 0 h 146"/>
              <a:gd name="T6" fmla="*/ 9767 w 256"/>
              <a:gd name="T7" fmla="*/ 0 h 146"/>
              <a:gd name="T8" fmla="*/ 0 w 256"/>
              <a:gd name="T9" fmla="*/ 18985 h 146"/>
              <a:gd name="T10" fmla="*/ 0 w 256"/>
              <a:gd name="T11" fmla="*/ 18985 h 146"/>
              <a:gd name="T12" fmla="*/ 268045 w 256"/>
              <a:gd name="T13" fmla="*/ 15398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6"/>
              <a:gd name="T22" fmla="*/ 0 h 146"/>
              <a:gd name="T23" fmla="*/ 256 w 256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6" h="146">
                <a:moveTo>
                  <a:pt x="247" y="146"/>
                </a:moveTo>
                <a:lnTo>
                  <a:pt x="256" y="128"/>
                </a:lnTo>
                <a:lnTo>
                  <a:pt x="9" y="0"/>
                </a:lnTo>
                <a:lnTo>
                  <a:pt x="0" y="18"/>
                </a:lnTo>
                <a:lnTo>
                  <a:pt x="247" y="1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Freeform 702"/>
          <p:cNvSpPr>
            <a:spLocks/>
          </p:cNvSpPr>
          <p:nvPr/>
        </p:nvSpPr>
        <p:spPr bwMode="auto">
          <a:xfrm>
            <a:off x="4927600" y="4902200"/>
            <a:ext cx="125413" cy="96838"/>
          </a:xfrm>
          <a:custGeom>
            <a:avLst/>
            <a:gdLst>
              <a:gd name="T0" fmla="*/ 115598 w 115"/>
              <a:gd name="T1" fmla="*/ 96838 h 92"/>
              <a:gd name="T2" fmla="*/ 125413 w 115"/>
              <a:gd name="T3" fmla="*/ 77891 h 92"/>
              <a:gd name="T4" fmla="*/ 19630 w 115"/>
              <a:gd name="T5" fmla="*/ 0 h 92"/>
              <a:gd name="T6" fmla="*/ 19630 w 115"/>
              <a:gd name="T7" fmla="*/ 10526 h 92"/>
              <a:gd name="T8" fmla="*/ 0 w 115"/>
              <a:gd name="T9" fmla="*/ 19999 h 92"/>
              <a:gd name="T10" fmla="*/ 9815 w 115"/>
              <a:gd name="T11" fmla="*/ 19999 h 92"/>
              <a:gd name="T12" fmla="*/ 115598 w 115"/>
              <a:gd name="T13" fmla="*/ 96838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92"/>
              <a:gd name="T23" fmla="*/ 115 w 115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92">
                <a:moveTo>
                  <a:pt x="106" y="92"/>
                </a:moveTo>
                <a:lnTo>
                  <a:pt x="115" y="74"/>
                </a:lnTo>
                <a:lnTo>
                  <a:pt x="18" y="0"/>
                </a:lnTo>
                <a:lnTo>
                  <a:pt x="18" y="10"/>
                </a:lnTo>
                <a:lnTo>
                  <a:pt x="0" y="19"/>
                </a:lnTo>
                <a:lnTo>
                  <a:pt x="9" y="19"/>
                </a:lnTo>
                <a:lnTo>
                  <a:pt x="106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Freeform 703"/>
          <p:cNvSpPr>
            <a:spLocks/>
          </p:cNvSpPr>
          <p:nvPr/>
        </p:nvSpPr>
        <p:spPr bwMode="auto">
          <a:xfrm>
            <a:off x="4851400" y="4814888"/>
            <a:ext cx="96838" cy="106362"/>
          </a:xfrm>
          <a:custGeom>
            <a:avLst/>
            <a:gdLst>
              <a:gd name="T0" fmla="*/ 77253 w 89"/>
              <a:gd name="T1" fmla="*/ 106362 h 101"/>
              <a:gd name="T2" fmla="*/ 96838 w 89"/>
              <a:gd name="T3" fmla="*/ 96884 h 101"/>
              <a:gd name="T4" fmla="*/ 19585 w 89"/>
              <a:gd name="T5" fmla="*/ 0 h 101"/>
              <a:gd name="T6" fmla="*/ 0 w 89"/>
              <a:gd name="T7" fmla="*/ 9478 h 101"/>
              <a:gd name="T8" fmla="*/ 77253 w 89"/>
              <a:gd name="T9" fmla="*/ 106362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01"/>
              <a:gd name="T17" fmla="*/ 89 w 89"/>
              <a:gd name="T18" fmla="*/ 101 h 1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01">
                <a:moveTo>
                  <a:pt x="71" y="101"/>
                </a:moveTo>
                <a:lnTo>
                  <a:pt x="89" y="92"/>
                </a:lnTo>
                <a:lnTo>
                  <a:pt x="18" y="0"/>
                </a:lnTo>
                <a:lnTo>
                  <a:pt x="0" y="9"/>
                </a:lnTo>
                <a:lnTo>
                  <a:pt x="71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704"/>
          <p:cNvSpPr>
            <a:spLocks/>
          </p:cNvSpPr>
          <p:nvPr/>
        </p:nvSpPr>
        <p:spPr bwMode="auto">
          <a:xfrm>
            <a:off x="7700963" y="4756150"/>
            <a:ext cx="19050" cy="19050"/>
          </a:xfrm>
          <a:custGeom>
            <a:avLst/>
            <a:gdLst>
              <a:gd name="T0" fmla="*/ 10085 w 17"/>
              <a:gd name="T1" fmla="*/ 19050 h 18"/>
              <a:gd name="T2" fmla="*/ 10085 w 17"/>
              <a:gd name="T3" fmla="*/ 19050 h 18"/>
              <a:gd name="T4" fmla="*/ 19050 w 17"/>
              <a:gd name="T5" fmla="*/ 19050 h 18"/>
              <a:gd name="T6" fmla="*/ 19050 w 17"/>
              <a:gd name="T7" fmla="*/ 9525 h 18"/>
              <a:gd name="T8" fmla="*/ 19050 w 17"/>
              <a:gd name="T9" fmla="*/ 0 h 18"/>
              <a:gd name="T10" fmla="*/ 10085 w 17"/>
              <a:gd name="T11" fmla="*/ 0 h 18"/>
              <a:gd name="T12" fmla="*/ 10085 w 17"/>
              <a:gd name="T13" fmla="*/ 0 h 18"/>
              <a:gd name="T14" fmla="*/ 0 w 17"/>
              <a:gd name="T15" fmla="*/ 9525 h 18"/>
              <a:gd name="T16" fmla="*/ 10085 w 17"/>
              <a:gd name="T17" fmla="*/ 19050 h 18"/>
              <a:gd name="T18" fmla="*/ 1008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18"/>
                </a:move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Freeform 705"/>
          <p:cNvSpPr>
            <a:spLocks/>
          </p:cNvSpPr>
          <p:nvPr/>
        </p:nvSpPr>
        <p:spPr bwMode="auto">
          <a:xfrm>
            <a:off x="7615238" y="4746625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Freeform 706"/>
          <p:cNvSpPr>
            <a:spLocks/>
          </p:cNvSpPr>
          <p:nvPr/>
        </p:nvSpPr>
        <p:spPr bwMode="auto">
          <a:xfrm>
            <a:off x="7615238" y="4746625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Freeform 707"/>
          <p:cNvSpPr>
            <a:spLocks/>
          </p:cNvSpPr>
          <p:nvPr/>
        </p:nvSpPr>
        <p:spPr bwMode="auto">
          <a:xfrm>
            <a:off x="7826375" y="2765425"/>
            <a:ext cx="115888" cy="146050"/>
          </a:xfrm>
          <a:custGeom>
            <a:avLst/>
            <a:gdLst>
              <a:gd name="T0" fmla="*/ 18586 w 106"/>
              <a:gd name="T1" fmla="*/ 0 h 138"/>
              <a:gd name="T2" fmla="*/ 0 w 106"/>
              <a:gd name="T3" fmla="*/ 10583 h 138"/>
              <a:gd name="T4" fmla="*/ 96209 w 106"/>
              <a:gd name="T5" fmla="*/ 146050 h 138"/>
              <a:gd name="T6" fmla="*/ 96209 w 106"/>
              <a:gd name="T7" fmla="*/ 146050 h 138"/>
              <a:gd name="T8" fmla="*/ 115888 w 106"/>
              <a:gd name="T9" fmla="*/ 136525 h 138"/>
              <a:gd name="T10" fmla="*/ 115888 w 106"/>
              <a:gd name="T11" fmla="*/ 136525 h 138"/>
              <a:gd name="T12" fmla="*/ 18586 w 106"/>
              <a:gd name="T13" fmla="*/ 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38"/>
              <a:gd name="T23" fmla="*/ 106 w 106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38">
                <a:moveTo>
                  <a:pt x="17" y="0"/>
                </a:moveTo>
                <a:lnTo>
                  <a:pt x="0" y="10"/>
                </a:lnTo>
                <a:lnTo>
                  <a:pt x="88" y="138"/>
                </a:lnTo>
                <a:lnTo>
                  <a:pt x="106" y="129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Freeform 708"/>
          <p:cNvSpPr>
            <a:spLocks/>
          </p:cNvSpPr>
          <p:nvPr/>
        </p:nvSpPr>
        <p:spPr bwMode="auto">
          <a:xfrm>
            <a:off x="7921625" y="2901950"/>
            <a:ext cx="96838" cy="136525"/>
          </a:xfrm>
          <a:custGeom>
            <a:avLst/>
            <a:gdLst>
              <a:gd name="T0" fmla="*/ 19808 w 88"/>
              <a:gd name="T1" fmla="*/ 0 h 128"/>
              <a:gd name="T2" fmla="*/ 0 w 88"/>
              <a:gd name="T3" fmla="*/ 9599 h 128"/>
              <a:gd name="T4" fmla="*/ 78131 w 88"/>
              <a:gd name="T5" fmla="*/ 136525 h 128"/>
              <a:gd name="T6" fmla="*/ 78131 w 88"/>
              <a:gd name="T7" fmla="*/ 136525 h 128"/>
              <a:gd name="T8" fmla="*/ 96838 w 88"/>
              <a:gd name="T9" fmla="*/ 126926 h 128"/>
              <a:gd name="T10" fmla="*/ 96838 w 88"/>
              <a:gd name="T11" fmla="*/ 126926 h 128"/>
              <a:gd name="T12" fmla="*/ 19808 w 88"/>
              <a:gd name="T13" fmla="*/ 0 h 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"/>
              <a:gd name="T22" fmla="*/ 0 h 128"/>
              <a:gd name="T23" fmla="*/ 88 w 88"/>
              <a:gd name="T24" fmla="*/ 128 h 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" h="128">
                <a:moveTo>
                  <a:pt x="18" y="0"/>
                </a:moveTo>
                <a:lnTo>
                  <a:pt x="0" y="9"/>
                </a:lnTo>
                <a:lnTo>
                  <a:pt x="71" y="128"/>
                </a:lnTo>
                <a:lnTo>
                  <a:pt x="88" y="119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Freeform 709"/>
          <p:cNvSpPr>
            <a:spLocks/>
          </p:cNvSpPr>
          <p:nvPr/>
        </p:nvSpPr>
        <p:spPr bwMode="auto">
          <a:xfrm>
            <a:off x="7999413" y="3028950"/>
            <a:ext cx="123825" cy="280988"/>
          </a:xfrm>
          <a:custGeom>
            <a:avLst/>
            <a:gdLst>
              <a:gd name="T0" fmla="*/ 18465 w 114"/>
              <a:gd name="T1" fmla="*/ 0 h 266"/>
              <a:gd name="T2" fmla="*/ 0 w 114"/>
              <a:gd name="T3" fmla="*/ 9507 h 266"/>
              <a:gd name="T4" fmla="*/ 105360 w 114"/>
              <a:gd name="T5" fmla="*/ 280988 h 266"/>
              <a:gd name="T6" fmla="*/ 105360 w 114"/>
              <a:gd name="T7" fmla="*/ 270425 h 266"/>
              <a:gd name="T8" fmla="*/ 123825 w 114"/>
              <a:gd name="T9" fmla="*/ 270425 h 266"/>
              <a:gd name="T10" fmla="*/ 123825 w 114"/>
              <a:gd name="T11" fmla="*/ 270425 h 266"/>
              <a:gd name="T12" fmla="*/ 18465 w 114"/>
              <a:gd name="T13" fmla="*/ 0 h 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266"/>
              <a:gd name="T23" fmla="*/ 114 w 114"/>
              <a:gd name="T24" fmla="*/ 266 h 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266">
                <a:moveTo>
                  <a:pt x="17" y="0"/>
                </a:moveTo>
                <a:lnTo>
                  <a:pt x="0" y="9"/>
                </a:lnTo>
                <a:lnTo>
                  <a:pt x="97" y="266"/>
                </a:lnTo>
                <a:lnTo>
                  <a:pt x="97" y="256"/>
                </a:lnTo>
                <a:lnTo>
                  <a:pt x="114" y="256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Freeform 710"/>
          <p:cNvSpPr>
            <a:spLocks/>
          </p:cNvSpPr>
          <p:nvPr/>
        </p:nvSpPr>
        <p:spPr bwMode="auto">
          <a:xfrm>
            <a:off x="8104188" y="3300413"/>
            <a:ext cx="58737" cy="271462"/>
          </a:xfrm>
          <a:custGeom>
            <a:avLst/>
            <a:gdLst>
              <a:gd name="T0" fmla="*/ 18840 w 53"/>
              <a:gd name="T1" fmla="*/ 0 h 257"/>
              <a:gd name="T2" fmla="*/ 0 w 53"/>
              <a:gd name="T3" fmla="*/ 0 h 257"/>
              <a:gd name="T4" fmla="*/ 38789 w 53"/>
              <a:gd name="T5" fmla="*/ 271462 h 257"/>
              <a:gd name="T6" fmla="*/ 38789 w 53"/>
              <a:gd name="T7" fmla="*/ 271462 h 257"/>
              <a:gd name="T8" fmla="*/ 58737 w 53"/>
              <a:gd name="T9" fmla="*/ 271462 h 257"/>
              <a:gd name="T10" fmla="*/ 58737 w 53"/>
              <a:gd name="T11" fmla="*/ 271462 h 257"/>
              <a:gd name="T12" fmla="*/ 18840 w 53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257"/>
              <a:gd name="T23" fmla="*/ 53 w 53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257">
                <a:moveTo>
                  <a:pt x="17" y="0"/>
                </a:moveTo>
                <a:lnTo>
                  <a:pt x="0" y="0"/>
                </a:lnTo>
                <a:lnTo>
                  <a:pt x="35" y="257"/>
                </a:lnTo>
                <a:lnTo>
                  <a:pt x="53" y="257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Freeform 711"/>
          <p:cNvSpPr>
            <a:spLocks/>
          </p:cNvSpPr>
          <p:nvPr/>
        </p:nvSpPr>
        <p:spPr bwMode="auto">
          <a:xfrm>
            <a:off x="8123238" y="3571875"/>
            <a:ext cx="39687" cy="273050"/>
          </a:xfrm>
          <a:custGeom>
            <a:avLst/>
            <a:gdLst>
              <a:gd name="T0" fmla="*/ 39687 w 36"/>
              <a:gd name="T1" fmla="*/ 0 h 257"/>
              <a:gd name="T2" fmla="*/ 19844 w 36"/>
              <a:gd name="T3" fmla="*/ 0 h 257"/>
              <a:gd name="T4" fmla="*/ 0 w 36"/>
              <a:gd name="T5" fmla="*/ 273050 h 257"/>
              <a:gd name="T6" fmla="*/ 0 w 36"/>
              <a:gd name="T7" fmla="*/ 273050 h 257"/>
              <a:gd name="T8" fmla="*/ 19844 w 36"/>
              <a:gd name="T9" fmla="*/ 273050 h 257"/>
              <a:gd name="T10" fmla="*/ 19844 w 36"/>
              <a:gd name="T11" fmla="*/ 273050 h 257"/>
              <a:gd name="T12" fmla="*/ 39687 w 36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257"/>
              <a:gd name="T23" fmla="*/ 36 w 36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257">
                <a:moveTo>
                  <a:pt x="36" y="0"/>
                </a:moveTo>
                <a:lnTo>
                  <a:pt x="18" y="0"/>
                </a:lnTo>
                <a:lnTo>
                  <a:pt x="0" y="257"/>
                </a:lnTo>
                <a:lnTo>
                  <a:pt x="18" y="257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Freeform 712"/>
          <p:cNvSpPr>
            <a:spLocks/>
          </p:cNvSpPr>
          <p:nvPr/>
        </p:nvSpPr>
        <p:spPr bwMode="auto">
          <a:xfrm>
            <a:off x="8075613" y="3844925"/>
            <a:ext cx="66675" cy="222250"/>
          </a:xfrm>
          <a:custGeom>
            <a:avLst/>
            <a:gdLst>
              <a:gd name="T0" fmla="*/ 66675 w 62"/>
              <a:gd name="T1" fmla="*/ 0 h 210"/>
              <a:gd name="T2" fmla="*/ 47318 w 62"/>
              <a:gd name="T3" fmla="*/ 0 h 210"/>
              <a:gd name="T4" fmla="*/ 0 w 62"/>
              <a:gd name="T5" fmla="*/ 212725 h 210"/>
              <a:gd name="T6" fmla="*/ 0 w 62"/>
              <a:gd name="T7" fmla="*/ 212725 h 210"/>
              <a:gd name="T8" fmla="*/ 19357 w 62"/>
              <a:gd name="T9" fmla="*/ 222250 h 210"/>
              <a:gd name="T10" fmla="*/ 19357 w 62"/>
              <a:gd name="T11" fmla="*/ 212725 h 210"/>
              <a:gd name="T12" fmla="*/ 66675 w 62"/>
              <a:gd name="T13" fmla="*/ 0 h 2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210"/>
              <a:gd name="T23" fmla="*/ 62 w 62"/>
              <a:gd name="T24" fmla="*/ 210 h 2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210">
                <a:moveTo>
                  <a:pt x="62" y="0"/>
                </a:moveTo>
                <a:lnTo>
                  <a:pt x="44" y="0"/>
                </a:lnTo>
                <a:lnTo>
                  <a:pt x="0" y="201"/>
                </a:lnTo>
                <a:lnTo>
                  <a:pt x="18" y="210"/>
                </a:lnTo>
                <a:lnTo>
                  <a:pt x="18" y="201"/>
                </a:ln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Freeform 713"/>
          <p:cNvSpPr>
            <a:spLocks/>
          </p:cNvSpPr>
          <p:nvPr/>
        </p:nvSpPr>
        <p:spPr bwMode="auto">
          <a:xfrm>
            <a:off x="7989888" y="4057650"/>
            <a:ext cx="104775" cy="252413"/>
          </a:xfrm>
          <a:custGeom>
            <a:avLst/>
            <a:gdLst>
              <a:gd name="T0" fmla="*/ 104775 w 97"/>
              <a:gd name="T1" fmla="*/ 9545 h 238"/>
              <a:gd name="T2" fmla="*/ 85332 w 97"/>
              <a:gd name="T3" fmla="*/ 0 h 238"/>
              <a:gd name="T4" fmla="*/ 0 w 97"/>
              <a:gd name="T5" fmla="*/ 242868 h 238"/>
              <a:gd name="T6" fmla="*/ 0 w 97"/>
              <a:gd name="T7" fmla="*/ 242868 h 238"/>
              <a:gd name="T8" fmla="*/ 18363 w 97"/>
              <a:gd name="T9" fmla="*/ 252413 h 238"/>
              <a:gd name="T10" fmla="*/ 18363 w 97"/>
              <a:gd name="T11" fmla="*/ 252413 h 238"/>
              <a:gd name="T12" fmla="*/ 104775 w 97"/>
              <a:gd name="T13" fmla="*/ 9545 h 2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38"/>
              <a:gd name="T23" fmla="*/ 97 w 97"/>
              <a:gd name="T24" fmla="*/ 238 h 2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38">
                <a:moveTo>
                  <a:pt x="97" y="9"/>
                </a:moveTo>
                <a:lnTo>
                  <a:pt x="79" y="0"/>
                </a:lnTo>
                <a:lnTo>
                  <a:pt x="0" y="229"/>
                </a:lnTo>
                <a:lnTo>
                  <a:pt x="17" y="238"/>
                </a:lnTo>
                <a:lnTo>
                  <a:pt x="9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714"/>
          <p:cNvSpPr>
            <a:spLocks/>
          </p:cNvSpPr>
          <p:nvPr/>
        </p:nvSpPr>
        <p:spPr bwMode="auto">
          <a:xfrm>
            <a:off x="7864475" y="4300538"/>
            <a:ext cx="142875" cy="252412"/>
          </a:xfrm>
          <a:custGeom>
            <a:avLst/>
            <a:gdLst>
              <a:gd name="T0" fmla="*/ 142875 w 132"/>
              <a:gd name="T1" fmla="*/ 9505 h 239"/>
              <a:gd name="T2" fmla="*/ 124474 w 132"/>
              <a:gd name="T3" fmla="*/ 0 h 239"/>
              <a:gd name="T4" fmla="*/ 0 w 132"/>
              <a:gd name="T5" fmla="*/ 241851 h 239"/>
              <a:gd name="T6" fmla="*/ 0 w 132"/>
              <a:gd name="T7" fmla="*/ 241851 h 239"/>
              <a:gd name="T8" fmla="*/ 19483 w 132"/>
              <a:gd name="T9" fmla="*/ 252412 h 239"/>
              <a:gd name="T10" fmla="*/ 19483 w 132"/>
              <a:gd name="T11" fmla="*/ 252412 h 239"/>
              <a:gd name="T12" fmla="*/ 142875 w 132"/>
              <a:gd name="T13" fmla="*/ 9505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239"/>
              <a:gd name="T23" fmla="*/ 132 w 132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239">
                <a:moveTo>
                  <a:pt x="132" y="9"/>
                </a:moveTo>
                <a:lnTo>
                  <a:pt x="115" y="0"/>
                </a:lnTo>
                <a:lnTo>
                  <a:pt x="0" y="229"/>
                </a:lnTo>
                <a:lnTo>
                  <a:pt x="18" y="239"/>
                </a:lnTo>
                <a:lnTo>
                  <a:pt x="13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Freeform 715"/>
          <p:cNvSpPr>
            <a:spLocks/>
          </p:cNvSpPr>
          <p:nvPr/>
        </p:nvSpPr>
        <p:spPr bwMode="auto">
          <a:xfrm>
            <a:off x="7700963" y="4541838"/>
            <a:ext cx="182562" cy="233362"/>
          </a:xfrm>
          <a:custGeom>
            <a:avLst/>
            <a:gdLst>
              <a:gd name="T0" fmla="*/ 182562 w 168"/>
              <a:gd name="T1" fmla="*/ 10607 h 220"/>
              <a:gd name="T2" fmla="*/ 163002 w 168"/>
              <a:gd name="T3" fmla="*/ 0 h 220"/>
              <a:gd name="T4" fmla="*/ 0 w 168"/>
              <a:gd name="T5" fmla="*/ 223815 h 220"/>
              <a:gd name="T6" fmla="*/ 18474 w 168"/>
              <a:gd name="T7" fmla="*/ 233362 h 220"/>
              <a:gd name="T8" fmla="*/ 182562 w 168"/>
              <a:gd name="T9" fmla="*/ 10607 h 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220"/>
              <a:gd name="T17" fmla="*/ 168 w 168"/>
              <a:gd name="T18" fmla="*/ 220 h 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220">
                <a:moveTo>
                  <a:pt x="168" y="10"/>
                </a:moveTo>
                <a:lnTo>
                  <a:pt x="150" y="0"/>
                </a:lnTo>
                <a:lnTo>
                  <a:pt x="0" y="211"/>
                </a:lnTo>
                <a:lnTo>
                  <a:pt x="17" y="220"/>
                </a:lnTo>
                <a:lnTo>
                  <a:pt x="168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Freeform 716"/>
          <p:cNvSpPr>
            <a:spLocks/>
          </p:cNvSpPr>
          <p:nvPr/>
        </p:nvSpPr>
        <p:spPr bwMode="auto">
          <a:xfrm>
            <a:off x="4783138" y="3552825"/>
            <a:ext cx="20637" cy="19050"/>
          </a:xfrm>
          <a:custGeom>
            <a:avLst/>
            <a:gdLst>
              <a:gd name="T0" fmla="*/ 0 w 18"/>
              <a:gd name="T1" fmla="*/ 19050 h 18"/>
              <a:gd name="T2" fmla="*/ 10319 w 18"/>
              <a:gd name="T3" fmla="*/ 19050 h 18"/>
              <a:gd name="T4" fmla="*/ 20637 w 18"/>
              <a:gd name="T5" fmla="*/ 19050 h 18"/>
              <a:gd name="T6" fmla="*/ 20637 w 18"/>
              <a:gd name="T7" fmla="*/ 9525 h 18"/>
              <a:gd name="T8" fmla="*/ 10319 w 18"/>
              <a:gd name="T9" fmla="*/ 0 h 18"/>
              <a:gd name="T10" fmla="*/ 0 w 18"/>
              <a:gd name="T11" fmla="*/ 0 h 18"/>
              <a:gd name="T12" fmla="*/ 0 w 18"/>
              <a:gd name="T13" fmla="*/ 9525 h 18"/>
              <a:gd name="T14" fmla="*/ 0 w 18"/>
              <a:gd name="T15" fmla="*/ 9525 h 18"/>
              <a:gd name="T16" fmla="*/ 0 w 18"/>
              <a:gd name="T17" fmla="*/ 19050 h 18"/>
              <a:gd name="T18" fmla="*/ 0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0" y="18"/>
                </a:move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Freeform 717"/>
          <p:cNvSpPr>
            <a:spLocks/>
          </p:cNvSpPr>
          <p:nvPr/>
        </p:nvSpPr>
        <p:spPr bwMode="auto">
          <a:xfrm>
            <a:off x="4718050" y="3543300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Freeform 718"/>
          <p:cNvSpPr>
            <a:spLocks/>
          </p:cNvSpPr>
          <p:nvPr/>
        </p:nvSpPr>
        <p:spPr bwMode="auto">
          <a:xfrm>
            <a:off x="4718050" y="3543300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Freeform 719"/>
          <p:cNvSpPr>
            <a:spLocks/>
          </p:cNvSpPr>
          <p:nvPr/>
        </p:nvSpPr>
        <p:spPr bwMode="auto">
          <a:xfrm>
            <a:off x="7394575" y="3213100"/>
            <a:ext cx="152400" cy="193675"/>
          </a:xfrm>
          <a:custGeom>
            <a:avLst/>
            <a:gdLst>
              <a:gd name="T0" fmla="*/ 134026 w 141"/>
              <a:gd name="T1" fmla="*/ 193675 h 183"/>
              <a:gd name="T2" fmla="*/ 152400 w 141"/>
              <a:gd name="T3" fmla="*/ 184150 h 183"/>
              <a:gd name="T4" fmla="*/ 19455 w 141"/>
              <a:gd name="T5" fmla="*/ 9525 h 183"/>
              <a:gd name="T6" fmla="*/ 19455 w 141"/>
              <a:gd name="T7" fmla="*/ 0 h 183"/>
              <a:gd name="T8" fmla="*/ 0 w 141"/>
              <a:gd name="T9" fmla="*/ 19050 h 183"/>
              <a:gd name="T10" fmla="*/ 0 w 141"/>
              <a:gd name="T11" fmla="*/ 19050 h 183"/>
              <a:gd name="T12" fmla="*/ 134026 w 141"/>
              <a:gd name="T13" fmla="*/ 193675 h 1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83"/>
              <a:gd name="T23" fmla="*/ 141 w 141"/>
              <a:gd name="T24" fmla="*/ 183 h 1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83">
                <a:moveTo>
                  <a:pt x="124" y="183"/>
                </a:moveTo>
                <a:lnTo>
                  <a:pt x="141" y="174"/>
                </a:lnTo>
                <a:lnTo>
                  <a:pt x="18" y="9"/>
                </a:lnTo>
                <a:lnTo>
                  <a:pt x="18" y="0"/>
                </a:lnTo>
                <a:lnTo>
                  <a:pt x="0" y="18"/>
                </a:lnTo>
                <a:lnTo>
                  <a:pt x="124" y="1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8" name="Freeform 720"/>
          <p:cNvSpPr>
            <a:spLocks/>
          </p:cNvSpPr>
          <p:nvPr/>
        </p:nvSpPr>
        <p:spPr bwMode="auto">
          <a:xfrm>
            <a:off x="7250113" y="3067050"/>
            <a:ext cx="163512" cy="165100"/>
          </a:xfrm>
          <a:custGeom>
            <a:avLst/>
            <a:gdLst>
              <a:gd name="T0" fmla="*/ 143891 w 150"/>
              <a:gd name="T1" fmla="*/ 165100 h 156"/>
              <a:gd name="T2" fmla="*/ 163512 w 150"/>
              <a:gd name="T3" fmla="*/ 146050 h 156"/>
              <a:gd name="T4" fmla="*/ 18531 w 150"/>
              <a:gd name="T5" fmla="*/ 0 h 156"/>
              <a:gd name="T6" fmla="*/ 18531 w 150"/>
              <a:gd name="T7" fmla="*/ 0 h 156"/>
              <a:gd name="T8" fmla="*/ 8721 w 150"/>
              <a:gd name="T9" fmla="*/ 20108 h 156"/>
              <a:gd name="T10" fmla="*/ 0 w 150"/>
              <a:gd name="T11" fmla="*/ 20108 h 156"/>
              <a:gd name="T12" fmla="*/ 143891 w 150"/>
              <a:gd name="T13" fmla="*/ 16510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56"/>
              <a:gd name="T23" fmla="*/ 150 w 15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56">
                <a:moveTo>
                  <a:pt x="132" y="156"/>
                </a:moveTo>
                <a:lnTo>
                  <a:pt x="150" y="138"/>
                </a:lnTo>
                <a:lnTo>
                  <a:pt x="17" y="0"/>
                </a:lnTo>
                <a:lnTo>
                  <a:pt x="8" y="19"/>
                </a:lnTo>
                <a:lnTo>
                  <a:pt x="0" y="19"/>
                </a:lnTo>
                <a:lnTo>
                  <a:pt x="132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9" name="Freeform 721"/>
          <p:cNvSpPr>
            <a:spLocks/>
          </p:cNvSpPr>
          <p:nvPr/>
        </p:nvSpPr>
        <p:spPr bwMode="auto">
          <a:xfrm>
            <a:off x="7096125" y="2940050"/>
            <a:ext cx="173038" cy="146050"/>
          </a:xfrm>
          <a:custGeom>
            <a:avLst/>
            <a:gdLst>
              <a:gd name="T0" fmla="*/ 163243 w 159"/>
              <a:gd name="T1" fmla="*/ 146050 h 138"/>
              <a:gd name="T2" fmla="*/ 173038 w 159"/>
              <a:gd name="T3" fmla="*/ 125942 h 138"/>
              <a:gd name="T4" fmla="*/ 9795 w 159"/>
              <a:gd name="T5" fmla="*/ 0 h 138"/>
              <a:gd name="T6" fmla="*/ 9795 w 159"/>
              <a:gd name="T7" fmla="*/ 0 h 138"/>
              <a:gd name="T8" fmla="*/ 0 w 159"/>
              <a:gd name="T9" fmla="*/ 20108 h 138"/>
              <a:gd name="T10" fmla="*/ 0 w 159"/>
              <a:gd name="T11" fmla="*/ 20108 h 138"/>
              <a:gd name="T12" fmla="*/ 163243 w 159"/>
              <a:gd name="T13" fmla="*/ 14605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38"/>
              <a:gd name="T23" fmla="*/ 159 w 159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38">
                <a:moveTo>
                  <a:pt x="150" y="138"/>
                </a:moveTo>
                <a:lnTo>
                  <a:pt x="159" y="119"/>
                </a:lnTo>
                <a:lnTo>
                  <a:pt x="9" y="0"/>
                </a:lnTo>
                <a:lnTo>
                  <a:pt x="0" y="19"/>
                </a:lnTo>
                <a:lnTo>
                  <a:pt x="15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0" name="Freeform 722"/>
          <p:cNvSpPr>
            <a:spLocks/>
          </p:cNvSpPr>
          <p:nvPr/>
        </p:nvSpPr>
        <p:spPr bwMode="auto">
          <a:xfrm>
            <a:off x="6923088" y="2844800"/>
            <a:ext cx="182562" cy="115888"/>
          </a:xfrm>
          <a:custGeom>
            <a:avLst/>
            <a:gdLst>
              <a:gd name="T0" fmla="*/ 172782 w 168"/>
              <a:gd name="T1" fmla="*/ 115888 h 110"/>
              <a:gd name="T2" fmla="*/ 182562 w 168"/>
              <a:gd name="T3" fmla="*/ 95871 h 110"/>
              <a:gd name="T4" fmla="*/ 9780 w 168"/>
              <a:gd name="T5" fmla="*/ 0 h 110"/>
              <a:gd name="T6" fmla="*/ 9780 w 168"/>
              <a:gd name="T7" fmla="*/ 0 h 110"/>
              <a:gd name="T8" fmla="*/ 0 w 168"/>
              <a:gd name="T9" fmla="*/ 18963 h 110"/>
              <a:gd name="T10" fmla="*/ 0 w 168"/>
              <a:gd name="T11" fmla="*/ 18963 h 110"/>
              <a:gd name="T12" fmla="*/ 172782 w 168"/>
              <a:gd name="T13" fmla="*/ 115888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8"/>
              <a:gd name="T22" fmla="*/ 0 h 110"/>
              <a:gd name="T23" fmla="*/ 168 w 16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8" h="110">
                <a:moveTo>
                  <a:pt x="159" y="110"/>
                </a:moveTo>
                <a:lnTo>
                  <a:pt x="168" y="91"/>
                </a:lnTo>
                <a:lnTo>
                  <a:pt x="9" y="0"/>
                </a:lnTo>
                <a:lnTo>
                  <a:pt x="0" y="18"/>
                </a:lnTo>
                <a:lnTo>
                  <a:pt x="159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1" name="Freeform 723"/>
          <p:cNvSpPr>
            <a:spLocks/>
          </p:cNvSpPr>
          <p:nvPr/>
        </p:nvSpPr>
        <p:spPr bwMode="auto">
          <a:xfrm>
            <a:off x="6732588" y="2776538"/>
            <a:ext cx="201612" cy="87312"/>
          </a:xfrm>
          <a:custGeom>
            <a:avLst/>
            <a:gdLst>
              <a:gd name="T0" fmla="*/ 191804 w 185"/>
              <a:gd name="T1" fmla="*/ 87312 h 82"/>
              <a:gd name="T2" fmla="*/ 201612 w 185"/>
              <a:gd name="T3" fmla="*/ 68146 h 82"/>
              <a:gd name="T4" fmla="*/ 8718 w 185"/>
              <a:gd name="T5" fmla="*/ 0 h 82"/>
              <a:gd name="T6" fmla="*/ 0 w 185"/>
              <a:gd name="T7" fmla="*/ 0 h 82"/>
              <a:gd name="T8" fmla="*/ 0 w 185"/>
              <a:gd name="T9" fmla="*/ 19166 h 82"/>
              <a:gd name="T10" fmla="*/ 0 w 185"/>
              <a:gd name="T11" fmla="*/ 19166 h 82"/>
              <a:gd name="T12" fmla="*/ 191804 w 185"/>
              <a:gd name="T13" fmla="*/ 8731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76" y="82"/>
                </a:moveTo>
                <a:lnTo>
                  <a:pt x="185" y="64"/>
                </a:lnTo>
                <a:lnTo>
                  <a:pt x="8" y="0"/>
                </a:lnTo>
                <a:lnTo>
                  <a:pt x="0" y="0"/>
                </a:lnTo>
                <a:lnTo>
                  <a:pt x="0" y="18"/>
                </a:lnTo>
                <a:lnTo>
                  <a:pt x="176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2" name="Freeform 724"/>
          <p:cNvSpPr>
            <a:spLocks/>
          </p:cNvSpPr>
          <p:nvPr/>
        </p:nvSpPr>
        <p:spPr bwMode="auto">
          <a:xfrm>
            <a:off x="6521450" y="2736850"/>
            <a:ext cx="211138" cy="58738"/>
          </a:xfrm>
          <a:custGeom>
            <a:avLst/>
            <a:gdLst>
              <a:gd name="T0" fmla="*/ 211138 w 195"/>
              <a:gd name="T1" fmla="*/ 58738 h 55"/>
              <a:gd name="T2" fmla="*/ 211138 w 195"/>
              <a:gd name="T3" fmla="*/ 39515 h 55"/>
              <a:gd name="T4" fmla="*/ 0 w 195"/>
              <a:gd name="T5" fmla="*/ 0 h 55"/>
              <a:gd name="T6" fmla="*/ 0 w 195"/>
              <a:gd name="T7" fmla="*/ 0 h 55"/>
              <a:gd name="T8" fmla="*/ 0 w 195"/>
              <a:gd name="T9" fmla="*/ 19223 h 55"/>
              <a:gd name="T10" fmla="*/ 0 w 195"/>
              <a:gd name="T11" fmla="*/ 19223 h 55"/>
              <a:gd name="T12" fmla="*/ 211138 w 195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5"/>
              <a:gd name="T22" fmla="*/ 0 h 55"/>
              <a:gd name="T23" fmla="*/ 195 w 195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5" h="55">
                <a:moveTo>
                  <a:pt x="195" y="55"/>
                </a:moveTo>
                <a:lnTo>
                  <a:pt x="195" y="37"/>
                </a:lnTo>
                <a:lnTo>
                  <a:pt x="0" y="0"/>
                </a:lnTo>
                <a:lnTo>
                  <a:pt x="0" y="18"/>
                </a:lnTo>
                <a:lnTo>
                  <a:pt x="195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3" name="Freeform 725"/>
          <p:cNvSpPr>
            <a:spLocks/>
          </p:cNvSpPr>
          <p:nvPr/>
        </p:nvSpPr>
        <p:spPr bwMode="auto">
          <a:xfrm>
            <a:off x="6300788" y="2727325"/>
            <a:ext cx="220662" cy="28575"/>
          </a:xfrm>
          <a:custGeom>
            <a:avLst/>
            <a:gdLst>
              <a:gd name="T0" fmla="*/ 220662 w 203"/>
              <a:gd name="T1" fmla="*/ 28575 h 27"/>
              <a:gd name="T2" fmla="*/ 220662 w 203"/>
              <a:gd name="T3" fmla="*/ 9525 h 27"/>
              <a:gd name="T4" fmla="*/ 0 w 203"/>
              <a:gd name="T5" fmla="*/ 0 h 27"/>
              <a:gd name="T6" fmla="*/ 0 w 203"/>
              <a:gd name="T7" fmla="*/ 0 h 27"/>
              <a:gd name="T8" fmla="*/ 0 w 203"/>
              <a:gd name="T9" fmla="*/ 19050 h 27"/>
              <a:gd name="T10" fmla="*/ 0 w 203"/>
              <a:gd name="T11" fmla="*/ 19050 h 27"/>
              <a:gd name="T12" fmla="*/ 220662 w 203"/>
              <a:gd name="T13" fmla="*/ 28575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3"/>
              <a:gd name="T22" fmla="*/ 0 h 27"/>
              <a:gd name="T23" fmla="*/ 203 w 203"/>
              <a:gd name="T24" fmla="*/ 27 h 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3" h="27">
                <a:moveTo>
                  <a:pt x="203" y="27"/>
                </a:moveTo>
                <a:lnTo>
                  <a:pt x="203" y="9"/>
                </a:lnTo>
                <a:lnTo>
                  <a:pt x="0" y="0"/>
                </a:lnTo>
                <a:lnTo>
                  <a:pt x="0" y="18"/>
                </a:lnTo>
                <a:lnTo>
                  <a:pt x="203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4" name="Freeform 726"/>
          <p:cNvSpPr>
            <a:spLocks/>
          </p:cNvSpPr>
          <p:nvPr/>
        </p:nvSpPr>
        <p:spPr bwMode="auto">
          <a:xfrm>
            <a:off x="6070600" y="2727325"/>
            <a:ext cx="230188" cy="38100"/>
          </a:xfrm>
          <a:custGeom>
            <a:avLst/>
            <a:gdLst>
              <a:gd name="T0" fmla="*/ 230188 w 212"/>
              <a:gd name="T1" fmla="*/ 19050 h 36"/>
              <a:gd name="T2" fmla="*/ 230188 w 212"/>
              <a:gd name="T3" fmla="*/ 0 h 36"/>
              <a:gd name="T4" fmla="*/ 0 w 212"/>
              <a:gd name="T5" fmla="*/ 19050 h 36"/>
              <a:gd name="T6" fmla="*/ 0 w 212"/>
              <a:gd name="T7" fmla="*/ 19050 h 36"/>
              <a:gd name="T8" fmla="*/ 0 w 212"/>
              <a:gd name="T9" fmla="*/ 38100 h 36"/>
              <a:gd name="T10" fmla="*/ 0 w 212"/>
              <a:gd name="T11" fmla="*/ 38100 h 36"/>
              <a:gd name="T12" fmla="*/ 230188 w 212"/>
              <a:gd name="T13" fmla="*/ 1905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36"/>
              <a:gd name="T23" fmla="*/ 212 w 21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36">
                <a:moveTo>
                  <a:pt x="212" y="18"/>
                </a:moveTo>
                <a:lnTo>
                  <a:pt x="212" y="0"/>
                </a:lnTo>
                <a:lnTo>
                  <a:pt x="0" y="18"/>
                </a:lnTo>
                <a:lnTo>
                  <a:pt x="0" y="36"/>
                </a:lnTo>
                <a:lnTo>
                  <a:pt x="21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Freeform 727"/>
          <p:cNvSpPr>
            <a:spLocks/>
          </p:cNvSpPr>
          <p:nvPr/>
        </p:nvSpPr>
        <p:spPr bwMode="auto">
          <a:xfrm>
            <a:off x="5838825" y="2746375"/>
            <a:ext cx="231775" cy="58738"/>
          </a:xfrm>
          <a:custGeom>
            <a:avLst/>
            <a:gdLst>
              <a:gd name="T0" fmla="*/ 231775 w 212"/>
              <a:gd name="T1" fmla="*/ 19223 h 55"/>
              <a:gd name="T2" fmla="*/ 231775 w 212"/>
              <a:gd name="T3" fmla="*/ 0 h 55"/>
              <a:gd name="T4" fmla="*/ 0 w 212"/>
              <a:gd name="T5" fmla="*/ 39515 h 55"/>
              <a:gd name="T6" fmla="*/ 0 w 212"/>
              <a:gd name="T7" fmla="*/ 39515 h 55"/>
              <a:gd name="T8" fmla="*/ 9840 w 212"/>
              <a:gd name="T9" fmla="*/ 58738 h 55"/>
              <a:gd name="T10" fmla="*/ 0 w 212"/>
              <a:gd name="T11" fmla="*/ 58738 h 55"/>
              <a:gd name="T12" fmla="*/ 231775 w 21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55"/>
              <a:gd name="T23" fmla="*/ 212 w 21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55">
                <a:moveTo>
                  <a:pt x="212" y="18"/>
                </a:moveTo>
                <a:lnTo>
                  <a:pt x="212" y="0"/>
                </a:lnTo>
                <a:lnTo>
                  <a:pt x="0" y="37"/>
                </a:lnTo>
                <a:lnTo>
                  <a:pt x="9" y="55"/>
                </a:lnTo>
                <a:lnTo>
                  <a:pt x="0" y="55"/>
                </a:lnTo>
                <a:lnTo>
                  <a:pt x="21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6" name="Freeform 728"/>
          <p:cNvSpPr>
            <a:spLocks/>
          </p:cNvSpPr>
          <p:nvPr/>
        </p:nvSpPr>
        <p:spPr bwMode="auto">
          <a:xfrm>
            <a:off x="5638800" y="2786063"/>
            <a:ext cx="211138" cy="87312"/>
          </a:xfrm>
          <a:custGeom>
            <a:avLst/>
            <a:gdLst>
              <a:gd name="T0" fmla="*/ 211138 w 194"/>
              <a:gd name="T1" fmla="*/ 19166 h 82"/>
              <a:gd name="T2" fmla="*/ 201343 w 194"/>
              <a:gd name="T3" fmla="*/ 0 h 82"/>
              <a:gd name="T4" fmla="*/ 0 w 194"/>
              <a:gd name="T5" fmla="*/ 68146 h 82"/>
              <a:gd name="T6" fmla="*/ 0 w 194"/>
              <a:gd name="T7" fmla="*/ 68146 h 82"/>
              <a:gd name="T8" fmla="*/ 8707 w 194"/>
              <a:gd name="T9" fmla="*/ 87312 h 82"/>
              <a:gd name="T10" fmla="*/ 8707 w 194"/>
              <a:gd name="T11" fmla="*/ 87312 h 82"/>
              <a:gd name="T12" fmla="*/ 211138 w 194"/>
              <a:gd name="T13" fmla="*/ 1916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4"/>
              <a:gd name="T22" fmla="*/ 0 h 82"/>
              <a:gd name="T23" fmla="*/ 194 w 194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4" h="82">
                <a:moveTo>
                  <a:pt x="194" y="18"/>
                </a:moveTo>
                <a:lnTo>
                  <a:pt x="185" y="0"/>
                </a:lnTo>
                <a:lnTo>
                  <a:pt x="0" y="64"/>
                </a:lnTo>
                <a:lnTo>
                  <a:pt x="8" y="82"/>
                </a:lnTo>
                <a:lnTo>
                  <a:pt x="194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Freeform 729"/>
          <p:cNvSpPr>
            <a:spLocks/>
          </p:cNvSpPr>
          <p:nvPr/>
        </p:nvSpPr>
        <p:spPr bwMode="auto">
          <a:xfrm>
            <a:off x="5446713" y="2854325"/>
            <a:ext cx="200025" cy="85725"/>
          </a:xfrm>
          <a:custGeom>
            <a:avLst/>
            <a:gdLst>
              <a:gd name="T0" fmla="*/ 200025 w 185"/>
              <a:gd name="T1" fmla="*/ 18818 h 82"/>
              <a:gd name="T2" fmla="*/ 191375 w 185"/>
              <a:gd name="T3" fmla="*/ 0 h 82"/>
              <a:gd name="T4" fmla="*/ 0 w 185"/>
              <a:gd name="T5" fmla="*/ 66907 h 82"/>
              <a:gd name="T6" fmla="*/ 0 w 185"/>
              <a:gd name="T7" fmla="*/ 66907 h 82"/>
              <a:gd name="T8" fmla="*/ 9731 w 185"/>
              <a:gd name="T9" fmla="*/ 85725 h 82"/>
              <a:gd name="T10" fmla="*/ 9731 w 185"/>
              <a:gd name="T11" fmla="*/ 85725 h 82"/>
              <a:gd name="T12" fmla="*/ 200025 w 185"/>
              <a:gd name="T13" fmla="*/ 18818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85" y="18"/>
                </a:moveTo>
                <a:lnTo>
                  <a:pt x="177" y="0"/>
                </a:lnTo>
                <a:lnTo>
                  <a:pt x="0" y="64"/>
                </a:lnTo>
                <a:lnTo>
                  <a:pt x="9" y="82"/>
                </a:lnTo>
                <a:lnTo>
                  <a:pt x="185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8" name="Freeform 730"/>
          <p:cNvSpPr>
            <a:spLocks/>
          </p:cNvSpPr>
          <p:nvPr/>
        </p:nvSpPr>
        <p:spPr bwMode="auto">
          <a:xfrm>
            <a:off x="5283200" y="2921000"/>
            <a:ext cx="173038" cy="117475"/>
          </a:xfrm>
          <a:custGeom>
            <a:avLst/>
            <a:gdLst>
              <a:gd name="T0" fmla="*/ 173038 w 159"/>
              <a:gd name="T1" fmla="*/ 19223 h 110"/>
              <a:gd name="T2" fmla="*/ 163243 w 159"/>
              <a:gd name="T3" fmla="*/ 0 h 110"/>
              <a:gd name="T4" fmla="*/ 0 w 159"/>
              <a:gd name="T5" fmla="*/ 98252 h 110"/>
              <a:gd name="T6" fmla="*/ 0 w 159"/>
              <a:gd name="T7" fmla="*/ 98252 h 110"/>
              <a:gd name="T8" fmla="*/ 9795 w 159"/>
              <a:gd name="T9" fmla="*/ 117475 h 110"/>
              <a:gd name="T10" fmla="*/ 9795 w 159"/>
              <a:gd name="T11" fmla="*/ 117475 h 110"/>
              <a:gd name="T12" fmla="*/ 173038 w 159"/>
              <a:gd name="T13" fmla="*/ 19223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10"/>
              <a:gd name="T23" fmla="*/ 159 w 159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10">
                <a:moveTo>
                  <a:pt x="159" y="18"/>
                </a:moveTo>
                <a:lnTo>
                  <a:pt x="150" y="0"/>
                </a:lnTo>
                <a:lnTo>
                  <a:pt x="0" y="92"/>
                </a:lnTo>
                <a:lnTo>
                  <a:pt x="9" y="110"/>
                </a:lnTo>
                <a:lnTo>
                  <a:pt x="15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9" name="Freeform 731"/>
          <p:cNvSpPr>
            <a:spLocks/>
          </p:cNvSpPr>
          <p:nvPr/>
        </p:nvSpPr>
        <p:spPr bwMode="auto">
          <a:xfrm>
            <a:off x="5129213" y="3019425"/>
            <a:ext cx="163512" cy="125413"/>
          </a:xfrm>
          <a:custGeom>
            <a:avLst/>
            <a:gdLst>
              <a:gd name="T0" fmla="*/ 163512 w 151"/>
              <a:gd name="T1" fmla="*/ 18970 h 119"/>
              <a:gd name="T2" fmla="*/ 153766 w 151"/>
              <a:gd name="T3" fmla="*/ 0 h 119"/>
              <a:gd name="T4" fmla="*/ 9746 w 151"/>
              <a:gd name="T5" fmla="*/ 105389 h 119"/>
              <a:gd name="T6" fmla="*/ 0 w 151"/>
              <a:gd name="T7" fmla="*/ 105389 h 119"/>
              <a:gd name="T8" fmla="*/ 19491 w 151"/>
              <a:gd name="T9" fmla="*/ 125413 h 119"/>
              <a:gd name="T10" fmla="*/ 19491 w 151"/>
              <a:gd name="T11" fmla="*/ 125413 h 119"/>
              <a:gd name="T12" fmla="*/ 163512 w 151"/>
              <a:gd name="T13" fmla="*/ 1897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1"/>
              <a:gd name="T22" fmla="*/ 0 h 119"/>
              <a:gd name="T23" fmla="*/ 151 w 151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1" h="119">
                <a:moveTo>
                  <a:pt x="151" y="18"/>
                </a:moveTo>
                <a:lnTo>
                  <a:pt x="142" y="0"/>
                </a:lnTo>
                <a:lnTo>
                  <a:pt x="9" y="100"/>
                </a:lnTo>
                <a:lnTo>
                  <a:pt x="0" y="100"/>
                </a:lnTo>
                <a:lnTo>
                  <a:pt x="18" y="119"/>
                </a:lnTo>
                <a:lnTo>
                  <a:pt x="15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0" name="Freeform 732"/>
          <p:cNvSpPr>
            <a:spLocks/>
          </p:cNvSpPr>
          <p:nvPr/>
        </p:nvSpPr>
        <p:spPr bwMode="auto">
          <a:xfrm>
            <a:off x="5005388" y="3124200"/>
            <a:ext cx="142875" cy="146050"/>
          </a:xfrm>
          <a:custGeom>
            <a:avLst/>
            <a:gdLst>
              <a:gd name="T0" fmla="*/ 142875 w 132"/>
              <a:gd name="T1" fmla="*/ 20108 h 138"/>
              <a:gd name="T2" fmla="*/ 123392 w 132"/>
              <a:gd name="T3" fmla="*/ 0 h 138"/>
              <a:gd name="T4" fmla="*/ 0 w 132"/>
              <a:gd name="T5" fmla="*/ 127000 h 138"/>
              <a:gd name="T6" fmla="*/ 0 w 132"/>
              <a:gd name="T7" fmla="*/ 136525 h 138"/>
              <a:gd name="T8" fmla="*/ 18401 w 132"/>
              <a:gd name="T9" fmla="*/ 146050 h 138"/>
              <a:gd name="T10" fmla="*/ 18401 w 132"/>
              <a:gd name="T11" fmla="*/ 146050 h 138"/>
              <a:gd name="T12" fmla="*/ 142875 w 132"/>
              <a:gd name="T13" fmla="*/ 20108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8"/>
              <a:gd name="T23" fmla="*/ 132 w 132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8">
                <a:moveTo>
                  <a:pt x="132" y="19"/>
                </a:moveTo>
                <a:lnTo>
                  <a:pt x="114" y="0"/>
                </a:lnTo>
                <a:lnTo>
                  <a:pt x="0" y="120"/>
                </a:lnTo>
                <a:lnTo>
                  <a:pt x="0" y="129"/>
                </a:lnTo>
                <a:lnTo>
                  <a:pt x="17" y="138"/>
                </a:lnTo>
                <a:lnTo>
                  <a:pt x="132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1" name="Freeform 733"/>
          <p:cNvSpPr>
            <a:spLocks/>
          </p:cNvSpPr>
          <p:nvPr/>
        </p:nvSpPr>
        <p:spPr bwMode="auto">
          <a:xfrm>
            <a:off x="4879975" y="3260725"/>
            <a:ext cx="144463" cy="146050"/>
          </a:xfrm>
          <a:custGeom>
            <a:avLst/>
            <a:gdLst>
              <a:gd name="T0" fmla="*/ 144463 w 132"/>
              <a:gd name="T1" fmla="*/ 9595 h 137"/>
              <a:gd name="T2" fmla="*/ 125858 w 132"/>
              <a:gd name="T3" fmla="*/ 0 h 137"/>
              <a:gd name="T4" fmla="*/ 0 w 132"/>
              <a:gd name="T5" fmla="*/ 136455 h 137"/>
              <a:gd name="T6" fmla="*/ 0 w 132"/>
              <a:gd name="T7" fmla="*/ 136455 h 137"/>
              <a:gd name="T8" fmla="*/ 18605 w 132"/>
              <a:gd name="T9" fmla="*/ 146050 h 137"/>
              <a:gd name="T10" fmla="*/ 18605 w 132"/>
              <a:gd name="T11" fmla="*/ 146050 h 137"/>
              <a:gd name="T12" fmla="*/ 144463 w 132"/>
              <a:gd name="T13" fmla="*/ 9595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7"/>
              <a:gd name="T23" fmla="*/ 132 w 132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7">
                <a:moveTo>
                  <a:pt x="132" y="9"/>
                </a:moveTo>
                <a:lnTo>
                  <a:pt x="115" y="0"/>
                </a:lnTo>
                <a:lnTo>
                  <a:pt x="0" y="128"/>
                </a:lnTo>
                <a:lnTo>
                  <a:pt x="17" y="137"/>
                </a:lnTo>
                <a:lnTo>
                  <a:pt x="13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2" name="Freeform 734"/>
          <p:cNvSpPr>
            <a:spLocks/>
          </p:cNvSpPr>
          <p:nvPr/>
        </p:nvSpPr>
        <p:spPr bwMode="auto">
          <a:xfrm>
            <a:off x="4775200" y="3397250"/>
            <a:ext cx="123825" cy="174625"/>
          </a:xfrm>
          <a:custGeom>
            <a:avLst/>
            <a:gdLst>
              <a:gd name="T0" fmla="*/ 123825 w 114"/>
              <a:gd name="T1" fmla="*/ 9525 h 165"/>
              <a:gd name="T2" fmla="*/ 105360 w 114"/>
              <a:gd name="T3" fmla="*/ 0 h 165"/>
              <a:gd name="T4" fmla="*/ 0 w 114"/>
              <a:gd name="T5" fmla="*/ 165100 h 165"/>
              <a:gd name="T6" fmla="*/ 18465 w 114"/>
              <a:gd name="T7" fmla="*/ 174625 h 165"/>
              <a:gd name="T8" fmla="*/ 123825 w 114"/>
              <a:gd name="T9" fmla="*/ 9525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65"/>
              <a:gd name="T17" fmla="*/ 114 w 114"/>
              <a:gd name="T18" fmla="*/ 165 h 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65">
                <a:moveTo>
                  <a:pt x="114" y="9"/>
                </a:moveTo>
                <a:lnTo>
                  <a:pt x="97" y="0"/>
                </a:lnTo>
                <a:lnTo>
                  <a:pt x="0" y="156"/>
                </a:lnTo>
                <a:lnTo>
                  <a:pt x="17" y="165"/>
                </a:lnTo>
                <a:lnTo>
                  <a:pt x="114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3" name="Freeform 735"/>
          <p:cNvSpPr>
            <a:spLocks/>
          </p:cNvSpPr>
          <p:nvPr/>
        </p:nvSpPr>
        <p:spPr bwMode="auto">
          <a:xfrm>
            <a:off x="7788275" y="3048000"/>
            <a:ext cx="19050" cy="19050"/>
          </a:xfrm>
          <a:custGeom>
            <a:avLst/>
            <a:gdLst>
              <a:gd name="T0" fmla="*/ 9525 w 18"/>
              <a:gd name="T1" fmla="*/ 0 h 18"/>
              <a:gd name="T2" fmla="*/ 9525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9525 w 18"/>
              <a:gd name="T9" fmla="*/ 19050 h 18"/>
              <a:gd name="T10" fmla="*/ 19050 w 18"/>
              <a:gd name="T11" fmla="*/ 19050 h 18"/>
              <a:gd name="T12" fmla="*/ 19050 w 18"/>
              <a:gd name="T13" fmla="*/ 9525 h 18"/>
              <a:gd name="T14" fmla="*/ 19050 w 18"/>
              <a:gd name="T15" fmla="*/ 9525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4" name="Freeform 736"/>
          <p:cNvSpPr>
            <a:spLocks/>
          </p:cNvSpPr>
          <p:nvPr/>
        </p:nvSpPr>
        <p:spPr bwMode="auto">
          <a:xfrm>
            <a:off x="7759700" y="2911475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5" name="Freeform 737"/>
          <p:cNvSpPr>
            <a:spLocks/>
          </p:cNvSpPr>
          <p:nvPr/>
        </p:nvSpPr>
        <p:spPr bwMode="auto">
          <a:xfrm>
            <a:off x="7759700" y="2911475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6" name="Freeform 738"/>
          <p:cNvSpPr>
            <a:spLocks/>
          </p:cNvSpPr>
          <p:nvPr/>
        </p:nvSpPr>
        <p:spPr bwMode="auto">
          <a:xfrm>
            <a:off x="7567613" y="3319463"/>
            <a:ext cx="104775" cy="107950"/>
          </a:xfrm>
          <a:custGeom>
            <a:avLst/>
            <a:gdLst>
              <a:gd name="T0" fmla="*/ 0 w 97"/>
              <a:gd name="T1" fmla="*/ 87643 h 101"/>
              <a:gd name="T2" fmla="*/ 19443 w 97"/>
              <a:gd name="T3" fmla="*/ 107950 h 101"/>
              <a:gd name="T4" fmla="*/ 104775 w 97"/>
              <a:gd name="T5" fmla="*/ 19239 h 101"/>
              <a:gd name="T6" fmla="*/ 104775 w 97"/>
              <a:gd name="T7" fmla="*/ 19239 h 101"/>
              <a:gd name="T8" fmla="*/ 86412 w 97"/>
              <a:gd name="T9" fmla="*/ 9619 h 101"/>
              <a:gd name="T10" fmla="*/ 86412 w 97"/>
              <a:gd name="T11" fmla="*/ 0 h 101"/>
              <a:gd name="T12" fmla="*/ 0 w 97"/>
              <a:gd name="T13" fmla="*/ 8764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0" y="82"/>
                </a:moveTo>
                <a:lnTo>
                  <a:pt x="18" y="101"/>
                </a:lnTo>
                <a:lnTo>
                  <a:pt x="97" y="18"/>
                </a:lnTo>
                <a:lnTo>
                  <a:pt x="80" y="9"/>
                </a:lnTo>
                <a:lnTo>
                  <a:pt x="80" y="0"/>
                </a:lnTo>
                <a:lnTo>
                  <a:pt x="0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7" name="Freeform 739"/>
          <p:cNvSpPr>
            <a:spLocks/>
          </p:cNvSpPr>
          <p:nvPr/>
        </p:nvSpPr>
        <p:spPr bwMode="auto">
          <a:xfrm>
            <a:off x="7653338" y="3241675"/>
            <a:ext cx="85725" cy="96838"/>
          </a:xfrm>
          <a:custGeom>
            <a:avLst/>
            <a:gdLst>
              <a:gd name="T0" fmla="*/ 0 w 79"/>
              <a:gd name="T1" fmla="*/ 87365 h 92"/>
              <a:gd name="T2" fmla="*/ 18447 w 79"/>
              <a:gd name="T3" fmla="*/ 96838 h 92"/>
              <a:gd name="T4" fmla="*/ 85725 w 79"/>
              <a:gd name="T5" fmla="*/ 10526 h 92"/>
              <a:gd name="T6" fmla="*/ 85725 w 79"/>
              <a:gd name="T7" fmla="*/ 10526 h 92"/>
              <a:gd name="T8" fmla="*/ 66193 w 79"/>
              <a:gd name="T9" fmla="*/ 0 h 92"/>
              <a:gd name="T10" fmla="*/ 66193 w 79"/>
              <a:gd name="T11" fmla="*/ 0 h 92"/>
              <a:gd name="T12" fmla="*/ 0 w 79"/>
              <a:gd name="T13" fmla="*/ 87365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92"/>
              <a:gd name="T23" fmla="*/ 79 w 79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92">
                <a:moveTo>
                  <a:pt x="0" y="83"/>
                </a:moveTo>
                <a:lnTo>
                  <a:pt x="17" y="92"/>
                </a:lnTo>
                <a:lnTo>
                  <a:pt x="79" y="10"/>
                </a:lnTo>
                <a:lnTo>
                  <a:pt x="61" y="0"/>
                </a:ln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8" name="Freeform 740"/>
          <p:cNvSpPr>
            <a:spLocks/>
          </p:cNvSpPr>
          <p:nvPr/>
        </p:nvSpPr>
        <p:spPr bwMode="auto">
          <a:xfrm>
            <a:off x="7720013" y="3154363"/>
            <a:ext cx="68262" cy="96837"/>
          </a:xfrm>
          <a:custGeom>
            <a:avLst/>
            <a:gdLst>
              <a:gd name="T0" fmla="*/ 0 w 62"/>
              <a:gd name="T1" fmla="*/ 86311 h 92"/>
              <a:gd name="T2" fmla="*/ 19818 w 62"/>
              <a:gd name="T3" fmla="*/ 96837 h 92"/>
              <a:gd name="T4" fmla="*/ 68262 w 62"/>
              <a:gd name="T5" fmla="*/ 9473 h 92"/>
              <a:gd name="T6" fmla="*/ 68262 w 62"/>
              <a:gd name="T7" fmla="*/ 0 h 92"/>
              <a:gd name="T8" fmla="*/ 49545 w 62"/>
              <a:gd name="T9" fmla="*/ 0 h 92"/>
              <a:gd name="T10" fmla="*/ 49545 w 62"/>
              <a:gd name="T11" fmla="*/ 0 h 92"/>
              <a:gd name="T12" fmla="*/ 0 w 62"/>
              <a:gd name="T13" fmla="*/ 86311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92"/>
              <a:gd name="T23" fmla="*/ 62 w 62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92">
                <a:moveTo>
                  <a:pt x="0" y="82"/>
                </a:moveTo>
                <a:lnTo>
                  <a:pt x="18" y="92"/>
                </a:lnTo>
                <a:lnTo>
                  <a:pt x="62" y="9"/>
                </a:lnTo>
                <a:lnTo>
                  <a:pt x="62" y="0"/>
                </a:lnTo>
                <a:lnTo>
                  <a:pt x="45" y="0"/>
                </a:lnTo>
                <a:lnTo>
                  <a:pt x="0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9" name="Freeform 741"/>
          <p:cNvSpPr>
            <a:spLocks/>
          </p:cNvSpPr>
          <p:nvPr/>
        </p:nvSpPr>
        <p:spPr bwMode="auto">
          <a:xfrm>
            <a:off x="7769225" y="3057525"/>
            <a:ext cx="38100" cy="96838"/>
          </a:xfrm>
          <a:custGeom>
            <a:avLst/>
            <a:gdLst>
              <a:gd name="T0" fmla="*/ 0 w 35"/>
              <a:gd name="T1" fmla="*/ 96838 h 92"/>
              <a:gd name="T2" fmla="*/ 18506 w 35"/>
              <a:gd name="T3" fmla="*/ 96838 h 92"/>
              <a:gd name="T4" fmla="*/ 38100 w 35"/>
              <a:gd name="T5" fmla="*/ 0 h 92"/>
              <a:gd name="T6" fmla="*/ 18506 w 35"/>
              <a:gd name="T7" fmla="*/ 0 h 92"/>
              <a:gd name="T8" fmla="*/ 0 w 35"/>
              <a:gd name="T9" fmla="*/ 96838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92"/>
              <a:gd name="T17" fmla="*/ 35 w 3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92">
                <a:moveTo>
                  <a:pt x="0" y="92"/>
                </a:moveTo>
                <a:lnTo>
                  <a:pt x="17" y="92"/>
                </a:lnTo>
                <a:lnTo>
                  <a:pt x="35" y="0"/>
                </a:lnTo>
                <a:lnTo>
                  <a:pt x="17" y="0"/>
                </a:lnTo>
                <a:lnTo>
                  <a:pt x="0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0" name="Freeform 742"/>
          <p:cNvSpPr>
            <a:spLocks/>
          </p:cNvSpPr>
          <p:nvPr/>
        </p:nvSpPr>
        <p:spPr bwMode="auto">
          <a:xfrm>
            <a:off x="7539038" y="3095625"/>
            <a:ext cx="17462" cy="19050"/>
          </a:xfrm>
          <a:custGeom>
            <a:avLst/>
            <a:gdLst>
              <a:gd name="T0" fmla="*/ 8217 w 17"/>
              <a:gd name="T1" fmla="*/ 19050 h 18"/>
              <a:gd name="T2" fmla="*/ 17462 w 17"/>
              <a:gd name="T3" fmla="*/ 19050 h 18"/>
              <a:gd name="T4" fmla="*/ 17462 w 17"/>
              <a:gd name="T5" fmla="*/ 9525 h 18"/>
              <a:gd name="T6" fmla="*/ 17462 w 17"/>
              <a:gd name="T7" fmla="*/ 0 h 18"/>
              <a:gd name="T8" fmla="*/ 8217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217 w 17"/>
              <a:gd name="T17" fmla="*/ 19050 h 18"/>
              <a:gd name="T18" fmla="*/ 8217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1" name="Freeform 743"/>
          <p:cNvSpPr>
            <a:spLocks/>
          </p:cNvSpPr>
          <p:nvPr/>
        </p:nvSpPr>
        <p:spPr bwMode="auto">
          <a:xfrm>
            <a:off x="7508875" y="3105150"/>
            <a:ext cx="77788" cy="146050"/>
          </a:xfrm>
          <a:custGeom>
            <a:avLst/>
            <a:gdLst>
              <a:gd name="T0" fmla="*/ 38346 w 71"/>
              <a:gd name="T1" fmla="*/ 0 h 138"/>
              <a:gd name="T2" fmla="*/ 77788 w 71"/>
              <a:gd name="T3" fmla="*/ 9525 h 138"/>
              <a:gd name="T4" fmla="*/ 29581 w 71"/>
              <a:gd name="T5" fmla="*/ 146050 h 138"/>
              <a:gd name="T6" fmla="*/ 0 w 71"/>
              <a:gd name="T7" fmla="*/ 0 h 138"/>
              <a:gd name="T8" fmla="*/ 38346 w 71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38"/>
              <a:gd name="T17" fmla="*/ 71 w 71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38">
                <a:moveTo>
                  <a:pt x="35" y="0"/>
                </a:moveTo>
                <a:lnTo>
                  <a:pt x="71" y="9"/>
                </a:lnTo>
                <a:lnTo>
                  <a:pt x="27" y="138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2" name="Freeform 744"/>
          <p:cNvSpPr>
            <a:spLocks/>
          </p:cNvSpPr>
          <p:nvPr/>
        </p:nvSpPr>
        <p:spPr bwMode="auto">
          <a:xfrm>
            <a:off x="7508875" y="3105150"/>
            <a:ext cx="77788" cy="146050"/>
          </a:xfrm>
          <a:custGeom>
            <a:avLst/>
            <a:gdLst>
              <a:gd name="T0" fmla="*/ 38346 w 71"/>
              <a:gd name="T1" fmla="*/ 0 h 138"/>
              <a:gd name="T2" fmla="*/ 77788 w 71"/>
              <a:gd name="T3" fmla="*/ 9525 h 138"/>
              <a:gd name="T4" fmla="*/ 29581 w 71"/>
              <a:gd name="T5" fmla="*/ 146050 h 138"/>
              <a:gd name="T6" fmla="*/ 0 w 71"/>
              <a:gd name="T7" fmla="*/ 0 h 138"/>
              <a:gd name="T8" fmla="*/ 38346 w 71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38"/>
              <a:gd name="T17" fmla="*/ 71 w 71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38">
                <a:moveTo>
                  <a:pt x="35" y="0"/>
                </a:moveTo>
                <a:lnTo>
                  <a:pt x="71" y="9"/>
                </a:lnTo>
                <a:lnTo>
                  <a:pt x="27" y="138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3" name="Freeform 745"/>
          <p:cNvSpPr>
            <a:spLocks/>
          </p:cNvSpPr>
          <p:nvPr/>
        </p:nvSpPr>
        <p:spPr bwMode="auto">
          <a:xfrm>
            <a:off x="7672388" y="2727325"/>
            <a:ext cx="104775" cy="107950"/>
          </a:xfrm>
          <a:custGeom>
            <a:avLst/>
            <a:gdLst>
              <a:gd name="T0" fmla="*/ 104775 w 97"/>
              <a:gd name="T1" fmla="*/ 19239 h 101"/>
              <a:gd name="T2" fmla="*/ 86412 w 97"/>
              <a:gd name="T3" fmla="*/ 0 h 101"/>
              <a:gd name="T4" fmla="*/ 0 w 97"/>
              <a:gd name="T5" fmla="*/ 87643 h 101"/>
              <a:gd name="T6" fmla="*/ 0 w 97"/>
              <a:gd name="T7" fmla="*/ 97262 h 101"/>
              <a:gd name="T8" fmla="*/ 19443 w 97"/>
              <a:gd name="T9" fmla="*/ 107950 h 101"/>
              <a:gd name="T10" fmla="*/ 19443 w 97"/>
              <a:gd name="T11" fmla="*/ 107950 h 101"/>
              <a:gd name="T12" fmla="*/ 104775 w 97"/>
              <a:gd name="T13" fmla="*/ 1923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97" y="18"/>
                </a:moveTo>
                <a:lnTo>
                  <a:pt x="80" y="0"/>
                </a:lnTo>
                <a:lnTo>
                  <a:pt x="0" y="82"/>
                </a:lnTo>
                <a:lnTo>
                  <a:pt x="0" y="91"/>
                </a:lnTo>
                <a:lnTo>
                  <a:pt x="18" y="101"/>
                </a:lnTo>
                <a:lnTo>
                  <a:pt x="97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4" name="Freeform 746"/>
          <p:cNvSpPr>
            <a:spLocks/>
          </p:cNvSpPr>
          <p:nvPr/>
        </p:nvSpPr>
        <p:spPr bwMode="auto">
          <a:xfrm>
            <a:off x="7605713" y="2824163"/>
            <a:ext cx="85725" cy="96837"/>
          </a:xfrm>
          <a:custGeom>
            <a:avLst/>
            <a:gdLst>
              <a:gd name="T0" fmla="*/ 85725 w 80"/>
              <a:gd name="T1" fmla="*/ 10526 h 92"/>
              <a:gd name="T2" fmla="*/ 66437 w 80"/>
              <a:gd name="T3" fmla="*/ 0 h 92"/>
              <a:gd name="T4" fmla="*/ 0 w 80"/>
              <a:gd name="T5" fmla="*/ 87364 h 92"/>
              <a:gd name="T6" fmla="*/ 0 w 80"/>
              <a:gd name="T7" fmla="*/ 87364 h 92"/>
              <a:gd name="T8" fmla="*/ 19288 w 80"/>
              <a:gd name="T9" fmla="*/ 96837 h 92"/>
              <a:gd name="T10" fmla="*/ 19288 w 80"/>
              <a:gd name="T11" fmla="*/ 96837 h 92"/>
              <a:gd name="T12" fmla="*/ 85725 w 80"/>
              <a:gd name="T13" fmla="*/ 10526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92"/>
              <a:gd name="T23" fmla="*/ 80 w 80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92">
                <a:moveTo>
                  <a:pt x="80" y="10"/>
                </a:moveTo>
                <a:lnTo>
                  <a:pt x="62" y="0"/>
                </a:lnTo>
                <a:lnTo>
                  <a:pt x="0" y="83"/>
                </a:lnTo>
                <a:lnTo>
                  <a:pt x="18" y="92"/>
                </a:lnTo>
                <a:lnTo>
                  <a:pt x="8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5" name="Freeform 747"/>
          <p:cNvSpPr>
            <a:spLocks/>
          </p:cNvSpPr>
          <p:nvPr/>
        </p:nvSpPr>
        <p:spPr bwMode="auto">
          <a:xfrm>
            <a:off x="7556500" y="2911475"/>
            <a:ext cx="68263" cy="107950"/>
          </a:xfrm>
          <a:custGeom>
            <a:avLst/>
            <a:gdLst>
              <a:gd name="T0" fmla="*/ 68263 w 62"/>
              <a:gd name="T1" fmla="*/ 9619 h 101"/>
              <a:gd name="T2" fmla="*/ 48445 w 62"/>
              <a:gd name="T3" fmla="*/ 0 h 101"/>
              <a:gd name="T4" fmla="*/ 0 w 62"/>
              <a:gd name="T5" fmla="*/ 98331 h 101"/>
              <a:gd name="T6" fmla="*/ 0 w 62"/>
              <a:gd name="T7" fmla="*/ 98331 h 101"/>
              <a:gd name="T8" fmla="*/ 19818 w 62"/>
              <a:gd name="T9" fmla="*/ 98331 h 101"/>
              <a:gd name="T10" fmla="*/ 19818 w 62"/>
              <a:gd name="T11" fmla="*/ 107950 h 101"/>
              <a:gd name="T12" fmla="*/ 68263 w 62"/>
              <a:gd name="T13" fmla="*/ 961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101"/>
              <a:gd name="T23" fmla="*/ 62 w 62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101">
                <a:moveTo>
                  <a:pt x="62" y="9"/>
                </a:moveTo>
                <a:lnTo>
                  <a:pt x="44" y="0"/>
                </a:lnTo>
                <a:lnTo>
                  <a:pt x="0" y="92"/>
                </a:lnTo>
                <a:lnTo>
                  <a:pt x="18" y="92"/>
                </a:lnTo>
                <a:lnTo>
                  <a:pt x="18" y="101"/>
                </a:lnTo>
                <a:lnTo>
                  <a:pt x="6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6" name="Freeform 748"/>
          <p:cNvSpPr>
            <a:spLocks/>
          </p:cNvSpPr>
          <p:nvPr/>
        </p:nvSpPr>
        <p:spPr bwMode="auto">
          <a:xfrm>
            <a:off x="7539038" y="3009900"/>
            <a:ext cx="38100" cy="95250"/>
          </a:xfrm>
          <a:custGeom>
            <a:avLst/>
            <a:gdLst>
              <a:gd name="T0" fmla="*/ 38100 w 35"/>
              <a:gd name="T1" fmla="*/ 0 h 91"/>
              <a:gd name="T2" fmla="*/ 18506 w 35"/>
              <a:gd name="T3" fmla="*/ 0 h 91"/>
              <a:gd name="T4" fmla="*/ 0 w 35"/>
              <a:gd name="T5" fmla="*/ 95250 h 91"/>
              <a:gd name="T6" fmla="*/ 18506 w 35"/>
              <a:gd name="T7" fmla="*/ 95250 h 91"/>
              <a:gd name="T8" fmla="*/ 38100 w 35"/>
              <a:gd name="T9" fmla="*/ 0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91"/>
              <a:gd name="T17" fmla="*/ 35 w 3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91">
                <a:moveTo>
                  <a:pt x="35" y="0"/>
                </a:moveTo>
                <a:lnTo>
                  <a:pt x="17" y="0"/>
                </a:lnTo>
                <a:lnTo>
                  <a:pt x="0" y="91"/>
                </a:lnTo>
                <a:lnTo>
                  <a:pt x="17" y="91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7" name="Freeform 749"/>
          <p:cNvSpPr>
            <a:spLocks/>
          </p:cNvSpPr>
          <p:nvPr/>
        </p:nvSpPr>
        <p:spPr bwMode="auto">
          <a:xfrm>
            <a:off x="6367463" y="4357688"/>
            <a:ext cx="19050" cy="9525"/>
          </a:xfrm>
          <a:custGeom>
            <a:avLst/>
            <a:gdLst>
              <a:gd name="T0" fmla="*/ 0 w 18"/>
              <a:gd name="T1" fmla="*/ 9525 h 9"/>
              <a:gd name="T2" fmla="*/ 0 w 18"/>
              <a:gd name="T3" fmla="*/ 9525 h 9"/>
              <a:gd name="T4" fmla="*/ 9525 w 18"/>
              <a:gd name="T5" fmla="*/ 9525 h 9"/>
              <a:gd name="T6" fmla="*/ 19050 w 18"/>
              <a:gd name="T7" fmla="*/ 9525 h 9"/>
              <a:gd name="T8" fmla="*/ 19050 w 18"/>
              <a:gd name="T9" fmla="*/ 0 h 9"/>
              <a:gd name="T10" fmla="*/ 9525 w 18"/>
              <a:gd name="T11" fmla="*/ 0 h 9"/>
              <a:gd name="T12" fmla="*/ 0 w 18"/>
              <a:gd name="T13" fmla="*/ 0 h 9"/>
              <a:gd name="T14" fmla="*/ 0 w 18"/>
              <a:gd name="T15" fmla="*/ 0 h 9"/>
              <a:gd name="T16" fmla="*/ 0 w 18"/>
              <a:gd name="T17" fmla="*/ 9525 h 9"/>
              <a:gd name="T18" fmla="*/ 0 w 18"/>
              <a:gd name="T19" fmla="*/ 9525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9"/>
              <a:gd name="T32" fmla="*/ 18 w 18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9">
                <a:moveTo>
                  <a:pt x="0" y="9"/>
                </a:moveTo>
                <a:lnTo>
                  <a:pt x="0" y="9"/>
                </a:lnTo>
                <a:lnTo>
                  <a:pt x="9" y="9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8" name="Freeform 750"/>
          <p:cNvSpPr>
            <a:spLocks/>
          </p:cNvSpPr>
          <p:nvPr/>
        </p:nvSpPr>
        <p:spPr bwMode="auto">
          <a:xfrm>
            <a:off x="6232525" y="4329113"/>
            <a:ext cx="153988" cy="87312"/>
          </a:xfrm>
          <a:custGeom>
            <a:avLst/>
            <a:gdLst>
              <a:gd name="T0" fmla="*/ 134468 w 142"/>
              <a:gd name="T1" fmla="*/ 38332 h 82"/>
              <a:gd name="T2" fmla="*/ 153988 w 142"/>
              <a:gd name="T3" fmla="*/ 77729 h 82"/>
              <a:gd name="T4" fmla="*/ 0 w 142"/>
              <a:gd name="T5" fmla="*/ 87312 h 82"/>
              <a:gd name="T6" fmla="*/ 124709 w 142"/>
              <a:gd name="T7" fmla="*/ 0 h 82"/>
              <a:gd name="T8" fmla="*/ 134468 w 142"/>
              <a:gd name="T9" fmla="*/ 38332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82"/>
              <a:gd name="T17" fmla="*/ 142 w 142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82">
                <a:moveTo>
                  <a:pt x="124" y="36"/>
                </a:moveTo>
                <a:lnTo>
                  <a:pt x="142" y="73"/>
                </a:lnTo>
                <a:lnTo>
                  <a:pt x="0" y="82"/>
                </a:lnTo>
                <a:lnTo>
                  <a:pt x="115" y="0"/>
                </a:lnTo>
                <a:lnTo>
                  <a:pt x="124" y="36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9" name="Freeform 751"/>
          <p:cNvSpPr>
            <a:spLocks/>
          </p:cNvSpPr>
          <p:nvPr/>
        </p:nvSpPr>
        <p:spPr bwMode="auto">
          <a:xfrm>
            <a:off x="6232525" y="4329113"/>
            <a:ext cx="153988" cy="87312"/>
          </a:xfrm>
          <a:custGeom>
            <a:avLst/>
            <a:gdLst>
              <a:gd name="T0" fmla="*/ 134468 w 142"/>
              <a:gd name="T1" fmla="*/ 38332 h 82"/>
              <a:gd name="T2" fmla="*/ 153988 w 142"/>
              <a:gd name="T3" fmla="*/ 77729 h 82"/>
              <a:gd name="T4" fmla="*/ 0 w 142"/>
              <a:gd name="T5" fmla="*/ 87312 h 82"/>
              <a:gd name="T6" fmla="*/ 124709 w 142"/>
              <a:gd name="T7" fmla="*/ 0 h 82"/>
              <a:gd name="T8" fmla="*/ 134468 w 142"/>
              <a:gd name="T9" fmla="*/ 38332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82"/>
              <a:gd name="T17" fmla="*/ 142 w 142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82">
                <a:moveTo>
                  <a:pt x="124" y="36"/>
                </a:moveTo>
                <a:lnTo>
                  <a:pt x="142" y="73"/>
                </a:lnTo>
                <a:lnTo>
                  <a:pt x="0" y="82"/>
                </a:lnTo>
                <a:lnTo>
                  <a:pt x="115" y="0"/>
                </a:lnTo>
                <a:lnTo>
                  <a:pt x="124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0" name="Freeform 752"/>
          <p:cNvSpPr>
            <a:spLocks/>
          </p:cNvSpPr>
          <p:nvPr/>
        </p:nvSpPr>
        <p:spPr bwMode="auto">
          <a:xfrm>
            <a:off x="7432675" y="3397250"/>
            <a:ext cx="114300" cy="155575"/>
          </a:xfrm>
          <a:custGeom>
            <a:avLst/>
            <a:gdLst>
              <a:gd name="T0" fmla="*/ 114300 w 106"/>
              <a:gd name="T1" fmla="*/ 9525 h 147"/>
              <a:gd name="T2" fmla="*/ 95969 w 106"/>
              <a:gd name="T3" fmla="*/ 0 h 147"/>
              <a:gd name="T4" fmla="*/ 0 w 106"/>
              <a:gd name="T5" fmla="*/ 146050 h 147"/>
              <a:gd name="T6" fmla="*/ 0 w 106"/>
              <a:gd name="T7" fmla="*/ 146050 h 147"/>
              <a:gd name="T8" fmla="*/ 19409 w 106"/>
              <a:gd name="T9" fmla="*/ 155575 h 147"/>
              <a:gd name="T10" fmla="*/ 19409 w 106"/>
              <a:gd name="T11" fmla="*/ 155575 h 147"/>
              <a:gd name="T12" fmla="*/ 114300 w 106"/>
              <a:gd name="T13" fmla="*/ 952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47"/>
              <a:gd name="T23" fmla="*/ 106 w 10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47">
                <a:moveTo>
                  <a:pt x="106" y="9"/>
                </a:moveTo>
                <a:lnTo>
                  <a:pt x="89" y="0"/>
                </a:lnTo>
                <a:lnTo>
                  <a:pt x="0" y="138"/>
                </a:lnTo>
                <a:lnTo>
                  <a:pt x="18" y="147"/>
                </a:lnTo>
                <a:lnTo>
                  <a:pt x="106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1" name="Freeform 753"/>
          <p:cNvSpPr>
            <a:spLocks/>
          </p:cNvSpPr>
          <p:nvPr/>
        </p:nvSpPr>
        <p:spPr bwMode="auto">
          <a:xfrm>
            <a:off x="7326313" y="3543300"/>
            <a:ext cx="125412" cy="144463"/>
          </a:xfrm>
          <a:custGeom>
            <a:avLst/>
            <a:gdLst>
              <a:gd name="T0" fmla="*/ 125412 w 115"/>
              <a:gd name="T1" fmla="*/ 9490 h 137"/>
              <a:gd name="T2" fmla="*/ 105782 w 115"/>
              <a:gd name="T3" fmla="*/ 0 h 137"/>
              <a:gd name="T4" fmla="*/ 0 w 115"/>
              <a:gd name="T5" fmla="*/ 134973 h 137"/>
              <a:gd name="T6" fmla="*/ 0 w 115"/>
              <a:gd name="T7" fmla="*/ 125482 h 137"/>
              <a:gd name="T8" fmla="*/ 19630 w 115"/>
              <a:gd name="T9" fmla="*/ 144463 h 137"/>
              <a:gd name="T10" fmla="*/ 19630 w 115"/>
              <a:gd name="T11" fmla="*/ 144463 h 137"/>
              <a:gd name="T12" fmla="*/ 125412 w 115"/>
              <a:gd name="T13" fmla="*/ 949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137"/>
              <a:gd name="T23" fmla="*/ 115 w 115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137">
                <a:moveTo>
                  <a:pt x="115" y="9"/>
                </a:moveTo>
                <a:lnTo>
                  <a:pt x="97" y="0"/>
                </a:lnTo>
                <a:lnTo>
                  <a:pt x="0" y="128"/>
                </a:lnTo>
                <a:lnTo>
                  <a:pt x="0" y="119"/>
                </a:lnTo>
                <a:lnTo>
                  <a:pt x="18" y="137"/>
                </a:lnTo>
                <a:lnTo>
                  <a:pt x="11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2" name="Freeform 754"/>
          <p:cNvSpPr>
            <a:spLocks/>
          </p:cNvSpPr>
          <p:nvPr/>
        </p:nvSpPr>
        <p:spPr bwMode="auto">
          <a:xfrm>
            <a:off x="7192963" y="3668713"/>
            <a:ext cx="153987" cy="155575"/>
          </a:xfrm>
          <a:custGeom>
            <a:avLst/>
            <a:gdLst>
              <a:gd name="T0" fmla="*/ 153987 w 141"/>
              <a:gd name="T1" fmla="*/ 19180 h 146"/>
              <a:gd name="T2" fmla="*/ 134329 w 141"/>
              <a:gd name="T3" fmla="*/ 0 h 146"/>
              <a:gd name="T4" fmla="*/ 0 w 141"/>
              <a:gd name="T5" fmla="*/ 136395 h 146"/>
              <a:gd name="T6" fmla="*/ 8737 w 141"/>
              <a:gd name="T7" fmla="*/ 136395 h 146"/>
              <a:gd name="T8" fmla="*/ 18566 w 141"/>
              <a:gd name="T9" fmla="*/ 155575 h 146"/>
              <a:gd name="T10" fmla="*/ 18566 w 141"/>
              <a:gd name="T11" fmla="*/ 155575 h 146"/>
              <a:gd name="T12" fmla="*/ 153987 w 141"/>
              <a:gd name="T13" fmla="*/ 19180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46"/>
              <a:gd name="T23" fmla="*/ 141 w 141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46">
                <a:moveTo>
                  <a:pt x="141" y="18"/>
                </a:moveTo>
                <a:lnTo>
                  <a:pt x="123" y="0"/>
                </a:lnTo>
                <a:lnTo>
                  <a:pt x="0" y="128"/>
                </a:lnTo>
                <a:lnTo>
                  <a:pt x="8" y="128"/>
                </a:lnTo>
                <a:lnTo>
                  <a:pt x="17" y="146"/>
                </a:lnTo>
                <a:lnTo>
                  <a:pt x="14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3" name="Freeform 755"/>
          <p:cNvSpPr>
            <a:spLocks/>
          </p:cNvSpPr>
          <p:nvPr/>
        </p:nvSpPr>
        <p:spPr bwMode="auto">
          <a:xfrm>
            <a:off x="7058025" y="3805238"/>
            <a:ext cx="153988" cy="155575"/>
          </a:xfrm>
          <a:custGeom>
            <a:avLst/>
            <a:gdLst>
              <a:gd name="T0" fmla="*/ 153988 w 141"/>
              <a:gd name="T1" fmla="*/ 19050 h 147"/>
              <a:gd name="T2" fmla="*/ 144159 w 141"/>
              <a:gd name="T3" fmla="*/ 0 h 147"/>
              <a:gd name="T4" fmla="*/ 0 w 141"/>
              <a:gd name="T5" fmla="*/ 135467 h 147"/>
              <a:gd name="T6" fmla="*/ 0 w 141"/>
              <a:gd name="T7" fmla="*/ 135467 h 147"/>
              <a:gd name="T8" fmla="*/ 9829 w 141"/>
              <a:gd name="T9" fmla="*/ 155575 h 147"/>
              <a:gd name="T10" fmla="*/ 9829 w 141"/>
              <a:gd name="T11" fmla="*/ 155575 h 147"/>
              <a:gd name="T12" fmla="*/ 153988 w 141"/>
              <a:gd name="T13" fmla="*/ 1905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47"/>
              <a:gd name="T23" fmla="*/ 141 w 141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47">
                <a:moveTo>
                  <a:pt x="141" y="18"/>
                </a:moveTo>
                <a:lnTo>
                  <a:pt x="132" y="0"/>
                </a:lnTo>
                <a:lnTo>
                  <a:pt x="0" y="128"/>
                </a:lnTo>
                <a:lnTo>
                  <a:pt x="9" y="147"/>
                </a:lnTo>
                <a:lnTo>
                  <a:pt x="14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4" name="Freeform 756"/>
          <p:cNvSpPr>
            <a:spLocks/>
          </p:cNvSpPr>
          <p:nvPr/>
        </p:nvSpPr>
        <p:spPr bwMode="auto">
          <a:xfrm>
            <a:off x="6732588" y="3940175"/>
            <a:ext cx="334962" cy="252413"/>
          </a:xfrm>
          <a:custGeom>
            <a:avLst/>
            <a:gdLst>
              <a:gd name="T0" fmla="*/ 334962 w 309"/>
              <a:gd name="T1" fmla="*/ 20151 h 238"/>
              <a:gd name="T2" fmla="*/ 325206 w 309"/>
              <a:gd name="T3" fmla="*/ 0 h 238"/>
              <a:gd name="T4" fmla="*/ 0 w 309"/>
              <a:gd name="T5" fmla="*/ 233323 h 238"/>
              <a:gd name="T6" fmla="*/ 0 w 309"/>
              <a:gd name="T7" fmla="*/ 233323 h 238"/>
              <a:gd name="T8" fmla="*/ 8672 w 309"/>
              <a:gd name="T9" fmla="*/ 252413 h 238"/>
              <a:gd name="T10" fmla="*/ 8672 w 309"/>
              <a:gd name="T11" fmla="*/ 252413 h 238"/>
              <a:gd name="T12" fmla="*/ 334962 w 309"/>
              <a:gd name="T13" fmla="*/ 20151 h 2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9"/>
              <a:gd name="T22" fmla="*/ 0 h 238"/>
              <a:gd name="T23" fmla="*/ 309 w 309"/>
              <a:gd name="T24" fmla="*/ 238 h 2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9" h="238">
                <a:moveTo>
                  <a:pt x="309" y="19"/>
                </a:moveTo>
                <a:lnTo>
                  <a:pt x="300" y="0"/>
                </a:lnTo>
                <a:lnTo>
                  <a:pt x="0" y="220"/>
                </a:lnTo>
                <a:lnTo>
                  <a:pt x="8" y="238"/>
                </a:lnTo>
                <a:lnTo>
                  <a:pt x="309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5" name="Freeform 757"/>
          <p:cNvSpPr>
            <a:spLocks/>
          </p:cNvSpPr>
          <p:nvPr/>
        </p:nvSpPr>
        <p:spPr bwMode="auto">
          <a:xfrm>
            <a:off x="6367463" y="4173538"/>
            <a:ext cx="374650" cy="193675"/>
          </a:xfrm>
          <a:custGeom>
            <a:avLst/>
            <a:gdLst>
              <a:gd name="T0" fmla="*/ 374650 w 344"/>
              <a:gd name="T1" fmla="*/ 19050 h 183"/>
              <a:gd name="T2" fmla="*/ 365937 w 344"/>
              <a:gd name="T3" fmla="*/ 0 h 183"/>
              <a:gd name="T4" fmla="*/ 0 w 344"/>
              <a:gd name="T5" fmla="*/ 174625 h 183"/>
              <a:gd name="T6" fmla="*/ 9802 w 344"/>
              <a:gd name="T7" fmla="*/ 193675 h 183"/>
              <a:gd name="T8" fmla="*/ 374650 w 344"/>
              <a:gd name="T9" fmla="*/ 19050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83"/>
              <a:gd name="T17" fmla="*/ 344 w 344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83">
                <a:moveTo>
                  <a:pt x="344" y="18"/>
                </a:moveTo>
                <a:lnTo>
                  <a:pt x="336" y="0"/>
                </a:lnTo>
                <a:lnTo>
                  <a:pt x="0" y="165"/>
                </a:lnTo>
                <a:lnTo>
                  <a:pt x="9" y="183"/>
                </a:lnTo>
                <a:lnTo>
                  <a:pt x="344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6" name="Freeform 758"/>
          <p:cNvSpPr>
            <a:spLocks/>
          </p:cNvSpPr>
          <p:nvPr/>
        </p:nvSpPr>
        <p:spPr bwMode="auto">
          <a:xfrm>
            <a:off x="5119688" y="4591050"/>
            <a:ext cx="19050" cy="9525"/>
          </a:xfrm>
          <a:custGeom>
            <a:avLst/>
            <a:gdLst>
              <a:gd name="T0" fmla="*/ 0 w 17"/>
              <a:gd name="T1" fmla="*/ 0 h 9"/>
              <a:gd name="T2" fmla="*/ 0 w 17"/>
              <a:gd name="T3" fmla="*/ 9525 h 9"/>
              <a:gd name="T4" fmla="*/ 8965 w 17"/>
              <a:gd name="T5" fmla="*/ 9525 h 9"/>
              <a:gd name="T6" fmla="*/ 19050 w 17"/>
              <a:gd name="T7" fmla="*/ 9525 h 9"/>
              <a:gd name="T8" fmla="*/ 19050 w 17"/>
              <a:gd name="T9" fmla="*/ 9525 h 9"/>
              <a:gd name="T10" fmla="*/ 19050 w 17"/>
              <a:gd name="T11" fmla="*/ 0 h 9"/>
              <a:gd name="T12" fmla="*/ 19050 w 17"/>
              <a:gd name="T13" fmla="*/ 0 h 9"/>
              <a:gd name="T14" fmla="*/ 8965 w 17"/>
              <a:gd name="T15" fmla="*/ 0 h 9"/>
              <a:gd name="T16" fmla="*/ 0 w 17"/>
              <a:gd name="T17" fmla="*/ 0 h 9"/>
              <a:gd name="T18" fmla="*/ 0 w 17"/>
              <a:gd name="T19" fmla="*/ 0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9"/>
              <a:gd name="T32" fmla="*/ 17 w 17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9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7" name="Freeform 759"/>
          <p:cNvSpPr>
            <a:spLocks/>
          </p:cNvSpPr>
          <p:nvPr/>
        </p:nvSpPr>
        <p:spPr bwMode="auto">
          <a:xfrm>
            <a:off x="4986338" y="4552950"/>
            <a:ext cx="152400" cy="87313"/>
          </a:xfrm>
          <a:custGeom>
            <a:avLst/>
            <a:gdLst>
              <a:gd name="T0" fmla="*/ 142672 w 141"/>
              <a:gd name="T1" fmla="*/ 38333 h 82"/>
              <a:gd name="T2" fmla="*/ 134026 w 141"/>
              <a:gd name="T3" fmla="*/ 87313 h 82"/>
              <a:gd name="T4" fmla="*/ 0 w 141"/>
              <a:gd name="T5" fmla="*/ 9583 h 82"/>
              <a:gd name="T6" fmla="*/ 152400 w 141"/>
              <a:gd name="T7" fmla="*/ 0 h 82"/>
              <a:gd name="T8" fmla="*/ 142672 w 141"/>
              <a:gd name="T9" fmla="*/ 38333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82"/>
              <a:gd name="T17" fmla="*/ 141 w 141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82">
                <a:moveTo>
                  <a:pt x="132" y="36"/>
                </a:moveTo>
                <a:lnTo>
                  <a:pt x="124" y="82"/>
                </a:lnTo>
                <a:lnTo>
                  <a:pt x="0" y="9"/>
                </a:lnTo>
                <a:lnTo>
                  <a:pt x="141" y="0"/>
                </a:lnTo>
                <a:lnTo>
                  <a:pt x="132" y="36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8" name="Freeform 760"/>
          <p:cNvSpPr>
            <a:spLocks/>
          </p:cNvSpPr>
          <p:nvPr/>
        </p:nvSpPr>
        <p:spPr bwMode="auto">
          <a:xfrm>
            <a:off x="4986338" y="4552950"/>
            <a:ext cx="152400" cy="87313"/>
          </a:xfrm>
          <a:custGeom>
            <a:avLst/>
            <a:gdLst>
              <a:gd name="T0" fmla="*/ 142672 w 141"/>
              <a:gd name="T1" fmla="*/ 38333 h 82"/>
              <a:gd name="T2" fmla="*/ 134026 w 141"/>
              <a:gd name="T3" fmla="*/ 87313 h 82"/>
              <a:gd name="T4" fmla="*/ 0 w 141"/>
              <a:gd name="T5" fmla="*/ 9583 h 82"/>
              <a:gd name="T6" fmla="*/ 152400 w 141"/>
              <a:gd name="T7" fmla="*/ 0 h 82"/>
              <a:gd name="T8" fmla="*/ 142672 w 141"/>
              <a:gd name="T9" fmla="*/ 38333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82"/>
              <a:gd name="T17" fmla="*/ 141 w 141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82">
                <a:moveTo>
                  <a:pt x="132" y="36"/>
                </a:moveTo>
                <a:lnTo>
                  <a:pt x="124" y="82"/>
                </a:lnTo>
                <a:lnTo>
                  <a:pt x="0" y="9"/>
                </a:lnTo>
                <a:lnTo>
                  <a:pt x="141" y="0"/>
                </a:lnTo>
                <a:lnTo>
                  <a:pt x="132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9" name="Freeform 761"/>
          <p:cNvSpPr>
            <a:spLocks/>
          </p:cNvSpPr>
          <p:nvPr/>
        </p:nvSpPr>
        <p:spPr bwMode="auto">
          <a:xfrm>
            <a:off x="5935663" y="4406900"/>
            <a:ext cx="85725" cy="87313"/>
          </a:xfrm>
          <a:custGeom>
            <a:avLst/>
            <a:gdLst>
              <a:gd name="T0" fmla="*/ 85725 w 80"/>
              <a:gd name="T1" fmla="*/ 18935 h 83"/>
              <a:gd name="T2" fmla="*/ 76081 w 80"/>
              <a:gd name="T3" fmla="*/ 0 h 83"/>
              <a:gd name="T4" fmla="*/ 0 w 80"/>
              <a:gd name="T5" fmla="*/ 67326 h 83"/>
              <a:gd name="T6" fmla="*/ 0 w 80"/>
              <a:gd name="T7" fmla="*/ 67326 h 83"/>
              <a:gd name="T8" fmla="*/ 9644 w 80"/>
              <a:gd name="T9" fmla="*/ 87313 h 83"/>
              <a:gd name="T10" fmla="*/ 9644 w 80"/>
              <a:gd name="T11" fmla="*/ 87313 h 83"/>
              <a:gd name="T12" fmla="*/ 85725 w 80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83"/>
              <a:gd name="T23" fmla="*/ 80 w 80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83">
                <a:moveTo>
                  <a:pt x="80" y="18"/>
                </a:moveTo>
                <a:lnTo>
                  <a:pt x="71" y="0"/>
                </a:lnTo>
                <a:lnTo>
                  <a:pt x="0" y="64"/>
                </a:lnTo>
                <a:lnTo>
                  <a:pt x="9" y="83"/>
                </a:lnTo>
                <a:lnTo>
                  <a:pt x="8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0" name="Freeform 762"/>
          <p:cNvSpPr>
            <a:spLocks/>
          </p:cNvSpPr>
          <p:nvPr/>
        </p:nvSpPr>
        <p:spPr bwMode="auto">
          <a:xfrm>
            <a:off x="5838825" y="4475163"/>
            <a:ext cx="106363" cy="66675"/>
          </a:xfrm>
          <a:custGeom>
            <a:avLst/>
            <a:gdLst>
              <a:gd name="T0" fmla="*/ 106363 w 97"/>
              <a:gd name="T1" fmla="*/ 19794 h 64"/>
              <a:gd name="T2" fmla="*/ 96494 w 97"/>
              <a:gd name="T3" fmla="*/ 0 h 64"/>
              <a:gd name="T4" fmla="*/ 0 w 97"/>
              <a:gd name="T5" fmla="*/ 47923 h 64"/>
              <a:gd name="T6" fmla="*/ 0 w 97"/>
              <a:gd name="T7" fmla="*/ 47923 h 64"/>
              <a:gd name="T8" fmla="*/ 9869 w 97"/>
              <a:gd name="T9" fmla="*/ 66675 h 64"/>
              <a:gd name="T10" fmla="*/ 9869 w 97"/>
              <a:gd name="T11" fmla="*/ 66675 h 64"/>
              <a:gd name="T12" fmla="*/ 106363 w 97"/>
              <a:gd name="T13" fmla="*/ 19794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64"/>
              <a:gd name="T23" fmla="*/ 97 w 97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64">
                <a:moveTo>
                  <a:pt x="97" y="19"/>
                </a:moveTo>
                <a:lnTo>
                  <a:pt x="88" y="0"/>
                </a:lnTo>
                <a:lnTo>
                  <a:pt x="0" y="46"/>
                </a:lnTo>
                <a:lnTo>
                  <a:pt x="9" y="64"/>
                </a:lnTo>
                <a:lnTo>
                  <a:pt x="97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1" name="Freeform 763"/>
          <p:cNvSpPr>
            <a:spLocks/>
          </p:cNvSpPr>
          <p:nvPr/>
        </p:nvSpPr>
        <p:spPr bwMode="auto">
          <a:xfrm>
            <a:off x="5629275" y="4522788"/>
            <a:ext cx="220663" cy="88900"/>
          </a:xfrm>
          <a:custGeom>
            <a:avLst/>
            <a:gdLst>
              <a:gd name="T0" fmla="*/ 220663 w 203"/>
              <a:gd name="T1" fmla="*/ 19280 h 83"/>
              <a:gd name="T2" fmla="*/ 210880 w 203"/>
              <a:gd name="T3" fmla="*/ 0 h 83"/>
              <a:gd name="T4" fmla="*/ 0 w 203"/>
              <a:gd name="T5" fmla="*/ 68549 h 83"/>
              <a:gd name="T6" fmla="*/ 0 w 203"/>
              <a:gd name="T7" fmla="*/ 68549 h 83"/>
              <a:gd name="T8" fmla="*/ 0 w 203"/>
              <a:gd name="T9" fmla="*/ 88900 h 83"/>
              <a:gd name="T10" fmla="*/ 9783 w 203"/>
              <a:gd name="T11" fmla="*/ 88900 h 83"/>
              <a:gd name="T12" fmla="*/ 220663 w 203"/>
              <a:gd name="T13" fmla="*/ 19280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3"/>
              <a:gd name="T22" fmla="*/ 0 h 83"/>
              <a:gd name="T23" fmla="*/ 203 w 203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3" h="83">
                <a:moveTo>
                  <a:pt x="203" y="18"/>
                </a:moveTo>
                <a:lnTo>
                  <a:pt x="194" y="0"/>
                </a:lnTo>
                <a:lnTo>
                  <a:pt x="0" y="64"/>
                </a:lnTo>
                <a:lnTo>
                  <a:pt x="0" y="83"/>
                </a:lnTo>
                <a:lnTo>
                  <a:pt x="9" y="83"/>
                </a:lnTo>
                <a:lnTo>
                  <a:pt x="203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2" name="Freeform 764"/>
          <p:cNvSpPr>
            <a:spLocks/>
          </p:cNvSpPr>
          <p:nvPr/>
        </p:nvSpPr>
        <p:spPr bwMode="auto">
          <a:xfrm>
            <a:off x="5378450" y="4591050"/>
            <a:ext cx="250825" cy="39688"/>
          </a:xfrm>
          <a:custGeom>
            <a:avLst/>
            <a:gdLst>
              <a:gd name="T0" fmla="*/ 250825 w 230"/>
              <a:gd name="T1" fmla="*/ 20380 h 37"/>
              <a:gd name="T2" fmla="*/ 250825 w 230"/>
              <a:gd name="T3" fmla="*/ 0 h 37"/>
              <a:gd name="T4" fmla="*/ 0 w 230"/>
              <a:gd name="T5" fmla="*/ 20380 h 37"/>
              <a:gd name="T6" fmla="*/ 0 w 230"/>
              <a:gd name="T7" fmla="*/ 20380 h 37"/>
              <a:gd name="T8" fmla="*/ 0 w 230"/>
              <a:gd name="T9" fmla="*/ 39688 h 37"/>
              <a:gd name="T10" fmla="*/ 0 w 230"/>
              <a:gd name="T11" fmla="*/ 39688 h 37"/>
              <a:gd name="T12" fmla="*/ 250825 w 230"/>
              <a:gd name="T13" fmla="*/ 20380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"/>
              <a:gd name="T22" fmla="*/ 0 h 37"/>
              <a:gd name="T23" fmla="*/ 230 w 230"/>
              <a:gd name="T24" fmla="*/ 37 h 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" h="37">
                <a:moveTo>
                  <a:pt x="230" y="19"/>
                </a:moveTo>
                <a:lnTo>
                  <a:pt x="230" y="0"/>
                </a:lnTo>
                <a:lnTo>
                  <a:pt x="0" y="19"/>
                </a:lnTo>
                <a:lnTo>
                  <a:pt x="0" y="37"/>
                </a:lnTo>
                <a:lnTo>
                  <a:pt x="230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3" name="Freeform 765"/>
          <p:cNvSpPr>
            <a:spLocks/>
          </p:cNvSpPr>
          <p:nvPr/>
        </p:nvSpPr>
        <p:spPr bwMode="auto">
          <a:xfrm>
            <a:off x="5129213" y="4581525"/>
            <a:ext cx="249237" cy="49213"/>
          </a:xfrm>
          <a:custGeom>
            <a:avLst/>
            <a:gdLst>
              <a:gd name="T0" fmla="*/ 249237 w 230"/>
              <a:gd name="T1" fmla="*/ 49213 h 46"/>
              <a:gd name="T2" fmla="*/ 249237 w 230"/>
              <a:gd name="T3" fmla="*/ 29956 h 46"/>
              <a:gd name="T4" fmla="*/ 0 w 230"/>
              <a:gd name="T5" fmla="*/ 0 h 46"/>
              <a:gd name="T6" fmla="*/ 0 w 230"/>
              <a:gd name="T7" fmla="*/ 19257 h 46"/>
              <a:gd name="T8" fmla="*/ 249237 w 230"/>
              <a:gd name="T9" fmla="*/ 49213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0"/>
              <a:gd name="T16" fmla="*/ 0 h 46"/>
              <a:gd name="T17" fmla="*/ 230 w 230"/>
              <a:gd name="T18" fmla="*/ 46 h 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0" h="46">
                <a:moveTo>
                  <a:pt x="230" y="46"/>
                </a:moveTo>
                <a:lnTo>
                  <a:pt x="230" y="28"/>
                </a:lnTo>
                <a:lnTo>
                  <a:pt x="0" y="0"/>
                </a:lnTo>
                <a:lnTo>
                  <a:pt x="0" y="18"/>
                </a:lnTo>
                <a:lnTo>
                  <a:pt x="230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4" name="Freeform 766"/>
          <p:cNvSpPr>
            <a:spLocks/>
          </p:cNvSpPr>
          <p:nvPr/>
        </p:nvSpPr>
        <p:spPr bwMode="auto">
          <a:xfrm>
            <a:off x="5983288" y="4114800"/>
            <a:ext cx="19050" cy="19050"/>
          </a:xfrm>
          <a:custGeom>
            <a:avLst/>
            <a:gdLst>
              <a:gd name="T0" fmla="*/ 8965 w 17"/>
              <a:gd name="T1" fmla="*/ 19050 h 18"/>
              <a:gd name="T2" fmla="*/ 19050 w 17"/>
              <a:gd name="T3" fmla="*/ 19050 h 18"/>
              <a:gd name="T4" fmla="*/ 19050 w 17"/>
              <a:gd name="T5" fmla="*/ 9525 h 18"/>
              <a:gd name="T6" fmla="*/ 19050 w 17"/>
              <a:gd name="T7" fmla="*/ 0 h 18"/>
              <a:gd name="T8" fmla="*/ 8965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965 w 17"/>
              <a:gd name="T17" fmla="*/ 19050 h 18"/>
              <a:gd name="T18" fmla="*/ 896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5" name="Freeform 767"/>
          <p:cNvSpPr>
            <a:spLocks/>
          </p:cNvSpPr>
          <p:nvPr/>
        </p:nvSpPr>
        <p:spPr bwMode="auto">
          <a:xfrm>
            <a:off x="5954713" y="4124325"/>
            <a:ext cx="77787" cy="157163"/>
          </a:xfrm>
          <a:custGeom>
            <a:avLst/>
            <a:gdLst>
              <a:gd name="T0" fmla="*/ 38346 w 71"/>
              <a:gd name="T1" fmla="*/ 9622 h 147"/>
              <a:gd name="T2" fmla="*/ 77787 w 71"/>
              <a:gd name="T3" fmla="*/ 0 h 147"/>
              <a:gd name="T4" fmla="*/ 48206 w 71"/>
              <a:gd name="T5" fmla="*/ 157163 h 147"/>
              <a:gd name="T6" fmla="*/ 0 w 71"/>
              <a:gd name="T7" fmla="*/ 9622 h 147"/>
              <a:gd name="T8" fmla="*/ 38346 w 71"/>
              <a:gd name="T9" fmla="*/ 9622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47"/>
              <a:gd name="T17" fmla="*/ 71 w 71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47">
                <a:moveTo>
                  <a:pt x="35" y="9"/>
                </a:moveTo>
                <a:lnTo>
                  <a:pt x="71" y="0"/>
                </a:lnTo>
                <a:lnTo>
                  <a:pt x="44" y="147"/>
                </a:lnTo>
                <a:lnTo>
                  <a:pt x="0" y="9"/>
                </a:lnTo>
                <a:lnTo>
                  <a:pt x="35" y="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6" name="Freeform 768"/>
          <p:cNvSpPr>
            <a:spLocks/>
          </p:cNvSpPr>
          <p:nvPr/>
        </p:nvSpPr>
        <p:spPr bwMode="auto">
          <a:xfrm>
            <a:off x="5954713" y="4124325"/>
            <a:ext cx="77787" cy="157163"/>
          </a:xfrm>
          <a:custGeom>
            <a:avLst/>
            <a:gdLst>
              <a:gd name="T0" fmla="*/ 38346 w 71"/>
              <a:gd name="T1" fmla="*/ 9622 h 147"/>
              <a:gd name="T2" fmla="*/ 77787 w 71"/>
              <a:gd name="T3" fmla="*/ 0 h 147"/>
              <a:gd name="T4" fmla="*/ 48206 w 71"/>
              <a:gd name="T5" fmla="*/ 157163 h 147"/>
              <a:gd name="T6" fmla="*/ 0 w 71"/>
              <a:gd name="T7" fmla="*/ 9622 h 147"/>
              <a:gd name="T8" fmla="*/ 38346 w 71"/>
              <a:gd name="T9" fmla="*/ 9622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47"/>
              <a:gd name="T17" fmla="*/ 71 w 71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47">
                <a:moveTo>
                  <a:pt x="35" y="9"/>
                </a:moveTo>
                <a:lnTo>
                  <a:pt x="71" y="0"/>
                </a:lnTo>
                <a:lnTo>
                  <a:pt x="44" y="147"/>
                </a:lnTo>
                <a:lnTo>
                  <a:pt x="0" y="9"/>
                </a:lnTo>
                <a:lnTo>
                  <a:pt x="3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7" name="Freeform 769"/>
          <p:cNvSpPr>
            <a:spLocks/>
          </p:cNvSpPr>
          <p:nvPr/>
        </p:nvSpPr>
        <p:spPr bwMode="auto">
          <a:xfrm>
            <a:off x="6253163" y="3105150"/>
            <a:ext cx="230187" cy="242888"/>
          </a:xfrm>
          <a:custGeom>
            <a:avLst/>
            <a:gdLst>
              <a:gd name="T0" fmla="*/ 230187 w 212"/>
              <a:gd name="T1" fmla="*/ 9546 h 229"/>
              <a:gd name="T2" fmla="*/ 210643 w 212"/>
              <a:gd name="T3" fmla="*/ 0 h 229"/>
              <a:gd name="T4" fmla="*/ 0 w 212"/>
              <a:gd name="T5" fmla="*/ 233342 h 229"/>
              <a:gd name="T6" fmla="*/ 0 w 212"/>
              <a:gd name="T7" fmla="*/ 233342 h 229"/>
              <a:gd name="T8" fmla="*/ 19544 w 212"/>
              <a:gd name="T9" fmla="*/ 242888 h 229"/>
              <a:gd name="T10" fmla="*/ 19544 w 212"/>
              <a:gd name="T11" fmla="*/ 242888 h 229"/>
              <a:gd name="T12" fmla="*/ 230187 w 212"/>
              <a:gd name="T13" fmla="*/ 9546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229"/>
              <a:gd name="T23" fmla="*/ 212 w 212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229">
                <a:moveTo>
                  <a:pt x="212" y="9"/>
                </a:moveTo>
                <a:lnTo>
                  <a:pt x="194" y="0"/>
                </a:lnTo>
                <a:lnTo>
                  <a:pt x="0" y="220"/>
                </a:lnTo>
                <a:lnTo>
                  <a:pt x="18" y="229"/>
                </a:lnTo>
                <a:lnTo>
                  <a:pt x="21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8" name="Freeform 770"/>
          <p:cNvSpPr>
            <a:spLocks/>
          </p:cNvSpPr>
          <p:nvPr/>
        </p:nvSpPr>
        <p:spPr bwMode="auto">
          <a:xfrm>
            <a:off x="6099175" y="3338513"/>
            <a:ext cx="173038" cy="261937"/>
          </a:xfrm>
          <a:custGeom>
            <a:avLst/>
            <a:gdLst>
              <a:gd name="T0" fmla="*/ 173038 w 159"/>
              <a:gd name="T1" fmla="*/ 9544 h 247"/>
              <a:gd name="T2" fmla="*/ 153449 w 159"/>
              <a:gd name="T3" fmla="*/ 0 h 247"/>
              <a:gd name="T4" fmla="*/ 0 w 159"/>
              <a:gd name="T5" fmla="*/ 252393 h 247"/>
              <a:gd name="T6" fmla="*/ 0 w 159"/>
              <a:gd name="T7" fmla="*/ 252393 h 247"/>
              <a:gd name="T8" fmla="*/ 18501 w 159"/>
              <a:gd name="T9" fmla="*/ 261937 h 247"/>
              <a:gd name="T10" fmla="*/ 18501 w 159"/>
              <a:gd name="T11" fmla="*/ 261937 h 247"/>
              <a:gd name="T12" fmla="*/ 173038 w 159"/>
              <a:gd name="T13" fmla="*/ 9544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247"/>
              <a:gd name="T23" fmla="*/ 159 w 159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247">
                <a:moveTo>
                  <a:pt x="159" y="9"/>
                </a:moveTo>
                <a:lnTo>
                  <a:pt x="141" y="0"/>
                </a:lnTo>
                <a:lnTo>
                  <a:pt x="0" y="238"/>
                </a:lnTo>
                <a:lnTo>
                  <a:pt x="17" y="247"/>
                </a:lnTo>
                <a:lnTo>
                  <a:pt x="159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9" name="Freeform 771"/>
          <p:cNvSpPr>
            <a:spLocks/>
          </p:cNvSpPr>
          <p:nvPr/>
        </p:nvSpPr>
        <p:spPr bwMode="auto">
          <a:xfrm>
            <a:off x="6011863" y="3590925"/>
            <a:ext cx="106362" cy="273050"/>
          </a:xfrm>
          <a:custGeom>
            <a:avLst/>
            <a:gdLst>
              <a:gd name="T0" fmla="*/ 106362 w 97"/>
              <a:gd name="T1" fmla="*/ 9562 h 257"/>
              <a:gd name="T2" fmla="*/ 87721 w 97"/>
              <a:gd name="T3" fmla="*/ 0 h 257"/>
              <a:gd name="T4" fmla="*/ 0 w 97"/>
              <a:gd name="T5" fmla="*/ 263488 h 257"/>
              <a:gd name="T6" fmla="*/ 0 w 97"/>
              <a:gd name="T7" fmla="*/ 263488 h 257"/>
              <a:gd name="T8" fmla="*/ 19737 w 97"/>
              <a:gd name="T9" fmla="*/ 263488 h 257"/>
              <a:gd name="T10" fmla="*/ 19737 w 97"/>
              <a:gd name="T11" fmla="*/ 273050 h 257"/>
              <a:gd name="T12" fmla="*/ 106362 w 97"/>
              <a:gd name="T13" fmla="*/ 9562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57"/>
              <a:gd name="T23" fmla="*/ 97 w 97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57">
                <a:moveTo>
                  <a:pt x="97" y="9"/>
                </a:moveTo>
                <a:lnTo>
                  <a:pt x="80" y="0"/>
                </a:lnTo>
                <a:lnTo>
                  <a:pt x="0" y="248"/>
                </a:lnTo>
                <a:lnTo>
                  <a:pt x="18" y="248"/>
                </a:lnTo>
                <a:lnTo>
                  <a:pt x="18" y="257"/>
                </a:lnTo>
                <a:lnTo>
                  <a:pt x="9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0" name="Freeform 772"/>
          <p:cNvSpPr>
            <a:spLocks/>
          </p:cNvSpPr>
          <p:nvPr/>
        </p:nvSpPr>
        <p:spPr bwMode="auto">
          <a:xfrm>
            <a:off x="5983288" y="3854450"/>
            <a:ext cx="49212" cy="269875"/>
          </a:xfrm>
          <a:custGeom>
            <a:avLst/>
            <a:gdLst>
              <a:gd name="T0" fmla="*/ 49212 w 44"/>
              <a:gd name="T1" fmla="*/ 0 h 256"/>
              <a:gd name="T2" fmla="*/ 29080 w 44"/>
              <a:gd name="T3" fmla="*/ 0 h 256"/>
              <a:gd name="T4" fmla="*/ 0 w 44"/>
              <a:gd name="T5" fmla="*/ 269875 h 256"/>
              <a:gd name="T6" fmla="*/ 19014 w 44"/>
              <a:gd name="T7" fmla="*/ 269875 h 256"/>
              <a:gd name="T8" fmla="*/ 49212 w 44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56"/>
              <a:gd name="T17" fmla="*/ 44 w 44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56">
                <a:moveTo>
                  <a:pt x="44" y="0"/>
                </a:moveTo>
                <a:lnTo>
                  <a:pt x="26" y="0"/>
                </a:lnTo>
                <a:lnTo>
                  <a:pt x="0" y="256"/>
                </a:lnTo>
                <a:lnTo>
                  <a:pt x="17" y="256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1" name="Freeform 773"/>
          <p:cNvSpPr>
            <a:spLocks/>
          </p:cNvSpPr>
          <p:nvPr/>
        </p:nvSpPr>
        <p:spPr bwMode="auto">
          <a:xfrm>
            <a:off x="5053013" y="3873500"/>
            <a:ext cx="19050" cy="19050"/>
          </a:xfrm>
          <a:custGeom>
            <a:avLst/>
            <a:gdLst>
              <a:gd name="T0" fmla="*/ 0 w 17"/>
              <a:gd name="T1" fmla="*/ 9525 h 18"/>
              <a:gd name="T2" fmla="*/ 0 w 17"/>
              <a:gd name="T3" fmla="*/ 9525 h 18"/>
              <a:gd name="T4" fmla="*/ 10085 w 17"/>
              <a:gd name="T5" fmla="*/ 19050 h 18"/>
              <a:gd name="T6" fmla="*/ 19050 w 17"/>
              <a:gd name="T7" fmla="*/ 19050 h 18"/>
              <a:gd name="T8" fmla="*/ 19050 w 17"/>
              <a:gd name="T9" fmla="*/ 9525 h 18"/>
              <a:gd name="T10" fmla="*/ 19050 w 17"/>
              <a:gd name="T11" fmla="*/ 0 h 18"/>
              <a:gd name="T12" fmla="*/ 19050 w 17"/>
              <a:gd name="T13" fmla="*/ 0 h 18"/>
              <a:gd name="T14" fmla="*/ 10085 w 17"/>
              <a:gd name="T15" fmla="*/ 0 h 18"/>
              <a:gd name="T16" fmla="*/ 0 w 17"/>
              <a:gd name="T17" fmla="*/ 9525 h 18"/>
              <a:gd name="T18" fmla="*/ 0 w 17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9"/>
                </a:moveTo>
                <a:lnTo>
                  <a:pt x="0" y="9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2" name="Freeform 774"/>
          <p:cNvSpPr>
            <a:spLocks/>
          </p:cNvSpPr>
          <p:nvPr/>
        </p:nvSpPr>
        <p:spPr bwMode="auto">
          <a:xfrm>
            <a:off x="4927600" y="3833813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3" name="Freeform 775"/>
          <p:cNvSpPr>
            <a:spLocks/>
          </p:cNvSpPr>
          <p:nvPr/>
        </p:nvSpPr>
        <p:spPr bwMode="auto">
          <a:xfrm>
            <a:off x="4927600" y="3833813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4" name="Freeform 776"/>
          <p:cNvSpPr>
            <a:spLocks/>
          </p:cNvSpPr>
          <p:nvPr/>
        </p:nvSpPr>
        <p:spPr bwMode="auto">
          <a:xfrm>
            <a:off x="5791200" y="4232275"/>
            <a:ext cx="230188" cy="204788"/>
          </a:xfrm>
          <a:custGeom>
            <a:avLst/>
            <a:gdLst>
              <a:gd name="T0" fmla="*/ 220416 w 212"/>
              <a:gd name="T1" fmla="*/ 204788 h 193"/>
              <a:gd name="T2" fmla="*/ 230188 w 212"/>
              <a:gd name="T3" fmla="*/ 184628 h 193"/>
              <a:gd name="T4" fmla="*/ 9772 w 212"/>
              <a:gd name="T5" fmla="*/ 0 h 193"/>
              <a:gd name="T6" fmla="*/ 9772 w 212"/>
              <a:gd name="T7" fmla="*/ 0 h 193"/>
              <a:gd name="T8" fmla="*/ 0 w 212"/>
              <a:gd name="T9" fmla="*/ 19099 h 193"/>
              <a:gd name="T10" fmla="*/ 0 w 212"/>
              <a:gd name="T11" fmla="*/ 19099 h 193"/>
              <a:gd name="T12" fmla="*/ 220416 w 212"/>
              <a:gd name="T13" fmla="*/ 204788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193"/>
              <a:gd name="T23" fmla="*/ 212 w 212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193">
                <a:moveTo>
                  <a:pt x="203" y="193"/>
                </a:moveTo>
                <a:lnTo>
                  <a:pt x="212" y="174"/>
                </a:lnTo>
                <a:lnTo>
                  <a:pt x="9" y="0"/>
                </a:lnTo>
                <a:lnTo>
                  <a:pt x="0" y="18"/>
                </a:lnTo>
                <a:lnTo>
                  <a:pt x="203" y="1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5" name="Freeform 777"/>
          <p:cNvSpPr>
            <a:spLocks/>
          </p:cNvSpPr>
          <p:nvPr/>
        </p:nvSpPr>
        <p:spPr bwMode="auto">
          <a:xfrm>
            <a:off x="5561013" y="4086225"/>
            <a:ext cx="241300" cy="165100"/>
          </a:xfrm>
          <a:custGeom>
            <a:avLst/>
            <a:gdLst>
              <a:gd name="T0" fmla="*/ 231473 w 221"/>
              <a:gd name="T1" fmla="*/ 165100 h 155"/>
              <a:gd name="T2" fmla="*/ 241300 w 221"/>
              <a:gd name="T3" fmla="*/ 145927 h 155"/>
              <a:gd name="T4" fmla="*/ 9827 w 221"/>
              <a:gd name="T5" fmla="*/ 0 h 155"/>
              <a:gd name="T6" fmla="*/ 9827 w 221"/>
              <a:gd name="T7" fmla="*/ 0 h 155"/>
              <a:gd name="T8" fmla="*/ 0 w 221"/>
              <a:gd name="T9" fmla="*/ 19173 h 155"/>
              <a:gd name="T10" fmla="*/ 0 w 221"/>
              <a:gd name="T11" fmla="*/ 19173 h 155"/>
              <a:gd name="T12" fmla="*/ 231473 w 221"/>
              <a:gd name="T13" fmla="*/ 1651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55"/>
              <a:gd name="T23" fmla="*/ 221 w 22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55">
                <a:moveTo>
                  <a:pt x="212" y="155"/>
                </a:moveTo>
                <a:lnTo>
                  <a:pt x="221" y="137"/>
                </a:lnTo>
                <a:lnTo>
                  <a:pt x="9" y="0"/>
                </a:lnTo>
                <a:lnTo>
                  <a:pt x="0" y="18"/>
                </a:lnTo>
                <a:lnTo>
                  <a:pt x="212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6" name="Freeform 778"/>
          <p:cNvSpPr>
            <a:spLocks/>
          </p:cNvSpPr>
          <p:nvPr/>
        </p:nvSpPr>
        <p:spPr bwMode="auto">
          <a:xfrm>
            <a:off x="5311775" y="3960813"/>
            <a:ext cx="258763" cy="144462"/>
          </a:xfrm>
          <a:custGeom>
            <a:avLst/>
            <a:gdLst>
              <a:gd name="T0" fmla="*/ 249019 w 239"/>
              <a:gd name="T1" fmla="*/ 144462 h 137"/>
              <a:gd name="T2" fmla="*/ 258763 w 239"/>
              <a:gd name="T3" fmla="*/ 125482 h 137"/>
              <a:gd name="T4" fmla="*/ 9744 w 239"/>
              <a:gd name="T5" fmla="*/ 0 h 137"/>
              <a:gd name="T6" fmla="*/ 9744 w 239"/>
              <a:gd name="T7" fmla="*/ 0 h 137"/>
              <a:gd name="T8" fmla="*/ 0 w 239"/>
              <a:gd name="T9" fmla="*/ 18980 h 137"/>
              <a:gd name="T10" fmla="*/ 0 w 239"/>
              <a:gd name="T11" fmla="*/ 18980 h 137"/>
              <a:gd name="T12" fmla="*/ 249019 w 239"/>
              <a:gd name="T13" fmla="*/ 144462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9"/>
              <a:gd name="T22" fmla="*/ 0 h 137"/>
              <a:gd name="T23" fmla="*/ 239 w 239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9" h="137">
                <a:moveTo>
                  <a:pt x="230" y="137"/>
                </a:moveTo>
                <a:lnTo>
                  <a:pt x="239" y="119"/>
                </a:lnTo>
                <a:lnTo>
                  <a:pt x="9" y="0"/>
                </a:lnTo>
                <a:lnTo>
                  <a:pt x="0" y="18"/>
                </a:lnTo>
                <a:lnTo>
                  <a:pt x="230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" name="Freeform 779"/>
          <p:cNvSpPr>
            <a:spLocks/>
          </p:cNvSpPr>
          <p:nvPr/>
        </p:nvSpPr>
        <p:spPr bwMode="auto">
          <a:xfrm>
            <a:off x="5062538" y="3873500"/>
            <a:ext cx="258762" cy="106363"/>
          </a:xfrm>
          <a:custGeom>
            <a:avLst/>
            <a:gdLst>
              <a:gd name="T0" fmla="*/ 248977 w 238"/>
              <a:gd name="T1" fmla="*/ 106363 h 101"/>
              <a:gd name="T2" fmla="*/ 258762 w 238"/>
              <a:gd name="T3" fmla="*/ 87407 h 101"/>
              <a:gd name="T4" fmla="*/ 8698 w 238"/>
              <a:gd name="T5" fmla="*/ 0 h 101"/>
              <a:gd name="T6" fmla="*/ 0 w 238"/>
              <a:gd name="T7" fmla="*/ 18956 h 101"/>
              <a:gd name="T8" fmla="*/ 248977 w 238"/>
              <a:gd name="T9" fmla="*/ 106363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"/>
              <a:gd name="T16" fmla="*/ 0 h 101"/>
              <a:gd name="T17" fmla="*/ 238 w 238"/>
              <a:gd name="T18" fmla="*/ 101 h 1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" h="101">
                <a:moveTo>
                  <a:pt x="229" y="101"/>
                </a:moveTo>
                <a:lnTo>
                  <a:pt x="238" y="83"/>
                </a:lnTo>
                <a:lnTo>
                  <a:pt x="8" y="0"/>
                </a:lnTo>
                <a:lnTo>
                  <a:pt x="0" y="18"/>
                </a:lnTo>
                <a:lnTo>
                  <a:pt x="229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" name="Freeform 780"/>
          <p:cNvSpPr>
            <a:spLocks/>
          </p:cNvSpPr>
          <p:nvPr/>
        </p:nvSpPr>
        <p:spPr bwMode="auto">
          <a:xfrm>
            <a:off x="6492875" y="3387725"/>
            <a:ext cx="17463" cy="19050"/>
          </a:xfrm>
          <a:custGeom>
            <a:avLst/>
            <a:gdLst>
              <a:gd name="T0" fmla="*/ 9245 w 17"/>
              <a:gd name="T1" fmla="*/ 0 h 18"/>
              <a:gd name="T2" fmla="*/ 0 w 17"/>
              <a:gd name="T3" fmla="*/ 9525 h 18"/>
              <a:gd name="T4" fmla="*/ 0 w 17"/>
              <a:gd name="T5" fmla="*/ 19050 h 18"/>
              <a:gd name="T6" fmla="*/ 0 w 17"/>
              <a:gd name="T7" fmla="*/ 19050 h 18"/>
              <a:gd name="T8" fmla="*/ 9245 w 17"/>
              <a:gd name="T9" fmla="*/ 19050 h 18"/>
              <a:gd name="T10" fmla="*/ 17463 w 17"/>
              <a:gd name="T11" fmla="*/ 19050 h 18"/>
              <a:gd name="T12" fmla="*/ 17463 w 17"/>
              <a:gd name="T13" fmla="*/ 9525 h 18"/>
              <a:gd name="T14" fmla="*/ 9245 w 17"/>
              <a:gd name="T15" fmla="*/ 9525 h 18"/>
              <a:gd name="T16" fmla="*/ 9245 w 17"/>
              <a:gd name="T17" fmla="*/ 0 h 18"/>
              <a:gd name="T18" fmla="*/ 9245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0"/>
                </a:move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9" y="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" name="Freeform 781"/>
          <p:cNvSpPr>
            <a:spLocks/>
          </p:cNvSpPr>
          <p:nvPr/>
        </p:nvSpPr>
        <p:spPr bwMode="auto">
          <a:xfrm>
            <a:off x="6453188" y="3251200"/>
            <a:ext cx="87312" cy="146050"/>
          </a:xfrm>
          <a:custGeom>
            <a:avLst/>
            <a:gdLst>
              <a:gd name="T0" fmla="*/ 49113 w 80"/>
              <a:gd name="T1" fmla="*/ 146050 h 137"/>
              <a:gd name="T2" fmla="*/ 0 w 80"/>
              <a:gd name="T3" fmla="*/ 146050 h 137"/>
              <a:gd name="T4" fmla="*/ 39290 w 80"/>
              <a:gd name="T5" fmla="*/ 0 h 137"/>
              <a:gd name="T6" fmla="*/ 87312 w 80"/>
              <a:gd name="T7" fmla="*/ 146050 h 137"/>
              <a:gd name="T8" fmla="*/ 49113 w 80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37"/>
              <a:gd name="T17" fmla="*/ 80 w 80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37">
                <a:moveTo>
                  <a:pt x="45" y="137"/>
                </a:moveTo>
                <a:lnTo>
                  <a:pt x="0" y="137"/>
                </a:lnTo>
                <a:lnTo>
                  <a:pt x="36" y="0"/>
                </a:lnTo>
                <a:lnTo>
                  <a:pt x="80" y="137"/>
                </a:lnTo>
                <a:lnTo>
                  <a:pt x="45" y="13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0" name="Freeform 782"/>
          <p:cNvSpPr>
            <a:spLocks/>
          </p:cNvSpPr>
          <p:nvPr/>
        </p:nvSpPr>
        <p:spPr bwMode="auto">
          <a:xfrm>
            <a:off x="6453188" y="3251200"/>
            <a:ext cx="87312" cy="146050"/>
          </a:xfrm>
          <a:custGeom>
            <a:avLst/>
            <a:gdLst>
              <a:gd name="T0" fmla="*/ 49113 w 80"/>
              <a:gd name="T1" fmla="*/ 146050 h 137"/>
              <a:gd name="T2" fmla="*/ 0 w 80"/>
              <a:gd name="T3" fmla="*/ 146050 h 137"/>
              <a:gd name="T4" fmla="*/ 39290 w 80"/>
              <a:gd name="T5" fmla="*/ 0 h 137"/>
              <a:gd name="T6" fmla="*/ 87312 w 80"/>
              <a:gd name="T7" fmla="*/ 146050 h 137"/>
              <a:gd name="T8" fmla="*/ 49113 w 80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37"/>
              <a:gd name="T17" fmla="*/ 80 w 80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37">
                <a:moveTo>
                  <a:pt x="45" y="137"/>
                </a:moveTo>
                <a:lnTo>
                  <a:pt x="0" y="137"/>
                </a:lnTo>
                <a:lnTo>
                  <a:pt x="36" y="0"/>
                </a:lnTo>
                <a:lnTo>
                  <a:pt x="80" y="137"/>
                </a:lnTo>
                <a:lnTo>
                  <a:pt x="45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1" name="Freeform 783"/>
          <p:cNvSpPr>
            <a:spLocks/>
          </p:cNvSpPr>
          <p:nvPr/>
        </p:nvSpPr>
        <p:spPr bwMode="auto">
          <a:xfrm>
            <a:off x="6002338" y="4183063"/>
            <a:ext cx="230187" cy="242887"/>
          </a:xfrm>
          <a:custGeom>
            <a:avLst/>
            <a:gdLst>
              <a:gd name="T0" fmla="*/ 0 w 212"/>
              <a:gd name="T1" fmla="*/ 233341 h 229"/>
              <a:gd name="T2" fmla="*/ 19544 w 212"/>
              <a:gd name="T3" fmla="*/ 242887 h 229"/>
              <a:gd name="T4" fmla="*/ 230187 w 212"/>
              <a:gd name="T5" fmla="*/ 9546 h 229"/>
              <a:gd name="T6" fmla="*/ 230187 w 212"/>
              <a:gd name="T7" fmla="*/ 9546 h 229"/>
              <a:gd name="T8" fmla="*/ 211729 w 212"/>
              <a:gd name="T9" fmla="*/ 0 h 229"/>
              <a:gd name="T10" fmla="*/ 211729 w 212"/>
              <a:gd name="T11" fmla="*/ 0 h 229"/>
              <a:gd name="T12" fmla="*/ 0 w 212"/>
              <a:gd name="T13" fmla="*/ 23334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229"/>
              <a:gd name="T23" fmla="*/ 212 w 212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229">
                <a:moveTo>
                  <a:pt x="0" y="220"/>
                </a:moveTo>
                <a:lnTo>
                  <a:pt x="18" y="229"/>
                </a:lnTo>
                <a:lnTo>
                  <a:pt x="212" y="9"/>
                </a:lnTo>
                <a:lnTo>
                  <a:pt x="195" y="0"/>
                </a:lnTo>
                <a:lnTo>
                  <a:pt x="0" y="2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2" name="Freeform 784"/>
          <p:cNvSpPr>
            <a:spLocks/>
          </p:cNvSpPr>
          <p:nvPr/>
        </p:nvSpPr>
        <p:spPr bwMode="auto">
          <a:xfrm>
            <a:off x="6215063" y="3930650"/>
            <a:ext cx="171450" cy="261938"/>
          </a:xfrm>
          <a:custGeom>
            <a:avLst/>
            <a:gdLst>
              <a:gd name="T0" fmla="*/ 0 w 159"/>
              <a:gd name="T1" fmla="*/ 252394 h 247"/>
              <a:gd name="T2" fmla="*/ 18331 w 159"/>
              <a:gd name="T3" fmla="*/ 261938 h 247"/>
              <a:gd name="T4" fmla="*/ 171450 w 159"/>
              <a:gd name="T5" fmla="*/ 9544 h 247"/>
              <a:gd name="T6" fmla="*/ 171450 w 159"/>
              <a:gd name="T7" fmla="*/ 9544 h 247"/>
              <a:gd name="T8" fmla="*/ 152041 w 159"/>
              <a:gd name="T9" fmla="*/ 0 h 247"/>
              <a:gd name="T10" fmla="*/ 152041 w 159"/>
              <a:gd name="T11" fmla="*/ 0 h 247"/>
              <a:gd name="T12" fmla="*/ 0 w 159"/>
              <a:gd name="T13" fmla="*/ 252394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247"/>
              <a:gd name="T23" fmla="*/ 159 w 159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247">
                <a:moveTo>
                  <a:pt x="0" y="238"/>
                </a:moveTo>
                <a:lnTo>
                  <a:pt x="17" y="247"/>
                </a:lnTo>
                <a:lnTo>
                  <a:pt x="159" y="9"/>
                </a:lnTo>
                <a:lnTo>
                  <a:pt x="141" y="0"/>
                </a:lnTo>
                <a:lnTo>
                  <a:pt x="0" y="2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3" name="Freeform 785"/>
          <p:cNvSpPr>
            <a:spLocks/>
          </p:cNvSpPr>
          <p:nvPr/>
        </p:nvSpPr>
        <p:spPr bwMode="auto">
          <a:xfrm>
            <a:off x="6367463" y="3668713"/>
            <a:ext cx="115887" cy="271462"/>
          </a:xfrm>
          <a:custGeom>
            <a:avLst/>
            <a:gdLst>
              <a:gd name="T0" fmla="*/ 0 w 106"/>
              <a:gd name="T1" fmla="*/ 261918 h 256"/>
              <a:gd name="T2" fmla="*/ 19679 w 106"/>
              <a:gd name="T3" fmla="*/ 271462 h 256"/>
              <a:gd name="T4" fmla="*/ 115887 w 106"/>
              <a:gd name="T5" fmla="*/ 9544 h 256"/>
              <a:gd name="T6" fmla="*/ 115887 w 106"/>
              <a:gd name="T7" fmla="*/ 0 h 256"/>
              <a:gd name="T8" fmla="*/ 96208 w 106"/>
              <a:gd name="T9" fmla="*/ 0 h 256"/>
              <a:gd name="T10" fmla="*/ 96208 w 106"/>
              <a:gd name="T11" fmla="*/ 0 h 256"/>
              <a:gd name="T12" fmla="*/ 0 w 106"/>
              <a:gd name="T13" fmla="*/ 261918 h 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256"/>
              <a:gd name="T23" fmla="*/ 106 w 106"/>
              <a:gd name="T24" fmla="*/ 256 h 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256">
                <a:moveTo>
                  <a:pt x="0" y="247"/>
                </a:moveTo>
                <a:lnTo>
                  <a:pt x="18" y="256"/>
                </a:lnTo>
                <a:lnTo>
                  <a:pt x="106" y="9"/>
                </a:lnTo>
                <a:lnTo>
                  <a:pt x="106" y="0"/>
                </a:lnTo>
                <a:lnTo>
                  <a:pt x="88" y="0"/>
                </a:lnTo>
                <a:lnTo>
                  <a:pt x="0" y="2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4" name="Freeform 786"/>
          <p:cNvSpPr>
            <a:spLocks/>
          </p:cNvSpPr>
          <p:nvPr/>
        </p:nvSpPr>
        <p:spPr bwMode="auto">
          <a:xfrm>
            <a:off x="6462713" y="3397250"/>
            <a:ext cx="47625" cy="271463"/>
          </a:xfrm>
          <a:custGeom>
            <a:avLst/>
            <a:gdLst>
              <a:gd name="T0" fmla="*/ 0 w 44"/>
              <a:gd name="T1" fmla="*/ 271463 h 257"/>
              <a:gd name="T2" fmla="*/ 19483 w 44"/>
              <a:gd name="T3" fmla="*/ 271463 h 257"/>
              <a:gd name="T4" fmla="*/ 47625 w 44"/>
              <a:gd name="T5" fmla="*/ 0 h 257"/>
              <a:gd name="T6" fmla="*/ 29224 w 44"/>
              <a:gd name="T7" fmla="*/ 0 h 257"/>
              <a:gd name="T8" fmla="*/ 0 w 44"/>
              <a:gd name="T9" fmla="*/ 271463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57"/>
              <a:gd name="T17" fmla="*/ 44 w 44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57">
                <a:moveTo>
                  <a:pt x="0" y="257"/>
                </a:moveTo>
                <a:lnTo>
                  <a:pt x="18" y="257"/>
                </a:lnTo>
                <a:lnTo>
                  <a:pt x="44" y="0"/>
                </a:lnTo>
                <a:lnTo>
                  <a:pt x="27" y="0"/>
                </a:lnTo>
                <a:lnTo>
                  <a:pt x="0" y="2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5" name="Freeform 787"/>
          <p:cNvSpPr>
            <a:spLocks/>
          </p:cNvSpPr>
          <p:nvPr/>
        </p:nvSpPr>
        <p:spPr bwMode="auto">
          <a:xfrm>
            <a:off x="7499350" y="4689475"/>
            <a:ext cx="20638" cy="19050"/>
          </a:xfrm>
          <a:custGeom>
            <a:avLst/>
            <a:gdLst>
              <a:gd name="T0" fmla="*/ 10319 w 18"/>
              <a:gd name="T1" fmla="*/ 19050 h 18"/>
              <a:gd name="T2" fmla="*/ 20638 w 18"/>
              <a:gd name="T3" fmla="*/ 19050 h 18"/>
              <a:gd name="T4" fmla="*/ 20638 w 18"/>
              <a:gd name="T5" fmla="*/ 9525 h 18"/>
              <a:gd name="T6" fmla="*/ 20638 w 18"/>
              <a:gd name="T7" fmla="*/ 0 h 18"/>
              <a:gd name="T8" fmla="*/ 10319 w 18"/>
              <a:gd name="T9" fmla="*/ 0 h 18"/>
              <a:gd name="T10" fmla="*/ 10319 w 18"/>
              <a:gd name="T11" fmla="*/ 0 h 18"/>
              <a:gd name="T12" fmla="*/ 0 w 18"/>
              <a:gd name="T13" fmla="*/ 0 h 18"/>
              <a:gd name="T14" fmla="*/ 0 w 18"/>
              <a:gd name="T15" fmla="*/ 9525 h 18"/>
              <a:gd name="T16" fmla="*/ 10319 w 18"/>
              <a:gd name="T17" fmla="*/ 19050 h 18"/>
              <a:gd name="T18" fmla="*/ 10319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18"/>
                </a:moveTo>
                <a:lnTo>
                  <a:pt x="18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6" name="Freeform 788"/>
          <p:cNvSpPr>
            <a:spLocks/>
          </p:cNvSpPr>
          <p:nvPr/>
        </p:nvSpPr>
        <p:spPr bwMode="auto">
          <a:xfrm>
            <a:off x="7461250" y="4689475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7" name="Freeform 789"/>
          <p:cNvSpPr>
            <a:spLocks/>
          </p:cNvSpPr>
          <p:nvPr/>
        </p:nvSpPr>
        <p:spPr bwMode="auto">
          <a:xfrm>
            <a:off x="7461250" y="4689475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8" name="Freeform 790"/>
          <p:cNvSpPr>
            <a:spLocks/>
          </p:cNvSpPr>
          <p:nvPr/>
        </p:nvSpPr>
        <p:spPr bwMode="auto">
          <a:xfrm>
            <a:off x="7529513" y="3397250"/>
            <a:ext cx="85725" cy="330200"/>
          </a:xfrm>
          <a:custGeom>
            <a:avLst/>
            <a:gdLst>
              <a:gd name="T0" fmla="*/ 18447 w 79"/>
              <a:gd name="T1" fmla="*/ 0 h 312"/>
              <a:gd name="T2" fmla="*/ 0 w 79"/>
              <a:gd name="T3" fmla="*/ 0 h 312"/>
              <a:gd name="T4" fmla="*/ 67278 w 79"/>
              <a:gd name="T5" fmla="*/ 330200 h 312"/>
              <a:gd name="T6" fmla="*/ 67278 w 79"/>
              <a:gd name="T7" fmla="*/ 330200 h 312"/>
              <a:gd name="T8" fmla="*/ 85725 w 79"/>
              <a:gd name="T9" fmla="*/ 330200 h 312"/>
              <a:gd name="T10" fmla="*/ 85725 w 79"/>
              <a:gd name="T11" fmla="*/ 330200 h 312"/>
              <a:gd name="T12" fmla="*/ 18447 w 79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312"/>
              <a:gd name="T23" fmla="*/ 79 w 79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312">
                <a:moveTo>
                  <a:pt x="17" y="0"/>
                </a:moveTo>
                <a:lnTo>
                  <a:pt x="0" y="0"/>
                </a:lnTo>
                <a:lnTo>
                  <a:pt x="62" y="312"/>
                </a:lnTo>
                <a:lnTo>
                  <a:pt x="79" y="31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9" name="Freeform 791"/>
          <p:cNvSpPr>
            <a:spLocks/>
          </p:cNvSpPr>
          <p:nvPr/>
        </p:nvSpPr>
        <p:spPr bwMode="auto">
          <a:xfrm>
            <a:off x="7596188" y="3727450"/>
            <a:ext cx="38100" cy="320675"/>
          </a:xfrm>
          <a:custGeom>
            <a:avLst/>
            <a:gdLst>
              <a:gd name="T0" fmla="*/ 18506 w 35"/>
              <a:gd name="T1" fmla="*/ 0 h 302"/>
              <a:gd name="T2" fmla="*/ 0 w 35"/>
              <a:gd name="T3" fmla="*/ 0 h 302"/>
              <a:gd name="T4" fmla="*/ 18506 w 35"/>
              <a:gd name="T5" fmla="*/ 320675 h 302"/>
              <a:gd name="T6" fmla="*/ 18506 w 35"/>
              <a:gd name="T7" fmla="*/ 320675 h 302"/>
              <a:gd name="T8" fmla="*/ 38100 w 35"/>
              <a:gd name="T9" fmla="*/ 320675 h 302"/>
              <a:gd name="T10" fmla="*/ 38100 w 35"/>
              <a:gd name="T11" fmla="*/ 320675 h 302"/>
              <a:gd name="T12" fmla="*/ 18506 w 3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02"/>
              <a:gd name="T23" fmla="*/ 35 w 3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02">
                <a:moveTo>
                  <a:pt x="17" y="0"/>
                </a:moveTo>
                <a:lnTo>
                  <a:pt x="0" y="0"/>
                </a:lnTo>
                <a:lnTo>
                  <a:pt x="17" y="302"/>
                </a:lnTo>
                <a:lnTo>
                  <a:pt x="35" y="30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0" name="Freeform 792"/>
          <p:cNvSpPr>
            <a:spLocks/>
          </p:cNvSpPr>
          <p:nvPr/>
        </p:nvSpPr>
        <p:spPr bwMode="auto">
          <a:xfrm>
            <a:off x="7577138" y="4048125"/>
            <a:ext cx="57150" cy="330200"/>
          </a:xfrm>
          <a:custGeom>
            <a:avLst/>
            <a:gdLst>
              <a:gd name="T0" fmla="*/ 57150 w 53"/>
              <a:gd name="T1" fmla="*/ 0 h 312"/>
              <a:gd name="T2" fmla="*/ 37741 w 53"/>
              <a:gd name="T3" fmla="*/ 0 h 312"/>
              <a:gd name="T4" fmla="*/ 0 w 53"/>
              <a:gd name="T5" fmla="*/ 319617 h 312"/>
              <a:gd name="T6" fmla="*/ 0 w 53"/>
              <a:gd name="T7" fmla="*/ 319617 h 312"/>
              <a:gd name="T8" fmla="*/ 19409 w 53"/>
              <a:gd name="T9" fmla="*/ 330200 h 312"/>
              <a:gd name="T10" fmla="*/ 19409 w 53"/>
              <a:gd name="T11" fmla="*/ 319617 h 312"/>
              <a:gd name="T12" fmla="*/ 57150 w 53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312"/>
              <a:gd name="T23" fmla="*/ 53 w 53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312">
                <a:moveTo>
                  <a:pt x="53" y="0"/>
                </a:moveTo>
                <a:lnTo>
                  <a:pt x="35" y="0"/>
                </a:lnTo>
                <a:lnTo>
                  <a:pt x="0" y="302"/>
                </a:lnTo>
                <a:lnTo>
                  <a:pt x="18" y="312"/>
                </a:lnTo>
                <a:lnTo>
                  <a:pt x="18" y="302"/>
                </a:lnTo>
                <a:lnTo>
                  <a:pt x="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1" name="Freeform 793"/>
          <p:cNvSpPr>
            <a:spLocks/>
          </p:cNvSpPr>
          <p:nvPr/>
        </p:nvSpPr>
        <p:spPr bwMode="auto">
          <a:xfrm>
            <a:off x="7499350" y="4367213"/>
            <a:ext cx="96838" cy="331787"/>
          </a:xfrm>
          <a:custGeom>
            <a:avLst/>
            <a:gdLst>
              <a:gd name="T0" fmla="*/ 96838 w 89"/>
              <a:gd name="T1" fmla="*/ 10634 h 312"/>
              <a:gd name="T2" fmla="*/ 77253 w 89"/>
              <a:gd name="T3" fmla="*/ 0 h 312"/>
              <a:gd name="T4" fmla="*/ 0 w 89"/>
              <a:gd name="T5" fmla="*/ 322216 h 312"/>
              <a:gd name="T6" fmla="*/ 19585 w 89"/>
              <a:gd name="T7" fmla="*/ 331787 h 312"/>
              <a:gd name="T8" fmla="*/ 96838 w 89"/>
              <a:gd name="T9" fmla="*/ 10634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312"/>
              <a:gd name="T17" fmla="*/ 89 w 89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312">
                <a:moveTo>
                  <a:pt x="89" y="10"/>
                </a:moveTo>
                <a:lnTo>
                  <a:pt x="71" y="0"/>
                </a:lnTo>
                <a:lnTo>
                  <a:pt x="0" y="303"/>
                </a:lnTo>
                <a:lnTo>
                  <a:pt x="18" y="312"/>
                </a:lnTo>
                <a:lnTo>
                  <a:pt x="89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2" name="Oval 794"/>
          <p:cNvSpPr>
            <a:spLocks noChangeArrowheads="1"/>
          </p:cNvSpPr>
          <p:nvPr/>
        </p:nvSpPr>
        <p:spPr bwMode="auto">
          <a:xfrm>
            <a:off x="7337425" y="3270250"/>
            <a:ext cx="401638" cy="2524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3" name="Oval 795"/>
          <p:cNvSpPr>
            <a:spLocks noChangeArrowheads="1"/>
          </p:cNvSpPr>
          <p:nvPr/>
        </p:nvSpPr>
        <p:spPr bwMode="auto">
          <a:xfrm>
            <a:off x="7335838" y="3270250"/>
            <a:ext cx="404812" cy="2555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4" name="Rectangle 796"/>
          <p:cNvSpPr>
            <a:spLocks noChangeArrowheads="1"/>
          </p:cNvSpPr>
          <p:nvPr/>
        </p:nvSpPr>
        <p:spPr bwMode="auto">
          <a:xfrm>
            <a:off x="7421563" y="3328988"/>
            <a:ext cx="2111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sz="1000" b="1">
              <a:latin typeface="Times" charset="0"/>
            </a:endParaRPr>
          </a:p>
        </p:txBody>
      </p:sp>
      <p:sp>
        <p:nvSpPr>
          <p:cNvPr id="16505" name="Freeform 797"/>
          <p:cNvSpPr>
            <a:spLocks/>
          </p:cNvSpPr>
          <p:nvPr/>
        </p:nvSpPr>
        <p:spPr bwMode="auto">
          <a:xfrm>
            <a:off x="6262688" y="4630738"/>
            <a:ext cx="17462" cy="19050"/>
          </a:xfrm>
          <a:custGeom>
            <a:avLst/>
            <a:gdLst>
              <a:gd name="T0" fmla="*/ 0 w 17"/>
              <a:gd name="T1" fmla="*/ 0 h 18"/>
              <a:gd name="T2" fmla="*/ 0 w 17"/>
              <a:gd name="T3" fmla="*/ 9525 h 18"/>
              <a:gd name="T4" fmla="*/ 0 w 17"/>
              <a:gd name="T5" fmla="*/ 9525 h 18"/>
              <a:gd name="T6" fmla="*/ 9245 w 17"/>
              <a:gd name="T7" fmla="*/ 19050 h 18"/>
              <a:gd name="T8" fmla="*/ 9245 w 17"/>
              <a:gd name="T9" fmla="*/ 9525 h 18"/>
              <a:gd name="T10" fmla="*/ 17462 w 17"/>
              <a:gd name="T11" fmla="*/ 9525 h 18"/>
              <a:gd name="T12" fmla="*/ 9245 w 17"/>
              <a:gd name="T13" fmla="*/ 0 h 18"/>
              <a:gd name="T14" fmla="*/ 9245 w 17"/>
              <a:gd name="T15" fmla="*/ 0 h 18"/>
              <a:gd name="T16" fmla="*/ 0 w 17"/>
              <a:gd name="T17" fmla="*/ 0 h 18"/>
              <a:gd name="T18" fmla="*/ 0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0"/>
                </a:moveTo>
                <a:lnTo>
                  <a:pt x="0" y="9"/>
                </a:lnTo>
                <a:lnTo>
                  <a:pt x="9" y="18"/>
                </a:lnTo>
                <a:lnTo>
                  <a:pt x="9" y="9"/>
                </a:lnTo>
                <a:lnTo>
                  <a:pt x="17" y="9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6" name="Freeform 798"/>
          <p:cNvSpPr>
            <a:spLocks/>
          </p:cNvSpPr>
          <p:nvPr/>
        </p:nvSpPr>
        <p:spPr bwMode="auto">
          <a:xfrm>
            <a:off x="6165850" y="4522788"/>
            <a:ext cx="134938" cy="136525"/>
          </a:xfrm>
          <a:custGeom>
            <a:avLst/>
            <a:gdLst>
              <a:gd name="T0" fmla="*/ 96851 w 124"/>
              <a:gd name="T1" fmla="*/ 107727 h 128"/>
              <a:gd name="T2" fmla="*/ 67469 w 124"/>
              <a:gd name="T3" fmla="*/ 136525 h 128"/>
              <a:gd name="T4" fmla="*/ 0 w 124"/>
              <a:gd name="T5" fmla="*/ 0 h 128"/>
              <a:gd name="T6" fmla="*/ 134938 w 124"/>
              <a:gd name="T7" fmla="*/ 77862 h 128"/>
              <a:gd name="T8" fmla="*/ 96851 w 124"/>
              <a:gd name="T9" fmla="*/ 10772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28"/>
              <a:gd name="T17" fmla="*/ 124 w 124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28">
                <a:moveTo>
                  <a:pt x="89" y="101"/>
                </a:moveTo>
                <a:lnTo>
                  <a:pt x="62" y="128"/>
                </a:lnTo>
                <a:lnTo>
                  <a:pt x="0" y="0"/>
                </a:lnTo>
                <a:lnTo>
                  <a:pt x="124" y="73"/>
                </a:lnTo>
                <a:lnTo>
                  <a:pt x="89" y="101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7" name="Freeform 799"/>
          <p:cNvSpPr>
            <a:spLocks/>
          </p:cNvSpPr>
          <p:nvPr/>
        </p:nvSpPr>
        <p:spPr bwMode="auto">
          <a:xfrm>
            <a:off x="6165850" y="4522788"/>
            <a:ext cx="134938" cy="136525"/>
          </a:xfrm>
          <a:custGeom>
            <a:avLst/>
            <a:gdLst>
              <a:gd name="T0" fmla="*/ 96851 w 124"/>
              <a:gd name="T1" fmla="*/ 107727 h 128"/>
              <a:gd name="T2" fmla="*/ 67469 w 124"/>
              <a:gd name="T3" fmla="*/ 136525 h 128"/>
              <a:gd name="T4" fmla="*/ 0 w 124"/>
              <a:gd name="T5" fmla="*/ 0 h 128"/>
              <a:gd name="T6" fmla="*/ 134938 w 124"/>
              <a:gd name="T7" fmla="*/ 77862 h 128"/>
              <a:gd name="T8" fmla="*/ 96851 w 124"/>
              <a:gd name="T9" fmla="*/ 10772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28"/>
              <a:gd name="T17" fmla="*/ 124 w 124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28">
                <a:moveTo>
                  <a:pt x="89" y="101"/>
                </a:moveTo>
                <a:lnTo>
                  <a:pt x="62" y="128"/>
                </a:lnTo>
                <a:lnTo>
                  <a:pt x="0" y="0"/>
                </a:lnTo>
                <a:lnTo>
                  <a:pt x="124" y="73"/>
                </a:lnTo>
                <a:lnTo>
                  <a:pt x="89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8" name="Freeform 800"/>
          <p:cNvSpPr>
            <a:spLocks/>
          </p:cNvSpPr>
          <p:nvPr/>
        </p:nvSpPr>
        <p:spPr bwMode="auto">
          <a:xfrm>
            <a:off x="7105650" y="4970463"/>
            <a:ext cx="355600" cy="47625"/>
          </a:xfrm>
          <a:custGeom>
            <a:avLst/>
            <a:gdLst>
              <a:gd name="T0" fmla="*/ 355600 w 327"/>
              <a:gd name="T1" fmla="*/ 19050 h 45"/>
              <a:gd name="T2" fmla="*/ 355600 w 327"/>
              <a:gd name="T3" fmla="*/ 0 h 45"/>
              <a:gd name="T4" fmla="*/ 0 w 327"/>
              <a:gd name="T5" fmla="*/ 28575 h 45"/>
              <a:gd name="T6" fmla="*/ 0 w 327"/>
              <a:gd name="T7" fmla="*/ 28575 h 45"/>
              <a:gd name="T8" fmla="*/ 0 w 327"/>
              <a:gd name="T9" fmla="*/ 47625 h 45"/>
              <a:gd name="T10" fmla="*/ 0 w 327"/>
              <a:gd name="T11" fmla="*/ 47625 h 45"/>
              <a:gd name="T12" fmla="*/ 355600 w 327"/>
              <a:gd name="T13" fmla="*/ 19050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7"/>
              <a:gd name="T22" fmla="*/ 0 h 45"/>
              <a:gd name="T23" fmla="*/ 327 w 327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7" h="45">
                <a:moveTo>
                  <a:pt x="327" y="18"/>
                </a:moveTo>
                <a:lnTo>
                  <a:pt x="327" y="0"/>
                </a:lnTo>
                <a:lnTo>
                  <a:pt x="0" y="27"/>
                </a:lnTo>
                <a:lnTo>
                  <a:pt x="0" y="45"/>
                </a:lnTo>
                <a:lnTo>
                  <a:pt x="327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9" name="Freeform 801"/>
          <p:cNvSpPr>
            <a:spLocks/>
          </p:cNvSpPr>
          <p:nvPr/>
        </p:nvSpPr>
        <p:spPr bwMode="auto">
          <a:xfrm>
            <a:off x="6943725" y="4979988"/>
            <a:ext cx="161925" cy="38100"/>
          </a:xfrm>
          <a:custGeom>
            <a:avLst/>
            <a:gdLst>
              <a:gd name="T0" fmla="*/ 161925 w 150"/>
              <a:gd name="T1" fmla="*/ 38100 h 36"/>
              <a:gd name="T2" fmla="*/ 161925 w 150"/>
              <a:gd name="T3" fmla="*/ 19050 h 36"/>
              <a:gd name="T4" fmla="*/ 0 w 150"/>
              <a:gd name="T5" fmla="*/ 0 h 36"/>
              <a:gd name="T6" fmla="*/ 0 w 150"/>
              <a:gd name="T7" fmla="*/ 0 h 36"/>
              <a:gd name="T8" fmla="*/ 0 w 150"/>
              <a:gd name="T9" fmla="*/ 19050 h 36"/>
              <a:gd name="T10" fmla="*/ 0 w 150"/>
              <a:gd name="T11" fmla="*/ 19050 h 36"/>
              <a:gd name="T12" fmla="*/ 161925 w 150"/>
              <a:gd name="T13" fmla="*/ 3810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36"/>
              <a:gd name="T23" fmla="*/ 150 w 150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36">
                <a:moveTo>
                  <a:pt x="150" y="36"/>
                </a:moveTo>
                <a:lnTo>
                  <a:pt x="150" y="18"/>
                </a:lnTo>
                <a:lnTo>
                  <a:pt x="0" y="0"/>
                </a:lnTo>
                <a:lnTo>
                  <a:pt x="0" y="18"/>
                </a:lnTo>
                <a:lnTo>
                  <a:pt x="150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0" name="Freeform 802"/>
          <p:cNvSpPr>
            <a:spLocks/>
          </p:cNvSpPr>
          <p:nvPr/>
        </p:nvSpPr>
        <p:spPr bwMode="auto">
          <a:xfrm>
            <a:off x="6780213" y="4940300"/>
            <a:ext cx="163512" cy="58738"/>
          </a:xfrm>
          <a:custGeom>
            <a:avLst/>
            <a:gdLst>
              <a:gd name="T0" fmla="*/ 163512 w 150"/>
              <a:gd name="T1" fmla="*/ 58738 h 55"/>
              <a:gd name="T2" fmla="*/ 163512 w 150"/>
              <a:gd name="T3" fmla="*/ 39515 h 55"/>
              <a:gd name="T4" fmla="*/ 0 w 150"/>
              <a:gd name="T5" fmla="*/ 0 h 55"/>
              <a:gd name="T6" fmla="*/ 9811 w 150"/>
              <a:gd name="T7" fmla="*/ 0 h 55"/>
              <a:gd name="T8" fmla="*/ 0 w 150"/>
              <a:gd name="T9" fmla="*/ 19223 h 55"/>
              <a:gd name="T10" fmla="*/ 0 w 150"/>
              <a:gd name="T11" fmla="*/ 19223 h 55"/>
              <a:gd name="T12" fmla="*/ 163512 w 150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55"/>
              <a:gd name="T23" fmla="*/ 150 w 150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55">
                <a:moveTo>
                  <a:pt x="150" y="55"/>
                </a:moveTo>
                <a:lnTo>
                  <a:pt x="150" y="37"/>
                </a:lnTo>
                <a:lnTo>
                  <a:pt x="0" y="0"/>
                </a:lnTo>
                <a:lnTo>
                  <a:pt x="9" y="0"/>
                </a:lnTo>
                <a:lnTo>
                  <a:pt x="0" y="18"/>
                </a:lnTo>
                <a:lnTo>
                  <a:pt x="150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1" name="Freeform 803"/>
          <p:cNvSpPr>
            <a:spLocks/>
          </p:cNvSpPr>
          <p:nvPr/>
        </p:nvSpPr>
        <p:spPr bwMode="auto">
          <a:xfrm>
            <a:off x="6635750" y="4892675"/>
            <a:ext cx="153988" cy="66675"/>
          </a:xfrm>
          <a:custGeom>
            <a:avLst/>
            <a:gdLst>
              <a:gd name="T0" fmla="*/ 144228 w 142"/>
              <a:gd name="T1" fmla="*/ 66675 h 64"/>
              <a:gd name="T2" fmla="*/ 153988 w 142"/>
              <a:gd name="T3" fmla="*/ 47923 h 64"/>
              <a:gd name="T4" fmla="*/ 9760 w 142"/>
              <a:gd name="T5" fmla="*/ 0 h 64"/>
              <a:gd name="T6" fmla="*/ 9760 w 142"/>
              <a:gd name="T7" fmla="*/ 0 h 64"/>
              <a:gd name="T8" fmla="*/ 0 w 142"/>
              <a:gd name="T9" fmla="*/ 19794 h 64"/>
              <a:gd name="T10" fmla="*/ 0 w 142"/>
              <a:gd name="T11" fmla="*/ 19794 h 64"/>
              <a:gd name="T12" fmla="*/ 144228 w 142"/>
              <a:gd name="T13" fmla="*/ 66675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64"/>
              <a:gd name="T23" fmla="*/ 142 w 142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64">
                <a:moveTo>
                  <a:pt x="133" y="64"/>
                </a:moveTo>
                <a:lnTo>
                  <a:pt x="142" y="46"/>
                </a:lnTo>
                <a:lnTo>
                  <a:pt x="9" y="0"/>
                </a:lnTo>
                <a:lnTo>
                  <a:pt x="0" y="19"/>
                </a:lnTo>
                <a:lnTo>
                  <a:pt x="13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2" name="Freeform 804"/>
          <p:cNvSpPr>
            <a:spLocks/>
          </p:cNvSpPr>
          <p:nvPr/>
        </p:nvSpPr>
        <p:spPr bwMode="auto">
          <a:xfrm>
            <a:off x="6492875" y="4814888"/>
            <a:ext cx="152400" cy="96837"/>
          </a:xfrm>
          <a:custGeom>
            <a:avLst/>
            <a:gdLst>
              <a:gd name="T0" fmla="*/ 142672 w 141"/>
              <a:gd name="T1" fmla="*/ 96837 h 92"/>
              <a:gd name="T2" fmla="*/ 152400 w 141"/>
              <a:gd name="T3" fmla="*/ 76838 h 92"/>
              <a:gd name="T4" fmla="*/ 9728 w 141"/>
              <a:gd name="T5" fmla="*/ 0 h 92"/>
              <a:gd name="T6" fmla="*/ 9728 w 141"/>
              <a:gd name="T7" fmla="*/ 0 h 92"/>
              <a:gd name="T8" fmla="*/ 0 w 141"/>
              <a:gd name="T9" fmla="*/ 18946 h 92"/>
              <a:gd name="T10" fmla="*/ 0 w 141"/>
              <a:gd name="T11" fmla="*/ 18946 h 92"/>
              <a:gd name="T12" fmla="*/ 142672 w 141"/>
              <a:gd name="T13" fmla="*/ 96837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92"/>
              <a:gd name="T23" fmla="*/ 141 w 141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92">
                <a:moveTo>
                  <a:pt x="132" y="92"/>
                </a:moveTo>
                <a:lnTo>
                  <a:pt x="141" y="73"/>
                </a:lnTo>
                <a:lnTo>
                  <a:pt x="9" y="0"/>
                </a:lnTo>
                <a:lnTo>
                  <a:pt x="0" y="18"/>
                </a:lnTo>
                <a:lnTo>
                  <a:pt x="132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3" name="Freeform 805"/>
          <p:cNvSpPr>
            <a:spLocks/>
          </p:cNvSpPr>
          <p:nvPr/>
        </p:nvSpPr>
        <p:spPr bwMode="auto">
          <a:xfrm>
            <a:off x="6357938" y="4727575"/>
            <a:ext cx="144462" cy="106363"/>
          </a:xfrm>
          <a:custGeom>
            <a:avLst/>
            <a:gdLst>
              <a:gd name="T0" fmla="*/ 134686 w 133"/>
              <a:gd name="T1" fmla="*/ 106363 h 101"/>
              <a:gd name="T2" fmla="*/ 144462 w 133"/>
              <a:gd name="T3" fmla="*/ 87407 h 101"/>
              <a:gd name="T4" fmla="*/ 19551 w 133"/>
              <a:gd name="T5" fmla="*/ 0 h 101"/>
              <a:gd name="T6" fmla="*/ 19551 w 133"/>
              <a:gd name="T7" fmla="*/ 0 h 101"/>
              <a:gd name="T8" fmla="*/ 0 w 133"/>
              <a:gd name="T9" fmla="*/ 20009 h 101"/>
              <a:gd name="T10" fmla="*/ 9776 w 133"/>
              <a:gd name="T11" fmla="*/ 20009 h 101"/>
              <a:gd name="T12" fmla="*/ 134686 w 133"/>
              <a:gd name="T13" fmla="*/ 10636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"/>
              <a:gd name="T22" fmla="*/ 0 h 101"/>
              <a:gd name="T23" fmla="*/ 133 w 133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" h="101">
                <a:moveTo>
                  <a:pt x="124" y="101"/>
                </a:moveTo>
                <a:lnTo>
                  <a:pt x="133" y="83"/>
                </a:lnTo>
                <a:lnTo>
                  <a:pt x="18" y="0"/>
                </a:lnTo>
                <a:lnTo>
                  <a:pt x="0" y="19"/>
                </a:lnTo>
                <a:lnTo>
                  <a:pt x="9" y="19"/>
                </a:lnTo>
                <a:lnTo>
                  <a:pt x="124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4" name="Freeform 806"/>
          <p:cNvSpPr>
            <a:spLocks/>
          </p:cNvSpPr>
          <p:nvPr/>
        </p:nvSpPr>
        <p:spPr bwMode="auto">
          <a:xfrm>
            <a:off x="6253163" y="4621213"/>
            <a:ext cx="123825" cy="125412"/>
          </a:xfrm>
          <a:custGeom>
            <a:avLst/>
            <a:gdLst>
              <a:gd name="T0" fmla="*/ 104444 w 115"/>
              <a:gd name="T1" fmla="*/ 125412 h 119"/>
              <a:gd name="T2" fmla="*/ 123825 w 115"/>
              <a:gd name="T3" fmla="*/ 105388 h 119"/>
              <a:gd name="T4" fmla="*/ 19381 w 115"/>
              <a:gd name="T5" fmla="*/ 0 h 119"/>
              <a:gd name="T6" fmla="*/ 0 w 115"/>
              <a:gd name="T7" fmla="*/ 18970 h 119"/>
              <a:gd name="T8" fmla="*/ 104444 w 115"/>
              <a:gd name="T9" fmla="*/ 125412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19"/>
              <a:gd name="T17" fmla="*/ 115 w 115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19">
                <a:moveTo>
                  <a:pt x="97" y="119"/>
                </a:moveTo>
                <a:lnTo>
                  <a:pt x="115" y="100"/>
                </a:lnTo>
                <a:lnTo>
                  <a:pt x="18" y="0"/>
                </a:lnTo>
                <a:lnTo>
                  <a:pt x="0" y="18"/>
                </a:lnTo>
                <a:lnTo>
                  <a:pt x="97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5" name="Oval 807"/>
          <p:cNvSpPr>
            <a:spLocks noChangeArrowheads="1"/>
          </p:cNvSpPr>
          <p:nvPr/>
        </p:nvSpPr>
        <p:spPr bwMode="auto">
          <a:xfrm>
            <a:off x="7634288" y="2659063"/>
            <a:ext cx="403225" cy="2428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6" name="Oval 808"/>
          <p:cNvSpPr>
            <a:spLocks noChangeArrowheads="1"/>
          </p:cNvSpPr>
          <p:nvPr/>
        </p:nvSpPr>
        <p:spPr bwMode="auto">
          <a:xfrm>
            <a:off x="7632700" y="2657475"/>
            <a:ext cx="406400" cy="2460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7" name="Rectangle 809"/>
          <p:cNvSpPr>
            <a:spLocks noChangeArrowheads="1"/>
          </p:cNvSpPr>
          <p:nvPr/>
        </p:nvSpPr>
        <p:spPr bwMode="auto">
          <a:xfrm>
            <a:off x="7704138" y="2716213"/>
            <a:ext cx="246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sz="1000" b="1">
              <a:latin typeface="Times" charset="0"/>
            </a:endParaRPr>
          </a:p>
        </p:txBody>
      </p:sp>
      <p:sp>
        <p:nvSpPr>
          <p:cNvPr id="16518" name="Oval 810"/>
          <p:cNvSpPr>
            <a:spLocks noChangeArrowheads="1"/>
          </p:cNvSpPr>
          <p:nvPr/>
        </p:nvSpPr>
        <p:spPr bwMode="auto">
          <a:xfrm>
            <a:off x="7259638" y="4854575"/>
            <a:ext cx="403225" cy="2508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9" name="Oval 811"/>
          <p:cNvSpPr>
            <a:spLocks noChangeArrowheads="1"/>
          </p:cNvSpPr>
          <p:nvPr/>
        </p:nvSpPr>
        <p:spPr bwMode="auto">
          <a:xfrm>
            <a:off x="7259638" y="4851400"/>
            <a:ext cx="404812" cy="2555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0" name="Rectangle 812"/>
          <p:cNvSpPr>
            <a:spLocks noChangeArrowheads="1"/>
          </p:cNvSpPr>
          <p:nvPr/>
        </p:nvSpPr>
        <p:spPr bwMode="auto">
          <a:xfrm>
            <a:off x="7327900" y="4914900"/>
            <a:ext cx="247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sz="1000" b="1">
              <a:latin typeface="Times" charset="0"/>
            </a:endParaRPr>
          </a:p>
        </p:txBody>
      </p:sp>
      <p:sp>
        <p:nvSpPr>
          <p:cNvPr id="16521" name="Oval 813"/>
          <p:cNvSpPr>
            <a:spLocks noChangeArrowheads="1"/>
          </p:cNvSpPr>
          <p:nvPr/>
        </p:nvSpPr>
        <p:spPr bwMode="auto">
          <a:xfrm>
            <a:off x="6289675" y="2989263"/>
            <a:ext cx="403225" cy="2428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2" name="Oval 814"/>
          <p:cNvSpPr>
            <a:spLocks noChangeArrowheads="1"/>
          </p:cNvSpPr>
          <p:nvPr/>
        </p:nvSpPr>
        <p:spPr bwMode="auto">
          <a:xfrm>
            <a:off x="6289675" y="2987675"/>
            <a:ext cx="404813" cy="2460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3" name="Rectangle 815"/>
          <p:cNvSpPr>
            <a:spLocks noChangeArrowheads="1"/>
          </p:cNvSpPr>
          <p:nvPr/>
        </p:nvSpPr>
        <p:spPr bwMode="auto">
          <a:xfrm>
            <a:off x="6348413" y="3036888"/>
            <a:ext cx="268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sz="1000" b="1">
              <a:latin typeface="Times" charset="0"/>
            </a:endParaRPr>
          </a:p>
        </p:txBody>
      </p:sp>
      <p:sp>
        <p:nvSpPr>
          <p:cNvPr id="16524" name="Oval 816"/>
          <p:cNvSpPr>
            <a:spLocks noChangeArrowheads="1"/>
          </p:cNvSpPr>
          <p:nvPr/>
        </p:nvSpPr>
        <p:spPr bwMode="auto">
          <a:xfrm>
            <a:off x="4562475" y="4437063"/>
            <a:ext cx="403225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5" name="Oval 817"/>
          <p:cNvSpPr>
            <a:spLocks noChangeArrowheads="1"/>
          </p:cNvSpPr>
          <p:nvPr/>
        </p:nvSpPr>
        <p:spPr bwMode="auto">
          <a:xfrm>
            <a:off x="4562475" y="4433888"/>
            <a:ext cx="404813" cy="2460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6" name="Rectangle 818"/>
          <p:cNvSpPr>
            <a:spLocks noChangeArrowheads="1"/>
          </p:cNvSpPr>
          <p:nvPr/>
        </p:nvSpPr>
        <p:spPr bwMode="auto">
          <a:xfrm>
            <a:off x="4632325" y="4495800"/>
            <a:ext cx="261938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sz="1000" b="1">
              <a:latin typeface="Times" charset="0"/>
            </a:endParaRPr>
          </a:p>
        </p:txBody>
      </p:sp>
      <p:sp>
        <p:nvSpPr>
          <p:cNvPr id="16527" name="Oval 819"/>
          <p:cNvSpPr>
            <a:spLocks noChangeArrowheads="1"/>
          </p:cNvSpPr>
          <p:nvPr/>
        </p:nvSpPr>
        <p:spPr bwMode="auto">
          <a:xfrm>
            <a:off x="5811838" y="4300538"/>
            <a:ext cx="403225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8" name="Oval 820"/>
          <p:cNvSpPr>
            <a:spLocks noChangeArrowheads="1"/>
          </p:cNvSpPr>
          <p:nvPr/>
        </p:nvSpPr>
        <p:spPr bwMode="auto">
          <a:xfrm>
            <a:off x="5810250" y="4298950"/>
            <a:ext cx="404813" cy="2460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9" name="Rectangle 821"/>
          <p:cNvSpPr>
            <a:spLocks noChangeArrowheads="1"/>
          </p:cNvSpPr>
          <p:nvPr/>
        </p:nvSpPr>
        <p:spPr bwMode="auto">
          <a:xfrm>
            <a:off x="5868988" y="4356100"/>
            <a:ext cx="282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sz="1000" b="1">
              <a:latin typeface="Times" charset="0"/>
            </a:endParaRPr>
          </a:p>
        </p:txBody>
      </p:sp>
      <p:sp>
        <p:nvSpPr>
          <p:cNvPr id="16530" name="Oval 822"/>
          <p:cNvSpPr>
            <a:spLocks noChangeArrowheads="1"/>
          </p:cNvSpPr>
          <p:nvPr/>
        </p:nvSpPr>
        <p:spPr bwMode="auto">
          <a:xfrm>
            <a:off x="4467225" y="3706813"/>
            <a:ext cx="403225" cy="2428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31" name="Oval 823"/>
          <p:cNvSpPr>
            <a:spLocks noChangeArrowheads="1"/>
          </p:cNvSpPr>
          <p:nvPr/>
        </p:nvSpPr>
        <p:spPr bwMode="auto">
          <a:xfrm>
            <a:off x="4465638" y="3706813"/>
            <a:ext cx="406400" cy="2460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32" name="Rectangle 824"/>
          <p:cNvSpPr>
            <a:spLocks noChangeArrowheads="1"/>
          </p:cNvSpPr>
          <p:nvPr/>
        </p:nvSpPr>
        <p:spPr bwMode="auto">
          <a:xfrm>
            <a:off x="4545013" y="3765550"/>
            <a:ext cx="231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sz="1000" b="1">
              <a:latin typeface="Times" charset="0"/>
            </a:endParaRPr>
          </a:p>
        </p:txBody>
      </p:sp>
      <p:sp>
        <p:nvSpPr>
          <p:cNvPr id="152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19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9C65E4-9DC5-3B47-A29A-DD7B00DFC44A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Digraphs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962400" cy="43434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A </a:t>
            </a:r>
            <a:r>
              <a:rPr lang="en-US" sz="2800">
                <a:solidFill>
                  <a:schemeClr val="tx2"/>
                </a:solidFill>
                <a:latin typeface="Tahoma" charset="0"/>
              </a:rPr>
              <a:t>digraph</a:t>
            </a:r>
            <a:r>
              <a:rPr lang="en-US" sz="2800">
                <a:latin typeface="Tahoma" charset="0"/>
              </a:rPr>
              <a:t> is a graph whose edges are all directed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Short for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altLang="ja-JP" sz="2000">
                <a:latin typeface="Tahoma" charset="0"/>
              </a:rPr>
              <a:t>directed graph</a:t>
            </a:r>
            <a:r>
              <a:rPr lang="ja-JP" altLang="en-US" sz="2000">
                <a:latin typeface="Tahoma" charset="0"/>
              </a:rPr>
              <a:t>”</a:t>
            </a:r>
            <a:endParaRPr lang="en-US" altLang="ja-JP" sz="2000">
              <a:latin typeface="Tahoma" charset="0"/>
            </a:endParaRPr>
          </a:p>
          <a:p>
            <a:pPr eaLnBrk="1" hangingPunct="1"/>
            <a:r>
              <a:rPr lang="en-US" sz="2800">
                <a:latin typeface="Tahoma" charset="0"/>
              </a:rPr>
              <a:t>Applications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one-way streets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flights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task scheduling</a:t>
            </a:r>
          </a:p>
        </p:txBody>
      </p:sp>
      <p:grpSp>
        <p:nvGrpSpPr>
          <p:cNvPr id="18437" name="Group 17"/>
          <p:cNvGrpSpPr>
            <a:grpSpLocks/>
          </p:cNvGrpSpPr>
          <p:nvPr/>
        </p:nvGrpSpPr>
        <p:grpSpPr bwMode="auto">
          <a:xfrm>
            <a:off x="5715000" y="2095500"/>
            <a:ext cx="2828925" cy="3352800"/>
            <a:chOff x="3600" y="1320"/>
            <a:chExt cx="1782" cy="2112"/>
          </a:xfrm>
        </p:grpSpPr>
        <p:sp>
          <p:nvSpPr>
            <p:cNvPr id="18438" name="Oval 4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cxnSp>
          <p:nvCxnSpPr>
            <p:cNvPr id="18443" name="AutoShape 9"/>
            <p:cNvCxnSpPr>
              <a:cxnSpLocks noChangeShapeType="1"/>
              <a:stCxn id="18438" idx="1"/>
              <a:endCxn id="18439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4" name="AutoShape 10"/>
            <p:cNvCxnSpPr>
              <a:cxnSpLocks noChangeShapeType="1"/>
              <a:stCxn id="18438" idx="7"/>
              <a:endCxn id="18441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5" name="AutoShape 11"/>
            <p:cNvCxnSpPr>
              <a:cxnSpLocks noChangeShapeType="1"/>
              <a:stCxn id="18439" idx="0"/>
              <a:endCxn id="18440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6" name="AutoShape 12"/>
            <p:cNvCxnSpPr>
              <a:cxnSpLocks noChangeShapeType="1"/>
              <a:stCxn id="18442" idx="1"/>
              <a:endCxn id="18440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7" name="AutoShape 13"/>
            <p:cNvCxnSpPr>
              <a:cxnSpLocks noChangeShapeType="1"/>
              <a:stCxn id="18441" idx="0"/>
              <a:endCxn id="18442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8" name="AutoShape 14"/>
            <p:cNvCxnSpPr>
              <a:cxnSpLocks noChangeShapeType="1"/>
              <a:stCxn id="18438" idx="0"/>
              <a:endCxn id="18442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9" name="AutoShape 15"/>
            <p:cNvCxnSpPr>
              <a:cxnSpLocks noChangeShapeType="1"/>
              <a:stCxn id="18439" idx="7"/>
              <a:endCxn id="18442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50" name="AutoShape 16"/>
            <p:cNvCxnSpPr>
              <a:cxnSpLocks noChangeShapeType="1"/>
              <a:stCxn id="18438" idx="2"/>
              <a:endCxn id="18440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735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F61C23-B240-F14A-AB1E-B8BAF9957690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Digraph Properties</a:t>
            </a:r>
          </a:p>
        </p:txBody>
      </p:sp>
      <p:sp>
        <p:nvSpPr>
          <p:cNvPr id="254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2103438"/>
            <a:ext cx="7875587" cy="40005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A graph G=(V,E) such that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altLang="en-US" sz="2400" dirty="0" smtClean="0"/>
              <a:t>Each edge goes in </a:t>
            </a:r>
            <a:r>
              <a:rPr lang="en-US" altLang="en-US" sz="2400" dirty="0" smtClean="0">
                <a:solidFill>
                  <a:schemeClr val="tx2"/>
                </a:solidFill>
              </a:rPr>
              <a:t>one direction</a:t>
            </a:r>
            <a:r>
              <a:rPr lang="en-US" altLang="en-US" sz="2400" dirty="0" smtClean="0"/>
              <a:t>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altLang="en-US" sz="2400" dirty="0" smtClean="0">
                <a:solidFill>
                  <a:schemeClr val="bg2">
                    <a:lumMod val="50000"/>
                  </a:schemeClr>
                </a:solidFill>
              </a:rPr>
              <a:t>Edge (</a:t>
            </a:r>
            <a:r>
              <a:rPr lang="en-US" altLang="en-US" sz="2400" dirty="0" err="1" smtClean="0">
                <a:solidFill>
                  <a:schemeClr val="bg2">
                    <a:lumMod val="50000"/>
                  </a:schemeClr>
                </a:solidFill>
              </a:rPr>
              <a:t>a,b</a:t>
            </a:r>
            <a:r>
              <a:rPr lang="en-US" altLang="en-US" sz="2400" dirty="0" smtClean="0">
                <a:solidFill>
                  <a:schemeClr val="bg2">
                    <a:lumMod val="50000"/>
                  </a:schemeClr>
                </a:solidFill>
              </a:rPr>
              <a:t>) goes from a to b, but not b to a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If G is simple, </a:t>
            </a:r>
            <a:r>
              <a:rPr lang="en-US" alt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altLang="en-US" sz="2800" u="sng" dirty="0" smtClean="0">
                <a:solidFill>
                  <a:schemeClr val="tx2"/>
                </a:solidFill>
                <a:latin typeface="Symbol" pitchFamily="18" charset="2"/>
                <a:ea typeface="+mn-ea"/>
                <a:cs typeface="+mn-cs"/>
              </a:rPr>
              <a:t>&lt;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alt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  <a:sym typeface="Symbol"/>
              </a:rPr>
              <a:t>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en-US" altLang="en-US" sz="2800" dirty="0" smtClean="0">
                <a:solidFill>
                  <a:schemeClr val="tx2"/>
                </a:solidFill>
                <a:latin typeface="Symbol" pitchFamily="18" charset="2"/>
                <a:ea typeface="+mn-ea"/>
                <a:cs typeface="+mn-cs"/>
                <a:sym typeface="Symbol"/>
              </a:rPr>
              <a:t>-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  <a:sym typeface="Symbol"/>
              </a:rPr>
              <a:t> 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1)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If we keep in-edges and out-edges in </a:t>
            </a:r>
            <a:r>
              <a:rPr lang="en-US" altLang="en-US" sz="2800" dirty="0" smtClean="0">
                <a:solidFill>
                  <a:srgbClr val="C00000"/>
                </a:solidFill>
                <a:ea typeface="+mn-ea"/>
                <a:cs typeface="+mn-cs"/>
              </a:rPr>
              <a:t>separate adjacency lists</a:t>
            </a:r>
            <a:r>
              <a:rPr lang="en-US" altLang="en-US" sz="2800" dirty="0" smtClean="0">
                <a:ea typeface="+mn-ea"/>
                <a:cs typeface="+mn-cs"/>
              </a:rPr>
              <a:t>, we can perform listing of incoming edges and outgoing edges in time proportional to their </a:t>
            </a:r>
            <a:r>
              <a:rPr lang="en-US" altLang="en-US" sz="2800" dirty="0" smtClean="0">
                <a:ea typeface="+mn-ea"/>
                <a:cs typeface="+mn-cs"/>
              </a:rPr>
              <a:t>size.</a:t>
            </a:r>
            <a:endParaRPr lang="en-US" altLang="en-US" dirty="0" smtClean="0">
              <a:ea typeface="+mn-ea"/>
              <a:cs typeface="+mn-cs"/>
            </a:endParaRPr>
          </a:p>
        </p:txBody>
      </p:sp>
      <p:grpSp>
        <p:nvGrpSpPr>
          <p:cNvPr id="19461" name="Group 71"/>
          <p:cNvGrpSpPr>
            <a:grpSpLocks/>
          </p:cNvGrpSpPr>
          <p:nvPr/>
        </p:nvGrpSpPr>
        <p:grpSpPr bwMode="auto">
          <a:xfrm>
            <a:off x="6400800" y="296863"/>
            <a:ext cx="2233613" cy="2827337"/>
            <a:chOff x="3600" y="1320"/>
            <a:chExt cx="1782" cy="2112"/>
          </a:xfrm>
        </p:grpSpPr>
        <p:sp>
          <p:nvSpPr>
            <p:cNvPr id="19462" name="Oval 72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9463" name="Oval 73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9464" name="Oval 74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9465" name="Oval 75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9466" name="Oval 76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cxnSp>
          <p:nvCxnSpPr>
            <p:cNvPr id="19467" name="AutoShape 77"/>
            <p:cNvCxnSpPr>
              <a:cxnSpLocks noChangeShapeType="1"/>
              <a:stCxn id="19462" idx="1"/>
              <a:endCxn id="19463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68" name="AutoShape 78"/>
            <p:cNvCxnSpPr>
              <a:cxnSpLocks noChangeShapeType="1"/>
              <a:stCxn id="19462" idx="7"/>
              <a:endCxn id="19465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69" name="AutoShape 79"/>
            <p:cNvCxnSpPr>
              <a:cxnSpLocks noChangeShapeType="1"/>
              <a:stCxn id="19463" idx="0"/>
              <a:endCxn id="19464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0" name="AutoShape 80"/>
            <p:cNvCxnSpPr>
              <a:cxnSpLocks noChangeShapeType="1"/>
              <a:stCxn id="19466" idx="1"/>
              <a:endCxn id="19464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1" name="AutoShape 81"/>
            <p:cNvCxnSpPr>
              <a:cxnSpLocks noChangeShapeType="1"/>
              <a:stCxn id="19465" idx="0"/>
              <a:endCxn id="19466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2" name="AutoShape 82"/>
            <p:cNvCxnSpPr>
              <a:cxnSpLocks noChangeShapeType="1"/>
              <a:stCxn id="19462" idx="0"/>
              <a:endCxn id="19466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3" name="AutoShape 83"/>
            <p:cNvCxnSpPr>
              <a:cxnSpLocks noChangeShapeType="1"/>
              <a:stCxn id="19463" idx="7"/>
              <a:endCxn id="19466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74" name="AutoShape 84"/>
            <p:cNvCxnSpPr>
              <a:cxnSpLocks noChangeShapeType="1"/>
              <a:stCxn id="19462" idx="2"/>
              <a:endCxn id="19464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167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A44F35-6B40-D04B-934A-1BFBB21E7B55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Digraph Application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54050" y="1524000"/>
            <a:ext cx="8108950" cy="11430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2"/>
                </a:solidFill>
                <a:latin typeface="Tahoma" charset="0"/>
              </a:rPr>
              <a:t>Scheduling</a:t>
            </a:r>
            <a:r>
              <a:rPr lang="en-US" sz="2800">
                <a:latin typeface="Tahoma" charset="0"/>
              </a:rPr>
              <a:t>: edge (a,b) means task a must be completed before b can be started</a:t>
            </a:r>
          </a:p>
        </p:txBody>
      </p:sp>
      <p:sp>
        <p:nvSpPr>
          <p:cNvPr id="20485" name="Oval 153"/>
          <p:cNvSpPr>
            <a:spLocks noChangeArrowheads="1"/>
          </p:cNvSpPr>
          <p:nvPr/>
        </p:nvSpPr>
        <p:spPr bwMode="auto">
          <a:xfrm>
            <a:off x="6781800" y="5302250"/>
            <a:ext cx="1676400" cy="10223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The good life</a:t>
            </a:r>
          </a:p>
        </p:txBody>
      </p:sp>
      <p:sp>
        <p:nvSpPr>
          <p:cNvPr id="20486" name="Oval 155"/>
          <p:cNvSpPr>
            <a:spLocks noChangeArrowheads="1"/>
          </p:cNvSpPr>
          <p:nvPr/>
        </p:nvSpPr>
        <p:spPr bwMode="auto">
          <a:xfrm>
            <a:off x="2986088" y="4724400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cs141</a:t>
            </a:r>
            <a:endParaRPr lang="en-US" sz="1600" dirty="0"/>
          </a:p>
        </p:txBody>
      </p:sp>
      <p:sp>
        <p:nvSpPr>
          <p:cNvPr id="20487" name="Oval 156"/>
          <p:cNvSpPr>
            <a:spLocks noChangeArrowheads="1"/>
          </p:cNvSpPr>
          <p:nvPr/>
        </p:nvSpPr>
        <p:spPr bwMode="auto">
          <a:xfrm>
            <a:off x="1527175" y="471011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cs131</a:t>
            </a:r>
            <a:endParaRPr lang="en-US" sz="1600" dirty="0"/>
          </a:p>
        </p:txBody>
      </p:sp>
      <p:sp>
        <p:nvSpPr>
          <p:cNvPr id="20488" name="Oval 157"/>
          <p:cNvSpPr>
            <a:spLocks noChangeArrowheads="1"/>
          </p:cNvSpPr>
          <p:nvPr/>
        </p:nvSpPr>
        <p:spPr bwMode="auto">
          <a:xfrm>
            <a:off x="4405313" y="4724400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cs121</a:t>
            </a:r>
            <a:endParaRPr lang="en-US" sz="1600" dirty="0"/>
          </a:p>
        </p:txBody>
      </p:sp>
      <p:sp>
        <p:nvSpPr>
          <p:cNvPr id="20489" name="Oval 158"/>
          <p:cNvSpPr>
            <a:spLocks noChangeArrowheads="1"/>
          </p:cNvSpPr>
          <p:nvPr/>
        </p:nvSpPr>
        <p:spPr bwMode="auto">
          <a:xfrm>
            <a:off x="2957513" y="375126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cs53</a:t>
            </a:r>
            <a:endParaRPr lang="en-US" sz="1600" dirty="0"/>
          </a:p>
        </p:txBody>
      </p:sp>
      <p:sp>
        <p:nvSpPr>
          <p:cNvPr id="20490" name="Oval 159"/>
          <p:cNvSpPr>
            <a:spLocks noChangeArrowheads="1"/>
          </p:cNvSpPr>
          <p:nvPr/>
        </p:nvSpPr>
        <p:spPr bwMode="auto">
          <a:xfrm>
            <a:off x="4405313" y="380841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cs52</a:t>
            </a:r>
            <a:endParaRPr lang="en-US" sz="1600" dirty="0"/>
          </a:p>
        </p:txBody>
      </p:sp>
      <p:sp>
        <p:nvSpPr>
          <p:cNvPr id="20491" name="Oval 160"/>
          <p:cNvSpPr>
            <a:spLocks noChangeArrowheads="1"/>
          </p:cNvSpPr>
          <p:nvPr/>
        </p:nvSpPr>
        <p:spPr bwMode="auto">
          <a:xfrm>
            <a:off x="1527175" y="375126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cs51</a:t>
            </a:r>
            <a:endParaRPr lang="en-US" sz="1600" dirty="0"/>
          </a:p>
        </p:txBody>
      </p:sp>
      <p:sp>
        <p:nvSpPr>
          <p:cNvPr id="20492" name="Oval 161"/>
          <p:cNvSpPr>
            <a:spLocks noChangeArrowheads="1"/>
          </p:cNvSpPr>
          <p:nvPr/>
        </p:nvSpPr>
        <p:spPr bwMode="auto">
          <a:xfrm>
            <a:off x="4419600" y="270827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cs46</a:t>
            </a:r>
            <a:endParaRPr lang="en-US" sz="1600" dirty="0"/>
          </a:p>
        </p:txBody>
      </p:sp>
      <p:sp>
        <p:nvSpPr>
          <p:cNvPr id="20493" name="Oval 162"/>
          <p:cNvSpPr>
            <a:spLocks noChangeArrowheads="1"/>
          </p:cNvSpPr>
          <p:nvPr/>
        </p:nvSpPr>
        <p:spPr bwMode="auto">
          <a:xfrm>
            <a:off x="2971800" y="270827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cs22</a:t>
            </a:r>
            <a:endParaRPr lang="en-US" sz="1600" dirty="0"/>
          </a:p>
        </p:txBody>
      </p:sp>
      <p:sp>
        <p:nvSpPr>
          <p:cNvPr id="20494" name="Oval 163"/>
          <p:cNvSpPr>
            <a:spLocks noChangeArrowheads="1"/>
          </p:cNvSpPr>
          <p:nvPr/>
        </p:nvSpPr>
        <p:spPr bwMode="auto">
          <a:xfrm>
            <a:off x="1527175" y="270827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cs21</a:t>
            </a:r>
            <a:endParaRPr lang="en-US" sz="1600" dirty="0"/>
          </a:p>
        </p:txBody>
      </p:sp>
      <p:cxnSp>
        <p:nvCxnSpPr>
          <p:cNvPr id="20495" name="AutoShape 164"/>
          <p:cNvCxnSpPr>
            <a:cxnSpLocks noChangeShapeType="1"/>
            <a:stCxn id="20494" idx="6"/>
            <a:endCxn id="20493" idx="2"/>
          </p:cNvCxnSpPr>
          <p:nvPr/>
        </p:nvCxnSpPr>
        <p:spPr bwMode="auto">
          <a:xfrm>
            <a:off x="2608263" y="2954338"/>
            <a:ext cx="3492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6" name="AutoShape 165"/>
          <p:cNvCxnSpPr>
            <a:cxnSpLocks noChangeShapeType="1"/>
            <a:stCxn id="20493" idx="6"/>
            <a:endCxn id="20492" idx="2"/>
          </p:cNvCxnSpPr>
          <p:nvPr/>
        </p:nvCxnSpPr>
        <p:spPr bwMode="auto">
          <a:xfrm>
            <a:off x="4052888" y="2954338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7" name="AutoShape 166"/>
          <p:cNvCxnSpPr>
            <a:cxnSpLocks noChangeShapeType="1"/>
            <a:stCxn id="20494" idx="4"/>
            <a:endCxn id="20491" idx="0"/>
          </p:cNvCxnSpPr>
          <p:nvPr/>
        </p:nvCxnSpPr>
        <p:spPr bwMode="auto">
          <a:xfrm>
            <a:off x="2060575" y="3214688"/>
            <a:ext cx="0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8" name="AutoShape 167"/>
          <p:cNvCxnSpPr>
            <a:cxnSpLocks noChangeShapeType="1"/>
            <a:stCxn id="20492" idx="4"/>
            <a:endCxn id="20490" idx="0"/>
          </p:cNvCxnSpPr>
          <p:nvPr/>
        </p:nvCxnSpPr>
        <p:spPr bwMode="auto">
          <a:xfrm flipH="1">
            <a:off x="4938713" y="3214688"/>
            <a:ext cx="14287" cy="579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499" name="AutoShape 168"/>
          <p:cNvCxnSpPr>
            <a:cxnSpLocks noChangeShapeType="1"/>
            <a:stCxn id="20491" idx="6"/>
            <a:endCxn id="20489" idx="2"/>
          </p:cNvCxnSpPr>
          <p:nvPr/>
        </p:nvCxnSpPr>
        <p:spPr bwMode="auto">
          <a:xfrm>
            <a:off x="2608263" y="3997325"/>
            <a:ext cx="3349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0" name="AutoShape 169"/>
          <p:cNvCxnSpPr>
            <a:cxnSpLocks noChangeShapeType="1"/>
            <a:stCxn id="20494" idx="5"/>
            <a:endCxn id="20489" idx="1"/>
          </p:cNvCxnSpPr>
          <p:nvPr/>
        </p:nvCxnSpPr>
        <p:spPr bwMode="auto">
          <a:xfrm>
            <a:off x="2438400" y="3143250"/>
            <a:ext cx="674688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1" name="AutoShape 170"/>
          <p:cNvCxnSpPr>
            <a:cxnSpLocks noChangeShapeType="1"/>
            <a:stCxn id="20493" idx="4"/>
            <a:endCxn id="20489" idx="0"/>
          </p:cNvCxnSpPr>
          <p:nvPr/>
        </p:nvCxnSpPr>
        <p:spPr bwMode="auto">
          <a:xfrm flipH="1">
            <a:off x="3490913" y="3214688"/>
            <a:ext cx="14287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2" name="AutoShape 171"/>
          <p:cNvCxnSpPr>
            <a:cxnSpLocks noChangeShapeType="1"/>
            <a:stCxn id="20492" idx="3"/>
            <a:endCxn id="20489" idx="7"/>
          </p:cNvCxnSpPr>
          <p:nvPr/>
        </p:nvCxnSpPr>
        <p:spPr bwMode="auto">
          <a:xfrm flipH="1">
            <a:off x="3868738" y="3143250"/>
            <a:ext cx="706437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3" name="AutoShape 172"/>
          <p:cNvCxnSpPr>
            <a:cxnSpLocks noChangeShapeType="1"/>
            <a:stCxn id="20490" idx="4"/>
            <a:endCxn id="20488" idx="0"/>
          </p:cNvCxnSpPr>
          <p:nvPr/>
        </p:nvCxnSpPr>
        <p:spPr bwMode="auto">
          <a:xfrm>
            <a:off x="4938713" y="4314825"/>
            <a:ext cx="0" cy="395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4" name="AutoShape 173"/>
          <p:cNvCxnSpPr>
            <a:cxnSpLocks noChangeShapeType="1"/>
            <a:stCxn id="20494" idx="2"/>
            <a:endCxn id="20487" idx="2"/>
          </p:cNvCxnSpPr>
          <p:nvPr/>
        </p:nvCxnSpPr>
        <p:spPr bwMode="auto">
          <a:xfrm rot="10800000" flipH="1" flipV="1">
            <a:off x="1512888" y="2954338"/>
            <a:ext cx="1587" cy="2001837"/>
          </a:xfrm>
          <a:prstGeom prst="curvedConnector3">
            <a:avLst>
              <a:gd name="adj1" fmla="val -135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5" name="AutoShape 174"/>
          <p:cNvCxnSpPr>
            <a:cxnSpLocks noChangeShapeType="1"/>
            <a:stCxn id="20491" idx="5"/>
            <a:endCxn id="20486" idx="1"/>
          </p:cNvCxnSpPr>
          <p:nvPr/>
        </p:nvCxnSpPr>
        <p:spPr bwMode="auto">
          <a:xfrm>
            <a:off x="2438400" y="4186238"/>
            <a:ext cx="703263" cy="595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06" name="Oval 175"/>
          <p:cNvSpPr>
            <a:spLocks noChangeArrowheads="1"/>
          </p:cNvSpPr>
          <p:nvPr/>
        </p:nvSpPr>
        <p:spPr bwMode="auto">
          <a:xfrm>
            <a:off x="7086600" y="413226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cs161</a:t>
            </a:r>
            <a:endParaRPr lang="en-US" sz="1600" dirty="0"/>
          </a:p>
        </p:txBody>
      </p:sp>
      <p:sp>
        <p:nvSpPr>
          <p:cNvPr id="20507" name="Oval 176"/>
          <p:cNvSpPr>
            <a:spLocks noChangeArrowheads="1"/>
          </p:cNvSpPr>
          <p:nvPr/>
        </p:nvSpPr>
        <p:spPr bwMode="auto">
          <a:xfrm>
            <a:off x="2514600" y="5638800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cs151</a:t>
            </a:r>
            <a:endParaRPr lang="en-US" sz="1600" dirty="0"/>
          </a:p>
        </p:txBody>
      </p:sp>
      <p:cxnSp>
        <p:nvCxnSpPr>
          <p:cNvPr id="20508" name="AutoShape 177"/>
          <p:cNvCxnSpPr>
            <a:cxnSpLocks noChangeShapeType="1"/>
            <a:stCxn id="20491" idx="4"/>
            <a:endCxn id="20507" idx="0"/>
          </p:cNvCxnSpPr>
          <p:nvPr/>
        </p:nvCxnSpPr>
        <p:spPr bwMode="auto">
          <a:xfrm rot="16200000" flipH="1">
            <a:off x="1870869" y="4447381"/>
            <a:ext cx="1366838" cy="987425"/>
          </a:xfrm>
          <a:prstGeom prst="curvedConnector3">
            <a:avLst>
              <a:gd name="adj1" fmla="val 3402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9" name="AutoShape 178"/>
          <p:cNvCxnSpPr>
            <a:cxnSpLocks noChangeShapeType="1"/>
            <a:stCxn id="20492" idx="6"/>
            <a:endCxn id="20507" idx="6"/>
          </p:cNvCxnSpPr>
          <p:nvPr/>
        </p:nvCxnSpPr>
        <p:spPr bwMode="auto">
          <a:xfrm flipH="1">
            <a:off x="3595688" y="2954338"/>
            <a:ext cx="1905000" cy="2930525"/>
          </a:xfrm>
          <a:prstGeom prst="curvedConnector3">
            <a:avLst>
              <a:gd name="adj1" fmla="val -251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10" name="AutoShape 179"/>
          <p:cNvCxnSpPr>
            <a:cxnSpLocks noChangeShapeType="1"/>
            <a:stCxn id="20492" idx="6"/>
            <a:endCxn id="20506" idx="0"/>
          </p:cNvCxnSpPr>
          <p:nvPr/>
        </p:nvCxnSpPr>
        <p:spPr bwMode="auto">
          <a:xfrm>
            <a:off x="5500688" y="2954338"/>
            <a:ext cx="2119312" cy="116363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11" name="AutoShape 180"/>
          <p:cNvCxnSpPr>
            <a:cxnSpLocks noChangeShapeType="1"/>
            <a:stCxn id="20506" idx="4"/>
            <a:endCxn id="20485" idx="0"/>
          </p:cNvCxnSpPr>
          <p:nvPr/>
        </p:nvCxnSpPr>
        <p:spPr bwMode="auto">
          <a:xfrm>
            <a:off x="7620000" y="4638675"/>
            <a:ext cx="0" cy="649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512" name="Oval 181"/>
          <p:cNvSpPr>
            <a:spLocks noChangeArrowheads="1"/>
          </p:cNvSpPr>
          <p:nvPr/>
        </p:nvSpPr>
        <p:spPr bwMode="auto">
          <a:xfrm>
            <a:off x="5867400" y="473392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cs171</a:t>
            </a:r>
            <a:endParaRPr lang="en-US" sz="1600" dirty="0"/>
          </a:p>
        </p:txBody>
      </p:sp>
      <p:cxnSp>
        <p:nvCxnSpPr>
          <p:cNvPr id="20513" name="AutoShape 182"/>
          <p:cNvCxnSpPr>
            <a:cxnSpLocks noChangeShapeType="1"/>
            <a:stCxn id="20490" idx="6"/>
            <a:endCxn id="20512" idx="0"/>
          </p:cNvCxnSpPr>
          <p:nvPr/>
        </p:nvCxnSpPr>
        <p:spPr bwMode="auto">
          <a:xfrm>
            <a:off x="5486400" y="4054475"/>
            <a:ext cx="914400" cy="66516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857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ED46E3E-483B-D24D-87CB-F09BEF8DB1D8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Directed DFS</a:t>
            </a:r>
          </a:p>
        </p:txBody>
      </p:sp>
      <p:sp>
        <p:nvSpPr>
          <p:cNvPr id="294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1910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  <a:cs typeface="+mn-cs"/>
              </a:rPr>
              <a:t>We can specialize the traversal algorithms (DFS and BFS) to digraphs by traversing edges only along their direction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  <a:cs typeface="+mn-cs"/>
              </a:rPr>
              <a:t>In the directed DFS algorithm, we have four types of edges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tx2"/>
                </a:solidFill>
              </a:rPr>
              <a:t>discovery edges 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accent6"/>
                </a:solidFill>
              </a:rPr>
              <a:t>back edges (to ancestor)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forward edges (to descendant)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cross edges (to neither ancestor, nor descendant)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  <a:cs typeface="+mn-cs"/>
              </a:rPr>
              <a:t>A directed DFS starting at a vertex </a:t>
            </a:r>
            <a:r>
              <a:rPr lang="en-US" sz="2000" b="1" i="1" dirty="0" smtClean="0">
                <a:latin typeface="Times New Roman" pitchFamily="18" charset="0"/>
                <a:ea typeface="+mn-ea"/>
                <a:cs typeface="+mn-cs"/>
              </a:rPr>
              <a:t>s</a:t>
            </a:r>
            <a:r>
              <a:rPr lang="en-US" sz="2000" dirty="0" smtClean="0">
                <a:ea typeface="+mn-ea"/>
                <a:cs typeface="+mn-cs"/>
              </a:rPr>
              <a:t> determines the vertices </a:t>
            </a:r>
            <a:r>
              <a:rPr lang="en-US" sz="2000" dirty="0" smtClean="0">
                <a:solidFill>
                  <a:schemeClr val="tx2"/>
                </a:solidFill>
                <a:ea typeface="+mn-ea"/>
                <a:cs typeface="+mn-cs"/>
              </a:rPr>
              <a:t>reachable</a:t>
            </a:r>
            <a:r>
              <a:rPr lang="en-US" sz="2000" dirty="0" smtClean="0">
                <a:ea typeface="+mn-ea"/>
                <a:cs typeface="+mn-cs"/>
              </a:rPr>
              <a:t> from </a:t>
            </a:r>
            <a:r>
              <a:rPr lang="en-US" sz="2000" b="1" i="1" dirty="0" smtClean="0">
                <a:latin typeface="Times New Roman" pitchFamily="18" charset="0"/>
                <a:ea typeface="+mn-ea"/>
                <a:cs typeface="+mn-cs"/>
              </a:rPr>
              <a:t>s</a:t>
            </a:r>
          </a:p>
        </p:txBody>
      </p:sp>
      <p:sp>
        <p:nvSpPr>
          <p:cNvPr id="294916" name="Oval 4"/>
          <p:cNvSpPr>
            <a:spLocks noChangeArrowheads="1"/>
          </p:cNvSpPr>
          <p:nvPr/>
        </p:nvSpPr>
        <p:spPr bwMode="auto">
          <a:xfrm>
            <a:off x="6410325" y="49911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294917" name="Oval 5"/>
          <p:cNvSpPr>
            <a:spLocks noChangeArrowheads="1"/>
          </p:cNvSpPr>
          <p:nvPr/>
        </p:nvSpPr>
        <p:spPr bwMode="auto">
          <a:xfrm>
            <a:off x="5715000" y="3619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C</a:t>
            </a:r>
          </a:p>
        </p:txBody>
      </p:sp>
      <p:sp>
        <p:nvSpPr>
          <p:cNvPr id="294918" name="Oval 6"/>
          <p:cNvSpPr>
            <a:spLocks noChangeArrowheads="1"/>
          </p:cNvSpPr>
          <p:nvPr/>
        </p:nvSpPr>
        <p:spPr bwMode="auto">
          <a:xfrm>
            <a:off x="6105525" y="2095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</a:t>
            </a: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8086725" y="42481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B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7629525" y="2857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D</a:t>
            </a:r>
          </a:p>
        </p:txBody>
      </p:sp>
      <p:cxnSp>
        <p:nvCxnSpPr>
          <p:cNvPr id="21514" name="AutoShape 9"/>
          <p:cNvCxnSpPr>
            <a:cxnSpLocks noChangeShapeType="1"/>
            <a:stCxn id="294916" idx="1"/>
            <a:endCxn id="294917" idx="4"/>
          </p:cNvCxnSpPr>
          <p:nvPr/>
        </p:nvCxnSpPr>
        <p:spPr bwMode="auto">
          <a:xfrm flipH="1" flipV="1">
            <a:off x="5943600" y="4086225"/>
            <a:ext cx="533400" cy="962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5" name="AutoShape 10"/>
          <p:cNvCxnSpPr>
            <a:cxnSpLocks noChangeShapeType="1"/>
            <a:stCxn id="294916" idx="6"/>
            <a:endCxn id="294919" idx="3"/>
          </p:cNvCxnSpPr>
          <p:nvPr/>
        </p:nvCxnSpPr>
        <p:spPr bwMode="auto">
          <a:xfrm flipV="1">
            <a:off x="6867525" y="4638675"/>
            <a:ext cx="1285875" cy="581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6" name="AutoShape 11"/>
          <p:cNvCxnSpPr>
            <a:cxnSpLocks noChangeShapeType="1"/>
            <a:stCxn id="294917" idx="0"/>
            <a:endCxn id="294918" idx="4"/>
          </p:cNvCxnSpPr>
          <p:nvPr/>
        </p:nvCxnSpPr>
        <p:spPr bwMode="auto">
          <a:xfrm rot="5400000" flipH="1" flipV="1">
            <a:off x="5605463" y="2890837"/>
            <a:ext cx="1066800" cy="390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4924" name="AutoShape 12"/>
          <p:cNvCxnSpPr>
            <a:cxnSpLocks noChangeShapeType="1"/>
            <a:stCxn id="294920" idx="1"/>
            <a:endCxn id="294918" idx="6"/>
          </p:cNvCxnSpPr>
          <p:nvPr/>
        </p:nvCxnSpPr>
        <p:spPr bwMode="auto">
          <a:xfrm flipH="1" flipV="1">
            <a:off x="6572250" y="2324100"/>
            <a:ext cx="1123950" cy="590550"/>
          </a:xfrm>
          <a:prstGeom prst="straightConnector1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</p:spPr>
      </p:cxnSp>
      <p:cxnSp>
        <p:nvCxnSpPr>
          <p:cNvPr id="294925" name="AutoShape 13"/>
          <p:cNvCxnSpPr>
            <a:cxnSpLocks noChangeShapeType="1"/>
            <a:endCxn id="294920" idx="5"/>
          </p:cNvCxnSpPr>
          <p:nvPr/>
        </p:nvCxnSpPr>
        <p:spPr bwMode="auto">
          <a:xfrm rot="16200000" flipV="1">
            <a:off x="7672388" y="3595687"/>
            <a:ext cx="990600" cy="295275"/>
          </a:xfrm>
          <a:prstGeom prst="straightConnector1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</p:spPr>
      </p:cxnSp>
      <p:cxnSp>
        <p:nvCxnSpPr>
          <p:cNvPr id="294926" name="AutoShape 14"/>
          <p:cNvCxnSpPr>
            <a:cxnSpLocks noChangeShapeType="1"/>
            <a:stCxn id="294916" idx="7"/>
            <a:endCxn id="294920" idx="3"/>
          </p:cNvCxnSpPr>
          <p:nvPr/>
        </p:nvCxnSpPr>
        <p:spPr bwMode="auto">
          <a:xfrm rot="5400000" flipH="1" flipV="1">
            <a:off x="6343650" y="3705225"/>
            <a:ext cx="1809750" cy="895350"/>
          </a:xfrm>
          <a:prstGeom prst="straightConnector1">
            <a:avLst/>
          </a:prstGeom>
          <a:noFill/>
          <a:ln w="38100">
            <a:solidFill>
              <a:schemeClr val="accent5">
                <a:lumMod val="50000"/>
              </a:schemeClr>
            </a:solidFill>
            <a:prstDash val="dashDot"/>
            <a:round/>
            <a:headEnd/>
            <a:tailEnd type="triangle" w="med" len="lg"/>
          </a:ln>
          <a:effectLst/>
        </p:spPr>
      </p:cxnSp>
      <p:cxnSp>
        <p:nvCxnSpPr>
          <p:cNvPr id="21520" name="AutoShape 15"/>
          <p:cNvCxnSpPr>
            <a:cxnSpLocks noChangeShapeType="1"/>
            <a:stCxn id="294917" idx="7"/>
            <a:endCxn id="294920" idx="2"/>
          </p:cNvCxnSpPr>
          <p:nvPr/>
        </p:nvCxnSpPr>
        <p:spPr bwMode="auto">
          <a:xfrm flipV="1">
            <a:off x="6105525" y="3086100"/>
            <a:ext cx="1514475" cy="590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1" name="AutoShape 16"/>
          <p:cNvCxnSpPr>
            <a:cxnSpLocks noChangeShapeType="1"/>
            <a:stCxn id="294916" idx="2"/>
            <a:endCxn id="294918" idx="2"/>
          </p:cNvCxnSpPr>
          <p:nvPr/>
        </p:nvCxnSpPr>
        <p:spPr bwMode="auto">
          <a:xfrm rot="10800000">
            <a:off x="6096000" y="2324100"/>
            <a:ext cx="304800" cy="2895600"/>
          </a:xfrm>
          <a:prstGeom prst="curvedConnector3">
            <a:avLst>
              <a:gd name="adj1" fmla="val 501560"/>
            </a:avLst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36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Directed DFS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B2372-B362-CB4B-AEB2-8F37C90441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6946900" cy="4131213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99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08B5C19-BC9A-CD45-9374-6089D16FEDFA}" type="slidenum">
              <a:rPr lang="en-US" sz="1400"/>
              <a:pPr eaLnBrk="1" hangingPunct="1"/>
              <a:t>49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4759325" cy="83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Reachability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8229600" cy="1501775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tree</a:t>
            </a:r>
            <a:r>
              <a:rPr lang="en-US">
                <a:latin typeface="Tahoma" charset="0"/>
              </a:rPr>
              <a:t> rooted at v: vertices reachable from v via directed paths</a:t>
            </a:r>
            <a:endParaRPr lang="en-US" sz="2800">
              <a:latin typeface="Tahoma" charset="0"/>
            </a:endParaRPr>
          </a:p>
        </p:txBody>
      </p:sp>
      <p:pic>
        <p:nvPicPr>
          <p:cNvPr id="22533" name="Picture 163" descr="j019824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152400"/>
            <a:ext cx="15859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Oval 167"/>
          <p:cNvSpPr>
            <a:spLocks noChangeArrowheads="1"/>
          </p:cNvSpPr>
          <p:nvPr/>
        </p:nvSpPr>
        <p:spPr bwMode="auto">
          <a:xfrm>
            <a:off x="1011238" y="5100638"/>
            <a:ext cx="360362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2535" name="Oval 168"/>
          <p:cNvSpPr>
            <a:spLocks noChangeArrowheads="1"/>
          </p:cNvSpPr>
          <p:nvPr/>
        </p:nvSpPr>
        <p:spPr bwMode="auto">
          <a:xfrm>
            <a:off x="1981200" y="4338638"/>
            <a:ext cx="360363" cy="3841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2536" name="Oval 169"/>
          <p:cNvSpPr>
            <a:spLocks noChangeArrowheads="1"/>
          </p:cNvSpPr>
          <p:nvPr/>
        </p:nvSpPr>
        <p:spPr bwMode="auto">
          <a:xfrm>
            <a:off x="1009650" y="35004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22537" name="Oval 170"/>
          <p:cNvSpPr>
            <a:spLocks noChangeArrowheads="1"/>
          </p:cNvSpPr>
          <p:nvPr/>
        </p:nvSpPr>
        <p:spPr bwMode="auto">
          <a:xfrm>
            <a:off x="2971800" y="5100638"/>
            <a:ext cx="360363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2538" name="Oval 171"/>
          <p:cNvSpPr>
            <a:spLocks noChangeArrowheads="1"/>
          </p:cNvSpPr>
          <p:nvPr/>
        </p:nvSpPr>
        <p:spPr bwMode="auto">
          <a:xfrm>
            <a:off x="2971800" y="35004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cxnSp>
        <p:nvCxnSpPr>
          <p:cNvPr id="22539" name="AutoShape 172"/>
          <p:cNvCxnSpPr>
            <a:cxnSpLocks noChangeShapeType="1"/>
            <a:stCxn id="22546" idx="1"/>
            <a:endCxn id="22538" idx="5"/>
          </p:cNvCxnSpPr>
          <p:nvPr/>
        </p:nvCxnSpPr>
        <p:spPr bwMode="auto">
          <a:xfrm flipH="1" flipV="1">
            <a:off x="3281363" y="3843338"/>
            <a:ext cx="9810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0" name="AutoShape 173"/>
          <p:cNvCxnSpPr>
            <a:cxnSpLocks noChangeShapeType="1"/>
            <a:stCxn id="22534" idx="6"/>
            <a:endCxn id="22537" idx="2"/>
          </p:cNvCxnSpPr>
          <p:nvPr/>
        </p:nvCxnSpPr>
        <p:spPr bwMode="auto">
          <a:xfrm>
            <a:off x="1385888" y="52943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1" name="AutoShape 174"/>
          <p:cNvCxnSpPr>
            <a:cxnSpLocks noChangeShapeType="1"/>
            <a:stCxn id="22535" idx="1"/>
            <a:endCxn id="22536" idx="5"/>
          </p:cNvCxnSpPr>
          <p:nvPr/>
        </p:nvCxnSpPr>
        <p:spPr bwMode="auto">
          <a:xfrm flipH="1" flipV="1">
            <a:off x="1319213" y="3843338"/>
            <a:ext cx="714375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2" name="AutoShape 175"/>
          <p:cNvCxnSpPr>
            <a:cxnSpLocks noChangeShapeType="1"/>
            <a:stCxn id="22538" idx="2"/>
            <a:endCxn id="22536" idx="6"/>
          </p:cNvCxnSpPr>
          <p:nvPr/>
        </p:nvCxnSpPr>
        <p:spPr bwMode="auto">
          <a:xfrm flipH="1">
            <a:off x="1385888" y="36941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3" name="AutoShape 176"/>
          <p:cNvCxnSpPr>
            <a:cxnSpLocks noChangeShapeType="1"/>
            <a:stCxn id="22537" idx="0"/>
            <a:endCxn id="22538" idx="4"/>
          </p:cNvCxnSpPr>
          <p:nvPr/>
        </p:nvCxnSpPr>
        <p:spPr bwMode="auto">
          <a:xfrm flipV="1">
            <a:off x="3152775" y="3900488"/>
            <a:ext cx="0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4" name="AutoShape 177"/>
          <p:cNvCxnSpPr>
            <a:cxnSpLocks noChangeShapeType="1"/>
            <a:stCxn id="22534" idx="7"/>
            <a:endCxn id="22535" idx="3"/>
          </p:cNvCxnSpPr>
          <p:nvPr/>
        </p:nvCxnSpPr>
        <p:spPr bwMode="auto">
          <a:xfrm flipV="1">
            <a:off x="1319213" y="4681538"/>
            <a:ext cx="714375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5" name="AutoShape 178"/>
          <p:cNvCxnSpPr>
            <a:cxnSpLocks noChangeShapeType="1"/>
            <a:stCxn id="22535" idx="7"/>
            <a:endCxn id="22538" idx="3"/>
          </p:cNvCxnSpPr>
          <p:nvPr/>
        </p:nvCxnSpPr>
        <p:spPr bwMode="auto">
          <a:xfrm flipV="1">
            <a:off x="2289175" y="3843338"/>
            <a:ext cx="735013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6" name="Oval 180"/>
          <p:cNvSpPr>
            <a:spLocks noChangeArrowheads="1"/>
          </p:cNvSpPr>
          <p:nvPr/>
        </p:nvSpPr>
        <p:spPr bwMode="auto">
          <a:xfrm>
            <a:off x="4210050" y="4387850"/>
            <a:ext cx="361950" cy="3857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cxnSp>
        <p:nvCxnSpPr>
          <p:cNvPr id="22547" name="AutoShape 181"/>
          <p:cNvCxnSpPr>
            <a:cxnSpLocks noChangeShapeType="1"/>
            <a:stCxn id="22536" idx="4"/>
            <a:endCxn id="22534" idx="0"/>
          </p:cNvCxnSpPr>
          <p:nvPr/>
        </p:nvCxnSpPr>
        <p:spPr bwMode="auto">
          <a:xfrm>
            <a:off x="1190625" y="3900488"/>
            <a:ext cx="1588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8" name="AutoShape 182"/>
          <p:cNvCxnSpPr>
            <a:cxnSpLocks noChangeShapeType="1"/>
            <a:stCxn id="22537" idx="7"/>
            <a:endCxn id="22546" idx="3"/>
          </p:cNvCxnSpPr>
          <p:nvPr/>
        </p:nvCxnSpPr>
        <p:spPr bwMode="auto">
          <a:xfrm flipV="1">
            <a:off x="3279775" y="4730750"/>
            <a:ext cx="982663" cy="412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9" name="AutoShape 184"/>
          <p:cNvCxnSpPr>
            <a:cxnSpLocks noChangeShapeType="1"/>
            <a:stCxn id="22537" idx="1"/>
            <a:endCxn id="22535" idx="5"/>
          </p:cNvCxnSpPr>
          <p:nvPr/>
        </p:nvCxnSpPr>
        <p:spPr bwMode="auto">
          <a:xfrm flipH="1" flipV="1">
            <a:off x="2289175" y="4681538"/>
            <a:ext cx="735013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0" name="Oval 205"/>
          <p:cNvSpPr>
            <a:spLocks noChangeArrowheads="1"/>
          </p:cNvSpPr>
          <p:nvPr/>
        </p:nvSpPr>
        <p:spPr bwMode="auto">
          <a:xfrm>
            <a:off x="5370513" y="4176713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22551" name="Oval 206"/>
          <p:cNvSpPr>
            <a:spLocks noChangeArrowheads="1"/>
          </p:cNvSpPr>
          <p:nvPr/>
        </p:nvSpPr>
        <p:spPr bwMode="auto">
          <a:xfrm>
            <a:off x="6170613" y="3546475"/>
            <a:ext cx="296862" cy="317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</a:t>
            </a:r>
          </a:p>
        </p:txBody>
      </p:sp>
      <p:sp>
        <p:nvSpPr>
          <p:cNvPr id="22552" name="Oval 207"/>
          <p:cNvSpPr>
            <a:spLocks noChangeArrowheads="1"/>
          </p:cNvSpPr>
          <p:nvPr/>
        </p:nvSpPr>
        <p:spPr bwMode="auto">
          <a:xfrm>
            <a:off x="5368925" y="2852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E</a:t>
            </a:r>
          </a:p>
        </p:txBody>
      </p:sp>
      <p:sp>
        <p:nvSpPr>
          <p:cNvPr id="22553" name="Oval 209"/>
          <p:cNvSpPr>
            <a:spLocks noChangeArrowheads="1"/>
          </p:cNvSpPr>
          <p:nvPr/>
        </p:nvSpPr>
        <p:spPr bwMode="auto">
          <a:xfrm>
            <a:off x="6986588" y="2852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2554" name="AutoShape 212"/>
          <p:cNvCxnSpPr>
            <a:cxnSpLocks noChangeShapeType="1"/>
            <a:stCxn id="22551" idx="1"/>
            <a:endCxn id="22552" idx="5"/>
          </p:cNvCxnSpPr>
          <p:nvPr/>
        </p:nvCxnSpPr>
        <p:spPr bwMode="auto">
          <a:xfrm flipH="1" flipV="1">
            <a:off x="5624513" y="3136900"/>
            <a:ext cx="588962" cy="44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5" name="AutoShape 213"/>
          <p:cNvCxnSpPr>
            <a:cxnSpLocks noChangeShapeType="1"/>
            <a:stCxn id="22553" idx="2"/>
            <a:endCxn id="22552" idx="6"/>
          </p:cNvCxnSpPr>
          <p:nvPr/>
        </p:nvCxnSpPr>
        <p:spPr bwMode="auto">
          <a:xfrm flipH="1">
            <a:off x="5678488" y="3013075"/>
            <a:ext cx="12969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6" name="AutoShape 218"/>
          <p:cNvCxnSpPr>
            <a:cxnSpLocks noChangeShapeType="1"/>
            <a:stCxn id="22552" idx="4"/>
            <a:endCxn id="22550" idx="0"/>
          </p:cNvCxnSpPr>
          <p:nvPr/>
        </p:nvCxnSpPr>
        <p:spPr bwMode="auto">
          <a:xfrm>
            <a:off x="5518150" y="3182938"/>
            <a:ext cx="1588" cy="982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57" name="Oval 240"/>
          <p:cNvSpPr>
            <a:spLocks noChangeArrowheads="1"/>
          </p:cNvSpPr>
          <p:nvPr/>
        </p:nvSpPr>
        <p:spPr bwMode="auto">
          <a:xfrm>
            <a:off x="5370513" y="6081713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22558" name="Oval 241"/>
          <p:cNvSpPr>
            <a:spLocks noChangeArrowheads="1"/>
          </p:cNvSpPr>
          <p:nvPr/>
        </p:nvSpPr>
        <p:spPr bwMode="auto">
          <a:xfrm>
            <a:off x="6170613" y="5451475"/>
            <a:ext cx="296862" cy="317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</a:t>
            </a:r>
          </a:p>
        </p:txBody>
      </p:sp>
      <p:sp>
        <p:nvSpPr>
          <p:cNvPr id="22559" name="Oval 242"/>
          <p:cNvSpPr>
            <a:spLocks noChangeArrowheads="1"/>
          </p:cNvSpPr>
          <p:nvPr/>
        </p:nvSpPr>
        <p:spPr bwMode="auto">
          <a:xfrm>
            <a:off x="5368925" y="4757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E</a:t>
            </a:r>
          </a:p>
        </p:txBody>
      </p:sp>
      <p:sp>
        <p:nvSpPr>
          <p:cNvPr id="22560" name="Oval 243"/>
          <p:cNvSpPr>
            <a:spLocks noChangeArrowheads="1"/>
          </p:cNvSpPr>
          <p:nvPr/>
        </p:nvSpPr>
        <p:spPr bwMode="auto">
          <a:xfrm>
            <a:off x="6986588" y="6081713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B</a:t>
            </a:r>
          </a:p>
        </p:txBody>
      </p:sp>
      <p:sp>
        <p:nvSpPr>
          <p:cNvPr id="22561" name="Oval 244"/>
          <p:cNvSpPr>
            <a:spLocks noChangeArrowheads="1"/>
          </p:cNvSpPr>
          <p:nvPr/>
        </p:nvSpPr>
        <p:spPr bwMode="auto">
          <a:xfrm>
            <a:off x="6986588" y="4757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2562" name="AutoShape 246"/>
          <p:cNvCxnSpPr>
            <a:cxnSpLocks noChangeShapeType="1"/>
            <a:stCxn id="22557" idx="6"/>
            <a:endCxn id="22560" idx="2"/>
          </p:cNvCxnSpPr>
          <p:nvPr/>
        </p:nvCxnSpPr>
        <p:spPr bwMode="auto">
          <a:xfrm>
            <a:off x="5678488" y="6242050"/>
            <a:ext cx="12969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3" name="AutoShape 247"/>
          <p:cNvCxnSpPr>
            <a:cxnSpLocks noChangeShapeType="1"/>
            <a:stCxn id="22558" idx="1"/>
            <a:endCxn id="22559" idx="5"/>
          </p:cNvCxnSpPr>
          <p:nvPr/>
        </p:nvCxnSpPr>
        <p:spPr bwMode="auto">
          <a:xfrm flipH="1" flipV="1">
            <a:off x="5624513" y="5041900"/>
            <a:ext cx="588962" cy="44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4" name="AutoShape 249"/>
          <p:cNvCxnSpPr>
            <a:cxnSpLocks noChangeShapeType="1"/>
            <a:stCxn id="22560" idx="0"/>
            <a:endCxn id="22561" idx="4"/>
          </p:cNvCxnSpPr>
          <p:nvPr/>
        </p:nvCxnSpPr>
        <p:spPr bwMode="auto">
          <a:xfrm flipV="1">
            <a:off x="7135813" y="5087938"/>
            <a:ext cx="0" cy="982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5" name="Oval 252"/>
          <p:cNvSpPr>
            <a:spLocks noChangeArrowheads="1"/>
          </p:cNvSpPr>
          <p:nvPr/>
        </p:nvSpPr>
        <p:spPr bwMode="auto">
          <a:xfrm>
            <a:off x="8007350" y="5491163"/>
            <a:ext cx="298450" cy="320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F</a:t>
            </a:r>
          </a:p>
        </p:txBody>
      </p:sp>
      <p:cxnSp>
        <p:nvCxnSpPr>
          <p:cNvPr id="22566" name="AutoShape 254"/>
          <p:cNvCxnSpPr>
            <a:cxnSpLocks noChangeShapeType="1"/>
            <a:stCxn id="22560" idx="7"/>
            <a:endCxn id="22565" idx="3"/>
          </p:cNvCxnSpPr>
          <p:nvPr/>
        </p:nvCxnSpPr>
        <p:spPr bwMode="auto">
          <a:xfrm flipV="1">
            <a:off x="7240588" y="5775325"/>
            <a:ext cx="809625" cy="3413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7" name="AutoShape 255"/>
          <p:cNvCxnSpPr>
            <a:cxnSpLocks noChangeShapeType="1"/>
            <a:stCxn id="22560" idx="1"/>
            <a:endCxn id="22558" idx="5"/>
          </p:cNvCxnSpPr>
          <p:nvPr/>
        </p:nvCxnSpPr>
        <p:spPr bwMode="auto">
          <a:xfrm flipH="1" flipV="1">
            <a:off x="6423025" y="5735638"/>
            <a:ext cx="606425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245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BE90BB-43AB-DD4E-95CF-6870422DA45A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04812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End vertices </a:t>
            </a:r>
            <a:r>
              <a:rPr lang="en-US" sz="2000" dirty="0">
                <a:latin typeface="Tahoma" charset="0"/>
              </a:rPr>
              <a:t>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Edges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incident</a:t>
            </a:r>
            <a:r>
              <a:rPr lang="en-US" sz="2000" dirty="0">
                <a:latin typeface="Tahoma" charset="0"/>
              </a:rPr>
              <a:t>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a, d, and b are incident on V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Degree </a:t>
            </a:r>
            <a:r>
              <a:rPr lang="en-US" sz="2000" dirty="0">
                <a:latin typeface="Tahoma" charset="0"/>
              </a:rPr>
              <a:t>of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X has degree 5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Parallel </a:t>
            </a:r>
            <a:r>
              <a:rPr lang="en-US" sz="2000" dirty="0">
                <a:latin typeface="Tahoma" charset="0"/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h and 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 are parallel edges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j is a self-loop</a:t>
            </a:r>
          </a:p>
        </p:txBody>
      </p:sp>
      <p:grpSp>
        <p:nvGrpSpPr>
          <p:cNvPr id="21509" name="Group 32"/>
          <p:cNvGrpSpPr>
            <a:grpSpLocks/>
          </p:cNvGrpSpPr>
          <p:nvPr/>
        </p:nvGrpSpPr>
        <p:grpSpPr bwMode="auto">
          <a:xfrm>
            <a:off x="4576763" y="2208213"/>
            <a:ext cx="4197350" cy="3200400"/>
            <a:chOff x="2808" y="1104"/>
            <a:chExt cx="2644" cy="2016"/>
          </a:xfrm>
        </p:grpSpPr>
        <p:sp>
          <p:nvSpPr>
            <p:cNvPr id="21510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21511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21515" name="AutoShape 9"/>
            <p:cNvCxnSpPr>
              <a:cxnSpLocks noChangeShapeType="1"/>
              <a:stCxn id="21512" idx="3"/>
              <a:endCxn id="21511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AutoShape 10"/>
            <p:cNvCxnSpPr>
              <a:cxnSpLocks noChangeShapeType="1"/>
              <a:stCxn id="21513" idx="1"/>
              <a:endCxn id="21511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AutoShape 11"/>
            <p:cNvCxnSpPr>
              <a:cxnSpLocks noChangeShapeType="1"/>
              <a:stCxn id="21513" idx="7"/>
              <a:endCxn id="21510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13"/>
            <p:cNvCxnSpPr>
              <a:cxnSpLocks noChangeShapeType="1"/>
              <a:stCxn id="21512" idx="5"/>
              <a:endCxn id="21510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14"/>
            <p:cNvCxnSpPr>
              <a:cxnSpLocks noChangeShapeType="1"/>
              <a:stCxn id="21512" idx="4"/>
              <a:endCxn id="21513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0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21521" name="AutoShape 16"/>
            <p:cNvCxnSpPr>
              <a:cxnSpLocks noChangeShapeType="1"/>
              <a:stCxn id="21513" idx="5"/>
              <a:endCxn id="21520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17"/>
            <p:cNvCxnSpPr>
              <a:cxnSpLocks noChangeShapeType="1"/>
              <a:stCxn id="21510" idx="4"/>
              <a:endCxn id="21520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3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21524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21525" name="Text Box 20"/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21526" name="Text Box 21"/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</a:t>
              </a: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h</a:t>
              </a:r>
            </a:p>
          </p:txBody>
        </p: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i</a:t>
              </a:r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j</a:t>
              </a:r>
            </a:p>
          </p:txBody>
        </p:sp>
        <p:cxnSp>
          <p:nvCxnSpPr>
            <p:cNvPr id="21533" name="AutoShape 29"/>
            <p:cNvCxnSpPr>
              <a:cxnSpLocks noChangeShapeType="1"/>
              <a:stCxn id="21510" idx="5"/>
              <a:endCxn id="21514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AutoShape 30"/>
            <p:cNvCxnSpPr>
              <a:cxnSpLocks noChangeShapeType="1"/>
              <a:stCxn id="21510" idx="7"/>
              <a:endCxn id="21514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5" name="AutoShape 31"/>
            <p:cNvCxnSpPr>
              <a:cxnSpLocks noChangeShapeType="1"/>
              <a:stCxn id="21514" idx="5"/>
              <a:endCxn id="21514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BA0463-632F-0541-937D-3378A368CBC3}" type="slidenum">
              <a:rPr lang="en-US" sz="1400"/>
              <a:pPr eaLnBrk="1" hangingPunct="1"/>
              <a:t>50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Strong Connectivity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30363"/>
            <a:ext cx="7620000" cy="1185862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Each vertex can reach all other vertices</a:t>
            </a:r>
            <a:endParaRPr lang="en-US" sz="2800">
              <a:latin typeface="Tahoma" charset="0"/>
            </a:endParaRPr>
          </a:p>
        </p:txBody>
      </p:sp>
      <p:pic>
        <p:nvPicPr>
          <p:cNvPr id="23557" name="Picture 91" descr="DD00790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592263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8" name="Group 112"/>
          <p:cNvGrpSpPr>
            <a:grpSpLocks/>
          </p:cNvGrpSpPr>
          <p:nvPr/>
        </p:nvGrpSpPr>
        <p:grpSpPr bwMode="auto">
          <a:xfrm>
            <a:off x="2514600" y="2525713"/>
            <a:ext cx="4953000" cy="3646487"/>
            <a:chOff x="1584" y="1591"/>
            <a:chExt cx="3120" cy="2297"/>
          </a:xfrm>
        </p:grpSpPr>
        <p:sp>
          <p:nvSpPr>
            <p:cNvPr id="23559" name="Oval 92"/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3560" name="Oval 93"/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3561" name="Oval 94"/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3562" name="Oval 95"/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3563" name="Oval 96"/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23564" name="Oval 97"/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23565" name="Oval 98"/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23566" name="AutoShape 99"/>
            <p:cNvCxnSpPr>
              <a:cxnSpLocks noChangeShapeType="1"/>
              <a:stCxn id="23559" idx="4"/>
              <a:endCxn id="23564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67" name="AutoShape 100"/>
            <p:cNvCxnSpPr>
              <a:cxnSpLocks noChangeShapeType="1"/>
              <a:stCxn id="23559" idx="5"/>
              <a:endCxn id="23560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68" name="AutoShape 101"/>
            <p:cNvCxnSpPr>
              <a:cxnSpLocks noChangeShapeType="1"/>
              <a:stCxn id="23559" idx="6"/>
              <a:endCxn id="23561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69" name="AutoShape 102"/>
            <p:cNvCxnSpPr>
              <a:cxnSpLocks noChangeShapeType="1"/>
              <a:stCxn id="23565" idx="1"/>
              <a:endCxn id="23559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0" name="AutoShape 103"/>
            <p:cNvCxnSpPr>
              <a:cxnSpLocks noChangeShapeType="1"/>
              <a:stCxn id="23561" idx="6"/>
              <a:endCxn id="23565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04"/>
            <p:cNvCxnSpPr>
              <a:cxnSpLocks noChangeShapeType="1"/>
              <a:stCxn id="23565" idx="4"/>
              <a:endCxn id="23562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105"/>
            <p:cNvCxnSpPr>
              <a:cxnSpLocks noChangeShapeType="1"/>
              <a:stCxn id="23560" idx="6"/>
              <a:endCxn id="23563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106"/>
            <p:cNvCxnSpPr>
              <a:cxnSpLocks noChangeShapeType="1"/>
              <a:stCxn id="23563" idx="5"/>
              <a:endCxn id="23562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4" name="AutoShape 107"/>
            <p:cNvCxnSpPr>
              <a:cxnSpLocks noChangeShapeType="1"/>
              <a:stCxn id="23564" idx="7"/>
              <a:endCxn id="23560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5" name="AutoShape 108"/>
            <p:cNvCxnSpPr>
              <a:cxnSpLocks noChangeShapeType="1"/>
              <a:stCxn id="23564" idx="6"/>
              <a:endCxn id="23563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6" name="AutoShape 109"/>
            <p:cNvCxnSpPr>
              <a:cxnSpLocks noChangeShapeType="1"/>
              <a:stCxn id="23562" idx="2"/>
              <a:endCxn id="23564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7" name="AutoShape 110"/>
            <p:cNvCxnSpPr>
              <a:cxnSpLocks noChangeShapeType="1"/>
              <a:stCxn id="23560" idx="7"/>
              <a:endCxn id="23565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08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1CC8969-E863-8849-B15E-9988DC2F0439}" type="slidenum">
              <a:rPr lang="en-US" sz="1400"/>
              <a:pPr eaLnBrk="1" hangingPunct="1"/>
              <a:t>51</a:t>
            </a:fld>
            <a:endParaRPr lang="en-US" sz="1400"/>
          </a:p>
        </p:txBody>
      </p:sp>
      <p:sp>
        <p:nvSpPr>
          <p:cNvPr id="2457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5029200" cy="4465637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Note that G is strongly connected if each DFS visits all vertices of G. But this would take O(n(</a:t>
            </a:r>
            <a:r>
              <a:rPr lang="en-US" sz="2000" dirty="0" err="1" smtClean="0">
                <a:latin typeface="Tahoma" charset="0"/>
              </a:rPr>
              <a:t>n+m</a:t>
            </a:r>
            <a:r>
              <a:rPr lang="en-US" sz="2000" dirty="0" smtClean="0">
                <a:latin typeface="Tahoma" charset="0"/>
              </a:rPr>
              <a:t>))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But we can test using only two DFSs: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Pick </a:t>
            </a:r>
            <a:r>
              <a:rPr lang="en-US" sz="2000" dirty="0">
                <a:latin typeface="Tahoma" charset="0"/>
              </a:rPr>
              <a:t>a vertex v in G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Perform a DFS from v in G</a:t>
            </a:r>
          </a:p>
          <a:p>
            <a:pPr lvl="2" eaLnBrk="1" hangingPunct="1"/>
            <a:r>
              <a:rPr lang="en-US" sz="1600" dirty="0">
                <a:latin typeface="Tahoma" charset="0"/>
              </a:rPr>
              <a:t>If there’s a w not visited, print “no</a:t>
            </a:r>
            <a:r>
              <a:rPr lang="en-US" sz="1600" dirty="0" smtClean="0">
                <a:latin typeface="Tahoma" charset="0"/>
              </a:rPr>
              <a:t>”</a:t>
            </a:r>
          </a:p>
          <a:p>
            <a:pPr lvl="2" eaLnBrk="1" hangingPunct="1"/>
            <a:r>
              <a:rPr lang="en-US" sz="1600" dirty="0" smtClean="0">
                <a:latin typeface="Tahoma" charset="0"/>
              </a:rPr>
              <a:t>This to show s reaches every vertex</a:t>
            </a:r>
            <a:endParaRPr lang="en-US" sz="16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Let G’ be G with edges reversed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Perform a DFS from v in G’</a:t>
            </a:r>
          </a:p>
          <a:p>
            <a:pPr lvl="2" eaLnBrk="1" hangingPunct="1"/>
            <a:r>
              <a:rPr lang="en-US" sz="1600" dirty="0">
                <a:latin typeface="Tahoma" charset="0"/>
              </a:rPr>
              <a:t>If there’s a w not visited, print “no”</a:t>
            </a:r>
          </a:p>
          <a:p>
            <a:pPr lvl="2" eaLnBrk="1" hangingPunct="1"/>
            <a:r>
              <a:rPr lang="en-US" sz="1600" dirty="0">
                <a:latin typeface="Tahoma" charset="0"/>
              </a:rPr>
              <a:t>Else, print “yes</a:t>
            </a:r>
            <a:r>
              <a:rPr lang="en-US" sz="1600" dirty="0" smtClean="0">
                <a:latin typeface="Tahoma" charset="0"/>
              </a:rPr>
              <a:t>”</a:t>
            </a:r>
          </a:p>
          <a:p>
            <a:pPr lvl="2" eaLnBrk="1" hangingPunct="1"/>
            <a:r>
              <a:rPr lang="en-US" sz="1600" dirty="0" smtClean="0">
                <a:latin typeface="Tahoma" charset="0"/>
              </a:rPr>
              <a:t>This to show every vertex reaches s</a:t>
            </a:r>
            <a:endParaRPr lang="en-US" sz="16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Running time: O(</a:t>
            </a:r>
            <a:r>
              <a:rPr lang="en-US" sz="2000" dirty="0" err="1">
                <a:latin typeface="Tahoma" charset="0"/>
              </a:rPr>
              <a:t>n+m</a:t>
            </a:r>
            <a:r>
              <a:rPr lang="en-US" sz="2000" dirty="0">
                <a:latin typeface="Tahoma" charset="0"/>
              </a:rPr>
              <a:t>)</a:t>
            </a: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4340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  <a:cs typeface="+mj-cs"/>
              </a:rPr>
              <a:t>Testing for Strong Connectivity Algorithm</a:t>
            </a:r>
          </a:p>
        </p:txBody>
      </p:sp>
      <p:pic>
        <p:nvPicPr>
          <p:cNvPr id="24581" name="Picture 1115" descr="DD00790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592263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205"/>
          <p:cNvSpPr txBox="1">
            <a:spLocks noChangeArrowheads="1"/>
          </p:cNvSpPr>
          <p:nvPr/>
        </p:nvSpPr>
        <p:spPr bwMode="auto">
          <a:xfrm>
            <a:off x="5656263" y="20716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G:</a:t>
            </a:r>
          </a:p>
        </p:txBody>
      </p:sp>
      <p:sp>
        <p:nvSpPr>
          <p:cNvPr id="24583" name="Text Box 1206"/>
          <p:cNvSpPr txBox="1">
            <a:spLocks noChangeArrowheads="1"/>
          </p:cNvSpPr>
          <p:nvPr/>
        </p:nvSpPr>
        <p:spPr bwMode="auto">
          <a:xfrm>
            <a:off x="5638800" y="4495800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  <a:r>
              <a:rPr lang="ja-JP" altLang="en-US"/>
              <a:t>’</a:t>
            </a:r>
            <a:r>
              <a:rPr lang="en-US" altLang="ja-JP"/>
              <a:t>:</a:t>
            </a:r>
            <a:endParaRPr lang="en-US"/>
          </a:p>
        </p:txBody>
      </p:sp>
      <p:sp>
        <p:nvSpPr>
          <p:cNvPr id="24584" name="Oval 1207"/>
          <p:cNvSpPr>
            <a:spLocks noChangeArrowheads="1"/>
          </p:cNvSpPr>
          <p:nvPr/>
        </p:nvSpPr>
        <p:spPr bwMode="auto">
          <a:xfrm>
            <a:off x="6232525" y="197326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a</a:t>
            </a:r>
          </a:p>
        </p:txBody>
      </p:sp>
      <p:sp>
        <p:nvSpPr>
          <p:cNvPr id="24585" name="Oval 1209"/>
          <p:cNvSpPr>
            <a:spLocks noChangeArrowheads="1"/>
          </p:cNvSpPr>
          <p:nvPr/>
        </p:nvSpPr>
        <p:spPr bwMode="auto">
          <a:xfrm>
            <a:off x="6964363" y="2844800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d</a:t>
            </a:r>
          </a:p>
        </p:txBody>
      </p:sp>
      <p:sp>
        <p:nvSpPr>
          <p:cNvPr id="24586" name="Oval 1210"/>
          <p:cNvSpPr>
            <a:spLocks noChangeArrowheads="1"/>
          </p:cNvSpPr>
          <p:nvPr/>
        </p:nvSpPr>
        <p:spPr bwMode="auto">
          <a:xfrm>
            <a:off x="7469188" y="23002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c</a:t>
            </a:r>
          </a:p>
        </p:txBody>
      </p:sp>
      <p:sp>
        <p:nvSpPr>
          <p:cNvPr id="24587" name="Oval 1211"/>
          <p:cNvSpPr>
            <a:spLocks noChangeArrowheads="1"/>
          </p:cNvSpPr>
          <p:nvPr/>
        </p:nvSpPr>
        <p:spPr bwMode="auto">
          <a:xfrm>
            <a:off x="8447088" y="3419475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b</a:t>
            </a:r>
          </a:p>
        </p:txBody>
      </p:sp>
      <p:sp>
        <p:nvSpPr>
          <p:cNvPr id="24588" name="Oval 1212"/>
          <p:cNvSpPr>
            <a:spLocks noChangeArrowheads="1"/>
          </p:cNvSpPr>
          <p:nvPr/>
        </p:nvSpPr>
        <p:spPr bwMode="auto">
          <a:xfrm>
            <a:off x="7785100" y="304641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e</a:t>
            </a:r>
          </a:p>
        </p:txBody>
      </p:sp>
      <p:sp>
        <p:nvSpPr>
          <p:cNvPr id="24589" name="Oval 1213"/>
          <p:cNvSpPr>
            <a:spLocks noChangeArrowheads="1"/>
          </p:cNvSpPr>
          <p:nvPr/>
        </p:nvSpPr>
        <p:spPr bwMode="auto">
          <a:xfrm>
            <a:off x="6151563" y="35067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f</a:t>
            </a:r>
          </a:p>
        </p:txBody>
      </p:sp>
      <p:sp>
        <p:nvSpPr>
          <p:cNvPr id="24590" name="Oval 1214"/>
          <p:cNvSpPr>
            <a:spLocks noChangeArrowheads="1"/>
          </p:cNvSpPr>
          <p:nvPr/>
        </p:nvSpPr>
        <p:spPr bwMode="auto">
          <a:xfrm>
            <a:off x="8420100" y="2184400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g</a:t>
            </a:r>
          </a:p>
        </p:txBody>
      </p:sp>
      <p:cxnSp>
        <p:nvCxnSpPr>
          <p:cNvPr id="24591" name="AutoShape 1215"/>
          <p:cNvCxnSpPr>
            <a:cxnSpLocks noChangeShapeType="1"/>
            <a:stCxn id="24584" idx="4"/>
            <a:endCxn id="24589" idx="0"/>
          </p:cNvCxnSpPr>
          <p:nvPr/>
        </p:nvCxnSpPr>
        <p:spPr bwMode="auto">
          <a:xfrm flipH="1">
            <a:off x="6313488" y="2295525"/>
            <a:ext cx="80962" cy="119221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2" name="AutoShape 1216"/>
          <p:cNvCxnSpPr>
            <a:cxnSpLocks noChangeShapeType="1"/>
            <a:stCxn id="24584" idx="5"/>
            <a:endCxn id="24585" idx="1"/>
          </p:cNvCxnSpPr>
          <p:nvPr/>
        </p:nvCxnSpPr>
        <p:spPr bwMode="auto">
          <a:xfrm>
            <a:off x="6508750" y="2251075"/>
            <a:ext cx="503238" cy="6191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3" name="AutoShape 1217"/>
          <p:cNvCxnSpPr>
            <a:cxnSpLocks noChangeShapeType="1"/>
            <a:stCxn id="24584" idx="6"/>
            <a:endCxn id="24586" idx="2"/>
          </p:cNvCxnSpPr>
          <p:nvPr/>
        </p:nvCxnSpPr>
        <p:spPr bwMode="auto">
          <a:xfrm>
            <a:off x="6575425" y="2125663"/>
            <a:ext cx="874713" cy="3270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4" name="AutoShape 1218"/>
          <p:cNvCxnSpPr>
            <a:cxnSpLocks noChangeShapeType="1"/>
            <a:stCxn id="24590" idx="1"/>
            <a:endCxn id="24584" idx="7"/>
          </p:cNvCxnSpPr>
          <p:nvPr/>
        </p:nvCxnSpPr>
        <p:spPr bwMode="auto">
          <a:xfrm flipH="1" flipV="1">
            <a:off x="6508750" y="1998663"/>
            <a:ext cx="19589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AutoShape 1219"/>
          <p:cNvCxnSpPr>
            <a:cxnSpLocks noChangeShapeType="1"/>
            <a:stCxn id="24586" idx="6"/>
            <a:endCxn id="24590" idx="2"/>
          </p:cNvCxnSpPr>
          <p:nvPr/>
        </p:nvCxnSpPr>
        <p:spPr bwMode="auto">
          <a:xfrm flipV="1">
            <a:off x="7812088" y="2336800"/>
            <a:ext cx="588962" cy="1158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AutoShape 1220"/>
          <p:cNvCxnSpPr>
            <a:cxnSpLocks noChangeShapeType="1"/>
            <a:stCxn id="24590" idx="4"/>
            <a:endCxn id="24587" idx="0"/>
          </p:cNvCxnSpPr>
          <p:nvPr/>
        </p:nvCxnSpPr>
        <p:spPr bwMode="auto">
          <a:xfrm>
            <a:off x="8582025" y="2506663"/>
            <a:ext cx="26988" cy="8937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AutoShape 1221"/>
          <p:cNvCxnSpPr>
            <a:cxnSpLocks noChangeShapeType="1"/>
            <a:stCxn id="24585" idx="6"/>
            <a:endCxn id="24588" idx="2"/>
          </p:cNvCxnSpPr>
          <p:nvPr/>
        </p:nvCxnSpPr>
        <p:spPr bwMode="auto">
          <a:xfrm>
            <a:off x="7307263" y="2997200"/>
            <a:ext cx="458787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8" name="AutoShape 1222"/>
          <p:cNvCxnSpPr>
            <a:cxnSpLocks noChangeShapeType="1"/>
            <a:stCxn id="24588" idx="5"/>
            <a:endCxn id="24587" idx="1"/>
          </p:cNvCxnSpPr>
          <p:nvPr/>
        </p:nvCxnSpPr>
        <p:spPr bwMode="auto">
          <a:xfrm>
            <a:off x="8061325" y="3324225"/>
            <a:ext cx="433388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9" name="AutoShape 1223"/>
          <p:cNvCxnSpPr>
            <a:cxnSpLocks noChangeShapeType="1"/>
            <a:stCxn id="24589" idx="7"/>
            <a:endCxn id="24585" idx="3"/>
          </p:cNvCxnSpPr>
          <p:nvPr/>
        </p:nvCxnSpPr>
        <p:spPr bwMode="auto">
          <a:xfrm flipV="1">
            <a:off x="6427788" y="3122613"/>
            <a:ext cx="584200" cy="409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0" name="AutoShape 1224"/>
          <p:cNvCxnSpPr>
            <a:cxnSpLocks noChangeShapeType="1"/>
            <a:stCxn id="24589" idx="6"/>
            <a:endCxn id="24588" idx="3"/>
          </p:cNvCxnSpPr>
          <p:nvPr/>
        </p:nvCxnSpPr>
        <p:spPr bwMode="auto">
          <a:xfrm flipV="1">
            <a:off x="6494463" y="3324225"/>
            <a:ext cx="1338262" cy="33496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01" name="AutoShape 1225"/>
          <p:cNvCxnSpPr>
            <a:cxnSpLocks noChangeShapeType="1"/>
            <a:stCxn id="24587" idx="2"/>
            <a:endCxn id="24589" idx="5"/>
          </p:cNvCxnSpPr>
          <p:nvPr/>
        </p:nvCxnSpPr>
        <p:spPr bwMode="auto">
          <a:xfrm flipH="1">
            <a:off x="6427788" y="3571875"/>
            <a:ext cx="200025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602" name="Oval 1228"/>
          <p:cNvSpPr>
            <a:spLocks noChangeArrowheads="1"/>
          </p:cNvSpPr>
          <p:nvPr/>
        </p:nvSpPr>
        <p:spPr bwMode="auto">
          <a:xfrm>
            <a:off x="6221413" y="425926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a</a:t>
            </a:r>
          </a:p>
        </p:txBody>
      </p:sp>
      <p:sp>
        <p:nvSpPr>
          <p:cNvPr id="24603" name="Oval 1229"/>
          <p:cNvSpPr>
            <a:spLocks noChangeArrowheads="1"/>
          </p:cNvSpPr>
          <p:nvPr/>
        </p:nvSpPr>
        <p:spPr bwMode="auto">
          <a:xfrm>
            <a:off x="6953250" y="5130800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d</a:t>
            </a:r>
          </a:p>
        </p:txBody>
      </p:sp>
      <p:sp>
        <p:nvSpPr>
          <p:cNvPr id="24604" name="Oval 1230"/>
          <p:cNvSpPr>
            <a:spLocks noChangeArrowheads="1"/>
          </p:cNvSpPr>
          <p:nvPr/>
        </p:nvSpPr>
        <p:spPr bwMode="auto">
          <a:xfrm>
            <a:off x="7458075" y="45862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c</a:t>
            </a:r>
          </a:p>
        </p:txBody>
      </p:sp>
      <p:sp>
        <p:nvSpPr>
          <p:cNvPr id="24605" name="Oval 1231"/>
          <p:cNvSpPr>
            <a:spLocks noChangeArrowheads="1"/>
          </p:cNvSpPr>
          <p:nvPr/>
        </p:nvSpPr>
        <p:spPr bwMode="auto">
          <a:xfrm>
            <a:off x="8435975" y="5705475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b</a:t>
            </a:r>
          </a:p>
        </p:txBody>
      </p:sp>
      <p:sp>
        <p:nvSpPr>
          <p:cNvPr id="24606" name="Oval 1232"/>
          <p:cNvSpPr>
            <a:spLocks noChangeArrowheads="1"/>
          </p:cNvSpPr>
          <p:nvPr/>
        </p:nvSpPr>
        <p:spPr bwMode="auto">
          <a:xfrm>
            <a:off x="7773988" y="5332413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e</a:t>
            </a:r>
          </a:p>
        </p:txBody>
      </p:sp>
      <p:sp>
        <p:nvSpPr>
          <p:cNvPr id="24607" name="Oval 1233"/>
          <p:cNvSpPr>
            <a:spLocks noChangeArrowheads="1"/>
          </p:cNvSpPr>
          <p:nvPr/>
        </p:nvSpPr>
        <p:spPr bwMode="auto">
          <a:xfrm>
            <a:off x="6140450" y="5792788"/>
            <a:ext cx="323850" cy="3032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f</a:t>
            </a:r>
          </a:p>
        </p:txBody>
      </p:sp>
      <p:sp>
        <p:nvSpPr>
          <p:cNvPr id="24608" name="Oval 1234"/>
          <p:cNvSpPr>
            <a:spLocks noChangeArrowheads="1"/>
          </p:cNvSpPr>
          <p:nvPr/>
        </p:nvSpPr>
        <p:spPr bwMode="auto">
          <a:xfrm>
            <a:off x="8408988" y="4470400"/>
            <a:ext cx="323850" cy="303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g</a:t>
            </a:r>
          </a:p>
        </p:txBody>
      </p:sp>
      <p:cxnSp>
        <p:nvCxnSpPr>
          <p:cNvPr id="24609" name="AutoShape 1235"/>
          <p:cNvCxnSpPr>
            <a:cxnSpLocks noChangeShapeType="1"/>
            <a:stCxn id="24602" idx="4"/>
            <a:endCxn id="24607" idx="0"/>
          </p:cNvCxnSpPr>
          <p:nvPr/>
        </p:nvCxnSpPr>
        <p:spPr bwMode="auto">
          <a:xfrm flipH="1">
            <a:off x="6302375" y="4581525"/>
            <a:ext cx="80963" cy="1192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0" name="AutoShape 1236"/>
          <p:cNvCxnSpPr>
            <a:cxnSpLocks noChangeShapeType="1"/>
            <a:stCxn id="24602" idx="5"/>
            <a:endCxn id="24603" idx="1"/>
          </p:cNvCxnSpPr>
          <p:nvPr/>
        </p:nvCxnSpPr>
        <p:spPr bwMode="auto">
          <a:xfrm>
            <a:off x="6497638" y="4537075"/>
            <a:ext cx="503237" cy="619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1" name="AutoShape 1237"/>
          <p:cNvCxnSpPr>
            <a:cxnSpLocks noChangeShapeType="1"/>
            <a:stCxn id="24602" idx="6"/>
            <a:endCxn id="24604" idx="2"/>
          </p:cNvCxnSpPr>
          <p:nvPr/>
        </p:nvCxnSpPr>
        <p:spPr bwMode="auto">
          <a:xfrm>
            <a:off x="6564313" y="4411663"/>
            <a:ext cx="874712" cy="327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2" name="AutoShape 1238"/>
          <p:cNvCxnSpPr>
            <a:cxnSpLocks noChangeShapeType="1"/>
            <a:stCxn id="24608" idx="1"/>
            <a:endCxn id="24602" idx="7"/>
          </p:cNvCxnSpPr>
          <p:nvPr/>
        </p:nvCxnSpPr>
        <p:spPr bwMode="auto">
          <a:xfrm flipH="1" flipV="1">
            <a:off x="6497638" y="4284663"/>
            <a:ext cx="1958975" cy="2111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3" name="AutoShape 1239"/>
          <p:cNvCxnSpPr>
            <a:cxnSpLocks noChangeShapeType="1"/>
            <a:stCxn id="24604" idx="6"/>
            <a:endCxn id="24608" idx="2"/>
          </p:cNvCxnSpPr>
          <p:nvPr/>
        </p:nvCxnSpPr>
        <p:spPr bwMode="auto">
          <a:xfrm flipV="1">
            <a:off x="7800975" y="4622800"/>
            <a:ext cx="588963" cy="1158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4" name="AutoShape 1240"/>
          <p:cNvCxnSpPr>
            <a:cxnSpLocks noChangeShapeType="1"/>
            <a:stCxn id="24608" idx="4"/>
            <a:endCxn id="24605" idx="0"/>
          </p:cNvCxnSpPr>
          <p:nvPr/>
        </p:nvCxnSpPr>
        <p:spPr bwMode="auto">
          <a:xfrm>
            <a:off x="8570913" y="4792663"/>
            <a:ext cx="26987" cy="893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5" name="AutoShape 1241"/>
          <p:cNvCxnSpPr>
            <a:cxnSpLocks noChangeShapeType="1"/>
            <a:stCxn id="24603" idx="6"/>
            <a:endCxn id="24606" idx="2"/>
          </p:cNvCxnSpPr>
          <p:nvPr/>
        </p:nvCxnSpPr>
        <p:spPr bwMode="auto">
          <a:xfrm>
            <a:off x="7296150" y="5283200"/>
            <a:ext cx="458788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6" name="AutoShape 1242"/>
          <p:cNvCxnSpPr>
            <a:cxnSpLocks noChangeShapeType="1"/>
            <a:stCxn id="24606" idx="5"/>
            <a:endCxn id="24605" idx="1"/>
          </p:cNvCxnSpPr>
          <p:nvPr/>
        </p:nvCxnSpPr>
        <p:spPr bwMode="auto">
          <a:xfrm>
            <a:off x="8050213" y="5610225"/>
            <a:ext cx="433387" cy="1206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7" name="AutoShape 1243"/>
          <p:cNvCxnSpPr>
            <a:cxnSpLocks noChangeShapeType="1"/>
            <a:stCxn id="24607" idx="7"/>
            <a:endCxn id="24603" idx="3"/>
          </p:cNvCxnSpPr>
          <p:nvPr/>
        </p:nvCxnSpPr>
        <p:spPr bwMode="auto">
          <a:xfrm flipV="1">
            <a:off x="6416675" y="5408613"/>
            <a:ext cx="584200" cy="4095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8" name="AutoShape 1244"/>
          <p:cNvCxnSpPr>
            <a:cxnSpLocks noChangeShapeType="1"/>
            <a:stCxn id="24607" idx="6"/>
            <a:endCxn id="24606" idx="3"/>
          </p:cNvCxnSpPr>
          <p:nvPr/>
        </p:nvCxnSpPr>
        <p:spPr bwMode="auto">
          <a:xfrm flipV="1">
            <a:off x="6483350" y="5610225"/>
            <a:ext cx="1338263" cy="334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19" name="AutoShape 1245"/>
          <p:cNvCxnSpPr>
            <a:cxnSpLocks noChangeShapeType="1"/>
            <a:stCxn id="24605" idx="2"/>
            <a:endCxn id="24607" idx="5"/>
          </p:cNvCxnSpPr>
          <p:nvPr/>
        </p:nvCxnSpPr>
        <p:spPr bwMode="auto">
          <a:xfrm flipH="1">
            <a:off x="6416675" y="5857875"/>
            <a:ext cx="2000250" cy="2127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20" name="AutoShape 1246"/>
          <p:cNvCxnSpPr>
            <a:cxnSpLocks noChangeShapeType="1"/>
            <a:stCxn id="24585" idx="7"/>
            <a:endCxn id="24590" idx="3"/>
          </p:cNvCxnSpPr>
          <p:nvPr/>
        </p:nvCxnSpPr>
        <p:spPr bwMode="auto">
          <a:xfrm flipV="1">
            <a:off x="7240588" y="2462213"/>
            <a:ext cx="1227137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621" name="AutoShape 1247"/>
          <p:cNvCxnSpPr>
            <a:cxnSpLocks noChangeShapeType="1"/>
            <a:stCxn id="24608" idx="3"/>
            <a:endCxn id="24603" idx="7"/>
          </p:cNvCxnSpPr>
          <p:nvPr/>
        </p:nvCxnSpPr>
        <p:spPr bwMode="auto">
          <a:xfrm flipH="1">
            <a:off x="7229475" y="4748213"/>
            <a:ext cx="1227138" cy="40798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905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093702-784F-914A-AE67-E0AD7B9410C1}" type="slidenum">
              <a:rPr lang="en-US" sz="1400"/>
              <a:pPr eaLnBrk="1" hangingPunct="1"/>
              <a:t>52</a:t>
            </a:fld>
            <a:endParaRPr lang="en-US" sz="1400"/>
          </a:p>
        </p:txBody>
      </p:sp>
      <p:sp>
        <p:nvSpPr>
          <p:cNvPr id="25603" name="Rectangle 80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1630363"/>
            <a:ext cx="7777162" cy="2408237"/>
          </a:xfrm>
          <a:noFill/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S</a:t>
            </a:r>
            <a:r>
              <a:rPr lang="en-US" sz="2400" dirty="0" smtClean="0">
                <a:latin typeface="Tahoma" charset="0"/>
              </a:rPr>
              <a:t>ubgraphs </a:t>
            </a:r>
            <a:r>
              <a:rPr lang="en-US" sz="2400" dirty="0">
                <a:latin typeface="Tahoma" charset="0"/>
              </a:rPr>
              <a:t>such that each vertex can reach all other vertices in the subgraph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Can also be done in </a:t>
            </a:r>
            <a:r>
              <a:rPr lang="en-US" sz="2400" dirty="0" smtClean="0">
                <a:latin typeface="Tahoma" charset="0"/>
              </a:rPr>
              <a:t>O(n(</a:t>
            </a:r>
            <a:r>
              <a:rPr lang="en-US" sz="2400" dirty="0" err="1" smtClean="0">
                <a:latin typeface="Tahoma" charset="0"/>
              </a:rPr>
              <a:t>n+m</a:t>
            </a:r>
            <a:r>
              <a:rPr lang="en-US" sz="2400" dirty="0" smtClean="0">
                <a:latin typeface="Tahoma" charset="0"/>
              </a:rPr>
              <a:t>)) </a:t>
            </a:r>
            <a:r>
              <a:rPr lang="en-US" sz="2400" dirty="0">
                <a:latin typeface="Tahoma" charset="0"/>
              </a:rPr>
              <a:t>time using </a:t>
            </a:r>
            <a:r>
              <a:rPr lang="en-US" sz="2400" dirty="0" smtClean="0">
                <a:latin typeface="Tahoma" charset="0"/>
              </a:rPr>
              <a:t>DFS, which is inefficient. Alternative is Transitive Closure.</a:t>
            </a:r>
            <a:endParaRPr lang="en-US" sz="2400" dirty="0">
              <a:latin typeface="Tahoma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152400"/>
            <a:ext cx="7396162" cy="1371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Strongly Connected Components</a:t>
            </a:r>
          </a:p>
        </p:txBody>
      </p:sp>
      <p:sp>
        <p:nvSpPr>
          <p:cNvPr id="25605" name="Rectangle 78"/>
          <p:cNvSpPr>
            <a:spLocks noChangeArrowheads="1"/>
          </p:cNvSpPr>
          <p:nvPr/>
        </p:nvSpPr>
        <p:spPr bwMode="auto">
          <a:xfrm>
            <a:off x="6553200" y="3754438"/>
            <a:ext cx="166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3100" b="1">
                <a:solidFill>
                  <a:srgbClr val="000000"/>
                </a:solidFill>
                <a:latin typeface="Times New Roman" charset="0"/>
              </a:rPr>
              <a:t>{ a , c , g }</a:t>
            </a:r>
            <a:endParaRPr lang="en-US" b="1">
              <a:latin typeface="Times" charset="0"/>
            </a:endParaRPr>
          </a:p>
        </p:txBody>
      </p:sp>
      <p:sp>
        <p:nvSpPr>
          <p:cNvPr id="25606" name="Rectangle 79"/>
          <p:cNvSpPr>
            <a:spLocks noChangeArrowheads="1"/>
          </p:cNvSpPr>
          <p:nvPr/>
        </p:nvSpPr>
        <p:spPr bwMode="auto">
          <a:xfrm>
            <a:off x="6553200" y="5189538"/>
            <a:ext cx="21383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3100" b="1">
                <a:solidFill>
                  <a:srgbClr val="000000"/>
                </a:solidFill>
                <a:latin typeface="Times New Roman" charset="0"/>
              </a:rPr>
              <a:t>{ f , d , e , b }</a:t>
            </a:r>
            <a:endParaRPr lang="en-US" b="1">
              <a:latin typeface="Times" charset="0"/>
            </a:endParaRPr>
          </a:p>
        </p:txBody>
      </p:sp>
      <p:grpSp>
        <p:nvGrpSpPr>
          <p:cNvPr id="25607" name="Group 101"/>
          <p:cNvGrpSpPr>
            <a:grpSpLocks/>
          </p:cNvGrpSpPr>
          <p:nvPr/>
        </p:nvGrpSpPr>
        <p:grpSpPr bwMode="auto">
          <a:xfrm>
            <a:off x="2693988" y="3429000"/>
            <a:ext cx="3554412" cy="2536825"/>
            <a:chOff x="751" y="1719"/>
            <a:chExt cx="2832" cy="2162"/>
          </a:xfrm>
        </p:grpSpPr>
        <p:sp>
          <p:nvSpPr>
            <p:cNvPr id="25609" name="Oval 81"/>
            <p:cNvSpPr>
              <a:spLocks noChangeArrowheads="1"/>
            </p:cNvSpPr>
            <p:nvPr/>
          </p:nvSpPr>
          <p:spPr bwMode="auto">
            <a:xfrm>
              <a:off x="839" y="1719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5610" name="Oval 82"/>
            <p:cNvSpPr>
              <a:spLocks noChangeArrowheads="1"/>
            </p:cNvSpPr>
            <p:nvPr/>
          </p:nvSpPr>
          <p:spPr bwMode="auto">
            <a:xfrm>
              <a:off x="1630" y="2745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5611" name="Oval 83"/>
            <p:cNvSpPr>
              <a:spLocks noChangeArrowheads="1"/>
            </p:cNvSpPr>
            <p:nvPr/>
          </p:nvSpPr>
          <p:spPr bwMode="auto">
            <a:xfrm>
              <a:off x="2176" y="2104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5612" name="Oval 84"/>
            <p:cNvSpPr>
              <a:spLocks noChangeArrowheads="1"/>
            </p:cNvSpPr>
            <p:nvPr/>
          </p:nvSpPr>
          <p:spPr bwMode="auto">
            <a:xfrm>
              <a:off x="3233" y="3421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5613" name="Oval 85"/>
            <p:cNvSpPr>
              <a:spLocks noChangeArrowheads="1"/>
            </p:cNvSpPr>
            <p:nvPr/>
          </p:nvSpPr>
          <p:spPr bwMode="auto">
            <a:xfrm>
              <a:off x="2517" y="2982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25614" name="Oval 86"/>
            <p:cNvSpPr>
              <a:spLocks noChangeArrowheads="1"/>
            </p:cNvSpPr>
            <p:nvPr/>
          </p:nvSpPr>
          <p:spPr bwMode="auto">
            <a:xfrm>
              <a:off x="751" y="3524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25615" name="Oval 87"/>
            <p:cNvSpPr>
              <a:spLocks noChangeArrowheads="1"/>
            </p:cNvSpPr>
            <p:nvPr/>
          </p:nvSpPr>
          <p:spPr bwMode="auto">
            <a:xfrm>
              <a:off x="3204" y="1968"/>
              <a:ext cx="350" cy="3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25616" name="AutoShape 88"/>
            <p:cNvCxnSpPr>
              <a:cxnSpLocks noChangeShapeType="1"/>
              <a:stCxn id="25609" idx="4"/>
              <a:endCxn id="25614" idx="0"/>
            </p:cNvCxnSpPr>
            <p:nvPr/>
          </p:nvCxnSpPr>
          <p:spPr bwMode="auto">
            <a:xfrm flipH="1">
              <a:off x="926" y="2098"/>
              <a:ext cx="88" cy="14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17" name="AutoShape 90"/>
            <p:cNvCxnSpPr>
              <a:cxnSpLocks noChangeShapeType="1"/>
              <a:stCxn id="25609" idx="6"/>
              <a:endCxn id="25611" idx="2"/>
            </p:cNvCxnSpPr>
            <p:nvPr/>
          </p:nvCxnSpPr>
          <p:spPr bwMode="auto">
            <a:xfrm>
              <a:off x="1209" y="1898"/>
              <a:ext cx="946" cy="3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18" name="AutoShape 91"/>
            <p:cNvCxnSpPr>
              <a:cxnSpLocks noChangeShapeType="1"/>
              <a:stCxn id="25615" idx="1"/>
              <a:endCxn id="25609" idx="7"/>
            </p:cNvCxnSpPr>
            <p:nvPr/>
          </p:nvCxnSpPr>
          <p:spPr bwMode="auto">
            <a:xfrm flipH="1" flipV="1">
              <a:off x="1137" y="1749"/>
              <a:ext cx="2118" cy="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19" name="AutoShape 92"/>
            <p:cNvCxnSpPr>
              <a:cxnSpLocks noChangeShapeType="1"/>
              <a:stCxn id="25611" idx="6"/>
              <a:endCxn id="25615" idx="2"/>
            </p:cNvCxnSpPr>
            <p:nvPr/>
          </p:nvCxnSpPr>
          <p:spPr bwMode="auto">
            <a:xfrm flipV="1">
              <a:off x="2546" y="2147"/>
              <a:ext cx="637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20" name="AutoShape 93"/>
            <p:cNvCxnSpPr>
              <a:cxnSpLocks noChangeShapeType="1"/>
              <a:stCxn id="25615" idx="4"/>
              <a:endCxn id="25612" idx="0"/>
            </p:cNvCxnSpPr>
            <p:nvPr/>
          </p:nvCxnSpPr>
          <p:spPr bwMode="auto">
            <a:xfrm>
              <a:off x="3379" y="2347"/>
              <a:ext cx="29" cy="10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21" name="AutoShape 94"/>
            <p:cNvCxnSpPr>
              <a:cxnSpLocks noChangeShapeType="1"/>
              <a:stCxn id="25610" idx="6"/>
              <a:endCxn id="25613" idx="2"/>
            </p:cNvCxnSpPr>
            <p:nvPr/>
          </p:nvCxnSpPr>
          <p:spPr bwMode="auto">
            <a:xfrm>
              <a:off x="2001" y="2924"/>
              <a:ext cx="496" cy="2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22" name="AutoShape 95"/>
            <p:cNvCxnSpPr>
              <a:cxnSpLocks noChangeShapeType="1"/>
              <a:stCxn id="25613" idx="5"/>
              <a:endCxn id="25612" idx="1"/>
            </p:cNvCxnSpPr>
            <p:nvPr/>
          </p:nvCxnSpPr>
          <p:spPr bwMode="auto">
            <a:xfrm>
              <a:off x="2816" y="3309"/>
              <a:ext cx="468" cy="1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23" name="AutoShape 96"/>
            <p:cNvCxnSpPr>
              <a:cxnSpLocks noChangeShapeType="1"/>
              <a:stCxn id="25614" idx="7"/>
              <a:endCxn id="25610" idx="3"/>
            </p:cNvCxnSpPr>
            <p:nvPr/>
          </p:nvCxnSpPr>
          <p:spPr bwMode="auto">
            <a:xfrm flipV="1">
              <a:off x="1050" y="3072"/>
              <a:ext cx="631" cy="4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24" name="AutoShape 97"/>
            <p:cNvCxnSpPr>
              <a:cxnSpLocks noChangeShapeType="1"/>
              <a:stCxn id="25614" idx="6"/>
              <a:endCxn id="25613" idx="3"/>
            </p:cNvCxnSpPr>
            <p:nvPr/>
          </p:nvCxnSpPr>
          <p:spPr bwMode="auto">
            <a:xfrm flipV="1">
              <a:off x="1122" y="3309"/>
              <a:ext cx="1447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625" name="AutoShape 98"/>
            <p:cNvCxnSpPr>
              <a:cxnSpLocks noChangeShapeType="1"/>
              <a:stCxn id="25612" idx="2"/>
              <a:endCxn id="25614" idx="5"/>
            </p:cNvCxnSpPr>
            <p:nvPr/>
          </p:nvCxnSpPr>
          <p:spPr bwMode="auto">
            <a:xfrm flipH="1">
              <a:off x="1050" y="3601"/>
              <a:ext cx="2162" cy="2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pic>
        <p:nvPicPr>
          <p:cNvPr id="25608" name="Picture 102" descr="BD06663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292100"/>
            <a:ext cx="14208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5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017E0C-FC1B-184C-9EEB-A06DEE043414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26627" name="Freeform 2"/>
          <p:cNvSpPr>
            <a:spLocks/>
          </p:cNvSpPr>
          <p:nvPr/>
        </p:nvSpPr>
        <p:spPr bwMode="auto">
          <a:xfrm>
            <a:off x="5791200" y="4495800"/>
            <a:ext cx="1854200" cy="1714500"/>
          </a:xfrm>
          <a:custGeom>
            <a:avLst/>
            <a:gdLst>
              <a:gd name="T0" fmla="*/ 0 w 1168"/>
              <a:gd name="T1" fmla="*/ 1600200 h 1080"/>
              <a:gd name="T2" fmla="*/ 1219200 w 1168"/>
              <a:gd name="T3" fmla="*/ 1600200 h 1080"/>
              <a:gd name="T4" fmla="*/ 1828800 w 1168"/>
              <a:gd name="T5" fmla="*/ 914400 h 1080"/>
              <a:gd name="T6" fmla="*/ 1371600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Transitive Closure</a:t>
            </a:r>
          </a:p>
        </p:txBody>
      </p:sp>
      <p:sp>
        <p:nvSpPr>
          <p:cNvPr id="2662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41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Given a digraph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, the transitive closure of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 is the digraph </a:t>
            </a:r>
            <a:r>
              <a:rPr lang="en-US" sz="2400" b="1" i="1">
                <a:latin typeface="Times New Roman" charset="0"/>
              </a:rPr>
              <a:t>G*</a:t>
            </a:r>
            <a:r>
              <a:rPr lang="en-US" sz="2400">
                <a:latin typeface="Tahoma" charset="0"/>
              </a:rPr>
              <a:t>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>
                <a:latin typeface="Times New Roman" charset="0"/>
              </a:rPr>
              <a:t>G*</a:t>
            </a:r>
            <a:r>
              <a:rPr lang="en-US" sz="2400">
                <a:latin typeface="Tahoma" charset="0"/>
              </a:rPr>
              <a:t> has the same vertices as </a:t>
            </a:r>
            <a:r>
              <a:rPr lang="en-US" sz="2400" b="1" i="1">
                <a:latin typeface="Times New Roman" charset="0"/>
              </a:rPr>
              <a:t>G</a:t>
            </a: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if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 has a directed path from </a:t>
            </a:r>
            <a:r>
              <a:rPr lang="en-US" sz="2400" b="1" i="1">
                <a:latin typeface="Times New Roman" charset="0"/>
              </a:rPr>
              <a:t>u</a:t>
            </a:r>
            <a:r>
              <a:rPr lang="en-US" sz="2400">
                <a:latin typeface="Tahoma" charset="0"/>
              </a:rPr>
              <a:t> to </a:t>
            </a:r>
            <a:r>
              <a:rPr lang="en-US" sz="2400" b="1" i="1">
                <a:latin typeface="Times New Roman" charset="0"/>
              </a:rPr>
              <a:t>v </a:t>
            </a:r>
            <a:r>
              <a:rPr lang="en-US" sz="2400">
                <a:latin typeface="Tahoma" charset="0"/>
              </a:rPr>
              <a:t>(</a:t>
            </a:r>
            <a:r>
              <a:rPr lang="en-US" sz="2400" b="1" i="1">
                <a:latin typeface="Times New Roman" charset="0"/>
              </a:rPr>
              <a:t>u </a:t>
            </a:r>
            <a:r>
              <a:rPr lang="en-US" sz="2400" b="1" i="1">
                <a:latin typeface="Times New Roman" charset="0"/>
                <a:sym typeface="Symbol" charset="0"/>
              </a:rPr>
              <a:t> </a:t>
            </a:r>
            <a:r>
              <a:rPr lang="en-US" sz="2400" b="1" i="1">
                <a:latin typeface="Times New Roman" charset="0"/>
              </a:rPr>
              <a:t>v</a:t>
            </a:r>
            <a:r>
              <a:rPr lang="en-US" sz="2400">
                <a:latin typeface="Tahoma" charset="0"/>
              </a:rPr>
              <a:t>), </a:t>
            </a:r>
            <a:r>
              <a:rPr lang="en-US" sz="2400" b="1" i="1">
                <a:latin typeface="Times New Roman" charset="0"/>
              </a:rPr>
              <a:t>G*</a:t>
            </a:r>
            <a:r>
              <a:rPr lang="en-US" sz="2400">
                <a:latin typeface="Tahoma" charset="0"/>
              </a:rPr>
              <a:t> has a directed edge from </a:t>
            </a:r>
            <a:r>
              <a:rPr lang="en-US" sz="2400" b="1" i="1">
                <a:latin typeface="Times New Roman" charset="0"/>
              </a:rPr>
              <a:t>u</a:t>
            </a:r>
            <a:r>
              <a:rPr lang="en-US" sz="2400">
                <a:latin typeface="Tahoma" charset="0"/>
              </a:rPr>
              <a:t> to </a:t>
            </a:r>
            <a:r>
              <a:rPr lang="en-US" sz="2400" b="1" i="1">
                <a:latin typeface="Times New Roman" charset="0"/>
              </a:rPr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transitive closure provides reachability information about a digraph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5410200" y="2209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5410200" y="3200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6705600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6705600" y="2743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7991475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26635" name="AutoShape 10"/>
          <p:cNvCxnSpPr>
            <a:cxnSpLocks noChangeShapeType="1"/>
            <a:stCxn id="26630" idx="7"/>
            <a:endCxn id="26632" idx="2"/>
          </p:cNvCxnSpPr>
          <p:nvPr/>
        </p:nvCxnSpPr>
        <p:spPr bwMode="auto">
          <a:xfrm flipV="1">
            <a:off x="5800725" y="18288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6" name="AutoShape 11"/>
          <p:cNvCxnSpPr>
            <a:cxnSpLocks noChangeShapeType="1"/>
            <a:stCxn id="26630" idx="5"/>
            <a:endCxn id="26633" idx="2"/>
          </p:cNvCxnSpPr>
          <p:nvPr/>
        </p:nvCxnSpPr>
        <p:spPr bwMode="auto">
          <a:xfrm>
            <a:off x="5800725" y="26098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7" name="AutoShape 12"/>
          <p:cNvCxnSpPr>
            <a:cxnSpLocks noChangeShapeType="1"/>
            <a:stCxn id="26632" idx="6"/>
            <a:endCxn id="26634" idx="2"/>
          </p:cNvCxnSpPr>
          <p:nvPr/>
        </p:nvCxnSpPr>
        <p:spPr bwMode="auto">
          <a:xfrm>
            <a:off x="7172325" y="18288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8" name="AutoShape 13"/>
          <p:cNvCxnSpPr>
            <a:cxnSpLocks noChangeShapeType="1"/>
            <a:stCxn id="26633" idx="0"/>
            <a:endCxn id="26632" idx="4"/>
          </p:cNvCxnSpPr>
          <p:nvPr/>
        </p:nvCxnSpPr>
        <p:spPr bwMode="auto">
          <a:xfrm flipV="1">
            <a:off x="6934200" y="20669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39" name="AutoShape 14"/>
          <p:cNvCxnSpPr>
            <a:cxnSpLocks noChangeShapeType="1"/>
            <a:stCxn id="26631" idx="6"/>
            <a:endCxn id="26633" idx="3"/>
          </p:cNvCxnSpPr>
          <p:nvPr/>
        </p:nvCxnSpPr>
        <p:spPr bwMode="auto">
          <a:xfrm flipV="1">
            <a:off x="5876925" y="31432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0" name="Oval 15"/>
          <p:cNvSpPr>
            <a:spLocks noChangeArrowheads="1"/>
          </p:cNvSpPr>
          <p:nvPr/>
        </p:nvSpPr>
        <p:spPr bwMode="auto">
          <a:xfrm>
            <a:off x="5410200" y="4800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6641" name="Oval 16"/>
          <p:cNvSpPr>
            <a:spLocks noChangeArrowheads="1"/>
          </p:cNvSpPr>
          <p:nvPr/>
        </p:nvSpPr>
        <p:spPr bwMode="auto">
          <a:xfrm>
            <a:off x="5410200" y="5791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6642" name="Oval 17"/>
          <p:cNvSpPr>
            <a:spLocks noChangeArrowheads="1"/>
          </p:cNvSpPr>
          <p:nvPr/>
        </p:nvSpPr>
        <p:spPr bwMode="auto">
          <a:xfrm>
            <a:off x="67056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26643" name="Oval 18"/>
          <p:cNvSpPr>
            <a:spLocks noChangeArrowheads="1"/>
          </p:cNvSpPr>
          <p:nvPr/>
        </p:nvSpPr>
        <p:spPr bwMode="auto">
          <a:xfrm>
            <a:off x="6705600" y="5334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6644" name="Oval 19"/>
          <p:cNvSpPr>
            <a:spLocks noChangeArrowheads="1"/>
          </p:cNvSpPr>
          <p:nvPr/>
        </p:nvSpPr>
        <p:spPr bwMode="auto">
          <a:xfrm>
            <a:off x="7991475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26645" name="AutoShape 20"/>
          <p:cNvCxnSpPr>
            <a:cxnSpLocks noChangeShapeType="1"/>
            <a:stCxn id="26640" idx="7"/>
            <a:endCxn id="26642" idx="2"/>
          </p:cNvCxnSpPr>
          <p:nvPr/>
        </p:nvCxnSpPr>
        <p:spPr bwMode="auto">
          <a:xfrm flipV="1">
            <a:off x="5800725" y="44196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6" name="AutoShape 21"/>
          <p:cNvCxnSpPr>
            <a:cxnSpLocks noChangeShapeType="1"/>
            <a:stCxn id="26640" idx="5"/>
            <a:endCxn id="26643" idx="2"/>
          </p:cNvCxnSpPr>
          <p:nvPr/>
        </p:nvCxnSpPr>
        <p:spPr bwMode="auto">
          <a:xfrm>
            <a:off x="5800725" y="52006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7" name="AutoShape 22"/>
          <p:cNvCxnSpPr>
            <a:cxnSpLocks noChangeShapeType="1"/>
            <a:stCxn id="26642" idx="6"/>
            <a:endCxn id="26644" idx="2"/>
          </p:cNvCxnSpPr>
          <p:nvPr/>
        </p:nvCxnSpPr>
        <p:spPr bwMode="auto">
          <a:xfrm>
            <a:off x="7172325" y="44196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8" name="AutoShape 23"/>
          <p:cNvCxnSpPr>
            <a:cxnSpLocks noChangeShapeType="1"/>
            <a:stCxn id="26643" idx="0"/>
            <a:endCxn id="26642" idx="4"/>
          </p:cNvCxnSpPr>
          <p:nvPr/>
        </p:nvCxnSpPr>
        <p:spPr bwMode="auto">
          <a:xfrm flipV="1">
            <a:off x="6934200" y="46577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9" name="AutoShape 24"/>
          <p:cNvCxnSpPr>
            <a:cxnSpLocks noChangeShapeType="1"/>
            <a:stCxn id="26641" idx="6"/>
            <a:endCxn id="26643" idx="3"/>
          </p:cNvCxnSpPr>
          <p:nvPr/>
        </p:nvCxnSpPr>
        <p:spPr bwMode="auto">
          <a:xfrm flipV="1">
            <a:off x="5876925" y="57340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0" name="AutoShape 25"/>
          <p:cNvCxnSpPr>
            <a:cxnSpLocks noChangeShapeType="1"/>
            <a:stCxn id="26640" idx="0"/>
            <a:endCxn id="26644" idx="1"/>
          </p:cNvCxnSpPr>
          <p:nvPr/>
        </p:nvCxnSpPr>
        <p:spPr bwMode="auto">
          <a:xfrm rot="-5400000">
            <a:off x="6577012" y="3309938"/>
            <a:ext cx="542925" cy="2419350"/>
          </a:xfrm>
          <a:prstGeom prst="curvedConnector3">
            <a:avLst>
              <a:gd name="adj1" fmla="val 180699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1" name="AutoShape 26"/>
          <p:cNvCxnSpPr>
            <a:cxnSpLocks noChangeShapeType="1"/>
            <a:stCxn id="26641" idx="5"/>
            <a:endCxn id="26644" idx="4"/>
          </p:cNvCxnSpPr>
          <p:nvPr/>
        </p:nvCxnSpPr>
        <p:spPr bwMode="auto">
          <a:xfrm rot="5400000" flipH="1" flipV="1">
            <a:off x="6243637" y="4214813"/>
            <a:ext cx="1533525" cy="2419350"/>
          </a:xfrm>
          <a:prstGeom prst="curvedConnector3">
            <a:avLst>
              <a:gd name="adj1" fmla="val -18634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52" name="AutoShape 27"/>
          <p:cNvCxnSpPr>
            <a:cxnSpLocks noChangeShapeType="1"/>
            <a:stCxn id="26643" idx="7"/>
            <a:endCxn id="26644" idx="3"/>
          </p:cNvCxnSpPr>
          <p:nvPr/>
        </p:nvCxnSpPr>
        <p:spPr bwMode="auto">
          <a:xfrm flipV="1">
            <a:off x="7096125" y="4591050"/>
            <a:ext cx="962025" cy="800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7875588" y="25558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G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7900988" y="5867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G*</a:t>
            </a:r>
          </a:p>
        </p:txBody>
      </p:sp>
    </p:spTree>
    <p:extLst>
      <p:ext uri="{BB962C8B-B14F-4D97-AF65-F5344CB8AC3E}">
        <p14:creationId xmlns:p14="http://schemas.microsoft.com/office/powerpoint/2010/main" val="16404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EF427E-B109-8144-ADE8-D935F5D6C17E}" type="slidenum">
              <a:rPr lang="en-US" sz="1400"/>
              <a:pPr eaLnBrk="1" hangingPunct="1"/>
              <a:t>54</a:t>
            </a:fld>
            <a:endParaRPr lang="en-US" sz="1400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1722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the Transitive Closure</a:t>
            </a:r>
          </a:p>
        </p:txBody>
      </p:sp>
      <p:sp>
        <p:nvSpPr>
          <p:cNvPr id="2765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1524000"/>
            <a:ext cx="3417887" cy="2514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We can perform DFS starting at each vertex</a:t>
            </a:r>
          </a:p>
          <a:p>
            <a:pPr lvl="1" eaLnBrk="1" hangingPunct="1"/>
            <a:r>
              <a:rPr lang="en-US" sz="2400">
                <a:latin typeface="Tahoma" charset="0"/>
              </a:rPr>
              <a:t>O(n(n+m))</a:t>
            </a:r>
          </a:p>
        </p:txBody>
      </p:sp>
      <p:pic>
        <p:nvPicPr>
          <p:cNvPr id="27653" name="Picture 1087" descr="j021069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755900"/>
            <a:ext cx="1771650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4" name="Group 1090"/>
          <p:cNvGrpSpPr>
            <a:grpSpLocks/>
          </p:cNvGrpSpPr>
          <p:nvPr/>
        </p:nvGrpSpPr>
        <p:grpSpPr bwMode="auto">
          <a:xfrm>
            <a:off x="4495800" y="1066800"/>
            <a:ext cx="4343400" cy="2133600"/>
            <a:chOff x="2400" y="1872"/>
            <a:chExt cx="2736" cy="1344"/>
          </a:xfrm>
        </p:grpSpPr>
        <p:sp>
          <p:nvSpPr>
            <p:cNvPr id="27656" name="Rectangle 1067"/>
            <p:cNvSpPr>
              <a:spLocks noChangeArrowheads="1"/>
            </p:cNvSpPr>
            <p:nvPr/>
          </p:nvSpPr>
          <p:spPr bwMode="auto">
            <a:xfrm>
              <a:off x="2832" y="2016"/>
              <a:ext cx="216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If there's a way to get  from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A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to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B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and from       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B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to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, then there's a        way to get from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A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to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.</a:t>
              </a:r>
              <a:endParaRPr lang="en-US" b="1">
                <a:latin typeface="Times" charset="0"/>
              </a:endParaRPr>
            </a:p>
          </p:txBody>
        </p:sp>
        <p:sp>
          <p:nvSpPr>
            <p:cNvPr id="27657" name="AutoShape 1089"/>
            <p:cNvSpPr>
              <a:spLocks noChangeArrowheads="1"/>
            </p:cNvSpPr>
            <p:nvPr/>
          </p:nvSpPr>
          <p:spPr bwMode="auto">
            <a:xfrm>
              <a:off x="2400" y="1872"/>
              <a:ext cx="2736" cy="1344"/>
            </a:xfrm>
            <a:prstGeom prst="cloudCallout">
              <a:avLst>
                <a:gd name="adj1" fmla="val -46273"/>
                <a:gd name="adj2" fmla="val 7410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7655" name="Text Box 1092"/>
          <p:cNvSpPr txBox="1">
            <a:spLocks noChangeArrowheads="1"/>
          </p:cNvSpPr>
          <p:nvPr/>
        </p:nvSpPr>
        <p:spPr bwMode="auto">
          <a:xfrm>
            <a:off x="4876800" y="4038600"/>
            <a:ext cx="41148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800"/>
              <a:t>Alternatively ... Use dynamic programming: The Floyd-Warshall Algorithm</a:t>
            </a:r>
          </a:p>
          <a:p>
            <a:pPr algn="l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994AB9-6B6A-D64D-9631-609E5CE8D24C}" type="slidenum">
              <a:rPr lang="en-US" sz="1400"/>
              <a:pPr eaLnBrk="1" hangingPunct="1"/>
              <a:t>55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1722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 Transitive Closure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1524000"/>
            <a:ext cx="7061200" cy="2133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Idea #1: Number the vertices 1, 2, …, n.</a:t>
            </a:r>
          </a:p>
          <a:p>
            <a:pPr eaLnBrk="1" hangingPunct="1"/>
            <a:r>
              <a:rPr lang="en-US" sz="2800">
                <a:latin typeface="Tahoma" charset="0"/>
              </a:rPr>
              <a:t>Idea #2: Consider paths that use only vertices numbered 1, 2, …, k, as intermediate vertices:</a:t>
            </a:r>
          </a:p>
        </p:txBody>
      </p:sp>
      <p:pic>
        <p:nvPicPr>
          <p:cNvPr id="28677" name="Picture 4" descr="j021069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3" y="152400"/>
            <a:ext cx="11001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2057400" y="3905250"/>
            <a:ext cx="238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4473575" y="4859338"/>
            <a:ext cx="23813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6696075" y="4859338"/>
            <a:ext cx="22225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Oval 12"/>
          <p:cNvSpPr>
            <a:spLocks noChangeArrowheads="1"/>
          </p:cNvSpPr>
          <p:nvPr/>
        </p:nvSpPr>
        <p:spPr bwMode="auto">
          <a:xfrm>
            <a:off x="4149725" y="5681663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28682" name="Oval 14"/>
          <p:cNvSpPr>
            <a:spLocks noChangeArrowheads="1"/>
          </p:cNvSpPr>
          <p:nvPr/>
        </p:nvSpPr>
        <p:spPr bwMode="auto">
          <a:xfrm>
            <a:off x="5983288" y="48085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28683" name="Oval 16"/>
          <p:cNvSpPr>
            <a:spLocks noChangeArrowheads="1"/>
          </p:cNvSpPr>
          <p:nvPr/>
        </p:nvSpPr>
        <p:spPr bwMode="auto">
          <a:xfrm>
            <a:off x="2125663" y="3852863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cxnSp>
        <p:nvCxnSpPr>
          <p:cNvPr id="28684" name="AutoShape 28"/>
          <p:cNvCxnSpPr>
            <a:cxnSpLocks noChangeShapeType="1"/>
            <a:stCxn id="28683" idx="5"/>
            <a:endCxn id="28681" idx="1"/>
          </p:cNvCxnSpPr>
          <p:nvPr/>
        </p:nvCxnSpPr>
        <p:spPr bwMode="auto">
          <a:xfrm rot="16200000" flipH="1">
            <a:off x="2720975" y="4235450"/>
            <a:ext cx="1389063" cy="1630363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5" name="AutoShape 29"/>
          <p:cNvCxnSpPr>
            <a:cxnSpLocks noChangeShapeType="1"/>
            <a:stCxn id="28681" idx="7"/>
            <a:endCxn id="28682" idx="3"/>
          </p:cNvCxnSpPr>
          <p:nvPr/>
        </p:nvCxnSpPr>
        <p:spPr bwMode="auto">
          <a:xfrm rot="-5400000">
            <a:off x="5127625" y="4808538"/>
            <a:ext cx="433388" cy="1439862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6" name="Text Box 30"/>
          <p:cNvSpPr txBox="1">
            <a:spLocks noChangeArrowheads="1"/>
          </p:cNvSpPr>
          <p:nvPr/>
        </p:nvSpPr>
        <p:spPr bwMode="auto">
          <a:xfrm>
            <a:off x="701675" y="4986338"/>
            <a:ext cx="2671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Uses only vertices</a:t>
            </a:r>
          </a:p>
          <a:p>
            <a:pPr eaLnBrk="1" hangingPunct="1"/>
            <a:r>
              <a:rPr lang="en-US"/>
              <a:t>numbered 1,…,k-1</a:t>
            </a:r>
          </a:p>
        </p:txBody>
      </p:sp>
      <p:sp>
        <p:nvSpPr>
          <p:cNvPr id="28687" name="Text Box 31"/>
          <p:cNvSpPr txBox="1">
            <a:spLocks noChangeArrowheads="1"/>
          </p:cNvSpPr>
          <p:nvPr/>
        </p:nvSpPr>
        <p:spPr bwMode="auto">
          <a:xfrm>
            <a:off x="5006975" y="5502275"/>
            <a:ext cx="2671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Uses only vertices</a:t>
            </a:r>
          </a:p>
          <a:p>
            <a:pPr eaLnBrk="1" hangingPunct="1"/>
            <a:r>
              <a:rPr lang="en-US"/>
              <a:t>numbered 1,…,k-1</a:t>
            </a:r>
          </a:p>
        </p:txBody>
      </p:sp>
      <p:cxnSp>
        <p:nvCxnSpPr>
          <p:cNvPr id="28688" name="AutoShape 32"/>
          <p:cNvCxnSpPr>
            <a:cxnSpLocks noChangeShapeType="1"/>
            <a:stCxn id="28683" idx="6"/>
            <a:endCxn id="28682" idx="1"/>
          </p:cNvCxnSpPr>
          <p:nvPr/>
        </p:nvCxnSpPr>
        <p:spPr bwMode="auto">
          <a:xfrm>
            <a:off x="2700338" y="4137025"/>
            <a:ext cx="3363912" cy="735013"/>
          </a:xfrm>
          <a:prstGeom prst="curvedConnector2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9" name="Text Box 33"/>
          <p:cNvSpPr txBox="1">
            <a:spLocks noChangeArrowheads="1"/>
          </p:cNvSpPr>
          <p:nvPr/>
        </p:nvSpPr>
        <p:spPr bwMode="auto">
          <a:xfrm>
            <a:off x="4038600" y="3352800"/>
            <a:ext cx="4914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Uses only vertices numbered 1,…,k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(add this edge if it</a:t>
            </a:r>
            <a:r>
              <a:rPr lang="ja-JP" altLang="en-US">
                <a:solidFill>
                  <a:schemeClr val="tx2"/>
                </a:solidFill>
              </a:rPr>
              <a:t>’</a:t>
            </a:r>
            <a:r>
              <a:rPr lang="en-US" altLang="ja-JP">
                <a:solidFill>
                  <a:schemeClr val="tx2"/>
                </a:solidFill>
              </a:rPr>
              <a:t>s not already in)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AF1D08-64E1-DB40-84EF-A864CFA8998A}" type="slidenum">
              <a:rPr lang="en-US" sz="1400"/>
              <a:pPr eaLnBrk="1" hangingPunct="1"/>
              <a:t>56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Floyd-</a:t>
            </a:r>
            <a:r>
              <a:rPr lang="en-US" dirty="0" err="1">
                <a:latin typeface="Tahoma" charset="0"/>
              </a:rPr>
              <a:t>Warshall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altLang="ja-JP" dirty="0">
                <a:latin typeface="Tahoma" charset="0"/>
              </a:rPr>
              <a:t>s </a:t>
            </a:r>
            <a:r>
              <a:rPr lang="en-US" altLang="ja-JP" dirty="0" smtClean="0">
                <a:latin typeface="Tahoma" charset="0"/>
              </a:rPr>
              <a:t>Algorithm: High-Level View</a:t>
            </a:r>
            <a:endParaRPr lang="en-US" dirty="0">
              <a:latin typeface="Tahoma" charset="0"/>
            </a:endParaRP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648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Number vertices </a:t>
            </a:r>
            <a:r>
              <a:rPr lang="en-US" sz="2800" b="1" i="1" dirty="0">
                <a:latin typeface="Times New Roman" charset="0"/>
              </a:rPr>
              <a:t>v</a:t>
            </a:r>
            <a:r>
              <a:rPr lang="en-US" sz="2800" baseline="-25000" dirty="0">
                <a:latin typeface="Times New Roman" charset="0"/>
              </a:rPr>
              <a:t>1 </a:t>
            </a:r>
            <a:r>
              <a:rPr lang="en-US" sz="2800" b="1" i="1" dirty="0">
                <a:latin typeface="Times New Roman" charset="0"/>
              </a:rPr>
              <a:t>, …, </a:t>
            </a:r>
            <a:r>
              <a:rPr lang="en-US" sz="2800" b="1" i="1" dirty="0" err="1">
                <a:latin typeface="Times New Roman" charset="0"/>
              </a:rPr>
              <a:t>v</a:t>
            </a:r>
            <a:r>
              <a:rPr lang="en-US" sz="2800" b="1" i="1" baseline="-25000" dirty="0" err="1">
                <a:latin typeface="Times New Roman" charset="0"/>
              </a:rPr>
              <a:t>n</a:t>
            </a:r>
            <a:r>
              <a:rPr lang="en-US" sz="2800" dirty="0">
                <a:latin typeface="Tahoma" charset="0"/>
              </a:rPr>
              <a:t> 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Compute digraphs </a:t>
            </a:r>
            <a:r>
              <a:rPr lang="en-US" sz="2800" b="1" i="1" dirty="0">
                <a:latin typeface="Times New Roman" charset="0"/>
              </a:rPr>
              <a:t>G</a:t>
            </a:r>
            <a:r>
              <a:rPr lang="en-US" sz="2800" baseline="-25000" dirty="0">
                <a:latin typeface="Times New Roman" charset="0"/>
              </a:rPr>
              <a:t>0</a:t>
            </a:r>
            <a:r>
              <a:rPr lang="en-US" sz="2800" b="1" i="1" dirty="0">
                <a:latin typeface="Times New Roman" charset="0"/>
              </a:rPr>
              <a:t>, …, </a:t>
            </a:r>
            <a:r>
              <a:rPr lang="en-US" sz="2800" b="1" i="1" dirty="0" err="1">
                <a:latin typeface="Times New Roman" charset="0"/>
              </a:rPr>
              <a:t>G</a:t>
            </a:r>
            <a:r>
              <a:rPr lang="en-US" sz="2800" b="1" i="1" baseline="-25000" dirty="0" err="1">
                <a:latin typeface="Times New Roman" charset="0"/>
              </a:rPr>
              <a:t>n</a:t>
            </a:r>
            <a:endParaRPr lang="en-US" sz="2800" b="1" i="1" baseline="-25000" dirty="0">
              <a:latin typeface="Times New Roman" charset="0"/>
            </a:endParaRPr>
          </a:p>
          <a:p>
            <a:pPr lvl="1" eaLnBrk="1" hangingPunct="1"/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baseline="-25000" dirty="0">
                <a:latin typeface="Times New Roman" charset="0"/>
              </a:rPr>
              <a:t>0</a:t>
            </a:r>
            <a:r>
              <a:rPr lang="en-US" sz="2400" dirty="0">
                <a:latin typeface="Times New Roman" charset="0"/>
              </a:rPr>
              <a:t>=</a:t>
            </a:r>
            <a:r>
              <a:rPr lang="en-US" sz="2400" b="1" i="1" dirty="0">
                <a:latin typeface="Times New Roman" charset="0"/>
              </a:rPr>
              <a:t>G</a:t>
            </a:r>
            <a:r>
              <a:rPr lang="en-US" sz="2400" dirty="0">
                <a:latin typeface="Times New Roman" charset="0"/>
              </a:rPr>
              <a:t> </a:t>
            </a:r>
            <a:endParaRPr lang="en-US" sz="2400" baseline="-25000" dirty="0">
              <a:latin typeface="Tahoma" charset="0"/>
            </a:endParaRPr>
          </a:p>
          <a:p>
            <a:pPr lvl="1" eaLnBrk="1" hangingPunct="1"/>
            <a:r>
              <a:rPr lang="en-US" sz="2400" b="1" i="1" dirty="0" err="1">
                <a:latin typeface="Times New Roman" charset="0"/>
              </a:rPr>
              <a:t>G</a:t>
            </a:r>
            <a:r>
              <a:rPr lang="en-US" sz="2400" b="1" i="1" baseline="-25000" dirty="0" err="1">
                <a:latin typeface="Times New Roman" charset="0"/>
              </a:rPr>
              <a:t>k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ahoma" charset="0"/>
              </a:rPr>
              <a:t>has directed edge 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v</a:t>
            </a:r>
            <a:r>
              <a:rPr lang="en-US" sz="2400" b="1" i="1" baseline="-25000" dirty="0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, </a:t>
            </a:r>
            <a:r>
              <a:rPr lang="en-US" sz="2400" b="1" i="1" dirty="0" err="1">
                <a:latin typeface="Times New Roman" charset="0"/>
              </a:rPr>
              <a:t>v</a:t>
            </a:r>
            <a:r>
              <a:rPr lang="en-US" sz="2400" b="1" i="1" baseline="-25000" dirty="0" err="1">
                <a:latin typeface="Times New Roman" charset="0"/>
              </a:rPr>
              <a:t>j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if </a:t>
            </a:r>
            <a:r>
              <a:rPr lang="en-US" sz="2400" b="1" i="1" dirty="0">
                <a:latin typeface="Times New Roman" charset="0"/>
              </a:rPr>
              <a:t>G </a:t>
            </a:r>
            <a:r>
              <a:rPr lang="en-US" sz="2400" dirty="0">
                <a:latin typeface="Tahoma" charset="0"/>
              </a:rPr>
              <a:t>has a directed path from </a:t>
            </a:r>
            <a:r>
              <a:rPr lang="en-US" sz="2400" b="1" i="1" dirty="0">
                <a:latin typeface="Times New Roman" charset="0"/>
              </a:rPr>
              <a:t>v</a:t>
            </a:r>
            <a:r>
              <a:rPr lang="en-US" sz="2400" b="1" i="1" baseline="-25000" dirty="0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to </a:t>
            </a:r>
            <a:r>
              <a:rPr lang="en-US" sz="2400" b="1" i="1" dirty="0" err="1">
                <a:latin typeface="Times New Roman" charset="0"/>
              </a:rPr>
              <a:t>v</a:t>
            </a:r>
            <a:r>
              <a:rPr lang="en-US" sz="2400" b="1" i="1" baseline="-25000" dirty="0" err="1">
                <a:latin typeface="Times New Roman" charset="0"/>
              </a:rPr>
              <a:t>j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ahoma" charset="0"/>
              </a:rPr>
              <a:t>with intermediate vertices in 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imes New Roman" charset="0"/>
              </a:rPr>
              <a:t>{</a:t>
            </a:r>
            <a:r>
              <a:rPr lang="en-US" sz="2400" b="1" i="1" dirty="0">
                <a:latin typeface="Times New Roman" charset="0"/>
              </a:rPr>
              <a:t>v</a:t>
            </a:r>
            <a:r>
              <a:rPr lang="en-US" sz="2400" baseline="-25000" dirty="0">
                <a:latin typeface="Times New Roman" charset="0"/>
              </a:rPr>
              <a:t>1 </a:t>
            </a:r>
            <a:r>
              <a:rPr lang="en-US" sz="2400" b="1" i="1" dirty="0">
                <a:latin typeface="Times New Roman" charset="0"/>
              </a:rPr>
              <a:t>, …, </a:t>
            </a:r>
            <a:r>
              <a:rPr lang="en-US" sz="2400" b="1" i="1" dirty="0" err="1">
                <a:latin typeface="Times New Roman" charset="0"/>
              </a:rPr>
              <a:t>v</a:t>
            </a:r>
            <a:r>
              <a:rPr lang="en-US" sz="2400" b="1" i="1" baseline="-25000" dirty="0" err="1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>}</a:t>
            </a:r>
            <a:r>
              <a:rPr lang="en-US" sz="2400" dirty="0">
                <a:latin typeface="Tahoma" charset="0"/>
              </a:rPr>
              <a:t> 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We have that </a:t>
            </a:r>
            <a:r>
              <a:rPr lang="en-US" sz="2800" b="1" i="1" dirty="0" err="1">
                <a:latin typeface="Times New Roman" charset="0"/>
              </a:rPr>
              <a:t>G</a:t>
            </a:r>
            <a:r>
              <a:rPr lang="en-US" sz="2800" b="1" i="1" baseline="-25000" dirty="0" err="1">
                <a:latin typeface="Times New Roman" charset="0"/>
              </a:rPr>
              <a:t>n</a:t>
            </a:r>
            <a:r>
              <a:rPr lang="en-US" sz="2800" b="1" i="1" baseline="-25000" dirty="0">
                <a:latin typeface="Times New Roman" charset="0"/>
              </a:rPr>
              <a:t> </a:t>
            </a:r>
            <a:r>
              <a:rPr lang="en-US" sz="2800" dirty="0">
                <a:latin typeface="Times New Roman" charset="0"/>
              </a:rPr>
              <a:t>= </a:t>
            </a:r>
            <a:r>
              <a:rPr lang="en-US" sz="2800" b="1" i="1" dirty="0">
                <a:latin typeface="Times New Roman" charset="0"/>
              </a:rPr>
              <a:t>G*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In phase </a:t>
            </a:r>
            <a:r>
              <a:rPr lang="en-US" sz="2800" b="1" i="1" dirty="0">
                <a:latin typeface="Times New Roman" charset="0"/>
              </a:rPr>
              <a:t>k</a:t>
            </a:r>
            <a:r>
              <a:rPr lang="en-US" sz="2800" dirty="0" smtClean="0">
                <a:latin typeface="Tahoma" charset="0"/>
              </a:rPr>
              <a:t>, </a:t>
            </a:r>
            <a:r>
              <a:rPr lang="en-US" sz="2800" b="1" i="1" dirty="0" err="1">
                <a:latin typeface="Times New Roman" charset="0"/>
              </a:rPr>
              <a:t>G</a:t>
            </a:r>
            <a:r>
              <a:rPr lang="en-US" sz="2800" b="1" i="1" baseline="-25000" dirty="0" err="1">
                <a:latin typeface="Times New Roman" charset="0"/>
              </a:rPr>
              <a:t>k</a:t>
            </a:r>
            <a:r>
              <a:rPr lang="en-US" sz="2800" dirty="0">
                <a:latin typeface="Tahoma" charset="0"/>
              </a:rPr>
              <a:t> is computed from </a:t>
            </a:r>
            <a:r>
              <a:rPr lang="en-US" sz="2800" b="1" i="1" dirty="0" err="1">
                <a:latin typeface="Times New Roman" charset="0"/>
              </a:rPr>
              <a:t>G</a:t>
            </a:r>
            <a:r>
              <a:rPr lang="en-US" sz="2800" b="1" i="1" baseline="-25000" dirty="0" err="1">
                <a:latin typeface="Times New Roman" charset="0"/>
              </a:rPr>
              <a:t>k</a:t>
            </a:r>
            <a:r>
              <a:rPr lang="en-US" sz="2800" b="1" i="1" baseline="-25000" dirty="0">
                <a:latin typeface="Times New Roman" charset="0"/>
              </a:rPr>
              <a:t> </a:t>
            </a:r>
            <a:r>
              <a:rPr lang="en-US" sz="2800" b="1" i="1" baseline="-25000" dirty="0">
                <a:latin typeface="Symbol" charset="0"/>
              </a:rPr>
              <a:t>-</a:t>
            </a:r>
            <a:r>
              <a:rPr lang="en-US" sz="2800" b="1" i="1" baseline="-25000" dirty="0">
                <a:latin typeface="Times New Roman" charset="0"/>
              </a:rPr>
              <a:t> </a:t>
            </a:r>
            <a:r>
              <a:rPr lang="en-US" sz="2800" baseline="-25000" dirty="0">
                <a:latin typeface="Times New Roman" charset="0"/>
              </a:rPr>
              <a:t>1</a:t>
            </a:r>
            <a:endParaRPr lang="en-US" sz="2800" dirty="0">
              <a:latin typeface="Times New Roman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Running time: </a:t>
            </a:r>
            <a:r>
              <a:rPr lang="en-US" sz="2800" b="1" i="1" dirty="0">
                <a:latin typeface="Times New Roman" charset="0"/>
                <a:cs typeface="Times New Roman" charset="0"/>
              </a:rPr>
              <a:t>O</a:t>
            </a:r>
            <a:r>
              <a:rPr lang="en-US" sz="2800" dirty="0">
                <a:latin typeface="Times New Roman" charset="0"/>
                <a:cs typeface="Times New Roman" charset="0"/>
              </a:rPr>
              <a:t>(</a:t>
            </a:r>
            <a:r>
              <a:rPr lang="en-US" sz="2800" b="1" i="1" dirty="0">
                <a:latin typeface="Times New Roman" charset="0"/>
                <a:cs typeface="Times New Roman" charset="0"/>
              </a:rPr>
              <a:t>n</a:t>
            </a:r>
            <a:r>
              <a:rPr lang="en-US" sz="2800" baseline="30000" dirty="0">
                <a:latin typeface="Times New Roman" charset="0"/>
                <a:cs typeface="Times New Roman" charset="0"/>
              </a:rPr>
              <a:t>3</a:t>
            </a:r>
            <a:r>
              <a:rPr lang="en-US" sz="2800" dirty="0">
                <a:latin typeface="Times New Roman" charset="0"/>
                <a:cs typeface="Times New Roman" charset="0"/>
              </a:rPr>
              <a:t>)</a:t>
            </a:r>
            <a:r>
              <a:rPr lang="en-US" sz="2800" dirty="0">
                <a:latin typeface="Tahoma" charset="0"/>
              </a:rPr>
              <a:t>, assuming </a:t>
            </a:r>
            <a:r>
              <a:rPr lang="en-US" sz="2800" dirty="0" err="1">
                <a:latin typeface="Tahoma" charset="0"/>
              </a:rPr>
              <a:t>areAdjacent</a:t>
            </a:r>
            <a:r>
              <a:rPr lang="en-US" sz="2800" dirty="0">
                <a:latin typeface="Tahoma" charset="0"/>
              </a:rPr>
              <a:t> is </a:t>
            </a:r>
            <a:r>
              <a:rPr lang="en-US" sz="2800" b="1" i="1" dirty="0">
                <a:latin typeface="Times New Roman" charset="0"/>
                <a:cs typeface="Times New Roman" charset="0"/>
              </a:rPr>
              <a:t>O</a:t>
            </a:r>
            <a:r>
              <a:rPr lang="en-US" sz="2800" dirty="0">
                <a:latin typeface="Times New Roman" charset="0"/>
                <a:cs typeface="Times New Roman" charset="0"/>
              </a:rPr>
              <a:t>(1)</a:t>
            </a:r>
            <a:r>
              <a:rPr lang="en-US" sz="2800" dirty="0">
                <a:latin typeface="Tahoma" charset="0"/>
              </a:rPr>
              <a:t> (e.g., adjacency matrix)</a:t>
            </a:r>
          </a:p>
        </p:txBody>
      </p:sp>
      <p:pic>
        <p:nvPicPr>
          <p:cNvPr id="29702" name="Picture 5" descr="j021069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165100"/>
            <a:ext cx="6540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7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en-US" dirty="0" smtClean="0"/>
              <a:t>The 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5791200"/>
            <a:ext cx="7772400" cy="762000"/>
          </a:xfrm>
        </p:spPr>
        <p:txBody>
          <a:bodyPr/>
          <a:lstStyle/>
          <a:p>
            <a:r>
              <a:rPr lang="en-US" dirty="0" smtClean="0"/>
              <a:t>The running time is clearly O(n</a:t>
            </a:r>
            <a:r>
              <a:rPr lang="en-US" baseline="30000" dirty="0" smtClean="0"/>
              <a:t>3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B2372-B362-CB4B-AEB2-8F37C90441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40064"/>
            <a:ext cx="7429500" cy="4074936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9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0E25CB-82F9-E64C-8A3F-29DE5EAD52E4}" type="slidenum">
              <a:rPr lang="en-US" sz="1400"/>
              <a:pPr eaLnBrk="1" hangingPunct="1"/>
              <a:t>58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 Example</a:t>
            </a:r>
          </a:p>
        </p:txBody>
      </p:sp>
      <p:sp>
        <p:nvSpPr>
          <p:cNvPr id="30724" name="Freeform 4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Freeform 6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Freeform 9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Freeform 10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Freeform 11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Freeform 12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Freeform 14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Freeform 15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Freeform 17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Freeform 18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Freeform 19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Freeform 20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Freeform 21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Freeform 22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Freeform 23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Freeform 24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Freeform 25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Freeform 26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Freeform 27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Freeform 28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Freeform 29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Freeform 30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Freeform 31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Freeform 33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Freeform 34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Freeform 35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Freeform 36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Freeform 37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Freeform 38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Freeform 39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Freeform 40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Freeform 41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2" name="Freeform 42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3" name="Freeform 43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4" name="Freeform 44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5" name="Freeform 45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6" name="Freeform 46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8" name="Freeform 48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Freeform 49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0" name="Freeform 50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1" name="Freeform 51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2" name="Freeform 52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3" name="Freeform 53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4" name="Freeform 54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5" name="Freeform 55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6" name="Freeform 56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7" name="Freeform 57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8" name="Freeform 58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9" name="Freeform 59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0" name="Freeform 60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1" name="Freeform 61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2" name="Freeform 62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3" name="Freeform 63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4" name="Freeform 64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5" name="Freeform 65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6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7" name="Freeform 67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8" name="Freeform 68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9" name="Freeform 69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0" name="Freeform 70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1" name="Freeform 71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2" name="Freeform 72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3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4" name="Freeform 74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5" name="Freeform 75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6" name="Freeform 76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7" name="Freeform 77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8" name="Freeform 78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9" name="Freeform 79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0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1" name="Freeform 81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2" name="Freeform 82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3" name="Freeform 83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4" name="Freeform 84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5" name="Freeform 85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6" name="Freeform 86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7" name="Freeform 87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8" name="Freeform 88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9" name="Freeform 89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0" name="Freeform 90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1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2" name="Freeform 92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3" name="Freeform 93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4" name="Freeform 94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5" name="Freeform 95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6" name="Freeform 96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7" name="Freeform 97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8" name="Freeform 98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9" name="Freeform 99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0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1" name="Freeform 101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2" name="Freeform 102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3" name="Freeform 103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4" name="Freeform 104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5" name="Freeform 105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6" name="Freeform 106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7" name="Freeform 107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8" name="Freeform 108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9" name="Rectangle 109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0" name="Freeform 110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1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2" name="Freeform 112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3" name="Freeform 113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4" name="Freeform 114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5" name="Freeform 115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6" name="Freeform 116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7" name="Freeform 117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8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9" name="Freeform 119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0" name="Freeform 120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1" name="Freeform 121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2" name="Freeform 122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3" name="Freeform 123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4" name="Freeform 124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5" name="Freeform 125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6" name="Freeform 126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7" name="Rectangle 127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8" name="Freeform 128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9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0" name="Freeform 130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1" name="Freeform 131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2" name="Freeform 132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3" name="Freeform 133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4" name="Freeform 134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5" name="Freeform 135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6" name="Oval 136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7" name="Oval 137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8" name="Rectangle 138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0859" name="Freeform 139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0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1" name="Freeform 141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2" name="Freeform 142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3" name="Freeform 143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4" name="Freeform 144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5" name="Freeform 145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6" name="Freeform 146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7" name="Freeform 147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8" name="Freeform 148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9" name="Freeform 149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0" name="Oval 150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1" name="Oval 151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2" name="Rectangle 152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0873" name="Oval 153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4" name="Oval 154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5" name="Rectangle 155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0876" name="Oval 156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7" name="Oval 157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8" name="Rectangle 158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0879" name="Oval 159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0" name="Oval 160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1" name="Rectangle 161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0882" name="Oval 162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3" name="Oval 163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4" name="Rectangle 164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0885" name="Oval 165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6" name="Oval 166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7" name="Rectangle 167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0888" name="Rectangle 168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9" name="Rectangle 169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0" name="Rectangle 170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1" name="Rectangle 171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892" name="Rectangle 172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0893" name="Rectangle 173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4" name="Rectangle 174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5" name="Rectangle 175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6" name="Rectangle 176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897" name="Rectangle 177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0898" name="Rectangle 178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9" name="Rectangle 179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0" name="Rectangle 180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1" name="Rectangle 181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902" name="Rectangle 182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0903" name="Rectangle 183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4" name="Rectangle 184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5" name="Rectangle 185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6" name="Rectangle 186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907" name="Rectangle 187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0908" name="Rectangle 188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9" name="Rectangle 189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0" name="Rectangle 190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1" name="Rectangle 191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912" name="Rectangle 192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0913" name="Rectangle 193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4" name="Rectangle 194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5" name="Rectangle 195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6" name="Rectangle 196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917" name="Rectangle 197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0918" name="Picture 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4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036396-CF40-B845-81B9-393C7B100A91}" type="slidenum">
              <a:rPr lang="en-US" sz="1400"/>
              <a:pPr eaLnBrk="1" hangingPunct="1"/>
              <a:t>59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1</a:t>
            </a:r>
          </a:p>
        </p:txBody>
      </p:sp>
      <p:sp>
        <p:nvSpPr>
          <p:cNvPr id="31748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9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0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2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3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4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5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6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7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8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9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0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3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4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5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6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7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8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9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0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1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2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3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4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5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6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7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8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9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0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1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2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3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4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5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6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7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8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9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0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1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2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3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4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5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6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7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8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9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0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1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2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3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4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5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6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7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8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9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0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1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2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3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4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5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6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8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9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0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1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2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3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4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5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6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7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8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9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0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1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2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3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4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5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6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7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8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9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0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1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2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3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4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5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6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7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8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9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0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1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2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1883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4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5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6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7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8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9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0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1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2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3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4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5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6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1897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8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9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1900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1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2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1903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4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5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1906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7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8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1909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0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1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1912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3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4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5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16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1917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8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9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0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21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1922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3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4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5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26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1927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8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9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0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31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1932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3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4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5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36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1937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8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9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0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41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1942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678" name="AutoShape 198"/>
          <p:cNvCxnSpPr>
            <a:cxnSpLocks noChangeShapeType="1"/>
            <a:stCxn id="31898" idx="1"/>
            <a:endCxn id="31901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546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25754F0-ED12-814D-B2F2-CF0ECABAC50E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2531" name="Freeform 30"/>
          <p:cNvSpPr>
            <a:spLocks/>
          </p:cNvSpPr>
          <p:nvPr/>
        </p:nvSpPr>
        <p:spPr bwMode="auto">
          <a:xfrm>
            <a:off x="5572125" y="2905125"/>
            <a:ext cx="1570038" cy="2149475"/>
          </a:xfrm>
          <a:custGeom>
            <a:avLst/>
            <a:gdLst>
              <a:gd name="T0" fmla="*/ 742950 w 989"/>
              <a:gd name="T1" fmla="*/ 0 h 1354"/>
              <a:gd name="T2" fmla="*/ 819150 w 989"/>
              <a:gd name="T3" fmla="*/ 1352550 h 1354"/>
              <a:gd name="T4" fmla="*/ 1476375 w 989"/>
              <a:gd name="T5" fmla="*/ 2057400 h 1354"/>
              <a:gd name="T6" fmla="*/ 1381125 w 989"/>
              <a:gd name="T7" fmla="*/ 800100 h 1354"/>
              <a:gd name="T8" fmla="*/ 695325 w 989"/>
              <a:gd name="T9" fmla="*/ 1276350 h 1354"/>
              <a:gd name="T10" fmla="*/ 0 w 989"/>
              <a:gd name="T11" fmla="*/ 76200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29"/>
          <p:cNvSpPr txBox="1">
            <a:spLocks noChangeArrowheads="1"/>
          </p:cNvSpPr>
          <p:nvPr/>
        </p:nvSpPr>
        <p:spPr bwMode="auto">
          <a:xfrm>
            <a:off x="7010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P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533" name="Freeform 28"/>
          <p:cNvSpPr>
            <a:spLocks/>
          </p:cNvSpPr>
          <p:nvPr/>
        </p:nvSpPr>
        <p:spPr bwMode="auto">
          <a:xfrm>
            <a:off x="6505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733425 w 1032"/>
              <a:gd name="T3" fmla="*/ 628650 h 464"/>
              <a:gd name="T4" fmla="*/ 1638300 w 1032"/>
              <a:gd name="T5" fmla="*/ 647700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 (cont.)</a:t>
            </a:r>
          </a:p>
        </p:txBody>
      </p:sp>
      <p:sp>
        <p:nvSpPr>
          <p:cNvPr id="225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11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path such that all its vertices and edges are distinct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P</a:t>
            </a:r>
            <a:r>
              <a:rPr lang="en-US" sz="1800" baseline="-25000">
                <a:solidFill>
                  <a:schemeClr val="tx2"/>
                </a:solidFill>
                <a:latin typeface="Tahoma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=(V,b,X,h,Z)</a:t>
            </a:r>
            <a:r>
              <a:rPr lang="en-US" sz="1800">
                <a:latin typeface="Tahoma" charset="0"/>
              </a:rPr>
              <a:t> is a 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accent2"/>
                </a:solidFill>
                <a:latin typeface="Tahoma" charset="0"/>
              </a:rPr>
              <a:t>P</a:t>
            </a:r>
            <a:r>
              <a:rPr lang="en-US" sz="1800" baseline="-25000">
                <a:solidFill>
                  <a:schemeClr val="accent2"/>
                </a:solidFill>
                <a:latin typeface="Tahoma" charset="0"/>
              </a:rPr>
              <a:t>2</a:t>
            </a:r>
            <a:r>
              <a:rPr lang="en-US" sz="1800">
                <a:solidFill>
                  <a:schemeClr val="accent2"/>
                </a:solidFill>
                <a:latin typeface="Tahoma" charset="0"/>
              </a:rPr>
              <a:t>=(U,c,W,e,X,g,Y,f,W,d,V)</a:t>
            </a:r>
            <a:r>
              <a:rPr lang="en-US" sz="1800">
                <a:latin typeface="Tahoma" charset="0"/>
              </a:rPr>
              <a:t> is a path that is not simple</a:t>
            </a:r>
          </a:p>
        </p:txBody>
      </p:sp>
      <p:sp>
        <p:nvSpPr>
          <p:cNvPr id="22536" name="Oval 4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2537" name="Oval 5"/>
          <p:cNvSpPr>
            <a:spLocks noChangeArrowheads="1"/>
          </p:cNvSpPr>
          <p:nvPr/>
        </p:nvSpPr>
        <p:spPr bwMode="auto">
          <a:xfrm>
            <a:off x="5105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2538" name="Oval 6"/>
          <p:cNvSpPr>
            <a:spLocks noChangeArrowheads="1"/>
          </p:cNvSpPr>
          <p:nvPr/>
        </p:nvSpPr>
        <p:spPr bwMode="auto">
          <a:xfrm>
            <a:off x="6019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2539" name="Oval 7"/>
          <p:cNvSpPr>
            <a:spLocks noChangeArrowheads="1"/>
          </p:cNvSpPr>
          <p:nvPr/>
        </p:nvSpPr>
        <p:spPr bwMode="auto">
          <a:xfrm>
            <a:off x="6019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2540" name="Oval 8"/>
          <p:cNvSpPr>
            <a:spLocks noChangeArrowheads="1"/>
          </p:cNvSpPr>
          <p:nvPr/>
        </p:nvSpPr>
        <p:spPr bwMode="auto">
          <a:xfrm>
            <a:off x="8153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2541" name="AutoShape 9"/>
          <p:cNvCxnSpPr>
            <a:cxnSpLocks noChangeShapeType="1"/>
            <a:stCxn id="22538" idx="3"/>
            <a:endCxn id="22537" idx="7"/>
          </p:cNvCxnSpPr>
          <p:nvPr/>
        </p:nvCxnSpPr>
        <p:spPr bwMode="auto">
          <a:xfrm flipH="1">
            <a:off x="5495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0"/>
          <p:cNvCxnSpPr>
            <a:cxnSpLocks noChangeShapeType="1"/>
            <a:stCxn id="22539" idx="1"/>
            <a:endCxn id="22537" idx="5"/>
          </p:cNvCxnSpPr>
          <p:nvPr/>
        </p:nvCxnSpPr>
        <p:spPr bwMode="auto">
          <a:xfrm flipH="1" flipV="1">
            <a:off x="5495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1"/>
          <p:cNvCxnSpPr>
            <a:cxnSpLocks noChangeShapeType="1"/>
            <a:stCxn id="22539" idx="7"/>
            <a:endCxn id="22536" idx="3"/>
          </p:cNvCxnSpPr>
          <p:nvPr/>
        </p:nvCxnSpPr>
        <p:spPr bwMode="auto">
          <a:xfrm flipV="1">
            <a:off x="6410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2"/>
          <p:cNvCxnSpPr>
            <a:cxnSpLocks noChangeShapeType="1"/>
            <a:stCxn id="22536" idx="6"/>
            <a:endCxn id="22540" idx="2"/>
          </p:cNvCxnSpPr>
          <p:nvPr/>
        </p:nvCxnSpPr>
        <p:spPr bwMode="auto">
          <a:xfrm>
            <a:off x="7400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3"/>
          <p:cNvCxnSpPr>
            <a:cxnSpLocks noChangeShapeType="1"/>
            <a:stCxn id="22538" idx="5"/>
            <a:endCxn id="22536" idx="1"/>
          </p:cNvCxnSpPr>
          <p:nvPr/>
        </p:nvCxnSpPr>
        <p:spPr bwMode="auto">
          <a:xfrm>
            <a:off x="6410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14"/>
          <p:cNvCxnSpPr>
            <a:cxnSpLocks noChangeShapeType="1"/>
            <a:stCxn id="22538" idx="4"/>
            <a:endCxn id="22539" idx="0"/>
          </p:cNvCxnSpPr>
          <p:nvPr/>
        </p:nvCxnSpPr>
        <p:spPr bwMode="auto">
          <a:xfrm>
            <a:off x="6248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7" name="Oval 15"/>
          <p:cNvSpPr>
            <a:spLocks noChangeArrowheads="1"/>
          </p:cNvSpPr>
          <p:nvPr/>
        </p:nvSpPr>
        <p:spPr bwMode="auto">
          <a:xfrm>
            <a:off x="6943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2548" name="AutoShape 16"/>
          <p:cNvCxnSpPr>
            <a:cxnSpLocks noChangeShapeType="1"/>
            <a:stCxn id="22539" idx="5"/>
            <a:endCxn id="22547" idx="1"/>
          </p:cNvCxnSpPr>
          <p:nvPr/>
        </p:nvCxnSpPr>
        <p:spPr bwMode="auto">
          <a:xfrm>
            <a:off x="64103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17"/>
          <p:cNvCxnSpPr>
            <a:cxnSpLocks noChangeShapeType="1"/>
            <a:stCxn id="22536" idx="4"/>
            <a:endCxn id="22547" idx="0"/>
          </p:cNvCxnSpPr>
          <p:nvPr/>
        </p:nvCxnSpPr>
        <p:spPr bwMode="auto">
          <a:xfrm>
            <a:off x="71628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0" name="Text Box 18"/>
          <p:cNvSpPr txBox="1">
            <a:spLocks noChangeArrowheads="1"/>
          </p:cNvSpPr>
          <p:nvPr/>
        </p:nvSpPr>
        <p:spPr bwMode="auto">
          <a:xfrm>
            <a:off x="5495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22551" name="Text Box 19"/>
          <p:cNvSpPr txBox="1">
            <a:spLocks noChangeArrowheads="1"/>
          </p:cNvSpPr>
          <p:nvPr/>
        </p:nvSpPr>
        <p:spPr bwMode="auto">
          <a:xfrm>
            <a:off x="5483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22552" name="Text Box 20"/>
          <p:cNvSpPr txBox="1">
            <a:spLocks noChangeArrowheads="1"/>
          </p:cNvSpPr>
          <p:nvPr/>
        </p:nvSpPr>
        <p:spPr bwMode="auto">
          <a:xfrm>
            <a:off x="67056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2553" name="Text Box 21"/>
          <p:cNvSpPr txBox="1">
            <a:spLocks noChangeArrowheads="1"/>
          </p:cNvSpPr>
          <p:nvPr/>
        </p:nvSpPr>
        <p:spPr bwMode="auto">
          <a:xfrm>
            <a:off x="6629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2554" name="Text Box 22"/>
          <p:cNvSpPr txBox="1">
            <a:spLocks noChangeArrowheads="1"/>
          </p:cNvSpPr>
          <p:nvPr/>
        </p:nvSpPr>
        <p:spPr bwMode="auto">
          <a:xfrm>
            <a:off x="59436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22555" name="Text Box 23"/>
          <p:cNvSpPr txBox="1">
            <a:spLocks noChangeArrowheads="1"/>
          </p:cNvSpPr>
          <p:nvPr/>
        </p:nvSpPr>
        <p:spPr bwMode="auto">
          <a:xfrm>
            <a:off x="6483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22556" name="Text Box 24"/>
          <p:cNvSpPr txBox="1">
            <a:spLocks noChangeArrowheads="1"/>
          </p:cNvSpPr>
          <p:nvPr/>
        </p:nvSpPr>
        <p:spPr bwMode="auto">
          <a:xfrm>
            <a:off x="7124700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22557" name="Text Box 25"/>
          <p:cNvSpPr txBox="1">
            <a:spLocks noChangeArrowheads="1"/>
          </p:cNvSpPr>
          <p:nvPr/>
        </p:nvSpPr>
        <p:spPr bwMode="auto">
          <a:xfrm>
            <a:off x="76295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22558" name="Text Box 31"/>
          <p:cNvSpPr txBox="1">
            <a:spLocks noChangeArrowheads="1"/>
          </p:cNvSpPr>
          <p:nvPr/>
        </p:nvSpPr>
        <p:spPr bwMode="auto">
          <a:xfrm>
            <a:off x="5791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763F70A-F5F5-0D40-BD03-85AE13F1CEAD}" type="slidenum">
              <a:rPr lang="en-US" sz="1400"/>
              <a:pPr eaLnBrk="1" hangingPunct="1"/>
              <a:t>60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2</a:t>
            </a:r>
          </a:p>
        </p:txBody>
      </p:sp>
      <p:sp>
        <p:nvSpPr>
          <p:cNvPr id="32772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2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7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8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9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0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1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2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3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4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5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6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7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8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9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0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1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2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3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4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5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6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7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8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9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0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1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2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3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4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5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6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7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8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9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0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1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2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3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4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5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6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7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8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9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0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1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2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3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4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5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6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7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8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9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0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4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5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7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8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9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0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1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2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3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4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5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6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7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8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9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0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1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2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3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4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5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6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7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8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9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0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1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2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3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4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5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6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2907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8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9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0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1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2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3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4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5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6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7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8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9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0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2921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2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3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2924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5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6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2927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8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9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2930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1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2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2933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4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5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2936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7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8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9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40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2941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2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3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4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45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2946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7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8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9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50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2951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2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3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4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55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2956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7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8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9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60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2961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2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3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4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65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2966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967" name="AutoShape 198"/>
          <p:cNvCxnSpPr>
            <a:cxnSpLocks noChangeShapeType="1"/>
            <a:stCxn id="32922" idx="1"/>
            <a:endCxn id="32925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68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1231A9-AF1E-E74B-9BF3-9BD69C3FB6A7}" type="slidenum">
              <a:rPr lang="en-US" sz="1400"/>
              <a:pPr eaLnBrk="1" hangingPunct="1"/>
              <a:t>61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3</a:t>
            </a:r>
          </a:p>
        </p:txBody>
      </p:sp>
      <p:sp>
        <p:nvSpPr>
          <p:cNvPr id="33796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1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3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4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3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5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6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7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8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9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0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1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2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3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4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5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8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9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0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1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3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4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5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6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7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8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9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0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1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2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3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4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5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6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7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8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9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0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1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2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3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4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5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6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7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8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9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0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1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2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3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4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8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9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0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1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2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3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4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5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6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7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8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9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0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1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2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3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4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5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6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7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8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9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0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1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2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3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4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5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6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7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8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9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0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3931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2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3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4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5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6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7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8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9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0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1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2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3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4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3945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6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7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3948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9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0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3951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2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3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3954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5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6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3957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8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9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3960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1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2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3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64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3965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6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7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8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69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3970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1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2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3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74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3975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6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7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8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79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3980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1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2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3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84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3985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6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7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8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89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3990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991" name="AutoShape 198"/>
          <p:cNvCxnSpPr>
            <a:cxnSpLocks noChangeShapeType="1"/>
            <a:stCxn id="33946" idx="1"/>
            <a:endCxn id="33949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8727" name="AutoShape 199"/>
          <p:cNvCxnSpPr>
            <a:cxnSpLocks noChangeShapeType="1"/>
            <a:stCxn id="33946" idx="3"/>
            <a:endCxn id="33958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8729" name="AutoShape 201"/>
          <p:cNvCxnSpPr>
            <a:cxnSpLocks noChangeShapeType="1"/>
            <a:stCxn id="33929" idx="3"/>
            <a:endCxn id="33952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36417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8730" name="AutoShape 202"/>
          <p:cNvCxnSpPr>
            <a:cxnSpLocks noChangeShapeType="1"/>
            <a:stCxn id="33929" idx="2"/>
            <a:endCxn id="33949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8731" name="AutoShape 203"/>
          <p:cNvCxnSpPr>
            <a:cxnSpLocks noChangeShapeType="1"/>
            <a:stCxn id="33949" idx="1"/>
            <a:endCxn id="33958" idx="0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" name="AutoShape 202"/>
          <p:cNvCxnSpPr>
            <a:cxnSpLocks noChangeShapeType="1"/>
            <a:stCxn id="33949" idx="3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2554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48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DE6738-A23F-D644-B0D1-39C61ACE0F47}" type="slidenum">
              <a:rPr lang="en-US" sz="1400"/>
              <a:pPr eaLnBrk="1" hangingPunct="1"/>
              <a:t>62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4</a:t>
            </a:r>
          </a:p>
        </p:txBody>
      </p:sp>
      <p:sp>
        <p:nvSpPr>
          <p:cNvPr id="34820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0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1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6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9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2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3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5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7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8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9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0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1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2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3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4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5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6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7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8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9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0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1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2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3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4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5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6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7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8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9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0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1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2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3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4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5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6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7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8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9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0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1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2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3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4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5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6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7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8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1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2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3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4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5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6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7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8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9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0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1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2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3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4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5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6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7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8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9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0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1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2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3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4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5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6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7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8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9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0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1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2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3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4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4955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6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7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8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9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0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1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2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3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4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5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6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7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8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4969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0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1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4972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3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4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4975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6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7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4978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9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0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4981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2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3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4984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5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6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7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4988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4989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0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1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2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4993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4994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5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6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7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4998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4999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0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1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2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5003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5004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5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6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7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5008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5009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0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1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2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5013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5014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015" name="AutoShape 198"/>
          <p:cNvCxnSpPr>
            <a:cxnSpLocks noChangeShapeType="1"/>
            <a:stCxn id="34970" idx="1"/>
            <a:endCxn id="34973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016" name="AutoShape 199"/>
          <p:cNvCxnSpPr>
            <a:cxnSpLocks noChangeShapeType="1"/>
            <a:stCxn id="34970" idx="3"/>
            <a:endCxn id="34982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017" name="AutoShape 200"/>
          <p:cNvCxnSpPr>
            <a:cxnSpLocks noChangeShapeType="1"/>
            <a:stCxn id="34953" idx="3"/>
            <a:endCxn id="34976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018" name="AutoShape 201"/>
          <p:cNvCxnSpPr>
            <a:cxnSpLocks noChangeShapeType="1"/>
            <a:stCxn id="34953" idx="2"/>
            <a:endCxn id="34973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9754" name="AutoShape 202"/>
          <p:cNvCxnSpPr>
            <a:cxnSpLocks noChangeShapeType="1"/>
            <a:stCxn id="34976" idx="7"/>
            <a:endCxn id="34979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020" name="AutoShape 203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9756" name="AutoShape 204"/>
          <p:cNvCxnSpPr>
            <a:cxnSpLocks noChangeShapeType="1"/>
            <a:stCxn id="34976" idx="0"/>
            <a:endCxn id="34982" idx="4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022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8592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72AEDF-C9F9-DB48-886E-39E055D1E782}" type="slidenum">
              <a:rPr lang="en-US" sz="1400"/>
              <a:pPr eaLnBrk="1" hangingPunct="1"/>
              <a:t>63</a:t>
            </a:fld>
            <a:endParaRPr lang="en-US" sz="1400"/>
          </a:p>
        </p:txBody>
      </p:sp>
      <p:sp>
        <p:nvSpPr>
          <p:cNvPr id="35843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5</a:t>
            </a:r>
          </a:p>
        </p:txBody>
      </p:sp>
      <p:sp>
        <p:nvSpPr>
          <p:cNvPr id="35845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6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2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5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8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9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2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3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4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5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6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7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8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9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0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1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3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4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5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6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7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8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9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0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1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2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3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4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5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6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7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8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9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0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1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2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3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4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5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6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7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8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9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0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1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2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5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6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7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8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9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0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1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2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3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4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5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6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7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8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9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0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1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2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3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4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5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6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7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8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9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0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1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2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3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4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5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6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7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8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9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5980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1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2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3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4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5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6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7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8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9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0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1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2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3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5994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5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6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5997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8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9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6000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1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2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6003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4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5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6006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7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8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9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10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6011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2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3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4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15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6016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7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8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9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20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6021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2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3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4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25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6026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7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8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9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30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6031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2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3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4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35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6036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037" name="AutoShape 198"/>
          <p:cNvCxnSpPr>
            <a:cxnSpLocks noChangeShapeType="1"/>
            <a:stCxn id="35992" idx="1"/>
            <a:endCxn id="35995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038" name="AutoShape 199"/>
          <p:cNvCxnSpPr>
            <a:cxnSpLocks noChangeShapeType="1"/>
            <a:stCxn id="35992" idx="3"/>
            <a:endCxn id="36004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039" name="AutoShape 200"/>
          <p:cNvCxnSpPr>
            <a:cxnSpLocks noChangeShapeType="1"/>
            <a:stCxn id="35978" idx="3"/>
            <a:endCxn id="35998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040" name="AutoShape 201"/>
          <p:cNvCxnSpPr>
            <a:cxnSpLocks noChangeShapeType="1"/>
            <a:stCxn id="35978" idx="2"/>
            <a:endCxn id="35995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041" name="AutoShape 202"/>
          <p:cNvCxnSpPr>
            <a:cxnSpLocks noChangeShapeType="1"/>
            <a:stCxn id="35998" idx="7"/>
            <a:endCxn id="36001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0779" name="AutoShape 203"/>
          <p:cNvCxnSpPr>
            <a:cxnSpLocks noChangeShapeType="1"/>
            <a:stCxn id="35843" idx="2"/>
            <a:endCxn id="36003" idx="7"/>
          </p:cNvCxnSpPr>
          <p:nvPr/>
        </p:nvCxnSpPr>
        <p:spPr bwMode="auto">
          <a:xfrm rot="10800000" flipV="1">
            <a:off x="1620838" y="1724025"/>
            <a:ext cx="5561012" cy="1711325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0780" name="AutoShape 204"/>
          <p:cNvCxnSpPr>
            <a:cxnSpLocks noChangeShapeType="1"/>
            <a:stCxn id="35843" idx="6"/>
            <a:endCxn id="35997" idx="5"/>
          </p:cNvCxnSpPr>
          <p:nvPr/>
        </p:nvCxnSpPr>
        <p:spPr bwMode="auto">
          <a:xfrm flipH="1">
            <a:off x="1806575" y="1724025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0782" name="AutoShape 206"/>
          <p:cNvCxnSpPr>
            <a:cxnSpLocks noChangeShapeType="1"/>
            <a:stCxn id="36050" idx="2"/>
            <a:endCxn id="36001" idx="7"/>
          </p:cNvCxnSpPr>
          <p:nvPr/>
        </p:nvCxnSpPr>
        <p:spPr bwMode="auto">
          <a:xfrm flipH="1">
            <a:off x="4291013" y="1724025"/>
            <a:ext cx="2919412" cy="27336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0783" name="AutoShape 207"/>
          <p:cNvCxnSpPr>
            <a:cxnSpLocks noChangeShapeType="1"/>
            <a:stCxn id="36050" idx="1"/>
            <a:endCxn id="35995" idx="7"/>
          </p:cNvCxnSpPr>
          <p:nvPr/>
        </p:nvCxnSpPr>
        <p:spPr bwMode="auto">
          <a:xfrm rot="-5400000" flipH="1" flipV="1">
            <a:off x="6003925" y="800100"/>
            <a:ext cx="555625" cy="2092325"/>
          </a:xfrm>
          <a:prstGeom prst="curvedConnector3">
            <a:avLst>
              <a:gd name="adj1" fmla="val -18005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6046" name="Group 208"/>
          <p:cNvGrpSpPr>
            <a:grpSpLocks/>
          </p:cNvGrpSpPr>
          <p:nvPr/>
        </p:nvGrpSpPr>
        <p:grpSpPr bwMode="auto">
          <a:xfrm>
            <a:off x="7210425" y="1503363"/>
            <a:ext cx="800100" cy="439737"/>
            <a:chOff x="4542" y="947"/>
            <a:chExt cx="504" cy="277"/>
          </a:xfrm>
        </p:grpSpPr>
        <p:sp>
          <p:nvSpPr>
            <p:cNvPr id="36050" name="Oval 149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1" name="Rectangle 151"/>
            <p:cNvSpPr>
              <a:spLocks noChangeArrowheads="1"/>
            </p:cNvSpPr>
            <p:nvPr/>
          </p:nvSpPr>
          <p:spPr bwMode="auto">
            <a:xfrm>
              <a:off x="4655" y="1002"/>
              <a:ext cx="29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900">
                  <a:solidFill>
                    <a:srgbClr val="0000FF"/>
                  </a:solidFill>
                  <a:latin typeface="Times New Roman" charset="0"/>
                </a:rPr>
                <a:t>BOS</a:t>
              </a:r>
              <a:endParaRPr lang="en-US" b="1">
                <a:latin typeface="Times" charset="0"/>
              </a:endParaRPr>
            </a:p>
          </p:txBody>
        </p:sp>
      </p:grpSp>
      <p:cxnSp>
        <p:nvCxnSpPr>
          <p:cNvPr id="36047" name="AutoShape 210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048" name="AutoShape 211"/>
          <p:cNvCxnSpPr>
            <a:cxnSpLocks noChangeShapeType="1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049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913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29BD8E-749D-FA43-9D01-B7AFCDD73046}" type="slidenum">
              <a:rPr lang="en-US" sz="1400"/>
              <a:pPr eaLnBrk="1" hangingPunct="1"/>
              <a:t>64</a:t>
            </a:fld>
            <a:endParaRPr lang="en-US" sz="1400"/>
          </a:p>
        </p:txBody>
      </p:sp>
      <p:sp>
        <p:nvSpPr>
          <p:cNvPr id="36867" name="Oval 2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6</a:t>
            </a:r>
          </a:p>
        </p:txBody>
      </p:sp>
      <p:sp>
        <p:nvSpPr>
          <p:cNvPr id="36869" name="Freeform 4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Freeform 6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Freeform 7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Freeform 8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Freeform 9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Freeform 10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Freeform 11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Freeform 12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Freeform 13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Freeform 14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Freeform 17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Freeform 18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Freeform 19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Freeform 20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Freeform 21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Freeform 22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Freeform 23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Freeform 24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Freeform 25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Freeform 26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Freeform 27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Freeform 28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Freeform 29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Freeform 30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Freeform 31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Freeform 33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9" name="Freeform 34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0" name="Freeform 35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1" name="Freeform 36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2" name="Freeform 37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3" name="Freeform 38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4" name="Freeform 39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Freeform 40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Freeform 41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Freeform 42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Freeform 43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9" name="Freeform 44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0" name="Freeform 45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1" name="Freeform 46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2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3" name="Freeform 48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Freeform 49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5" name="Freeform 50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6" name="Freeform 51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7" name="Freeform 52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8" name="Freeform 53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9" name="Freeform 54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Freeform 55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Freeform 56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Freeform 57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Freeform 58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Freeform 59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Freeform 60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Freeform 61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Freeform 62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8" name="Freeform 63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9" name="Freeform 64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0" name="Freeform 65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1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2" name="Freeform 67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3" name="Freeform 68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4" name="Freeform 69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5" name="Freeform 70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6" name="Freeform 71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7" name="Freeform 72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8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9" name="Freeform 74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0" name="Freeform 75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1" name="Freeform 76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2" name="Freeform 77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3" name="Freeform 78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4" name="Freeform 79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5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6" name="Freeform 81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7" name="Freeform 82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8" name="Freeform 83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9" name="Freeform 84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0" name="Freeform 85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1" name="Freeform 86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2" name="Freeform 87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3" name="Freeform 88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4" name="Freeform 89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5" name="Freeform 90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6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7" name="Freeform 92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8" name="Freeform 93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9" name="Freeform 94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0" name="Freeform 95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1" name="Freeform 96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2" name="Freeform 97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3" name="Freeform 98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4" name="Freeform 99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5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6" name="Freeform 101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" name="Freeform 102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8" name="Freeform 103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9" name="Freeform 104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0" name="Freeform 105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1" name="Freeform 106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2" name="Freeform 107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3" name="Freeform 108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4" name="Rectangle 109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5" name="Freeform 110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6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7" name="Freeform 112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8" name="Freeform 113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" name="Freeform 114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0" name="Freeform 115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1" name="Freeform 116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2" name="Freeform 117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3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4" name="Freeform 119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5" name="Freeform 120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6" name="Freeform 121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7" name="Freeform 122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8" name="Freeform 123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9" name="Freeform 124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0" name="Freeform 125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1" name="Freeform 126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2" name="Rectangle 127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3" name="Freeform 128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4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5" name="Freeform 130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6" name="Freeform 131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7" name="Freeform 132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8" name="Freeform 133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9" name="Freeform 134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0" name="Freeform 135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1" name="Oval 136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2" name="Oval 137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3" name="Rectangle 138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7004" name="Freeform 139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5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6" name="Freeform 141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7" name="Freeform 142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8" name="Freeform 143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9" name="Freeform 144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0" name="Freeform 145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1" name="Freeform 146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2" name="Freeform 147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3" name="Freeform 148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4" name="Freeform 149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5" name="Oval 150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6" name="Oval 151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7" name="Rectangle 152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7018" name="Oval 153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9" name="Oval 154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0" name="Rectangle 155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7021" name="Oval 156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2" name="Oval 157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3" name="Rectangle 158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7024" name="Oval 159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5" name="Oval 160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6" name="Rectangle 161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7027" name="Oval 162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8" name="Oval 163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9" name="Rectangle 164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7030" name="Rectangle 165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1" name="Rectangle 166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2" name="Rectangle 167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3" name="Rectangle 168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34" name="Rectangle 169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7035" name="Rectangle 170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6" name="Rectangle 171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7" name="Rectangle 172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8" name="Rectangle 173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39" name="Rectangle 174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7040" name="Rectangle 175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1" name="Rectangle 176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2" name="Rectangle 177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3" name="Rectangle 178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44" name="Rectangle 179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7045" name="Rectangle 180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6" name="Rectangle 181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7" name="Rectangle 182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8" name="Rectangle 183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49" name="Rectangle 184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7050" name="Rectangle 185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1" name="Rectangle 186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2" name="Rectangle 187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3" name="Rectangle 188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54" name="Rectangle 189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7055" name="Rectangle 190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6" name="Rectangle 191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7" name="Rectangle 192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8" name="Rectangle 193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59" name="Rectangle 194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7060" name="Picture 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061" name="AutoShape 196"/>
          <p:cNvCxnSpPr>
            <a:cxnSpLocks noChangeShapeType="1"/>
            <a:stCxn id="37016" idx="1"/>
            <a:endCxn id="37019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062" name="AutoShape 197"/>
          <p:cNvCxnSpPr>
            <a:cxnSpLocks noChangeShapeType="1"/>
            <a:stCxn id="37016" idx="3"/>
            <a:endCxn id="37028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063" name="AutoShape 198"/>
          <p:cNvCxnSpPr>
            <a:cxnSpLocks noChangeShapeType="1"/>
            <a:stCxn id="37002" idx="3"/>
            <a:endCxn id="37022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064" name="AutoShape 199"/>
          <p:cNvCxnSpPr>
            <a:cxnSpLocks noChangeShapeType="1"/>
            <a:stCxn id="37002" idx="2"/>
            <a:endCxn id="37019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065" name="AutoShape 200"/>
          <p:cNvCxnSpPr>
            <a:cxnSpLocks noChangeShapeType="1"/>
            <a:stCxn id="37022" idx="7"/>
            <a:endCxn id="37025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066" name="AutoShape 201"/>
          <p:cNvCxnSpPr>
            <a:cxnSpLocks noChangeShapeType="1"/>
            <a:stCxn id="36867" idx="2"/>
            <a:endCxn id="37027" idx="7"/>
          </p:cNvCxnSpPr>
          <p:nvPr/>
        </p:nvCxnSpPr>
        <p:spPr bwMode="auto">
          <a:xfrm rot="10800000" flipV="1">
            <a:off x="1620838" y="1724025"/>
            <a:ext cx="5561012" cy="171132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067" name="AutoShape 202"/>
          <p:cNvCxnSpPr>
            <a:cxnSpLocks noChangeShapeType="1"/>
            <a:stCxn id="36867" idx="6"/>
            <a:endCxn id="37021" idx="5"/>
          </p:cNvCxnSpPr>
          <p:nvPr/>
        </p:nvCxnSpPr>
        <p:spPr bwMode="auto">
          <a:xfrm flipH="1">
            <a:off x="1806575" y="1724025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068" name="AutoShape 203"/>
          <p:cNvCxnSpPr>
            <a:cxnSpLocks noChangeShapeType="1"/>
            <a:stCxn id="37074" idx="2"/>
            <a:endCxn id="37025" idx="7"/>
          </p:cNvCxnSpPr>
          <p:nvPr/>
        </p:nvCxnSpPr>
        <p:spPr bwMode="auto">
          <a:xfrm flipH="1">
            <a:off x="4291013" y="1724025"/>
            <a:ext cx="2919412" cy="27336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069" name="AutoShape 204"/>
          <p:cNvCxnSpPr>
            <a:cxnSpLocks noChangeShapeType="1"/>
            <a:stCxn id="37074" idx="1"/>
            <a:endCxn id="37019" idx="7"/>
          </p:cNvCxnSpPr>
          <p:nvPr/>
        </p:nvCxnSpPr>
        <p:spPr bwMode="auto">
          <a:xfrm rot="-5400000" flipH="1" flipV="1">
            <a:off x="6003925" y="800100"/>
            <a:ext cx="555625" cy="2092325"/>
          </a:xfrm>
          <a:prstGeom prst="curvedConnector3">
            <a:avLst>
              <a:gd name="adj1" fmla="val -18005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7070" name="Group 205"/>
          <p:cNvGrpSpPr>
            <a:grpSpLocks/>
          </p:cNvGrpSpPr>
          <p:nvPr/>
        </p:nvGrpSpPr>
        <p:grpSpPr bwMode="auto">
          <a:xfrm>
            <a:off x="7210425" y="1503363"/>
            <a:ext cx="800100" cy="439737"/>
            <a:chOff x="4542" y="947"/>
            <a:chExt cx="504" cy="277"/>
          </a:xfrm>
        </p:grpSpPr>
        <p:sp>
          <p:nvSpPr>
            <p:cNvPr id="37074" name="Oval 206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5" name="Rectangle 207"/>
            <p:cNvSpPr>
              <a:spLocks noChangeArrowheads="1"/>
            </p:cNvSpPr>
            <p:nvPr/>
          </p:nvSpPr>
          <p:spPr bwMode="auto">
            <a:xfrm>
              <a:off x="4655" y="1002"/>
              <a:ext cx="29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900">
                  <a:solidFill>
                    <a:srgbClr val="0000FF"/>
                  </a:solidFill>
                  <a:latin typeface="Times New Roman" charset="0"/>
                </a:rPr>
                <a:t>BOS</a:t>
              </a:r>
              <a:endParaRPr lang="en-US" b="1">
                <a:latin typeface="Times" charset="0"/>
              </a:endParaRPr>
            </a:p>
          </p:txBody>
        </p:sp>
      </p:grpSp>
      <p:cxnSp>
        <p:nvCxnSpPr>
          <p:cNvPr id="37071" name="AutoShape 209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072" name="AutoShape 210"/>
          <p:cNvCxnSpPr>
            <a:cxnSpLocks noChangeShapeType="1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073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087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D71DA2-D8DD-A442-B6A6-48F1068495A4}" type="slidenum">
              <a:rPr lang="en-US" sz="1400"/>
              <a:pPr eaLnBrk="1" hangingPunct="1"/>
              <a:t>65</a:t>
            </a:fld>
            <a:endParaRPr lang="en-US" sz="1400"/>
          </a:p>
        </p:txBody>
      </p:sp>
      <p:sp>
        <p:nvSpPr>
          <p:cNvPr id="37891" name="Oval 1026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2" name="Rectangle 1027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Conclusion</a:t>
            </a:r>
          </a:p>
        </p:txBody>
      </p:sp>
      <p:sp>
        <p:nvSpPr>
          <p:cNvPr id="37893" name="Freeform 1028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Freeform 1029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Freeform 1030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Freeform 1031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Freeform 1032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Freeform 1033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Freeform 1034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Freeform 1035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Freeform 1036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Freeform 1037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Freeform 1038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Freeform 1039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Freeform 1040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Freeform 1041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Freeform 1042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Freeform 1043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Freeform 1044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Freeform 1045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Freeform 1046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Freeform 1047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Freeform 1048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Freeform 1049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Freeform 1050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Freeform 1051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Freeform 1052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Freeform 1053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Freeform 1054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Freeform 1055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Freeform 1056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Freeform 1057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Freeform 1058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Freeform 1059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Freeform 1060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Freeform 1061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Freeform 1062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Freeform 1063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Freeform 1064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0" name="Freeform 1065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Freeform 1066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Freeform 1067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Freeform 1068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Freeform 1069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Freeform 1070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6" name="Freeform 1071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Freeform 1072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Freeform 1073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Freeform 1074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0" name="Freeform 1075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1" name="Freeform 1076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2" name="Freeform 1077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3" name="Freeform 1078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4" name="Freeform 1079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5" name="Freeform 1080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6" name="Freeform 1081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7" name="Freeform 1082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8" name="Freeform 1083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9" name="Freeform 1084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0" name="Freeform 1085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1" name="Freeform 1086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2" name="Freeform 1087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3" name="Freeform 1088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4" name="Freeform 1089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5" name="Freeform 1090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6" name="Freeform 1091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7" name="Freeform 1092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8" name="Freeform 1093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9" name="Freeform 1094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0" name="Freeform 1095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1" name="Freeform 1096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2" name="Freeform 1097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3" name="Freeform 1098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4" name="Freeform 1099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5" name="Freeform 1100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6" name="Freeform 1101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7" name="Freeform 1102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8" name="Freeform 1103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9" name="Freeform 1104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0" name="Freeform 1105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1" name="Freeform 1106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2" name="Freeform 1107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3" name="Freeform 1108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4" name="Freeform 1109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5" name="Freeform 1110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6" name="Freeform 1111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7" name="Freeform 1112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8" name="Freeform 1113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9" name="Freeform 1114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0" name="Freeform 1115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1" name="Freeform 1116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2" name="Freeform 1117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3" name="Freeform 1118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4" name="Freeform 1119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5" name="Freeform 1120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6" name="Freeform 1121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7" name="Freeform 1122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8" name="Freeform 1123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9" name="Freeform 1124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0" name="Freeform 1125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" name="Freeform 1126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2" name="Freeform 1127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3" name="Freeform 1128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4" name="Freeform 1129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5" name="Freeform 1130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6" name="Freeform 1131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7" name="Freeform 1132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8" name="Rectangle 1133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9" name="Freeform 1134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0" name="Freeform 1135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1" name="Freeform 1136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2" name="Freeform 1137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3" name="Freeform 1138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4" name="Freeform 1139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5" name="Freeform 1140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6" name="Freeform 1141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7" name="Freeform 1142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8" name="Freeform 1143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9" name="Freeform 1144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0" name="Freeform 1145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1" name="Freeform 1146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2" name="Freeform 1147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3" name="Freeform 1148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4" name="Freeform 1149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5" name="Freeform 1150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6" name="Rectangle 1151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7" name="Freeform 1152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8" name="Freeform 1153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9" name="Freeform 1154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0" name="Freeform 1155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1" name="Freeform 1156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2" name="Freeform 1157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3" name="Freeform 1158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4" name="Freeform 1159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5" name="Oval 1160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6" name="Oval 1161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7" name="Rectangle 1162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8028" name="Freeform 1163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9" name="Freeform 1164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0" name="Freeform 1165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1" name="Freeform 1166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2" name="Freeform 1167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3" name="Freeform 1168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4" name="Freeform 1169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5" name="Freeform 1170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6" name="Freeform 1171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7" name="Freeform 1172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8" name="Freeform 1173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9" name="Oval 1174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0" name="Oval 1175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1" name="Rectangle 1176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8042" name="Oval 1177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3" name="Oval 1178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4" name="Rectangle 1179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8045" name="Oval 1180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6" name="Oval 1181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7" name="Rectangle 1182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8048" name="Oval 1183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9" name="Oval 1184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0" name="Rectangle 1185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8051" name="Oval 1186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2" name="Oval 1187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3" name="Rectangle 1188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8054" name="Rectangle 1189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5" name="Rectangle 1190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6" name="Rectangle 1191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7" name="Rectangle 1192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58" name="Rectangle 1193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8059" name="Rectangle 1194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0" name="Rectangle 1195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1" name="Rectangle 1196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2" name="Rectangle 1197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63" name="Rectangle 1198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8064" name="Rectangle 1199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5" name="Rectangle 1200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6" name="Rectangle 1201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7" name="Rectangle 1202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68" name="Rectangle 1203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8069" name="Rectangle 1204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0" name="Rectangle 1205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1" name="Rectangle 1206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2" name="Rectangle 1207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73" name="Rectangle 1208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8074" name="Rectangle 1209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5" name="Rectangle 1210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6" name="Rectangle 1211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7" name="Rectangle 1212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78" name="Rectangle 1213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8079" name="Rectangle 1214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80" name="Rectangle 1215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81" name="Rectangle 1216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82" name="Rectangle 1217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83" name="Rectangle 1218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8084" name="Picture 1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085" name="AutoShape 1220"/>
          <p:cNvCxnSpPr>
            <a:cxnSpLocks noChangeShapeType="1"/>
            <a:stCxn id="38040" idx="1"/>
            <a:endCxn id="38043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86" name="AutoShape 1221"/>
          <p:cNvCxnSpPr>
            <a:cxnSpLocks noChangeShapeType="1"/>
            <a:stCxn id="38040" idx="3"/>
            <a:endCxn id="38052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87" name="AutoShape 1222"/>
          <p:cNvCxnSpPr>
            <a:cxnSpLocks noChangeShapeType="1"/>
            <a:stCxn id="38026" idx="3"/>
            <a:endCxn id="38046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88" name="AutoShape 1223"/>
          <p:cNvCxnSpPr>
            <a:cxnSpLocks noChangeShapeType="1"/>
            <a:stCxn id="38026" idx="2"/>
            <a:endCxn id="38043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89" name="AutoShape 1224"/>
          <p:cNvCxnSpPr>
            <a:cxnSpLocks noChangeShapeType="1"/>
            <a:stCxn id="38046" idx="7"/>
            <a:endCxn id="38049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90" name="AutoShape 1225"/>
          <p:cNvCxnSpPr>
            <a:cxnSpLocks noChangeShapeType="1"/>
            <a:stCxn id="37891" idx="2"/>
            <a:endCxn id="38051" idx="7"/>
          </p:cNvCxnSpPr>
          <p:nvPr/>
        </p:nvCxnSpPr>
        <p:spPr bwMode="auto">
          <a:xfrm rot="10800000" flipV="1">
            <a:off x="1620838" y="1724025"/>
            <a:ext cx="5551487" cy="171132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91" name="AutoShape 1227"/>
          <p:cNvCxnSpPr>
            <a:cxnSpLocks noChangeShapeType="1"/>
            <a:stCxn id="38098" idx="2"/>
            <a:endCxn id="38049" idx="7"/>
          </p:cNvCxnSpPr>
          <p:nvPr/>
        </p:nvCxnSpPr>
        <p:spPr bwMode="auto">
          <a:xfrm flipH="1">
            <a:off x="4291013" y="1724025"/>
            <a:ext cx="2919412" cy="27336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92" name="AutoShape 1228"/>
          <p:cNvCxnSpPr>
            <a:cxnSpLocks noChangeShapeType="1"/>
            <a:stCxn id="38098" idx="1"/>
            <a:endCxn id="38043" idx="7"/>
          </p:cNvCxnSpPr>
          <p:nvPr/>
        </p:nvCxnSpPr>
        <p:spPr bwMode="auto">
          <a:xfrm rot="-5400000" flipH="1" flipV="1">
            <a:off x="6003925" y="800100"/>
            <a:ext cx="555625" cy="2092325"/>
          </a:xfrm>
          <a:prstGeom prst="curvedConnector3">
            <a:avLst>
              <a:gd name="adj1" fmla="val -18005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8093" name="Group 1229"/>
          <p:cNvGrpSpPr>
            <a:grpSpLocks/>
          </p:cNvGrpSpPr>
          <p:nvPr/>
        </p:nvGrpSpPr>
        <p:grpSpPr bwMode="auto">
          <a:xfrm>
            <a:off x="7210425" y="1503363"/>
            <a:ext cx="800100" cy="439737"/>
            <a:chOff x="4542" y="947"/>
            <a:chExt cx="504" cy="277"/>
          </a:xfrm>
        </p:grpSpPr>
        <p:sp>
          <p:nvSpPr>
            <p:cNvPr id="38098" name="Oval 1230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9" name="Rectangle 1231"/>
            <p:cNvSpPr>
              <a:spLocks noChangeArrowheads="1"/>
            </p:cNvSpPr>
            <p:nvPr/>
          </p:nvSpPr>
          <p:spPr bwMode="auto">
            <a:xfrm>
              <a:off x="4655" y="1002"/>
              <a:ext cx="29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900">
                  <a:solidFill>
                    <a:srgbClr val="0000FF"/>
                  </a:solidFill>
                  <a:latin typeface="Times New Roman" charset="0"/>
                </a:rPr>
                <a:t>BOS</a:t>
              </a:r>
              <a:endParaRPr lang="en-US" b="1">
                <a:latin typeface="Times" charset="0"/>
              </a:endParaRPr>
            </a:p>
          </p:txBody>
        </p:sp>
      </p:grpSp>
      <p:cxnSp>
        <p:nvCxnSpPr>
          <p:cNvPr id="38094" name="AutoShape 1232"/>
          <p:cNvCxnSpPr>
            <a:cxnSpLocks noChangeShapeType="1"/>
          </p:cNvCxnSpPr>
          <p:nvPr/>
        </p:nvCxnSpPr>
        <p:spPr bwMode="auto">
          <a:xfrm flipH="1">
            <a:off x="1806575" y="1724025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95" name="AutoShape 1233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96" name="AutoShape 1234"/>
          <p:cNvCxnSpPr>
            <a:cxnSpLocks noChangeShapeType="1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97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897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EB29F7-E370-934F-A6EA-A77D9223B78A}" type="slidenum">
              <a:rPr lang="en-US" sz="1400"/>
              <a:pPr eaLnBrk="1" hangingPunct="1"/>
              <a:t>66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DAGs and Topological Ordering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4114800" cy="43434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Tahoma" charset="0"/>
              </a:rPr>
              <a:t>A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directed acyclic graph (DAG</a:t>
            </a:r>
            <a:r>
              <a:rPr lang="en-US" sz="1800" dirty="0">
                <a:latin typeface="Tahoma" charset="0"/>
              </a:rPr>
              <a:t>) is a digraph that has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no directed cycles</a:t>
            </a:r>
          </a:p>
          <a:p>
            <a:pPr eaLnBrk="1" hangingPunct="1"/>
            <a:r>
              <a:rPr lang="en-US" sz="1800" dirty="0">
                <a:latin typeface="Tahoma" charset="0"/>
              </a:rPr>
              <a:t>A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topological ordering</a:t>
            </a:r>
            <a:r>
              <a:rPr lang="en-US" sz="1800" dirty="0">
                <a:latin typeface="Tahoma" charset="0"/>
              </a:rPr>
              <a:t> of a digraph is a numbering 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1800" b="1" i="1" dirty="0">
                <a:latin typeface="Times New Roman" charset="0"/>
              </a:rPr>
              <a:t>	v</a:t>
            </a:r>
            <a:r>
              <a:rPr lang="en-US" sz="1800" baseline="-25000" dirty="0">
                <a:latin typeface="Times New Roman" charset="0"/>
              </a:rPr>
              <a:t>1 </a:t>
            </a:r>
            <a:r>
              <a:rPr lang="en-US" sz="1800" b="1" i="1" dirty="0">
                <a:latin typeface="Times New Roman" charset="0"/>
              </a:rPr>
              <a:t>, …, </a:t>
            </a:r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1800" b="1" i="1" baseline="-25000" dirty="0" err="1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of the vertices such that for every edge 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b="1" i="1" baseline="-25000" dirty="0">
                <a:latin typeface="Times New Roman" charset="0"/>
              </a:rPr>
              <a:t>i </a:t>
            </a:r>
            <a:r>
              <a:rPr lang="en-US" sz="1800" b="1" i="1" dirty="0">
                <a:latin typeface="Times New Roman" charset="0"/>
              </a:rPr>
              <a:t>, </a:t>
            </a:r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1800" b="1" i="1" baseline="-25000" dirty="0" err="1">
                <a:latin typeface="Times New Roman" charset="0"/>
              </a:rPr>
              <a:t>j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, we have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&lt;</a:t>
            </a:r>
            <a:r>
              <a:rPr lang="en-US" sz="1800" b="1" i="1" dirty="0">
                <a:latin typeface="Times New Roman" charset="0"/>
              </a:rPr>
              <a:t> j</a:t>
            </a:r>
          </a:p>
          <a:p>
            <a:pPr eaLnBrk="1" hangingPunct="1"/>
            <a:r>
              <a:rPr lang="en-US" sz="1800" dirty="0">
                <a:latin typeface="Tahoma" charset="0"/>
              </a:rPr>
              <a:t>Example: in a task scheduling digraph, a topological ordering a task sequence that satisfies the precedence constraints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Theorem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A digraph admits a topological ordering if and only if it is a DAG</a:t>
            </a: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5105400" y="2209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6400800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6400800" y="2743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7686675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38922" name="AutoShape 9"/>
          <p:cNvCxnSpPr>
            <a:cxnSpLocks noChangeShapeType="1"/>
            <a:stCxn id="38917" idx="7"/>
            <a:endCxn id="38919" idx="2"/>
          </p:cNvCxnSpPr>
          <p:nvPr/>
        </p:nvCxnSpPr>
        <p:spPr bwMode="auto">
          <a:xfrm flipV="1">
            <a:off x="5495925" y="18288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3" name="AutoShape 10"/>
          <p:cNvCxnSpPr>
            <a:cxnSpLocks noChangeShapeType="1"/>
            <a:stCxn id="38917" idx="5"/>
            <a:endCxn id="38920" idx="2"/>
          </p:cNvCxnSpPr>
          <p:nvPr/>
        </p:nvCxnSpPr>
        <p:spPr bwMode="auto">
          <a:xfrm>
            <a:off x="5495925" y="26098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4" name="AutoShape 11"/>
          <p:cNvCxnSpPr>
            <a:cxnSpLocks noChangeShapeType="1"/>
            <a:stCxn id="38919" idx="6"/>
            <a:endCxn id="38921" idx="2"/>
          </p:cNvCxnSpPr>
          <p:nvPr/>
        </p:nvCxnSpPr>
        <p:spPr bwMode="auto">
          <a:xfrm>
            <a:off x="6867525" y="18288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5" name="AutoShape 12"/>
          <p:cNvCxnSpPr>
            <a:cxnSpLocks noChangeShapeType="1"/>
            <a:stCxn id="38920" idx="0"/>
            <a:endCxn id="38919" idx="4"/>
          </p:cNvCxnSpPr>
          <p:nvPr/>
        </p:nvCxnSpPr>
        <p:spPr bwMode="auto">
          <a:xfrm flipV="1">
            <a:off x="6629400" y="20669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6" name="AutoShape 13"/>
          <p:cNvCxnSpPr>
            <a:cxnSpLocks noChangeShapeType="1"/>
            <a:stCxn id="38918" idx="6"/>
            <a:endCxn id="38920" idx="3"/>
          </p:cNvCxnSpPr>
          <p:nvPr/>
        </p:nvCxnSpPr>
        <p:spPr bwMode="auto">
          <a:xfrm flipV="1">
            <a:off x="5572125" y="31432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7226300" y="3200400"/>
            <a:ext cx="109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DAG </a:t>
            </a:r>
            <a:r>
              <a:rPr lang="en-US" b="1" i="1">
                <a:latin typeface="Times New Roman" charset="0"/>
              </a:rPr>
              <a:t>G</a:t>
            </a:r>
          </a:p>
        </p:txBody>
      </p:sp>
      <p:sp>
        <p:nvSpPr>
          <p:cNvPr id="38928" name="Oval 15"/>
          <p:cNvSpPr>
            <a:spLocks noChangeArrowheads="1"/>
          </p:cNvSpPr>
          <p:nvPr/>
        </p:nvSpPr>
        <p:spPr bwMode="auto">
          <a:xfrm>
            <a:off x="5105400" y="47974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38929" name="Oval 16"/>
          <p:cNvSpPr>
            <a:spLocks noChangeArrowheads="1"/>
          </p:cNvSpPr>
          <p:nvPr/>
        </p:nvSpPr>
        <p:spPr bwMode="auto">
          <a:xfrm>
            <a:off x="5105400" y="5788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38930" name="Oval 17"/>
          <p:cNvSpPr>
            <a:spLocks noChangeArrowheads="1"/>
          </p:cNvSpPr>
          <p:nvPr/>
        </p:nvSpPr>
        <p:spPr bwMode="auto">
          <a:xfrm>
            <a:off x="6400800" y="4187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38931" name="Oval 18"/>
          <p:cNvSpPr>
            <a:spLocks noChangeArrowheads="1"/>
          </p:cNvSpPr>
          <p:nvPr/>
        </p:nvSpPr>
        <p:spPr bwMode="auto">
          <a:xfrm>
            <a:off x="6400800" y="5330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38932" name="Oval 19"/>
          <p:cNvSpPr>
            <a:spLocks noChangeArrowheads="1"/>
          </p:cNvSpPr>
          <p:nvPr/>
        </p:nvSpPr>
        <p:spPr bwMode="auto">
          <a:xfrm>
            <a:off x="7686675" y="4187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38933" name="AutoShape 20"/>
          <p:cNvCxnSpPr>
            <a:cxnSpLocks noChangeShapeType="1"/>
            <a:stCxn id="38928" idx="7"/>
            <a:endCxn id="38930" idx="2"/>
          </p:cNvCxnSpPr>
          <p:nvPr/>
        </p:nvCxnSpPr>
        <p:spPr bwMode="auto">
          <a:xfrm flipV="1">
            <a:off x="5495925" y="4416425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4" name="AutoShape 21"/>
          <p:cNvCxnSpPr>
            <a:cxnSpLocks noChangeShapeType="1"/>
            <a:stCxn id="38928" idx="5"/>
            <a:endCxn id="38931" idx="2"/>
          </p:cNvCxnSpPr>
          <p:nvPr/>
        </p:nvCxnSpPr>
        <p:spPr bwMode="auto">
          <a:xfrm>
            <a:off x="5495925" y="5197475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5" name="AutoShape 22"/>
          <p:cNvCxnSpPr>
            <a:cxnSpLocks noChangeShapeType="1"/>
            <a:stCxn id="38930" idx="6"/>
            <a:endCxn id="38932" idx="2"/>
          </p:cNvCxnSpPr>
          <p:nvPr/>
        </p:nvCxnSpPr>
        <p:spPr bwMode="auto">
          <a:xfrm>
            <a:off x="6867525" y="4416425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6" name="AutoShape 23"/>
          <p:cNvCxnSpPr>
            <a:cxnSpLocks noChangeShapeType="1"/>
            <a:stCxn id="38931" idx="0"/>
            <a:endCxn id="38930" idx="4"/>
          </p:cNvCxnSpPr>
          <p:nvPr/>
        </p:nvCxnSpPr>
        <p:spPr bwMode="auto">
          <a:xfrm flipV="1">
            <a:off x="6629400" y="4654550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7" name="AutoShape 24"/>
          <p:cNvCxnSpPr>
            <a:cxnSpLocks noChangeShapeType="1"/>
            <a:stCxn id="38929" idx="6"/>
            <a:endCxn id="38931" idx="3"/>
          </p:cNvCxnSpPr>
          <p:nvPr/>
        </p:nvCxnSpPr>
        <p:spPr bwMode="auto">
          <a:xfrm flipV="1">
            <a:off x="5572125" y="5730875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6781800" y="5562600"/>
            <a:ext cx="2082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Topological ordering of </a:t>
            </a:r>
            <a:r>
              <a:rPr lang="en-US" b="1" i="1">
                <a:latin typeface="Times New Roman" charset="0"/>
              </a:rPr>
              <a:t>G</a:t>
            </a:r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4800600" y="5410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4800600" y="4419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38941" name="Text Box 28"/>
          <p:cNvSpPr txBox="1">
            <a:spLocks noChangeArrowheads="1"/>
          </p:cNvSpPr>
          <p:nvPr/>
        </p:nvSpPr>
        <p:spPr bwMode="auto">
          <a:xfrm>
            <a:off x="6781800" y="5029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3</a:t>
            </a:r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6705600" y="3810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4</a:t>
            </a:r>
          </a:p>
        </p:txBody>
      </p:sp>
      <p:sp>
        <p:nvSpPr>
          <p:cNvPr id="38943" name="Text Box 30"/>
          <p:cNvSpPr txBox="1">
            <a:spLocks noChangeArrowheads="1"/>
          </p:cNvSpPr>
          <p:nvPr/>
        </p:nvSpPr>
        <p:spPr bwMode="auto">
          <a:xfrm>
            <a:off x="7924800" y="3810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3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99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2ACB8F-AB19-AA45-A859-820C8F9BD9B0}" type="slidenum">
              <a:rPr lang="en-US" sz="1400"/>
              <a:pPr eaLnBrk="1" hangingPunct="1"/>
              <a:t>67</a:t>
            </a:fld>
            <a:endParaRPr lang="en-US" sz="1400"/>
          </a:p>
        </p:txBody>
      </p:sp>
      <p:sp>
        <p:nvSpPr>
          <p:cNvPr id="269571" name="Oval 259"/>
          <p:cNvSpPr>
            <a:spLocks noChangeArrowheads="1"/>
          </p:cNvSpPr>
          <p:nvPr/>
        </p:nvSpPr>
        <p:spPr bwMode="auto">
          <a:xfrm>
            <a:off x="1995488" y="2251075"/>
            <a:ext cx="9302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2" name="Oval 260"/>
          <p:cNvSpPr>
            <a:spLocks noChangeArrowheads="1"/>
          </p:cNvSpPr>
          <p:nvPr/>
        </p:nvSpPr>
        <p:spPr bwMode="auto">
          <a:xfrm>
            <a:off x="2046288" y="2767013"/>
            <a:ext cx="2073275" cy="5143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3" name="Oval 261"/>
          <p:cNvSpPr>
            <a:spLocks noChangeArrowheads="1"/>
          </p:cNvSpPr>
          <p:nvPr/>
        </p:nvSpPr>
        <p:spPr bwMode="auto">
          <a:xfrm>
            <a:off x="4478338" y="2724150"/>
            <a:ext cx="714375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4" name="Oval 262"/>
          <p:cNvSpPr>
            <a:spLocks noChangeArrowheads="1"/>
          </p:cNvSpPr>
          <p:nvPr/>
        </p:nvSpPr>
        <p:spPr bwMode="auto">
          <a:xfrm>
            <a:off x="3733800" y="3541713"/>
            <a:ext cx="527050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5" name="Oval 263"/>
          <p:cNvSpPr>
            <a:spLocks noChangeArrowheads="1"/>
          </p:cNvSpPr>
          <p:nvPr/>
        </p:nvSpPr>
        <p:spPr bwMode="auto">
          <a:xfrm>
            <a:off x="4953000" y="3505200"/>
            <a:ext cx="1131888" cy="4302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6" name="Oval 264"/>
          <p:cNvSpPr>
            <a:spLocks noChangeArrowheads="1"/>
          </p:cNvSpPr>
          <p:nvPr/>
        </p:nvSpPr>
        <p:spPr bwMode="auto">
          <a:xfrm>
            <a:off x="2189163" y="3886200"/>
            <a:ext cx="638175" cy="4032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7" name="Oval 265"/>
          <p:cNvSpPr>
            <a:spLocks noChangeArrowheads="1"/>
          </p:cNvSpPr>
          <p:nvPr/>
        </p:nvSpPr>
        <p:spPr bwMode="auto">
          <a:xfrm>
            <a:off x="3200400" y="4324350"/>
            <a:ext cx="1887538" cy="400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8" name="Oval 266"/>
          <p:cNvSpPr>
            <a:spLocks noChangeArrowheads="1"/>
          </p:cNvSpPr>
          <p:nvPr/>
        </p:nvSpPr>
        <p:spPr bwMode="auto">
          <a:xfrm>
            <a:off x="5383213" y="4719638"/>
            <a:ext cx="1246187" cy="3238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9" name="Oval 267"/>
          <p:cNvSpPr>
            <a:spLocks noChangeArrowheads="1"/>
          </p:cNvSpPr>
          <p:nvPr/>
        </p:nvSpPr>
        <p:spPr bwMode="auto">
          <a:xfrm>
            <a:off x="1995488" y="4953000"/>
            <a:ext cx="1738312" cy="520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80" name="Oval 268"/>
          <p:cNvSpPr>
            <a:spLocks noChangeArrowheads="1"/>
          </p:cNvSpPr>
          <p:nvPr/>
        </p:nvSpPr>
        <p:spPr bwMode="auto">
          <a:xfrm>
            <a:off x="3581400" y="5715000"/>
            <a:ext cx="671513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81" name="Oval 269"/>
          <p:cNvSpPr>
            <a:spLocks noChangeArrowheads="1"/>
          </p:cNvSpPr>
          <p:nvPr/>
        </p:nvSpPr>
        <p:spPr bwMode="auto">
          <a:xfrm>
            <a:off x="4953000" y="5943600"/>
            <a:ext cx="2163763" cy="527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cxnSp>
        <p:nvCxnSpPr>
          <p:cNvPr id="39950" name="AutoShape 270"/>
          <p:cNvCxnSpPr>
            <a:cxnSpLocks noChangeShapeType="1"/>
            <a:stCxn id="269571" idx="5"/>
            <a:endCxn id="269572" idx="0"/>
          </p:cNvCxnSpPr>
          <p:nvPr/>
        </p:nvCxnSpPr>
        <p:spPr bwMode="auto">
          <a:xfrm>
            <a:off x="2789238" y="2543175"/>
            <a:ext cx="293687" cy="204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1" name="AutoShape 271"/>
          <p:cNvCxnSpPr>
            <a:cxnSpLocks noChangeShapeType="1"/>
            <a:stCxn id="269572" idx="7"/>
            <a:endCxn id="269573" idx="2"/>
          </p:cNvCxnSpPr>
          <p:nvPr/>
        </p:nvCxnSpPr>
        <p:spPr bwMode="auto">
          <a:xfrm>
            <a:off x="3816350" y="2822575"/>
            <a:ext cx="642938" cy="23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2" name="AutoShape 272"/>
          <p:cNvCxnSpPr>
            <a:cxnSpLocks noChangeShapeType="1"/>
            <a:stCxn id="269572" idx="4"/>
            <a:endCxn id="269574" idx="1"/>
          </p:cNvCxnSpPr>
          <p:nvPr/>
        </p:nvCxnSpPr>
        <p:spPr bwMode="auto">
          <a:xfrm>
            <a:off x="3082925" y="3300413"/>
            <a:ext cx="728663" cy="25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3" name="AutoShape 273"/>
          <p:cNvCxnSpPr>
            <a:cxnSpLocks noChangeShapeType="1"/>
            <a:stCxn id="269573" idx="5"/>
            <a:endCxn id="269575" idx="0"/>
          </p:cNvCxnSpPr>
          <p:nvPr/>
        </p:nvCxnSpPr>
        <p:spPr bwMode="auto">
          <a:xfrm>
            <a:off x="5087938" y="2951163"/>
            <a:ext cx="431800" cy="534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4" name="AutoShape 274"/>
          <p:cNvCxnSpPr>
            <a:cxnSpLocks noChangeShapeType="1"/>
            <a:stCxn id="269574" idx="6"/>
            <a:endCxn id="269575" idx="2"/>
          </p:cNvCxnSpPr>
          <p:nvPr/>
        </p:nvCxnSpPr>
        <p:spPr bwMode="auto">
          <a:xfrm>
            <a:off x="4279900" y="3663950"/>
            <a:ext cx="654050" cy="57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5" name="AutoShape 275"/>
          <p:cNvCxnSpPr>
            <a:cxnSpLocks noChangeShapeType="1"/>
            <a:stCxn id="269575" idx="4"/>
            <a:endCxn id="269577" idx="7"/>
          </p:cNvCxnSpPr>
          <p:nvPr/>
        </p:nvCxnSpPr>
        <p:spPr bwMode="auto">
          <a:xfrm flipH="1">
            <a:off x="4811713" y="3954463"/>
            <a:ext cx="708025" cy="409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6" name="AutoShape 276"/>
          <p:cNvCxnSpPr>
            <a:cxnSpLocks noChangeShapeType="1"/>
            <a:stCxn id="269575" idx="3"/>
            <a:endCxn id="269576" idx="6"/>
          </p:cNvCxnSpPr>
          <p:nvPr/>
        </p:nvCxnSpPr>
        <p:spPr bwMode="auto">
          <a:xfrm flipH="1">
            <a:off x="2846388" y="3890963"/>
            <a:ext cx="2271712" cy="196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7" name="AutoShape 277"/>
          <p:cNvCxnSpPr>
            <a:cxnSpLocks noChangeShapeType="1"/>
            <a:stCxn id="269575" idx="5"/>
            <a:endCxn id="269578" idx="0"/>
          </p:cNvCxnSpPr>
          <p:nvPr/>
        </p:nvCxnSpPr>
        <p:spPr bwMode="auto">
          <a:xfrm>
            <a:off x="5919788" y="3890963"/>
            <a:ext cx="87312" cy="809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8" name="AutoShape 278"/>
          <p:cNvCxnSpPr>
            <a:cxnSpLocks noChangeShapeType="1"/>
            <a:stCxn id="269578" idx="1"/>
            <a:endCxn id="269577" idx="6"/>
          </p:cNvCxnSpPr>
          <p:nvPr/>
        </p:nvCxnSpPr>
        <p:spPr bwMode="auto">
          <a:xfrm flipH="1" flipV="1">
            <a:off x="5106988" y="4524375"/>
            <a:ext cx="458787" cy="223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9" name="AutoShape 279"/>
          <p:cNvCxnSpPr>
            <a:cxnSpLocks noChangeShapeType="1"/>
            <a:stCxn id="269576" idx="5"/>
            <a:endCxn id="269577" idx="1"/>
          </p:cNvCxnSpPr>
          <p:nvPr/>
        </p:nvCxnSpPr>
        <p:spPr bwMode="auto">
          <a:xfrm>
            <a:off x="2733675" y="4249738"/>
            <a:ext cx="742950" cy="114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0" name="AutoShape 280"/>
          <p:cNvCxnSpPr>
            <a:cxnSpLocks noChangeShapeType="1"/>
            <a:stCxn id="269577" idx="4"/>
            <a:endCxn id="269579" idx="7"/>
          </p:cNvCxnSpPr>
          <p:nvPr/>
        </p:nvCxnSpPr>
        <p:spPr bwMode="auto">
          <a:xfrm rot="5400000">
            <a:off x="3659982" y="4544218"/>
            <a:ext cx="304800" cy="665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1" name="AutoShape 281"/>
          <p:cNvCxnSpPr>
            <a:cxnSpLocks noChangeShapeType="1"/>
            <a:stCxn id="269579" idx="5"/>
            <a:endCxn id="269580" idx="1"/>
          </p:cNvCxnSpPr>
          <p:nvPr/>
        </p:nvCxnSpPr>
        <p:spPr bwMode="auto">
          <a:xfrm rot="16200000" flipH="1">
            <a:off x="3398044" y="5479256"/>
            <a:ext cx="363538" cy="200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62" name="AutoShape 282"/>
          <p:cNvCxnSpPr>
            <a:cxnSpLocks noChangeShapeType="1"/>
            <a:stCxn id="269580" idx="6"/>
            <a:endCxn id="269581" idx="2"/>
          </p:cNvCxnSpPr>
          <p:nvPr/>
        </p:nvCxnSpPr>
        <p:spPr bwMode="auto">
          <a:xfrm>
            <a:off x="4271963" y="5870575"/>
            <a:ext cx="661987" cy="336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9556" name="Rectangle 244"/>
          <p:cNvSpPr>
            <a:spLocks noChangeArrowheads="1"/>
          </p:cNvSpPr>
          <p:nvPr/>
        </p:nvSpPr>
        <p:spPr bwMode="auto">
          <a:xfrm>
            <a:off x="3302000" y="4402138"/>
            <a:ext cx="1651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write </a:t>
            </a:r>
            <a:r>
              <a:rPr lang="en-US" altLang="en-US" sz="1600" dirty="0" err="1">
                <a:latin typeface="+mn-lt"/>
                <a:ea typeface="+mn-ea"/>
                <a:cs typeface="+mn-cs"/>
              </a:rPr>
              <a:t>c.s</a:t>
            </a:r>
            <a:r>
              <a:rPr lang="en-US" altLang="en-US" sz="1600" dirty="0">
                <a:latin typeface="+mn-lt"/>
                <a:ea typeface="+mn-ea"/>
                <a:cs typeface="+mn-cs"/>
              </a:rPr>
              <a:t>. program</a:t>
            </a:r>
          </a:p>
        </p:txBody>
      </p:sp>
      <p:sp>
        <p:nvSpPr>
          <p:cNvPr id="269551" name="Rectangle 239"/>
          <p:cNvSpPr>
            <a:spLocks noChangeArrowheads="1"/>
          </p:cNvSpPr>
          <p:nvPr/>
        </p:nvSpPr>
        <p:spPr bwMode="auto">
          <a:xfrm>
            <a:off x="2362200" y="39624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play</a:t>
            </a:r>
          </a:p>
        </p:txBody>
      </p:sp>
      <p:sp>
        <p:nvSpPr>
          <p:cNvPr id="39965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</a:t>
            </a:r>
          </a:p>
        </p:txBody>
      </p:sp>
      <p:sp>
        <p:nvSpPr>
          <p:cNvPr id="399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22300" y="1547813"/>
            <a:ext cx="8140700" cy="762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Number vertices, so that (u,v) in E implies u &lt; v</a:t>
            </a:r>
          </a:p>
        </p:txBody>
      </p:sp>
      <p:sp>
        <p:nvSpPr>
          <p:cNvPr id="269546" name="Rectangle 234"/>
          <p:cNvSpPr>
            <a:spLocks noChangeArrowheads="1"/>
          </p:cNvSpPr>
          <p:nvPr/>
        </p:nvSpPr>
        <p:spPr bwMode="auto">
          <a:xfrm>
            <a:off x="2095500" y="2251075"/>
            <a:ext cx="7572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wake up</a:t>
            </a:r>
          </a:p>
        </p:txBody>
      </p:sp>
      <p:sp>
        <p:nvSpPr>
          <p:cNvPr id="269547" name="Rectangle 235"/>
          <p:cNvSpPr>
            <a:spLocks noChangeArrowheads="1"/>
          </p:cNvSpPr>
          <p:nvPr/>
        </p:nvSpPr>
        <p:spPr bwMode="auto">
          <a:xfrm>
            <a:off x="4724400" y="2724150"/>
            <a:ext cx="2841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eat</a:t>
            </a:r>
          </a:p>
        </p:txBody>
      </p:sp>
      <p:sp>
        <p:nvSpPr>
          <p:cNvPr id="269548" name="Rectangle 236"/>
          <p:cNvSpPr>
            <a:spLocks noChangeArrowheads="1"/>
          </p:cNvSpPr>
          <p:nvPr/>
        </p:nvSpPr>
        <p:spPr bwMode="auto">
          <a:xfrm>
            <a:off x="3854450" y="3524250"/>
            <a:ext cx="623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nap</a:t>
            </a:r>
          </a:p>
        </p:txBody>
      </p:sp>
      <p:sp>
        <p:nvSpPr>
          <p:cNvPr id="269549" name="Rectangle 237"/>
          <p:cNvSpPr>
            <a:spLocks noChangeArrowheads="1"/>
          </p:cNvSpPr>
          <p:nvPr/>
        </p:nvSpPr>
        <p:spPr bwMode="auto">
          <a:xfrm>
            <a:off x="2239963" y="2867025"/>
            <a:ext cx="1771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study computer sci.</a:t>
            </a:r>
          </a:p>
        </p:txBody>
      </p:sp>
      <p:sp>
        <p:nvSpPr>
          <p:cNvPr id="269550" name="Rectangle 238"/>
          <p:cNvSpPr>
            <a:spLocks noChangeArrowheads="1"/>
          </p:cNvSpPr>
          <p:nvPr/>
        </p:nvSpPr>
        <p:spPr bwMode="auto">
          <a:xfrm>
            <a:off x="5103813" y="3586163"/>
            <a:ext cx="8397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more </a:t>
            </a:r>
            <a:r>
              <a:rPr lang="en-US" altLang="en-US" sz="1600" dirty="0" err="1">
                <a:latin typeface="+mn-lt"/>
                <a:ea typeface="+mn-ea"/>
                <a:cs typeface="+mn-cs"/>
              </a:rPr>
              <a:t>c.s</a:t>
            </a:r>
            <a:r>
              <a:rPr lang="en-US" altLang="en-US" sz="1600" dirty="0"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69552" name="Rectangle 240"/>
          <p:cNvSpPr>
            <a:spLocks noChangeArrowheads="1"/>
          </p:cNvSpPr>
          <p:nvPr/>
        </p:nvSpPr>
        <p:spPr bwMode="auto">
          <a:xfrm>
            <a:off x="5659438" y="4741863"/>
            <a:ext cx="8001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work out</a:t>
            </a:r>
          </a:p>
        </p:txBody>
      </p:sp>
      <p:sp>
        <p:nvSpPr>
          <p:cNvPr id="269553" name="Rectangle 241"/>
          <p:cNvSpPr>
            <a:spLocks noChangeArrowheads="1"/>
          </p:cNvSpPr>
          <p:nvPr/>
        </p:nvSpPr>
        <p:spPr bwMode="auto">
          <a:xfrm>
            <a:off x="1995488" y="5043488"/>
            <a:ext cx="63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69554" name="Rectangle 242"/>
          <p:cNvSpPr>
            <a:spLocks noChangeArrowheads="1"/>
          </p:cNvSpPr>
          <p:nvPr/>
        </p:nvSpPr>
        <p:spPr bwMode="auto">
          <a:xfrm>
            <a:off x="3700463" y="5737225"/>
            <a:ext cx="466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sleep</a:t>
            </a:r>
          </a:p>
        </p:txBody>
      </p:sp>
      <p:sp>
        <p:nvSpPr>
          <p:cNvPr id="269555" name="Rectangle 243"/>
          <p:cNvSpPr>
            <a:spLocks noChangeArrowheads="1"/>
          </p:cNvSpPr>
          <p:nvPr/>
        </p:nvSpPr>
        <p:spPr bwMode="auto">
          <a:xfrm>
            <a:off x="5008563" y="6081713"/>
            <a:ext cx="2057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dream about graphs</a:t>
            </a:r>
          </a:p>
        </p:txBody>
      </p:sp>
      <p:sp>
        <p:nvSpPr>
          <p:cNvPr id="269557" name="Rectangle 245"/>
          <p:cNvSpPr>
            <a:spLocks noChangeArrowheads="1"/>
          </p:cNvSpPr>
          <p:nvPr/>
        </p:nvSpPr>
        <p:spPr bwMode="auto">
          <a:xfrm>
            <a:off x="4430713" y="2176463"/>
            <a:ext cx="2370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2000">
                <a:latin typeface="+mn-lt"/>
                <a:ea typeface="+mn-ea"/>
                <a:cs typeface="+mn-cs"/>
              </a:rPr>
              <a:t>A typical student day</a:t>
            </a:r>
          </a:p>
        </p:txBody>
      </p:sp>
      <p:sp>
        <p:nvSpPr>
          <p:cNvPr id="269558" name="Rectangle 246"/>
          <p:cNvSpPr>
            <a:spLocks noChangeArrowheads="1"/>
          </p:cNvSpPr>
          <p:nvPr/>
        </p:nvSpPr>
        <p:spPr bwMode="auto">
          <a:xfrm>
            <a:off x="2925763" y="213360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69559" name="Rectangle 247"/>
          <p:cNvSpPr>
            <a:spLocks noChangeArrowheads="1"/>
          </p:cNvSpPr>
          <p:nvPr/>
        </p:nvSpPr>
        <p:spPr bwMode="auto">
          <a:xfrm>
            <a:off x="3589338" y="257175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9560" name="Rectangle 248"/>
          <p:cNvSpPr>
            <a:spLocks noChangeArrowheads="1"/>
          </p:cNvSpPr>
          <p:nvPr/>
        </p:nvSpPr>
        <p:spPr bwMode="auto">
          <a:xfrm>
            <a:off x="5270500" y="252253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69561" name="Rectangle 249"/>
          <p:cNvSpPr>
            <a:spLocks noChangeArrowheads="1"/>
          </p:cNvSpPr>
          <p:nvPr/>
        </p:nvSpPr>
        <p:spPr bwMode="auto">
          <a:xfrm>
            <a:off x="4286250" y="329723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269562" name="Rectangle 250"/>
          <p:cNvSpPr>
            <a:spLocks noChangeArrowheads="1"/>
          </p:cNvSpPr>
          <p:nvPr/>
        </p:nvSpPr>
        <p:spPr bwMode="auto">
          <a:xfrm>
            <a:off x="5713413" y="3281363"/>
            <a:ext cx="1127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269563" name="Rectangle 251"/>
          <p:cNvSpPr>
            <a:spLocks noChangeArrowheads="1"/>
          </p:cNvSpPr>
          <p:nvPr/>
        </p:nvSpPr>
        <p:spPr bwMode="auto">
          <a:xfrm>
            <a:off x="6119813" y="444500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269564" name="Rectangle 252"/>
          <p:cNvSpPr>
            <a:spLocks noChangeArrowheads="1"/>
          </p:cNvSpPr>
          <p:nvPr/>
        </p:nvSpPr>
        <p:spPr bwMode="auto">
          <a:xfrm>
            <a:off x="2714625" y="370998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269565" name="Rectangle 253"/>
          <p:cNvSpPr>
            <a:spLocks noChangeArrowheads="1"/>
          </p:cNvSpPr>
          <p:nvPr/>
        </p:nvSpPr>
        <p:spPr bwMode="auto">
          <a:xfrm>
            <a:off x="4383088" y="411480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8</a:t>
            </a:r>
          </a:p>
        </p:txBody>
      </p:sp>
      <p:sp>
        <p:nvSpPr>
          <p:cNvPr id="269566" name="Rectangle 254"/>
          <p:cNvSpPr>
            <a:spLocks noChangeArrowheads="1"/>
          </p:cNvSpPr>
          <p:nvPr/>
        </p:nvSpPr>
        <p:spPr bwMode="auto">
          <a:xfrm>
            <a:off x="2590800" y="4724400"/>
            <a:ext cx="1127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9</a:t>
            </a:r>
          </a:p>
        </p:txBody>
      </p:sp>
      <p:sp>
        <p:nvSpPr>
          <p:cNvPr id="269567" name="Rectangle 255"/>
          <p:cNvSpPr>
            <a:spLocks noChangeArrowheads="1"/>
          </p:cNvSpPr>
          <p:nvPr/>
        </p:nvSpPr>
        <p:spPr bwMode="auto">
          <a:xfrm>
            <a:off x="4130675" y="5473700"/>
            <a:ext cx="223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10</a:t>
            </a:r>
          </a:p>
        </p:txBody>
      </p:sp>
      <p:sp>
        <p:nvSpPr>
          <p:cNvPr id="269568" name="Rectangle 256"/>
          <p:cNvSpPr>
            <a:spLocks noChangeArrowheads="1"/>
          </p:cNvSpPr>
          <p:nvPr/>
        </p:nvSpPr>
        <p:spPr bwMode="auto">
          <a:xfrm>
            <a:off x="6251575" y="5715000"/>
            <a:ext cx="223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11</a:t>
            </a:r>
          </a:p>
        </p:txBody>
      </p:sp>
      <p:sp>
        <p:nvSpPr>
          <p:cNvPr id="269569" name="Text Box 257"/>
          <p:cNvSpPr txBox="1">
            <a:spLocks noChangeArrowheads="1"/>
          </p:cNvSpPr>
          <p:nvPr/>
        </p:nvSpPr>
        <p:spPr bwMode="auto">
          <a:xfrm>
            <a:off x="2068513" y="5029200"/>
            <a:ext cx="15700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bake cookies</a:t>
            </a:r>
          </a:p>
        </p:txBody>
      </p:sp>
      <p:pic>
        <p:nvPicPr>
          <p:cNvPr id="39989" name="Picture 258" descr="j021205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217488"/>
            <a:ext cx="1635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3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7F8DFA-0D47-A545-B5E3-D41AD0AE11FC}" type="slidenum">
              <a:rPr lang="en-US" sz="1400"/>
              <a:pPr eaLnBrk="1" hangingPunct="1"/>
              <a:t>68</a:t>
            </a:fld>
            <a:endParaRPr lang="en-US" sz="1400"/>
          </a:p>
        </p:txBody>
      </p:sp>
      <p:sp>
        <p:nvSpPr>
          <p:cNvPr id="40963" name="Rectangle 110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7620000" cy="46482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Note: This algorithm is different than the one in the </a:t>
            </a:r>
            <a:r>
              <a:rPr lang="en-US" sz="2800" dirty="0" smtClean="0">
                <a:latin typeface="Tahoma" charset="0"/>
              </a:rPr>
              <a:t>book (Algorithm 13.16).</a:t>
            </a:r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Running time: O(n + m)</a:t>
            </a:r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82600" y="495300"/>
            <a:ext cx="8382000" cy="10287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Algorithm for Topological Sorting</a:t>
            </a:r>
          </a:p>
        </p:txBody>
      </p:sp>
      <p:sp>
        <p:nvSpPr>
          <p:cNvPr id="40965" name="Text Box 1105"/>
          <p:cNvSpPr txBox="1">
            <a:spLocks noChangeArrowheads="1"/>
          </p:cNvSpPr>
          <p:nvPr/>
        </p:nvSpPr>
        <p:spPr bwMode="auto">
          <a:xfrm>
            <a:off x="1676400" y="2906713"/>
            <a:ext cx="5257800" cy="25495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TopologicalSort(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     H</a:t>
            </a:r>
            <a:r>
              <a:rPr lang="en-US" sz="2000" b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G</a:t>
            </a:r>
            <a:r>
              <a:rPr lang="en-US" sz="2000">
                <a:latin typeface="Times New Roman" charset="0"/>
                <a:sym typeface="Symbol" charset="0"/>
              </a:rPr>
              <a:t>	// Temporary copy of </a:t>
            </a:r>
            <a:r>
              <a:rPr lang="en-US" sz="2000" b="1" i="1">
                <a:latin typeface="Times New Roman" charset="0"/>
                <a:sym typeface="Symbol" charset="0"/>
              </a:rPr>
              <a:t>G</a:t>
            </a:r>
          </a:p>
          <a:p>
            <a:pPr algn="l"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      n</a:t>
            </a:r>
            <a:r>
              <a:rPr lang="en-US" sz="2000" b="1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G.numVertices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()</a:t>
            </a:r>
            <a:endParaRPr lang="en-US" sz="2000" i="1">
              <a:solidFill>
                <a:schemeClr val="tx2"/>
              </a:solidFill>
              <a:latin typeface="Times New Roman" charset="0"/>
              <a:sym typeface="Symbol" charset="0"/>
            </a:endParaRPr>
          </a:p>
          <a:p>
            <a:pPr algn="l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  <a:sym typeface="Symbol" charset="0"/>
              </a:rPr>
              <a:t>      while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H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 is not empty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</a:t>
            </a:r>
          </a:p>
          <a:p>
            <a:pPr algn="l" eaLnBrk="1" hangingPunct="1"/>
            <a:r>
              <a:rPr lang="en-US" sz="2000">
                <a:latin typeface="Times New Roman" charset="0"/>
                <a:sym typeface="Symbol" charset="0"/>
              </a:rPr>
              <a:t>	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Let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 be a vertex with no outgoing edges</a:t>
            </a:r>
          </a:p>
          <a:p>
            <a:pPr algn="l" eaLnBrk="1" hangingPunct="1"/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	Label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 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n</a:t>
            </a:r>
          </a:p>
          <a:p>
            <a:pPr algn="l" eaLnBrk="1" hangingPunct="1"/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 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n </a:t>
            </a:r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  <a:p>
            <a:pPr algn="l" eaLnBrk="1" hangingPunct="1"/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	Remove </a:t>
            </a:r>
            <a:r>
              <a:rPr lang="en-US" sz="2000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 from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H</a:t>
            </a:r>
            <a:endParaRPr lang="en-US" sz="2000" b="1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D842DE-8506-8A4D-B806-F6A66CC157FE}" type="slidenum">
              <a:rPr lang="en-US" sz="1400"/>
              <a:pPr eaLnBrk="1" hangingPunct="1"/>
              <a:t>69</a:t>
            </a:fld>
            <a:endParaRPr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162800" cy="144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Implementation with DFS</a:t>
            </a:r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581400" cy="12192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Simulate the algorithm by using depth-first search</a:t>
            </a:r>
          </a:p>
          <a:p>
            <a:pPr eaLnBrk="1" hangingPunct="1"/>
            <a:r>
              <a:rPr lang="en-US" sz="1800">
                <a:latin typeface="Tahoma" charset="0"/>
              </a:rPr>
              <a:t>O(n+m) time.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4495800" y="1600200"/>
            <a:ext cx="4191000" cy="4497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Algorithm</a:t>
            </a:r>
            <a:r>
              <a:rPr lang="en-US" sz="1800" dirty="0"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topologicalDFS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G, v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Input</a:t>
            </a:r>
            <a:r>
              <a:rPr lang="en-US" sz="1800" dirty="0"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graph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G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and a start vertex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v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 of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G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Output</a:t>
            </a:r>
            <a:r>
              <a:rPr lang="en-US" sz="1800" dirty="0"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labeling of the vertices of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		in the connected component of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setLabel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v, VISITED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for all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e </a:t>
            </a:r>
            <a:r>
              <a:rPr lang="en-US" sz="1800" dirty="0">
                <a:solidFill>
                  <a:srgbClr val="000000"/>
                </a:solidFill>
                <a:latin typeface="Symbol" pitchFamily="18" charset="2"/>
                <a:ea typeface="+mn-ea"/>
                <a:cs typeface="+mn-cs"/>
                <a:sym typeface="Symbol" pitchFamily="18" charset="2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G.outEdges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b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{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outgoing edges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}</a:t>
            </a:r>
            <a:endParaRPr lang="en-US" sz="1800" dirty="0">
              <a:solidFill>
                <a:schemeClr val="accent2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opposite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v,e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if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getLabel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w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Symbol" pitchFamily="18" charset="2"/>
                <a:ea typeface="+mn-ea"/>
                <a:cs typeface="+mn-cs"/>
                <a:sym typeface="Symbol" pitchFamily="18" charset="2"/>
              </a:rPr>
              <a:t>=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UNEXPLORED</a:t>
            </a:r>
            <a:endParaRPr lang="en-US" sz="1800" dirty="0">
              <a:solidFill>
                <a:schemeClr val="accent2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{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e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is a discovery edge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}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topologicalDFS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G, w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else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{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e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is a forward or cross edge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+mn-ea"/>
                <a:cs typeface="+mn-cs"/>
              </a:rPr>
              <a:t>}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Label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with topological number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</a:p>
          <a:p>
            <a:pPr marL="228600" lvl="1" algn="l" defTabSz="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n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n - 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endParaRPr lang="en-US" sz="1800" dirty="0">
              <a:solidFill>
                <a:schemeClr val="accent2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685800" y="2990850"/>
            <a:ext cx="3733800" cy="2724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topologicalDFS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dag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topological ordering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n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G.numVertices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u, UNEXPLORED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 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UNEXPLORED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topologicalDFS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G, 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0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1A85D9-51EE-A241-AD61-B92E19F1A6F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3555" name="Freeform 6"/>
          <p:cNvSpPr>
            <a:spLocks/>
          </p:cNvSpPr>
          <p:nvPr/>
        </p:nvSpPr>
        <p:spPr bwMode="auto">
          <a:xfrm>
            <a:off x="5067300" y="2667000"/>
            <a:ext cx="2182813" cy="2652713"/>
          </a:xfrm>
          <a:custGeom>
            <a:avLst/>
            <a:gdLst>
              <a:gd name="T0" fmla="*/ 1209675 w 1375"/>
              <a:gd name="T1" fmla="*/ 57150 h 1671"/>
              <a:gd name="T2" fmla="*/ 1933575 w 1375"/>
              <a:gd name="T3" fmla="*/ 828675 h 1671"/>
              <a:gd name="T4" fmla="*/ 1866900 w 1375"/>
              <a:gd name="T5" fmla="*/ 2647950 h 1671"/>
              <a:gd name="T6" fmla="*/ 38100 w 1375"/>
              <a:gd name="T7" fmla="*/ 800100 h 1671"/>
              <a:gd name="T8" fmla="*/ 723900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Terminology (cont.)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1910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Cycle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circular sequence of alternating vertices and edges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each edge is preceded and followed by its endpoints</a:t>
            </a:r>
          </a:p>
          <a:p>
            <a:pPr eaLnBrk="1" hangingPunct="1"/>
            <a:r>
              <a:rPr lang="en-US" sz="2000">
                <a:latin typeface="Tahoma" charset="0"/>
              </a:rPr>
              <a:t>Simple cycle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cycle such that all its vertices and edges are distinct</a:t>
            </a:r>
          </a:p>
          <a:p>
            <a:pPr eaLnBrk="1" hangingPunct="1"/>
            <a:r>
              <a:rPr lang="en-US" sz="2000">
                <a:latin typeface="Tahoma" charset="0"/>
              </a:rPr>
              <a:t>Examples</a:t>
            </a:r>
          </a:p>
          <a:p>
            <a:pPr lvl="1" eaLnBrk="1" hangingPunct="1"/>
            <a:r>
              <a:rPr lang="en-US" sz="1800">
                <a:solidFill>
                  <a:schemeClr val="tx2"/>
                </a:solidFill>
                <a:latin typeface="Tahoma" charset="0"/>
              </a:rPr>
              <a:t>C</a:t>
            </a:r>
            <a:r>
              <a:rPr lang="en-US" sz="1800" baseline="-25000">
                <a:solidFill>
                  <a:schemeClr val="tx2"/>
                </a:solidFill>
                <a:latin typeface="Tahoma" charset="0"/>
              </a:rPr>
              <a:t>1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=(V,b,X,g,Y,f,W,c,U,a,</a:t>
            </a:r>
            <a:r>
              <a:rPr lang="en-US" sz="1800">
                <a:solidFill>
                  <a:schemeClr val="tx2"/>
                </a:solidFill>
                <a:latin typeface="Tahoma" charset="0"/>
                <a:sym typeface="Symbol" charset="0"/>
              </a:rPr>
              <a:t>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)</a:t>
            </a:r>
            <a:r>
              <a:rPr lang="en-US" sz="1800">
                <a:latin typeface="Tahoma" charset="0"/>
              </a:rPr>
              <a:t> is a simple cycle</a:t>
            </a:r>
          </a:p>
          <a:p>
            <a:pPr lvl="1" eaLnBrk="1" hangingPunct="1"/>
            <a:r>
              <a:rPr lang="en-US" sz="1800">
                <a:solidFill>
                  <a:schemeClr val="accent2"/>
                </a:solidFill>
                <a:latin typeface="Tahoma" charset="0"/>
              </a:rPr>
              <a:t>C</a:t>
            </a:r>
            <a:r>
              <a:rPr lang="en-US" sz="1800" baseline="-25000">
                <a:solidFill>
                  <a:schemeClr val="accent2"/>
                </a:solidFill>
                <a:latin typeface="Tahoma" charset="0"/>
              </a:rPr>
              <a:t>2</a:t>
            </a:r>
            <a:r>
              <a:rPr lang="en-US" sz="1800">
                <a:solidFill>
                  <a:schemeClr val="accent2"/>
                </a:solidFill>
                <a:latin typeface="Tahoma" charset="0"/>
              </a:rPr>
              <a:t>=(U,c,W,e,X,g,Y,f,W,d,V,a,</a:t>
            </a:r>
            <a:r>
              <a:rPr lang="en-US" sz="1800">
                <a:solidFill>
                  <a:schemeClr val="accent2"/>
                </a:solidFill>
                <a:latin typeface="Tahoma" charset="0"/>
                <a:sym typeface="Symbol" charset="0"/>
              </a:rPr>
              <a:t></a:t>
            </a:r>
            <a:r>
              <a:rPr lang="en-US" sz="1800">
                <a:solidFill>
                  <a:schemeClr val="accent2"/>
                </a:solidFill>
                <a:latin typeface="Tahoma" charset="0"/>
              </a:rPr>
              <a:t>)</a:t>
            </a:r>
            <a:r>
              <a:rPr lang="en-US" sz="1800">
                <a:latin typeface="Tahoma" charset="0"/>
              </a:rPr>
              <a:t> is a cycle that is not simple</a:t>
            </a:r>
          </a:p>
        </p:txBody>
      </p:sp>
      <p:sp>
        <p:nvSpPr>
          <p:cNvPr id="23558" name="Freeform 4"/>
          <p:cNvSpPr>
            <a:spLocks/>
          </p:cNvSpPr>
          <p:nvPr/>
        </p:nvSpPr>
        <p:spPr bwMode="auto">
          <a:xfrm>
            <a:off x="5343525" y="2735263"/>
            <a:ext cx="1570038" cy="2319337"/>
          </a:xfrm>
          <a:custGeom>
            <a:avLst/>
            <a:gdLst>
              <a:gd name="T0" fmla="*/ 9525 w 989"/>
              <a:gd name="T1" fmla="*/ 617537 h 1461"/>
              <a:gd name="T2" fmla="*/ 704850 w 989"/>
              <a:gd name="T3" fmla="*/ 150812 h 1461"/>
              <a:gd name="T4" fmla="*/ 819150 w 989"/>
              <a:gd name="T5" fmla="*/ 1522412 h 1461"/>
              <a:gd name="T6" fmla="*/ 1476375 w 989"/>
              <a:gd name="T7" fmla="*/ 2227262 h 1461"/>
              <a:gd name="T8" fmla="*/ 1381125 w 989"/>
              <a:gd name="T9" fmla="*/ 969962 h 1461"/>
              <a:gd name="T10" fmla="*/ 695325 w 989"/>
              <a:gd name="T11" fmla="*/ 1446212 h 1461"/>
              <a:gd name="T12" fmla="*/ 0 w 989"/>
              <a:gd name="T13" fmla="*/ 931862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7142163" y="38862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C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X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4876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U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57912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V</a:t>
            </a:r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57912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</a:t>
            </a:r>
          </a:p>
        </p:txBody>
      </p:sp>
      <p:sp>
        <p:nvSpPr>
          <p:cNvPr id="23564" name="Oval 11"/>
          <p:cNvSpPr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Z</a:t>
            </a:r>
          </a:p>
        </p:txBody>
      </p:sp>
      <p:cxnSp>
        <p:nvCxnSpPr>
          <p:cNvPr id="23565" name="AutoShape 12"/>
          <p:cNvCxnSpPr>
            <a:cxnSpLocks noChangeShapeType="1"/>
            <a:stCxn id="23562" idx="3"/>
            <a:endCxn id="23561" idx="7"/>
          </p:cNvCxnSpPr>
          <p:nvPr/>
        </p:nvCxnSpPr>
        <p:spPr bwMode="auto">
          <a:xfrm flipH="1">
            <a:off x="5267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/>
          <p:cNvCxnSpPr>
            <a:cxnSpLocks noChangeShapeType="1"/>
            <a:stCxn id="23563" idx="1"/>
            <a:endCxn id="23561" idx="5"/>
          </p:cNvCxnSpPr>
          <p:nvPr/>
        </p:nvCxnSpPr>
        <p:spPr bwMode="auto">
          <a:xfrm flipH="1" flipV="1">
            <a:off x="5267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stCxn id="23563" idx="7"/>
            <a:endCxn id="23560" idx="3"/>
          </p:cNvCxnSpPr>
          <p:nvPr/>
        </p:nvCxnSpPr>
        <p:spPr bwMode="auto">
          <a:xfrm flipV="1">
            <a:off x="61817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5"/>
          <p:cNvCxnSpPr>
            <a:cxnSpLocks noChangeShapeType="1"/>
            <a:stCxn id="23560" idx="6"/>
            <a:endCxn id="23564" idx="2"/>
          </p:cNvCxnSpPr>
          <p:nvPr/>
        </p:nvCxnSpPr>
        <p:spPr bwMode="auto">
          <a:xfrm>
            <a:off x="71723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/>
          <p:cNvCxnSpPr>
            <a:cxnSpLocks noChangeShapeType="1"/>
            <a:stCxn id="23562" idx="5"/>
            <a:endCxn id="23560" idx="1"/>
          </p:cNvCxnSpPr>
          <p:nvPr/>
        </p:nvCxnSpPr>
        <p:spPr bwMode="auto">
          <a:xfrm>
            <a:off x="61817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7"/>
          <p:cNvCxnSpPr>
            <a:cxnSpLocks noChangeShapeType="1"/>
            <a:stCxn id="23562" idx="4"/>
            <a:endCxn id="23563" idx="0"/>
          </p:cNvCxnSpPr>
          <p:nvPr/>
        </p:nvCxnSpPr>
        <p:spPr bwMode="auto">
          <a:xfrm>
            <a:off x="60198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71" name="Oval 18"/>
          <p:cNvSpPr>
            <a:spLocks noChangeArrowheads="1"/>
          </p:cNvSpPr>
          <p:nvPr/>
        </p:nvSpPr>
        <p:spPr bwMode="auto">
          <a:xfrm>
            <a:off x="67151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Y</a:t>
            </a:r>
          </a:p>
        </p:txBody>
      </p:sp>
      <p:cxnSp>
        <p:nvCxnSpPr>
          <p:cNvPr id="23572" name="AutoShape 19"/>
          <p:cNvCxnSpPr>
            <a:cxnSpLocks noChangeShapeType="1"/>
            <a:stCxn id="23563" idx="5"/>
            <a:endCxn id="23571" idx="1"/>
          </p:cNvCxnSpPr>
          <p:nvPr/>
        </p:nvCxnSpPr>
        <p:spPr bwMode="auto">
          <a:xfrm>
            <a:off x="6181725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20"/>
          <p:cNvCxnSpPr>
            <a:cxnSpLocks noChangeShapeType="1"/>
            <a:stCxn id="23560" idx="4"/>
            <a:endCxn id="23571" idx="0"/>
          </p:cNvCxnSpPr>
          <p:nvPr/>
        </p:nvCxnSpPr>
        <p:spPr bwMode="auto">
          <a:xfrm>
            <a:off x="6934200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5105400" y="2590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5105400" y="3962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6553200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64008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5715000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6086475" y="48958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7086600" y="4267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7400925" y="3505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5556250" y="35052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5275E1-64D9-254C-B7EA-102A1F61084C}" type="slidenum">
              <a:rPr lang="en-US" sz="1400"/>
              <a:pPr eaLnBrk="1" hangingPunct="1"/>
              <a:t>70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3012" name="Rectangle 134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Rectangle 142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Rectangle 160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Rectangle 179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Oval 192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193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194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95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Oval 196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Oval 197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Oval 198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199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Oval 200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25" name="AutoShape 203"/>
          <p:cNvCxnSpPr>
            <a:cxnSpLocks noChangeShapeType="1"/>
            <a:stCxn id="43016" idx="2"/>
            <a:endCxn id="43023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6" name="AutoShape 204"/>
          <p:cNvCxnSpPr>
            <a:cxnSpLocks noChangeShapeType="1"/>
            <a:stCxn id="43016" idx="4"/>
            <a:endCxn id="43018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7" name="AutoShape 205"/>
          <p:cNvCxnSpPr>
            <a:cxnSpLocks noChangeShapeType="1"/>
            <a:stCxn id="43022" idx="2"/>
            <a:endCxn id="43018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8" name="AutoShape 206"/>
          <p:cNvCxnSpPr>
            <a:cxnSpLocks noChangeShapeType="1"/>
            <a:stCxn id="43020" idx="2"/>
            <a:endCxn id="43017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9" name="AutoShape 207"/>
          <p:cNvCxnSpPr>
            <a:cxnSpLocks noChangeShapeType="1"/>
            <a:stCxn id="43020" idx="3"/>
            <a:endCxn id="43024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0" name="AutoShape 208"/>
          <p:cNvCxnSpPr>
            <a:cxnSpLocks noChangeShapeType="1"/>
            <a:stCxn id="43019" idx="6"/>
            <a:endCxn id="43024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1" name="AutoShape 209"/>
          <p:cNvCxnSpPr>
            <a:cxnSpLocks noChangeShapeType="1"/>
            <a:stCxn id="43017" idx="4"/>
            <a:endCxn id="43024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2" name="AutoShape 210"/>
          <p:cNvCxnSpPr>
            <a:cxnSpLocks noChangeShapeType="1"/>
            <a:stCxn id="43021" idx="5"/>
            <a:endCxn id="43017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3" name="AutoShape 211"/>
          <p:cNvCxnSpPr>
            <a:cxnSpLocks noChangeShapeType="1"/>
            <a:stCxn id="43023" idx="5"/>
            <a:endCxn id="43021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4" name="AutoShape 212"/>
          <p:cNvCxnSpPr>
            <a:cxnSpLocks noChangeShapeType="1"/>
            <a:stCxn id="43023" idx="4"/>
            <a:endCxn id="43019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5" name="AutoShape 213"/>
          <p:cNvCxnSpPr>
            <a:cxnSpLocks noChangeShapeType="1"/>
            <a:stCxn id="43023" idx="6"/>
            <a:endCxn id="43018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6" name="AutoShape 214"/>
          <p:cNvCxnSpPr>
            <a:cxnSpLocks noChangeShapeType="1"/>
            <a:stCxn id="43018" idx="6"/>
            <a:endCxn id="43020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7" name="AutoShape 215"/>
          <p:cNvCxnSpPr>
            <a:cxnSpLocks noChangeShapeType="1"/>
            <a:stCxn id="43022" idx="3"/>
            <a:endCxn id="43020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725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EFE9090-6433-724C-AE42-3538FAECCB6C}" type="slidenum">
              <a:rPr lang="en-US" sz="1400"/>
              <a:pPr eaLnBrk="1" hangingPunct="1"/>
              <a:t>71</a:t>
            </a:fld>
            <a:endParaRPr 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679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4041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2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4044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686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4687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4049" name="AutoShape 16"/>
          <p:cNvCxnSpPr>
            <a:cxnSpLocks noChangeShapeType="1"/>
            <a:stCxn id="284679" idx="2"/>
            <a:endCxn id="284686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0" name="AutoShape 17"/>
          <p:cNvCxnSpPr>
            <a:cxnSpLocks noChangeShapeType="1"/>
            <a:stCxn id="284679" idx="4"/>
            <a:endCxn id="44042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1" name="AutoShape 18"/>
          <p:cNvCxnSpPr>
            <a:cxnSpLocks noChangeShapeType="1"/>
            <a:stCxn id="44046" idx="2"/>
            <a:endCxn id="44042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2" name="AutoShape 19"/>
          <p:cNvCxnSpPr>
            <a:cxnSpLocks noChangeShapeType="1"/>
            <a:stCxn id="44044" idx="2"/>
            <a:endCxn id="44041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3" name="AutoShape 20"/>
          <p:cNvCxnSpPr>
            <a:cxnSpLocks noChangeShapeType="1"/>
            <a:stCxn id="44044" idx="3"/>
            <a:endCxn id="284687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4" name="AutoShape 21"/>
          <p:cNvCxnSpPr>
            <a:cxnSpLocks noChangeShapeType="1"/>
            <a:stCxn id="284682" idx="6"/>
            <a:endCxn id="284687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5" name="AutoShape 22"/>
          <p:cNvCxnSpPr>
            <a:cxnSpLocks noChangeShapeType="1"/>
            <a:stCxn id="44041" idx="4"/>
            <a:endCxn id="284687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6" name="AutoShape 23"/>
          <p:cNvCxnSpPr>
            <a:cxnSpLocks noChangeShapeType="1"/>
            <a:stCxn id="44045" idx="5"/>
            <a:endCxn id="44041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7" name="AutoShape 24"/>
          <p:cNvCxnSpPr>
            <a:cxnSpLocks noChangeShapeType="1"/>
            <a:stCxn id="284686" idx="5"/>
            <a:endCxn id="44045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8" name="AutoShape 25"/>
          <p:cNvCxnSpPr>
            <a:cxnSpLocks noChangeShapeType="1"/>
            <a:stCxn id="284686" idx="4"/>
            <a:endCxn id="284682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9" name="AutoShape 26"/>
          <p:cNvCxnSpPr>
            <a:cxnSpLocks noChangeShapeType="1"/>
            <a:stCxn id="284686" idx="6"/>
            <a:endCxn id="44042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60" name="AutoShape 27"/>
          <p:cNvCxnSpPr>
            <a:cxnSpLocks noChangeShapeType="1"/>
            <a:stCxn id="44042" idx="6"/>
            <a:endCxn id="44044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61" name="AutoShape 28"/>
          <p:cNvCxnSpPr>
            <a:cxnSpLocks noChangeShapeType="1"/>
            <a:stCxn id="44046" idx="3"/>
            <a:endCxn id="44044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534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50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951797-92C7-5A46-B01C-9ABFF535D85B}" type="slidenum">
              <a:rPr lang="en-US" sz="1400"/>
              <a:pPr eaLnBrk="1" hangingPunct="1"/>
              <a:t>72</a:t>
            </a:fld>
            <a:endParaRPr 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3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5065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06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45068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10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5711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5073" name="AutoShape 16"/>
          <p:cNvCxnSpPr>
            <a:cxnSpLocks noChangeShapeType="1"/>
            <a:stCxn id="285703" idx="2"/>
            <a:endCxn id="285710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4" name="AutoShape 17"/>
          <p:cNvCxnSpPr>
            <a:cxnSpLocks noChangeShapeType="1"/>
            <a:stCxn id="285703" idx="4"/>
            <a:endCxn id="45066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5" name="AutoShape 18"/>
          <p:cNvCxnSpPr>
            <a:cxnSpLocks noChangeShapeType="1"/>
            <a:stCxn id="45070" idx="2"/>
            <a:endCxn id="45066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6" name="AutoShape 19"/>
          <p:cNvCxnSpPr>
            <a:cxnSpLocks noChangeShapeType="1"/>
            <a:stCxn id="45068" idx="2"/>
            <a:endCxn id="45065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7" name="AutoShape 20"/>
          <p:cNvCxnSpPr>
            <a:cxnSpLocks noChangeShapeType="1"/>
            <a:stCxn id="45068" idx="3"/>
            <a:endCxn id="285711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8" name="AutoShape 21"/>
          <p:cNvCxnSpPr>
            <a:cxnSpLocks noChangeShapeType="1"/>
            <a:stCxn id="285706" idx="6"/>
            <a:endCxn id="285711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9" name="AutoShape 22"/>
          <p:cNvCxnSpPr>
            <a:cxnSpLocks noChangeShapeType="1"/>
            <a:stCxn id="45065" idx="4"/>
            <a:endCxn id="285711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80" name="AutoShape 23"/>
          <p:cNvCxnSpPr>
            <a:cxnSpLocks noChangeShapeType="1"/>
            <a:stCxn id="45069" idx="5"/>
            <a:endCxn id="45065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81" name="AutoShape 24"/>
          <p:cNvCxnSpPr>
            <a:cxnSpLocks noChangeShapeType="1"/>
            <a:stCxn id="285710" idx="5"/>
            <a:endCxn id="45069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82" name="AutoShape 25"/>
          <p:cNvCxnSpPr>
            <a:cxnSpLocks noChangeShapeType="1"/>
            <a:stCxn id="285710" idx="4"/>
            <a:endCxn id="285706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83" name="AutoShape 26"/>
          <p:cNvCxnSpPr>
            <a:cxnSpLocks noChangeShapeType="1"/>
            <a:stCxn id="285710" idx="6"/>
            <a:endCxn id="45066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84" name="AutoShape 27"/>
          <p:cNvCxnSpPr>
            <a:cxnSpLocks noChangeShapeType="1"/>
            <a:stCxn id="45066" idx="6"/>
            <a:endCxn id="45068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85" name="AutoShape 28"/>
          <p:cNvCxnSpPr>
            <a:cxnSpLocks noChangeShapeType="1"/>
            <a:stCxn id="45070" idx="3"/>
            <a:endCxn id="45068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721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60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AE12607-257F-2E44-9A4A-ADAFACA6BC47}" type="slidenum">
              <a:rPr lang="en-US" sz="1400"/>
              <a:pPr eaLnBrk="1" hangingPunct="1"/>
              <a:t>73</a:t>
            </a:fld>
            <a:endParaRPr 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27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6728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30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46092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32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6094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34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6735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6097" name="AutoShape 16"/>
          <p:cNvCxnSpPr>
            <a:cxnSpLocks noChangeShapeType="1"/>
            <a:stCxn id="286727" idx="2"/>
            <a:endCxn id="286734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8" name="AutoShape 17"/>
          <p:cNvCxnSpPr>
            <a:cxnSpLocks noChangeShapeType="1"/>
            <a:stCxn id="286727" idx="4"/>
            <a:endCxn id="46090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9" name="AutoShape 18"/>
          <p:cNvCxnSpPr>
            <a:cxnSpLocks noChangeShapeType="1"/>
            <a:stCxn id="46094" idx="2"/>
            <a:endCxn id="46090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0" name="AutoShape 19"/>
          <p:cNvCxnSpPr>
            <a:cxnSpLocks noChangeShapeType="1"/>
            <a:stCxn id="46092" idx="2"/>
            <a:endCxn id="286728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1" name="AutoShape 20"/>
          <p:cNvCxnSpPr>
            <a:cxnSpLocks noChangeShapeType="1"/>
            <a:stCxn id="46092" idx="3"/>
            <a:endCxn id="286735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2" name="AutoShape 21"/>
          <p:cNvCxnSpPr>
            <a:cxnSpLocks noChangeShapeType="1"/>
            <a:stCxn id="286730" idx="6"/>
            <a:endCxn id="286735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3" name="AutoShape 22"/>
          <p:cNvCxnSpPr>
            <a:cxnSpLocks noChangeShapeType="1"/>
            <a:stCxn id="286728" idx="4"/>
            <a:endCxn id="286735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4" name="AutoShape 23"/>
          <p:cNvCxnSpPr>
            <a:cxnSpLocks noChangeShapeType="1"/>
            <a:stCxn id="286732" idx="5"/>
            <a:endCxn id="286728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5" name="AutoShape 24"/>
          <p:cNvCxnSpPr>
            <a:cxnSpLocks noChangeShapeType="1"/>
            <a:stCxn id="286734" idx="5"/>
            <a:endCxn id="286732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6" name="AutoShape 25"/>
          <p:cNvCxnSpPr>
            <a:cxnSpLocks noChangeShapeType="1"/>
            <a:stCxn id="286734" idx="4"/>
            <a:endCxn id="286730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7" name="AutoShape 26"/>
          <p:cNvCxnSpPr>
            <a:cxnSpLocks noChangeShapeType="1"/>
            <a:stCxn id="286734" idx="6"/>
            <a:endCxn id="46090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8" name="AutoShape 27"/>
          <p:cNvCxnSpPr>
            <a:cxnSpLocks noChangeShapeType="1"/>
            <a:stCxn id="46090" idx="6"/>
            <a:endCxn id="46092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9" name="AutoShape 28"/>
          <p:cNvCxnSpPr>
            <a:cxnSpLocks noChangeShapeType="1"/>
            <a:stCxn id="46094" idx="3"/>
            <a:endCxn id="46092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617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79FD6C4-8C10-E745-B8F0-7CCFB0E65984}" type="slidenum">
              <a:rPr lang="en-US" sz="1400"/>
              <a:pPr eaLnBrk="1" hangingPunct="1"/>
              <a:t>74</a:t>
            </a:fld>
            <a:endParaRPr 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51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7752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47114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4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47116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6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47118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8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7759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7121" name="AutoShape 16"/>
          <p:cNvCxnSpPr>
            <a:cxnSpLocks noChangeShapeType="1"/>
            <a:stCxn id="287751" idx="2"/>
            <a:endCxn id="287758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2" name="AutoShape 17"/>
          <p:cNvCxnSpPr>
            <a:cxnSpLocks noChangeShapeType="1"/>
            <a:stCxn id="287751" idx="4"/>
            <a:endCxn id="47114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3" name="AutoShape 18"/>
          <p:cNvCxnSpPr>
            <a:cxnSpLocks noChangeShapeType="1"/>
            <a:stCxn id="47118" idx="2"/>
            <a:endCxn id="47114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4" name="AutoShape 19"/>
          <p:cNvCxnSpPr>
            <a:cxnSpLocks noChangeShapeType="1"/>
            <a:stCxn id="47116" idx="2"/>
            <a:endCxn id="287752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5" name="AutoShape 20"/>
          <p:cNvCxnSpPr>
            <a:cxnSpLocks noChangeShapeType="1"/>
            <a:stCxn id="47116" idx="3"/>
            <a:endCxn id="287759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6" name="AutoShape 21"/>
          <p:cNvCxnSpPr>
            <a:cxnSpLocks noChangeShapeType="1"/>
            <a:stCxn id="287754" idx="6"/>
            <a:endCxn id="287759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7" name="AutoShape 22"/>
          <p:cNvCxnSpPr>
            <a:cxnSpLocks noChangeShapeType="1"/>
            <a:stCxn id="287752" idx="4"/>
            <a:endCxn id="287759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8" name="AutoShape 23"/>
          <p:cNvCxnSpPr>
            <a:cxnSpLocks noChangeShapeType="1"/>
            <a:stCxn id="287756" idx="5"/>
            <a:endCxn id="287752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9" name="AutoShape 24"/>
          <p:cNvCxnSpPr>
            <a:cxnSpLocks noChangeShapeType="1"/>
            <a:stCxn id="287758" idx="5"/>
            <a:endCxn id="287756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30" name="AutoShape 25"/>
          <p:cNvCxnSpPr>
            <a:cxnSpLocks noChangeShapeType="1"/>
            <a:stCxn id="287758" idx="4"/>
            <a:endCxn id="287754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31" name="AutoShape 26"/>
          <p:cNvCxnSpPr>
            <a:cxnSpLocks noChangeShapeType="1"/>
            <a:stCxn id="287758" idx="6"/>
            <a:endCxn id="47114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32" name="AutoShape 27"/>
          <p:cNvCxnSpPr>
            <a:cxnSpLocks noChangeShapeType="1"/>
            <a:stCxn id="47114" idx="6"/>
            <a:endCxn id="47116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33" name="AutoShape 28"/>
          <p:cNvCxnSpPr>
            <a:cxnSpLocks noChangeShapeType="1"/>
            <a:stCxn id="47118" idx="3"/>
            <a:endCxn id="47116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425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9CCFA1-9C1F-3C4F-A685-E97E72088C30}" type="slidenum">
              <a:rPr lang="en-US" sz="1400"/>
              <a:pPr eaLnBrk="1" hangingPunct="1"/>
              <a:t>75</a:t>
            </a:fld>
            <a:endParaRPr 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75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8776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88777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8778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88779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88780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782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8783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8145" name="AutoShape 16"/>
          <p:cNvCxnSpPr>
            <a:cxnSpLocks noChangeShapeType="1"/>
            <a:stCxn id="288775" idx="2"/>
            <a:endCxn id="288782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6" name="AutoShape 17"/>
          <p:cNvCxnSpPr>
            <a:cxnSpLocks noChangeShapeType="1"/>
            <a:stCxn id="288775" idx="4"/>
            <a:endCxn id="288777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7" name="AutoShape 18"/>
          <p:cNvCxnSpPr>
            <a:cxnSpLocks noChangeShapeType="1"/>
            <a:stCxn id="48142" idx="2"/>
            <a:endCxn id="288777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8" name="AutoShape 19"/>
          <p:cNvCxnSpPr>
            <a:cxnSpLocks noChangeShapeType="1"/>
            <a:stCxn id="288779" idx="2"/>
            <a:endCxn id="288776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49" name="AutoShape 20"/>
          <p:cNvCxnSpPr>
            <a:cxnSpLocks noChangeShapeType="1"/>
            <a:stCxn id="288779" idx="3"/>
            <a:endCxn id="288783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0" name="AutoShape 21"/>
          <p:cNvCxnSpPr>
            <a:cxnSpLocks noChangeShapeType="1"/>
            <a:stCxn id="288778" idx="6"/>
            <a:endCxn id="288783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1" name="AutoShape 22"/>
          <p:cNvCxnSpPr>
            <a:cxnSpLocks noChangeShapeType="1"/>
            <a:stCxn id="288776" idx="4"/>
            <a:endCxn id="288783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2" name="AutoShape 23"/>
          <p:cNvCxnSpPr>
            <a:cxnSpLocks noChangeShapeType="1"/>
            <a:stCxn id="288780" idx="5"/>
            <a:endCxn id="288776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3" name="AutoShape 24"/>
          <p:cNvCxnSpPr>
            <a:cxnSpLocks noChangeShapeType="1"/>
            <a:stCxn id="288782" idx="5"/>
            <a:endCxn id="288780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4" name="AutoShape 25"/>
          <p:cNvCxnSpPr>
            <a:cxnSpLocks noChangeShapeType="1"/>
            <a:stCxn id="288782" idx="4"/>
            <a:endCxn id="288778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5" name="AutoShape 26"/>
          <p:cNvCxnSpPr>
            <a:cxnSpLocks noChangeShapeType="1"/>
            <a:stCxn id="288782" idx="6"/>
            <a:endCxn id="288777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6" name="AutoShape 27"/>
          <p:cNvCxnSpPr>
            <a:cxnSpLocks noChangeShapeType="1"/>
            <a:stCxn id="288777" idx="6"/>
            <a:endCxn id="288779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57" name="AutoShape 28"/>
          <p:cNvCxnSpPr>
            <a:cxnSpLocks noChangeShapeType="1"/>
            <a:stCxn id="48142" idx="3"/>
            <a:endCxn id="288779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706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DE7674-44D1-9D41-A00D-5B40CD9A99FC}" type="slidenum">
              <a:rPr lang="en-US" sz="1400"/>
              <a:pPr eaLnBrk="1" hangingPunct="1"/>
              <a:t>76</a:t>
            </a:fld>
            <a:endParaRPr 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799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9800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89801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89802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89803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89804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49166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806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9807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49169" name="AutoShape 16"/>
          <p:cNvCxnSpPr>
            <a:cxnSpLocks noChangeShapeType="1"/>
            <a:stCxn id="289799" idx="2"/>
            <a:endCxn id="289806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0" name="AutoShape 17"/>
          <p:cNvCxnSpPr>
            <a:cxnSpLocks noChangeShapeType="1"/>
            <a:stCxn id="289799" idx="4"/>
            <a:endCxn id="289801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1" name="AutoShape 18"/>
          <p:cNvCxnSpPr>
            <a:cxnSpLocks noChangeShapeType="1"/>
            <a:stCxn id="49166" idx="2"/>
            <a:endCxn id="289801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2" name="AutoShape 19"/>
          <p:cNvCxnSpPr>
            <a:cxnSpLocks noChangeShapeType="1"/>
            <a:stCxn id="289803" idx="2"/>
            <a:endCxn id="289800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3" name="AutoShape 20"/>
          <p:cNvCxnSpPr>
            <a:cxnSpLocks noChangeShapeType="1"/>
            <a:stCxn id="289803" idx="3"/>
            <a:endCxn id="289807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4" name="AutoShape 21"/>
          <p:cNvCxnSpPr>
            <a:cxnSpLocks noChangeShapeType="1"/>
            <a:stCxn id="289802" idx="6"/>
            <a:endCxn id="289807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5" name="AutoShape 22"/>
          <p:cNvCxnSpPr>
            <a:cxnSpLocks noChangeShapeType="1"/>
            <a:stCxn id="289800" idx="4"/>
            <a:endCxn id="289807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6" name="AutoShape 23"/>
          <p:cNvCxnSpPr>
            <a:cxnSpLocks noChangeShapeType="1"/>
            <a:stCxn id="289804" idx="5"/>
            <a:endCxn id="289800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7" name="AutoShape 24"/>
          <p:cNvCxnSpPr>
            <a:cxnSpLocks noChangeShapeType="1"/>
            <a:stCxn id="289806" idx="5"/>
            <a:endCxn id="289804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8" name="AutoShape 25"/>
          <p:cNvCxnSpPr>
            <a:cxnSpLocks noChangeShapeType="1"/>
            <a:stCxn id="289806" idx="4"/>
            <a:endCxn id="289802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79" name="AutoShape 26"/>
          <p:cNvCxnSpPr>
            <a:cxnSpLocks noChangeShapeType="1"/>
            <a:stCxn id="289806" idx="6"/>
            <a:endCxn id="289801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80" name="AutoShape 27"/>
          <p:cNvCxnSpPr>
            <a:cxnSpLocks noChangeShapeType="1"/>
            <a:stCxn id="289801" idx="6"/>
            <a:endCxn id="289803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81" name="AutoShape 28"/>
          <p:cNvCxnSpPr>
            <a:cxnSpLocks noChangeShapeType="1"/>
            <a:stCxn id="49166" idx="3"/>
            <a:endCxn id="289803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137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501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DAB730-09BA-B842-A44F-21DFCD61D797}" type="slidenum">
              <a:rPr lang="en-US" sz="1400"/>
              <a:pPr eaLnBrk="1" hangingPunct="1"/>
              <a:t>77</a:t>
            </a:fld>
            <a:endParaRPr 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23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90824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90825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90826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90827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90828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50190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30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0831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50193" name="AutoShape 16"/>
          <p:cNvCxnSpPr>
            <a:cxnSpLocks noChangeShapeType="1"/>
            <a:stCxn id="290823" idx="2"/>
            <a:endCxn id="290830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4" name="AutoShape 17"/>
          <p:cNvCxnSpPr>
            <a:cxnSpLocks noChangeShapeType="1"/>
            <a:stCxn id="290823" idx="4"/>
            <a:endCxn id="290825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5" name="AutoShape 18"/>
          <p:cNvCxnSpPr>
            <a:cxnSpLocks noChangeShapeType="1"/>
            <a:stCxn id="50190" idx="2"/>
            <a:endCxn id="290825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6" name="AutoShape 19"/>
          <p:cNvCxnSpPr>
            <a:cxnSpLocks noChangeShapeType="1"/>
            <a:stCxn id="290827" idx="2"/>
            <a:endCxn id="290824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7" name="AutoShape 20"/>
          <p:cNvCxnSpPr>
            <a:cxnSpLocks noChangeShapeType="1"/>
            <a:stCxn id="290827" idx="3"/>
            <a:endCxn id="290831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8" name="AutoShape 21"/>
          <p:cNvCxnSpPr>
            <a:cxnSpLocks noChangeShapeType="1"/>
            <a:stCxn id="290826" idx="6"/>
            <a:endCxn id="290831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199" name="AutoShape 22"/>
          <p:cNvCxnSpPr>
            <a:cxnSpLocks noChangeShapeType="1"/>
            <a:stCxn id="290824" idx="4"/>
            <a:endCxn id="290831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200" name="AutoShape 23"/>
          <p:cNvCxnSpPr>
            <a:cxnSpLocks noChangeShapeType="1"/>
            <a:stCxn id="290828" idx="5"/>
            <a:endCxn id="290824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201" name="AutoShape 24"/>
          <p:cNvCxnSpPr>
            <a:cxnSpLocks noChangeShapeType="1"/>
            <a:stCxn id="290830" idx="5"/>
            <a:endCxn id="290828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202" name="AutoShape 25"/>
          <p:cNvCxnSpPr>
            <a:cxnSpLocks noChangeShapeType="1"/>
            <a:stCxn id="290830" idx="4"/>
            <a:endCxn id="290826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203" name="AutoShape 26"/>
          <p:cNvCxnSpPr>
            <a:cxnSpLocks noChangeShapeType="1"/>
            <a:stCxn id="290830" idx="6"/>
            <a:endCxn id="290825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204" name="AutoShape 27"/>
          <p:cNvCxnSpPr>
            <a:cxnSpLocks noChangeShapeType="1"/>
            <a:stCxn id="290825" idx="6"/>
            <a:endCxn id="290827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205" name="AutoShape 28"/>
          <p:cNvCxnSpPr>
            <a:cxnSpLocks noChangeShapeType="1"/>
            <a:stCxn id="50190" idx="3"/>
            <a:endCxn id="290827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001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512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9300C6-BAE4-D74C-A5F8-DCAE8245ABD7}" type="slidenum">
              <a:rPr lang="en-US" sz="1400"/>
              <a:pPr eaLnBrk="1" hangingPunct="1"/>
              <a:t>78</a:t>
            </a:fld>
            <a:endParaRPr 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47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Tahom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91848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91849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91850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91851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91852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51214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1854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1855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51217" name="AutoShape 16"/>
          <p:cNvCxnSpPr>
            <a:cxnSpLocks noChangeShapeType="1"/>
            <a:stCxn id="291847" idx="2"/>
            <a:endCxn id="291854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18" name="AutoShape 17"/>
          <p:cNvCxnSpPr>
            <a:cxnSpLocks noChangeShapeType="1"/>
            <a:stCxn id="291847" idx="4"/>
            <a:endCxn id="291849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19" name="AutoShape 18"/>
          <p:cNvCxnSpPr>
            <a:cxnSpLocks noChangeShapeType="1"/>
            <a:stCxn id="51214" idx="2"/>
            <a:endCxn id="291849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20" name="AutoShape 19"/>
          <p:cNvCxnSpPr>
            <a:cxnSpLocks noChangeShapeType="1"/>
            <a:stCxn id="291851" idx="2"/>
            <a:endCxn id="291848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21" name="AutoShape 20"/>
          <p:cNvCxnSpPr>
            <a:cxnSpLocks noChangeShapeType="1"/>
            <a:stCxn id="291851" idx="3"/>
            <a:endCxn id="291855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22" name="AutoShape 21"/>
          <p:cNvCxnSpPr>
            <a:cxnSpLocks noChangeShapeType="1"/>
            <a:stCxn id="291850" idx="6"/>
            <a:endCxn id="291855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23" name="AutoShape 22"/>
          <p:cNvCxnSpPr>
            <a:cxnSpLocks noChangeShapeType="1"/>
            <a:stCxn id="291848" idx="4"/>
            <a:endCxn id="291855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24" name="AutoShape 23"/>
          <p:cNvCxnSpPr>
            <a:cxnSpLocks noChangeShapeType="1"/>
            <a:stCxn id="291852" idx="5"/>
            <a:endCxn id="291848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25" name="AutoShape 24"/>
          <p:cNvCxnSpPr>
            <a:cxnSpLocks noChangeShapeType="1"/>
            <a:stCxn id="291854" idx="5"/>
            <a:endCxn id="291852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26" name="AutoShape 25"/>
          <p:cNvCxnSpPr>
            <a:cxnSpLocks noChangeShapeType="1"/>
            <a:stCxn id="291854" idx="4"/>
            <a:endCxn id="291850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27" name="AutoShape 26"/>
          <p:cNvCxnSpPr>
            <a:cxnSpLocks noChangeShapeType="1"/>
            <a:stCxn id="291854" idx="6"/>
            <a:endCxn id="291849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28" name="AutoShape 27"/>
          <p:cNvCxnSpPr>
            <a:cxnSpLocks noChangeShapeType="1"/>
            <a:stCxn id="291849" idx="6"/>
            <a:endCxn id="291851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229" name="AutoShape 28"/>
          <p:cNvCxnSpPr>
            <a:cxnSpLocks noChangeShapeType="1"/>
            <a:stCxn id="51214" idx="3"/>
            <a:endCxn id="291851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222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7D862F-0DB0-7E49-BF24-AE0CEBBC26B2}" type="slidenum">
              <a:rPr lang="en-US" sz="1400"/>
              <a:pPr eaLnBrk="1" hangingPunct="1"/>
              <a:t>79</a:t>
            </a:fld>
            <a:endParaRPr 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Topological Sorting Example</a:t>
            </a:r>
            <a:r>
              <a:rPr lang="en-US" b="1">
                <a:latin typeface="Tahoma" charset="0"/>
              </a:rPr>
              <a:t> </a:t>
            </a:r>
            <a:endParaRPr lang="en-US">
              <a:latin typeface="Tahoma" charset="0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2236788" y="2719388"/>
            <a:ext cx="23812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4652963" y="3673475"/>
            <a:ext cx="23812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6875463" y="36734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2328863" y="5756275"/>
            <a:ext cx="2222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871" name="Oval 7"/>
          <p:cNvSpPr>
            <a:spLocks noChangeArrowheads="1"/>
          </p:cNvSpPr>
          <p:nvPr/>
        </p:nvSpPr>
        <p:spPr bwMode="auto">
          <a:xfrm>
            <a:off x="4257675" y="17526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92872" name="Oval 8"/>
          <p:cNvSpPr>
            <a:spLocks noChangeArrowheads="1"/>
          </p:cNvSpPr>
          <p:nvPr/>
        </p:nvSpPr>
        <p:spPr bwMode="auto">
          <a:xfrm>
            <a:off x="4329113" y="44958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92873" name="Oval 9"/>
          <p:cNvSpPr>
            <a:spLocks noChangeArrowheads="1"/>
          </p:cNvSpPr>
          <p:nvPr/>
        </p:nvSpPr>
        <p:spPr bwMode="auto">
          <a:xfrm>
            <a:off x="4543425" y="30892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92874" name="Oval 10"/>
          <p:cNvSpPr>
            <a:spLocks noChangeArrowheads="1"/>
          </p:cNvSpPr>
          <p:nvPr/>
        </p:nvSpPr>
        <p:spPr bwMode="auto">
          <a:xfrm>
            <a:off x="2419350" y="49053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92875" name="Oval 11"/>
          <p:cNvSpPr>
            <a:spLocks noChangeArrowheads="1"/>
          </p:cNvSpPr>
          <p:nvPr/>
        </p:nvSpPr>
        <p:spPr bwMode="auto">
          <a:xfrm>
            <a:off x="6162675" y="3622675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92876" name="Oval 12"/>
          <p:cNvSpPr>
            <a:spLocks noChangeArrowheads="1"/>
          </p:cNvSpPr>
          <p:nvPr/>
        </p:nvSpPr>
        <p:spPr bwMode="auto">
          <a:xfrm>
            <a:off x="3416300" y="36020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292877" name="Oval 13"/>
          <p:cNvSpPr>
            <a:spLocks noChangeArrowheads="1"/>
          </p:cNvSpPr>
          <p:nvPr/>
        </p:nvSpPr>
        <p:spPr bwMode="auto">
          <a:xfrm>
            <a:off x="6788150" y="19256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Tahoma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2878" name="Oval 14"/>
          <p:cNvSpPr>
            <a:spLocks noChangeArrowheads="1"/>
          </p:cNvSpPr>
          <p:nvPr/>
        </p:nvSpPr>
        <p:spPr bwMode="auto">
          <a:xfrm>
            <a:off x="2305050" y="2667000"/>
            <a:ext cx="555625" cy="566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>
            <a:off x="4624388" y="56213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Tahoma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52241" name="AutoShape 16"/>
          <p:cNvCxnSpPr>
            <a:cxnSpLocks noChangeShapeType="1"/>
            <a:stCxn id="292871" idx="2"/>
            <a:endCxn id="292878" idx="7"/>
          </p:cNvCxnSpPr>
          <p:nvPr/>
        </p:nvCxnSpPr>
        <p:spPr bwMode="auto">
          <a:xfrm flipH="1">
            <a:off x="2779713" y="2036763"/>
            <a:ext cx="1458912" cy="693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2" name="AutoShape 17"/>
          <p:cNvCxnSpPr>
            <a:cxnSpLocks noChangeShapeType="1"/>
            <a:stCxn id="292871" idx="4"/>
            <a:endCxn id="292873" idx="0"/>
          </p:cNvCxnSpPr>
          <p:nvPr/>
        </p:nvCxnSpPr>
        <p:spPr bwMode="auto">
          <a:xfrm>
            <a:off x="4535488" y="2338388"/>
            <a:ext cx="285750" cy="731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3" name="AutoShape 18"/>
          <p:cNvCxnSpPr>
            <a:cxnSpLocks noChangeShapeType="1"/>
            <a:stCxn id="292877" idx="2"/>
            <a:endCxn id="292873" idx="7"/>
          </p:cNvCxnSpPr>
          <p:nvPr/>
        </p:nvCxnSpPr>
        <p:spPr bwMode="auto">
          <a:xfrm flipH="1">
            <a:off x="5018088" y="2209800"/>
            <a:ext cx="1751012" cy="942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4" name="AutoShape 19"/>
          <p:cNvCxnSpPr>
            <a:cxnSpLocks noChangeShapeType="1"/>
            <a:stCxn id="292875" idx="2"/>
            <a:endCxn id="292872" idx="7"/>
          </p:cNvCxnSpPr>
          <p:nvPr/>
        </p:nvCxnSpPr>
        <p:spPr bwMode="auto">
          <a:xfrm flipH="1">
            <a:off x="4803775" y="3906838"/>
            <a:ext cx="1339850" cy="652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5" name="AutoShape 20"/>
          <p:cNvCxnSpPr>
            <a:cxnSpLocks noChangeShapeType="1"/>
            <a:stCxn id="292875" idx="3"/>
            <a:endCxn id="292879" idx="7"/>
          </p:cNvCxnSpPr>
          <p:nvPr/>
        </p:nvCxnSpPr>
        <p:spPr bwMode="auto">
          <a:xfrm flipH="1">
            <a:off x="5099050" y="4125913"/>
            <a:ext cx="1144588" cy="1558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6" name="AutoShape 21"/>
          <p:cNvCxnSpPr>
            <a:cxnSpLocks noChangeShapeType="1"/>
            <a:stCxn id="292874" idx="6"/>
            <a:endCxn id="292879" idx="2"/>
          </p:cNvCxnSpPr>
          <p:nvPr/>
        </p:nvCxnSpPr>
        <p:spPr bwMode="auto">
          <a:xfrm>
            <a:off x="2994025" y="5189538"/>
            <a:ext cx="161131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7" name="AutoShape 22"/>
          <p:cNvCxnSpPr>
            <a:cxnSpLocks noChangeShapeType="1"/>
            <a:stCxn id="292872" idx="4"/>
            <a:endCxn id="292879" idx="1"/>
          </p:cNvCxnSpPr>
          <p:nvPr/>
        </p:nvCxnSpPr>
        <p:spPr bwMode="auto">
          <a:xfrm>
            <a:off x="4606925" y="5081588"/>
            <a:ext cx="98425" cy="603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8" name="AutoShape 23"/>
          <p:cNvCxnSpPr>
            <a:cxnSpLocks noChangeShapeType="1"/>
            <a:stCxn id="292876" idx="5"/>
            <a:endCxn id="292872" idx="1"/>
          </p:cNvCxnSpPr>
          <p:nvPr/>
        </p:nvCxnSpPr>
        <p:spPr bwMode="auto">
          <a:xfrm>
            <a:off x="3890963" y="4105275"/>
            <a:ext cx="519112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49" name="AutoShape 24"/>
          <p:cNvCxnSpPr>
            <a:cxnSpLocks noChangeShapeType="1"/>
            <a:stCxn id="292878" idx="5"/>
            <a:endCxn id="292876" idx="1"/>
          </p:cNvCxnSpPr>
          <p:nvPr/>
        </p:nvCxnSpPr>
        <p:spPr bwMode="auto">
          <a:xfrm>
            <a:off x="2779713" y="3170238"/>
            <a:ext cx="717550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50" name="AutoShape 25"/>
          <p:cNvCxnSpPr>
            <a:cxnSpLocks noChangeShapeType="1"/>
            <a:stCxn id="292878" idx="4"/>
            <a:endCxn id="292874" idx="0"/>
          </p:cNvCxnSpPr>
          <p:nvPr/>
        </p:nvCxnSpPr>
        <p:spPr bwMode="auto">
          <a:xfrm>
            <a:off x="2582863" y="3252788"/>
            <a:ext cx="114300" cy="1633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51" name="AutoShape 26"/>
          <p:cNvCxnSpPr>
            <a:cxnSpLocks noChangeShapeType="1"/>
            <a:stCxn id="292878" idx="6"/>
            <a:endCxn id="292873" idx="2"/>
          </p:cNvCxnSpPr>
          <p:nvPr/>
        </p:nvCxnSpPr>
        <p:spPr bwMode="auto">
          <a:xfrm>
            <a:off x="2879725" y="2951163"/>
            <a:ext cx="1644650" cy="422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52" name="AutoShape 27"/>
          <p:cNvCxnSpPr>
            <a:cxnSpLocks noChangeShapeType="1"/>
            <a:stCxn id="292873" idx="6"/>
            <a:endCxn id="292875" idx="1"/>
          </p:cNvCxnSpPr>
          <p:nvPr/>
        </p:nvCxnSpPr>
        <p:spPr bwMode="auto">
          <a:xfrm>
            <a:off x="5118100" y="3373438"/>
            <a:ext cx="1125538" cy="312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253" name="AutoShape 28"/>
          <p:cNvCxnSpPr>
            <a:cxnSpLocks noChangeShapeType="1"/>
            <a:stCxn id="292877" idx="3"/>
            <a:endCxn id="292875" idx="7"/>
          </p:cNvCxnSpPr>
          <p:nvPr/>
        </p:nvCxnSpPr>
        <p:spPr bwMode="auto">
          <a:xfrm flipH="1">
            <a:off x="6637338" y="2428875"/>
            <a:ext cx="231775" cy="1257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254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A50DE4-08C2-AA4F-917F-1775BED560EC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029200" y="1600200"/>
            <a:ext cx="3733800" cy="1600200"/>
          </a:xfrm>
        </p:spPr>
        <p:txBody>
          <a:bodyPr/>
          <a:lstStyle/>
          <a:p>
            <a:pPr marL="114300" indent="-114300" eaLnBrk="1" hangingPunct="1">
              <a:buFont typeface="Wingdings" charset="0"/>
              <a:buNone/>
            </a:pPr>
            <a:r>
              <a:rPr lang="en-US" sz="2400">
                <a:latin typeface="Tahoma" charset="0"/>
              </a:rPr>
              <a:t>Notation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   n	</a:t>
            </a:r>
            <a:r>
              <a:rPr lang="en-US" sz="2000">
                <a:latin typeface="Tahoma" charset="0"/>
              </a:rPr>
              <a:t>number of vertices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   m	</a:t>
            </a:r>
            <a:r>
              <a:rPr lang="en-US" sz="2000">
                <a:latin typeface="Tahoma" charset="0"/>
              </a:rPr>
              <a:t>number of edges</a:t>
            </a:r>
          </a:p>
          <a:p>
            <a:pPr marL="1371600" lvl="1" indent="-914400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deg(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 i="1">
                <a:latin typeface="Times New Roman" charset="0"/>
              </a:rPr>
              <a:t>	</a:t>
            </a:r>
            <a:r>
              <a:rPr lang="en-US" sz="2000">
                <a:latin typeface="Tahoma" charset="0"/>
              </a:rPr>
              <a:t>degree of vertex </a:t>
            </a:r>
            <a:r>
              <a:rPr lang="en-US" sz="2000" b="1" i="1">
                <a:latin typeface="Times New Roman" charset="0"/>
              </a:rPr>
              <a:t>v</a:t>
            </a:r>
            <a:endParaRPr lang="en-US" sz="2000">
              <a:latin typeface="Tahoma" charset="0"/>
            </a:endParaRPr>
          </a:p>
        </p:txBody>
      </p:sp>
      <p:sp>
        <p:nvSpPr>
          <p:cNvPr id="2458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701675" y="1600200"/>
            <a:ext cx="365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dirty="0" smtClean="0">
                <a:solidFill>
                  <a:schemeClr val="tx2"/>
                </a:solidFill>
                <a:latin typeface="Tahoma" charset="0"/>
              </a:rPr>
              <a:t>Theorem 13.6:</a:t>
            </a:r>
            <a:endParaRPr lang="en-US" sz="1600" dirty="0">
              <a:solidFill>
                <a:schemeClr val="tx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dirty="0" err="1">
                <a:latin typeface="Symbol" charset="0"/>
              </a:rPr>
              <a:t>S</a:t>
            </a:r>
            <a:r>
              <a:rPr lang="en-US" sz="1400" b="1" i="1" baseline="-25000" dirty="0" err="1">
                <a:latin typeface="Times New Roman" charset="0"/>
              </a:rPr>
              <a:t>v</a:t>
            </a:r>
            <a:r>
              <a:rPr lang="en-US" sz="1400" b="1" i="1" baseline="-25000" dirty="0">
                <a:latin typeface="Times New Roman" charset="0"/>
              </a:rPr>
              <a:t> </a:t>
            </a:r>
            <a:r>
              <a:rPr lang="en-US" sz="1400" dirty="0" err="1">
                <a:latin typeface="Times New Roman" charset="0"/>
              </a:rPr>
              <a:t>deg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v</a:t>
            </a:r>
            <a:r>
              <a:rPr lang="en-US" sz="1400" dirty="0">
                <a:latin typeface="Times New Roman" charset="0"/>
              </a:rPr>
              <a:t>)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Symbol" charset="0"/>
              </a:rPr>
              <a:t>= </a:t>
            </a:r>
            <a:r>
              <a:rPr lang="en-US" sz="1400" dirty="0" smtClean="0">
                <a:latin typeface="Times New Roman" charset="0"/>
              </a:rPr>
              <a:t>2</a:t>
            </a:r>
            <a:r>
              <a:rPr lang="en-US" sz="1400" b="1" i="1" dirty="0" smtClean="0">
                <a:latin typeface="Times New Roman" charset="0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Tahoma" charset="0"/>
              </a:rPr>
              <a:t>Proof</a:t>
            </a:r>
            <a:r>
              <a:rPr lang="en-US" sz="1400" dirty="0">
                <a:solidFill>
                  <a:srgbClr val="000000"/>
                </a:solidFill>
                <a:latin typeface="Tahoma" charset="0"/>
              </a:rPr>
              <a:t>:</a:t>
            </a:r>
            <a:r>
              <a:rPr lang="en-US" sz="1400" dirty="0">
                <a:latin typeface="Tahoma" charset="0"/>
              </a:rPr>
              <a:t> each edge is counted twice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dirty="0" smtClean="0">
                <a:solidFill>
                  <a:schemeClr val="tx2"/>
                </a:solidFill>
                <a:latin typeface="Tahoma" charset="0"/>
              </a:rPr>
              <a:t>Theorem 13.8 (part 1):</a:t>
            </a:r>
            <a:endParaRPr lang="en-US" sz="1600" dirty="0">
              <a:solidFill>
                <a:schemeClr val="tx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In an undirected graph with no self-loops and no multiple edges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 	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b="1" i="1" dirty="0">
                <a:latin typeface="Times New Roman" charset="0"/>
              </a:rPr>
              <a:t>m </a:t>
            </a:r>
            <a:r>
              <a:rPr lang="en-US" sz="1400" b="1" dirty="0">
                <a:latin typeface="Symbol" charset="0"/>
                <a:sym typeface="Symbol" charset="0"/>
              </a:rPr>
              <a:t> </a:t>
            </a:r>
            <a:r>
              <a:rPr lang="en-US" sz="1400" b="1" i="1" dirty="0">
                <a:latin typeface="Times New Roman" charset="0"/>
              </a:rPr>
              <a:t>n 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n </a:t>
            </a:r>
            <a:r>
              <a:rPr lang="en-US" sz="1400" b="1" dirty="0">
                <a:latin typeface="Symbol" charset="0"/>
              </a:rPr>
              <a:t>-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</a:rPr>
              <a:t>1)</a:t>
            </a:r>
            <a:r>
              <a:rPr lang="en-US" sz="1400" b="1" dirty="0">
                <a:latin typeface="Symbol" charset="0"/>
              </a:rPr>
              <a:t>/</a:t>
            </a:r>
            <a:r>
              <a:rPr lang="en-US" sz="1400" dirty="0">
                <a:latin typeface="Times New Roman" charset="0"/>
              </a:rPr>
              <a:t>2</a:t>
            </a:r>
            <a:endParaRPr lang="en-US" sz="1400" baseline="30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dirty="0">
                <a:solidFill>
                  <a:srgbClr val="000000"/>
                </a:solidFill>
                <a:latin typeface="Tahoma" charset="0"/>
              </a:rPr>
              <a:t>Proof:</a:t>
            </a:r>
            <a:r>
              <a:rPr lang="en-US" sz="1400" dirty="0">
                <a:latin typeface="Tahoma" charset="0"/>
              </a:rPr>
              <a:t> each vertex has degree at most 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n </a:t>
            </a:r>
            <a:r>
              <a:rPr lang="en-US" sz="1400" b="1" dirty="0">
                <a:latin typeface="Symbol" charset="0"/>
              </a:rPr>
              <a:t>-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</a:rPr>
              <a:t>1)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2"/>
                </a:solidFill>
                <a:latin typeface="Tahoma" charset="0"/>
              </a:rPr>
              <a:t>Theorem </a:t>
            </a:r>
            <a:r>
              <a:rPr lang="en-US" sz="1600" dirty="0" smtClean="0">
                <a:solidFill>
                  <a:schemeClr val="tx2"/>
                </a:solidFill>
                <a:latin typeface="Tahoma" charset="0"/>
              </a:rPr>
              <a:t>13.7: </a:t>
            </a:r>
            <a:r>
              <a:rPr lang="en-US" sz="1600" dirty="0" smtClean="0">
                <a:latin typeface="Tahoma" charset="0"/>
              </a:rPr>
              <a:t>In directed graph</a:t>
            </a:r>
            <a:endParaRPr lang="en-US" sz="16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800" b="1" dirty="0" err="1">
                <a:latin typeface="Symbol" charset="0"/>
              </a:rPr>
              <a:t>S</a:t>
            </a:r>
            <a:r>
              <a:rPr lang="en-US" sz="1400" b="1" i="1" baseline="-25000" dirty="0" err="1">
                <a:latin typeface="Times New Roman" charset="0"/>
              </a:rPr>
              <a:t>v</a:t>
            </a:r>
            <a:r>
              <a:rPr lang="en-US" sz="1400" b="1" i="1" baseline="-25000" dirty="0">
                <a:latin typeface="Times New Roman" charset="0"/>
              </a:rPr>
              <a:t> </a:t>
            </a:r>
            <a:r>
              <a:rPr lang="en-US" sz="1400" b="1" i="1" dirty="0" err="1" smtClean="0">
                <a:latin typeface="Times New Roman" charset="0"/>
              </a:rPr>
              <a:t>In</a:t>
            </a:r>
            <a:r>
              <a:rPr lang="en-US" sz="1400" dirty="0" err="1" smtClean="0">
                <a:latin typeface="Times New Roman" charset="0"/>
              </a:rPr>
              <a:t>deg</a:t>
            </a:r>
            <a:r>
              <a:rPr lang="en-US" sz="1400" dirty="0" smtClean="0">
                <a:latin typeface="Times New Roman" charset="0"/>
              </a:rPr>
              <a:t>(</a:t>
            </a:r>
            <a:r>
              <a:rPr lang="en-US" sz="1400" b="1" i="1" dirty="0" smtClean="0">
                <a:latin typeface="Times New Roman" charset="0"/>
              </a:rPr>
              <a:t>v</a:t>
            </a:r>
            <a:r>
              <a:rPr lang="en-US" sz="1400" dirty="0">
                <a:latin typeface="Times New Roman" charset="0"/>
              </a:rPr>
              <a:t>)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Symbol" charset="0"/>
              </a:rPr>
              <a:t>= </a:t>
            </a:r>
            <a:r>
              <a:rPr lang="en-US" sz="1800" b="1" dirty="0" err="1">
                <a:latin typeface="Symbol" charset="0"/>
              </a:rPr>
              <a:t>S</a:t>
            </a:r>
            <a:r>
              <a:rPr lang="en-US" sz="1400" b="1" i="1" baseline="-25000" dirty="0" err="1">
                <a:latin typeface="Times New Roman" charset="0"/>
              </a:rPr>
              <a:t>v</a:t>
            </a:r>
            <a:r>
              <a:rPr lang="en-US" sz="1400" b="1" i="1" baseline="-25000" dirty="0">
                <a:latin typeface="Times New Roman" charset="0"/>
              </a:rPr>
              <a:t> </a:t>
            </a:r>
            <a:r>
              <a:rPr lang="en-US" sz="1400" b="1" i="1" dirty="0" err="1" smtClean="0">
                <a:latin typeface="Times New Roman" charset="0"/>
              </a:rPr>
              <a:t>Out</a:t>
            </a:r>
            <a:r>
              <a:rPr lang="en-US" sz="1400" dirty="0" err="1" smtClean="0">
                <a:latin typeface="Times New Roman" charset="0"/>
              </a:rPr>
              <a:t>deg</a:t>
            </a:r>
            <a:r>
              <a:rPr lang="en-US" sz="1400" dirty="0" smtClean="0">
                <a:latin typeface="Times New Roman" charset="0"/>
              </a:rPr>
              <a:t>(</a:t>
            </a:r>
            <a:r>
              <a:rPr lang="en-US" sz="1400" b="1" i="1" dirty="0" smtClean="0">
                <a:latin typeface="Times New Roman" charset="0"/>
              </a:rPr>
              <a:t>v</a:t>
            </a:r>
            <a:r>
              <a:rPr lang="en-US" sz="1400" dirty="0" smtClean="0">
                <a:latin typeface="Times New Roman" charset="0"/>
              </a:rPr>
              <a:t>)=</a:t>
            </a:r>
            <a:r>
              <a:rPr lang="en-US" sz="1400" b="1" i="1" dirty="0" smtClean="0">
                <a:latin typeface="Times New Roman" charset="0"/>
              </a:rPr>
              <a:t> m</a:t>
            </a:r>
            <a:endParaRPr lang="en-US" sz="14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ahoma" charset="0"/>
              </a:rPr>
              <a:t>Proof:</a:t>
            </a:r>
            <a:r>
              <a:rPr lang="en-US" sz="1400" dirty="0">
                <a:latin typeface="Tahoma" charset="0"/>
              </a:rPr>
              <a:t> </a:t>
            </a:r>
            <a:r>
              <a:rPr lang="en-US" sz="1400" dirty="0" smtClean="0">
                <a:latin typeface="Tahoma" charset="0"/>
              </a:rPr>
              <a:t>Each edge contributes one unit to sum of </a:t>
            </a:r>
            <a:r>
              <a:rPr lang="en-US" sz="1400" dirty="0" err="1" smtClean="0">
                <a:latin typeface="Tahoma" charset="0"/>
              </a:rPr>
              <a:t>indegrees</a:t>
            </a:r>
            <a:r>
              <a:rPr lang="en-US" sz="1400" dirty="0" smtClean="0">
                <a:latin typeface="Tahoma" charset="0"/>
              </a:rPr>
              <a:t>.</a:t>
            </a:r>
            <a:endParaRPr lang="en-US" sz="1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2"/>
                </a:solidFill>
                <a:latin typeface="Tahoma" charset="0"/>
              </a:rPr>
              <a:t>Theorem </a:t>
            </a:r>
            <a:r>
              <a:rPr lang="en-US" sz="1600" dirty="0" smtClean="0">
                <a:solidFill>
                  <a:schemeClr val="tx2"/>
                </a:solidFill>
                <a:latin typeface="Tahoma" charset="0"/>
              </a:rPr>
              <a:t>13.8 (part 2):</a:t>
            </a:r>
            <a:endParaRPr lang="en-US" sz="1600" dirty="0">
              <a:solidFill>
                <a:schemeClr val="tx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400" dirty="0">
                <a:latin typeface="Tahoma" charset="0"/>
              </a:rPr>
              <a:t>In an </a:t>
            </a:r>
            <a:r>
              <a:rPr lang="en-US" sz="1400" dirty="0" smtClean="0">
                <a:latin typeface="Tahoma" charset="0"/>
              </a:rPr>
              <a:t>directed </a:t>
            </a:r>
            <a:r>
              <a:rPr lang="en-US" sz="1400" dirty="0">
                <a:latin typeface="Tahoma" charset="0"/>
              </a:rPr>
              <a:t>graph with no self-loops and no multiple edges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400" dirty="0">
                <a:latin typeface="Tahoma" charset="0"/>
              </a:rPr>
              <a:t> 	</a:t>
            </a:r>
            <a:r>
              <a:rPr lang="en-US" sz="1400" dirty="0">
                <a:latin typeface="Times New Roman" charset="0"/>
              </a:rPr>
              <a:t> </a:t>
            </a:r>
            <a:r>
              <a:rPr lang="en-US" sz="1400" b="1" i="1" dirty="0">
                <a:latin typeface="Times New Roman" charset="0"/>
              </a:rPr>
              <a:t>m </a:t>
            </a:r>
            <a:r>
              <a:rPr lang="en-US" sz="1400" b="1" dirty="0">
                <a:latin typeface="Symbol" charset="0"/>
                <a:sym typeface="Symbol" charset="0"/>
              </a:rPr>
              <a:t> </a:t>
            </a:r>
            <a:r>
              <a:rPr lang="en-US" sz="1400" b="1" i="1" dirty="0">
                <a:latin typeface="Times New Roman" charset="0"/>
              </a:rPr>
              <a:t>n 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n </a:t>
            </a:r>
            <a:r>
              <a:rPr lang="en-US" sz="1400" b="1" dirty="0">
                <a:latin typeface="Symbol" charset="0"/>
              </a:rPr>
              <a:t>-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</a:rPr>
              <a:t>1</a:t>
            </a:r>
            <a:r>
              <a:rPr lang="en-US" sz="1400" dirty="0" smtClean="0">
                <a:latin typeface="Times New Roman" charset="0"/>
              </a:rPr>
              <a:t>)</a:t>
            </a:r>
            <a:endParaRPr lang="en-US" sz="1400" baseline="300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ahoma" charset="0"/>
              </a:rPr>
              <a:t>Proof:</a:t>
            </a:r>
            <a:r>
              <a:rPr lang="en-US" sz="1400" dirty="0">
                <a:latin typeface="Tahoma" charset="0"/>
              </a:rPr>
              <a:t> </a:t>
            </a:r>
            <a:r>
              <a:rPr lang="en-US" sz="1400" dirty="0" smtClean="0">
                <a:latin typeface="Tahoma" charset="0"/>
              </a:rPr>
              <a:t>The maximum </a:t>
            </a:r>
            <a:r>
              <a:rPr lang="en-US" sz="1400" dirty="0" err="1" smtClean="0">
                <a:latin typeface="Tahoma" charset="0"/>
              </a:rPr>
              <a:t>indegree</a:t>
            </a:r>
            <a:r>
              <a:rPr lang="en-US" sz="1400" dirty="0" smtClean="0">
                <a:latin typeface="Tahoma" charset="0"/>
              </a:rPr>
              <a:t> of a vertex is </a:t>
            </a:r>
            <a:r>
              <a:rPr lang="en-US" sz="1400" dirty="0">
                <a:latin typeface="Times New Roman" charset="0"/>
              </a:rPr>
              <a:t>(</a:t>
            </a:r>
            <a:r>
              <a:rPr lang="en-US" sz="1400" b="1" i="1" dirty="0">
                <a:latin typeface="Times New Roman" charset="0"/>
              </a:rPr>
              <a:t>n </a:t>
            </a:r>
            <a:r>
              <a:rPr lang="en-US" sz="1400" b="1" dirty="0">
                <a:latin typeface="Symbol" charset="0"/>
              </a:rPr>
              <a:t>-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</a:rPr>
              <a:t>1</a:t>
            </a:r>
            <a:r>
              <a:rPr lang="en-US" sz="1400" dirty="0" smtClean="0">
                <a:latin typeface="Times New Roman" charset="0"/>
              </a:rPr>
              <a:t>). The result follows from 13.7.</a:t>
            </a:r>
            <a:endParaRPr lang="en-US" sz="1400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1600" dirty="0">
              <a:solidFill>
                <a:schemeClr val="tx2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700" dirty="0">
              <a:latin typeface="Times New Roman" charset="0"/>
            </a:endParaRP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2672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5181600" y="3540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5181600" y="5445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60960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86" name="AutoShape 9"/>
          <p:cNvCxnSpPr>
            <a:cxnSpLocks noChangeShapeType="1"/>
            <a:stCxn id="24583" idx="5"/>
            <a:endCxn id="24585" idx="1"/>
          </p:cNvCxnSpPr>
          <p:nvPr/>
        </p:nvCxnSpPr>
        <p:spPr bwMode="auto">
          <a:xfrm>
            <a:off x="54419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0"/>
          <p:cNvCxnSpPr>
            <a:cxnSpLocks noChangeShapeType="1"/>
            <a:stCxn id="24583" idx="3"/>
            <a:endCxn id="24582" idx="7"/>
          </p:cNvCxnSpPr>
          <p:nvPr/>
        </p:nvCxnSpPr>
        <p:spPr bwMode="auto">
          <a:xfrm flipH="1">
            <a:off x="45275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1"/>
          <p:cNvCxnSpPr>
            <a:cxnSpLocks noChangeShapeType="1"/>
            <a:stCxn id="24584" idx="1"/>
            <a:endCxn id="24582" idx="5"/>
          </p:cNvCxnSpPr>
          <p:nvPr/>
        </p:nvCxnSpPr>
        <p:spPr bwMode="auto">
          <a:xfrm flipH="1" flipV="1">
            <a:off x="45275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/>
          <p:cNvCxnSpPr>
            <a:cxnSpLocks noChangeShapeType="1"/>
            <a:stCxn id="24585" idx="3"/>
            <a:endCxn id="24584" idx="7"/>
          </p:cNvCxnSpPr>
          <p:nvPr/>
        </p:nvCxnSpPr>
        <p:spPr bwMode="auto">
          <a:xfrm flipH="1">
            <a:off x="54419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/>
          <p:cNvCxnSpPr>
            <a:cxnSpLocks noChangeShapeType="1"/>
            <a:stCxn id="24585" idx="2"/>
            <a:endCxn id="24582" idx="6"/>
          </p:cNvCxnSpPr>
          <p:nvPr/>
        </p:nvCxnSpPr>
        <p:spPr bwMode="auto">
          <a:xfrm flipH="1">
            <a:off x="4581525" y="4606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/>
          <p:cNvCxnSpPr>
            <a:cxnSpLocks noChangeShapeType="1"/>
            <a:stCxn id="24584" idx="0"/>
            <a:endCxn id="24583" idx="4"/>
          </p:cNvCxnSpPr>
          <p:nvPr/>
        </p:nvCxnSpPr>
        <p:spPr bwMode="auto">
          <a:xfrm flipV="1">
            <a:off x="5334000" y="3854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92" name="Rectangle 1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477000" y="3429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Example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  <a:sym typeface="Symbol" charset="0"/>
              </a:rPr>
              <a:t>= </a:t>
            </a:r>
            <a:r>
              <a:rPr lang="en-US">
                <a:latin typeface="Times New Roman" charset="0"/>
              </a:rPr>
              <a:t>4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m </a:t>
            </a:r>
            <a:r>
              <a:rPr lang="en-US" b="1">
                <a:latin typeface="Symbol" charset="0"/>
                <a:sym typeface="Symbol" charset="0"/>
              </a:rPr>
              <a:t>= </a:t>
            </a:r>
            <a:r>
              <a:rPr lang="en-US">
                <a:latin typeface="Times New Roman" charset="0"/>
              </a:rPr>
              <a:t>6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>
                <a:latin typeface="Times New Roman" charset="0"/>
              </a:rPr>
              <a:t>deg(</a:t>
            </a:r>
            <a:r>
              <a:rPr lang="en-US" b="1" i="1">
                <a:latin typeface="Times New Roman" charset="0"/>
              </a:rPr>
              <a:t>v</a:t>
            </a:r>
            <a:r>
              <a:rPr lang="en-US">
                <a:latin typeface="Times New Roman" charset="0"/>
              </a:rPr>
              <a:t>)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Symbol" charset="0"/>
              </a:rPr>
              <a:t>= </a:t>
            </a:r>
            <a:r>
              <a:rPr lang="en-US">
                <a:latin typeface="Times New Roman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21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2B556D3-8E57-D146-80D0-DCB2223B2F23}" type="slidenum">
              <a:rPr lang="en-US"/>
              <a:pPr/>
              <a:t>80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 dirty="0" err="1" smtClean="0"/>
              <a:t>Biconnected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653" name="Freeform 581"/>
          <p:cNvSpPr>
            <a:spLocks/>
          </p:cNvSpPr>
          <p:nvPr/>
        </p:nvSpPr>
        <p:spPr bwMode="auto">
          <a:xfrm>
            <a:off x="5534025" y="3165475"/>
            <a:ext cx="2419350" cy="2195513"/>
          </a:xfrm>
          <a:custGeom>
            <a:avLst/>
            <a:gdLst>
              <a:gd name="T0" fmla="*/ 234 w 1524"/>
              <a:gd name="T1" fmla="*/ 264 h 1383"/>
              <a:gd name="T2" fmla="*/ 1134 w 1524"/>
              <a:gd name="T3" fmla="*/ 180 h 1383"/>
              <a:gd name="T4" fmla="*/ 1416 w 1524"/>
              <a:gd name="T5" fmla="*/ 924 h 1383"/>
              <a:gd name="T6" fmla="*/ 486 w 1524"/>
              <a:gd name="T7" fmla="*/ 1362 h 1383"/>
              <a:gd name="T8" fmla="*/ 72 w 1524"/>
              <a:gd name="T9" fmla="*/ 1050 h 1383"/>
              <a:gd name="T10" fmla="*/ 234 w 1524"/>
              <a:gd name="T11" fmla="*/ 264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4" h="1383">
                <a:moveTo>
                  <a:pt x="234" y="264"/>
                </a:moveTo>
                <a:cubicBezTo>
                  <a:pt x="414" y="0"/>
                  <a:pt x="954" y="61"/>
                  <a:pt x="1134" y="180"/>
                </a:cubicBezTo>
                <a:cubicBezTo>
                  <a:pt x="1331" y="290"/>
                  <a:pt x="1524" y="727"/>
                  <a:pt x="1416" y="924"/>
                </a:cubicBezTo>
                <a:cubicBezTo>
                  <a:pt x="1308" y="1121"/>
                  <a:pt x="710" y="1341"/>
                  <a:pt x="486" y="1362"/>
                </a:cubicBezTo>
                <a:cubicBezTo>
                  <a:pt x="262" y="1383"/>
                  <a:pt x="144" y="1230"/>
                  <a:pt x="72" y="1050"/>
                </a:cubicBezTo>
                <a:cubicBezTo>
                  <a:pt x="0" y="870"/>
                  <a:pt x="54" y="528"/>
                  <a:pt x="234" y="264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4" name="Freeform 582"/>
          <p:cNvSpPr>
            <a:spLocks/>
          </p:cNvSpPr>
          <p:nvPr/>
        </p:nvSpPr>
        <p:spPr bwMode="auto">
          <a:xfrm>
            <a:off x="3505200" y="3146425"/>
            <a:ext cx="2220913" cy="2046288"/>
          </a:xfrm>
          <a:custGeom>
            <a:avLst/>
            <a:gdLst>
              <a:gd name="T0" fmla="*/ 180 w 1399"/>
              <a:gd name="T1" fmla="*/ 264 h 1289"/>
              <a:gd name="T2" fmla="*/ 1218 w 1399"/>
              <a:gd name="T3" fmla="*/ 306 h 1289"/>
              <a:gd name="T4" fmla="*/ 1266 w 1399"/>
              <a:gd name="T5" fmla="*/ 960 h 1289"/>
              <a:gd name="T6" fmla="*/ 816 w 1399"/>
              <a:gd name="T7" fmla="*/ 1266 h 1289"/>
              <a:gd name="T8" fmla="*/ 342 w 1399"/>
              <a:gd name="T9" fmla="*/ 1098 h 1289"/>
              <a:gd name="T10" fmla="*/ 180 w 1399"/>
              <a:gd name="T11" fmla="*/ 26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9" h="1289">
                <a:moveTo>
                  <a:pt x="180" y="264"/>
                </a:moveTo>
                <a:cubicBezTo>
                  <a:pt x="360" y="0"/>
                  <a:pt x="1037" y="190"/>
                  <a:pt x="1218" y="306"/>
                </a:cubicBezTo>
                <a:cubicBezTo>
                  <a:pt x="1399" y="422"/>
                  <a:pt x="1333" y="800"/>
                  <a:pt x="1266" y="960"/>
                </a:cubicBezTo>
                <a:cubicBezTo>
                  <a:pt x="1199" y="1120"/>
                  <a:pt x="970" y="1243"/>
                  <a:pt x="816" y="1266"/>
                </a:cubicBezTo>
                <a:cubicBezTo>
                  <a:pt x="662" y="1289"/>
                  <a:pt x="492" y="1254"/>
                  <a:pt x="342" y="1098"/>
                </a:cubicBezTo>
                <a:cubicBezTo>
                  <a:pt x="192" y="942"/>
                  <a:pt x="0" y="528"/>
                  <a:pt x="180" y="264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" name="Oval 583"/>
          <p:cNvSpPr>
            <a:spLocks noChangeArrowheads="1"/>
          </p:cNvSpPr>
          <p:nvPr/>
        </p:nvSpPr>
        <p:spPr bwMode="auto">
          <a:xfrm>
            <a:off x="3943350" y="3460750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SEA</a:t>
            </a:r>
          </a:p>
        </p:txBody>
      </p:sp>
      <p:sp>
        <p:nvSpPr>
          <p:cNvPr id="3656" name="Oval 584"/>
          <p:cNvSpPr>
            <a:spLocks noChangeArrowheads="1"/>
          </p:cNvSpPr>
          <p:nvPr/>
        </p:nvSpPr>
        <p:spPr bwMode="auto">
          <a:xfrm>
            <a:off x="6440488" y="3460750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PVD</a:t>
            </a:r>
          </a:p>
        </p:txBody>
      </p:sp>
      <p:sp>
        <p:nvSpPr>
          <p:cNvPr id="3657" name="Oval 585"/>
          <p:cNvSpPr>
            <a:spLocks noChangeArrowheads="1"/>
          </p:cNvSpPr>
          <p:nvPr/>
        </p:nvSpPr>
        <p:spPr bwMode="auto">
          <a:xfrm>
            <a:off x="5934075" y="479107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MIA</a:t>
            </a:r>
          </a:p>
        </p:txBody>
      </p:sp>
      <p:sp>
        <p:nvSpPr>
          <p:cNvPr id="3658" name="Oval 586"/>
          <p:cNvSpPr>
            <a:spLocks noChangeArrowheads="1"/>
          </p:cNvSpPr>
          <p:nvPr/>
        </p:nvSpPr>
        <p:spPr bwMode="auto">
          <a:xfrm>
            <a:off x="3702050" y="4727575"/>
            <a:ext cx="782638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SNA</a:t>
            </a:r>
          </a:p>
        </p:txBody>
      </p:sp>
      <p:sp>
        <p:nvSpPr>
          <p:cNvPr id="3659" name="Oval 587"/>
          <p:cNvSpPr>
            <a:spLocks noChangeArrowheads="1"/>
          </p:cNvSpPr>
          <p:nvPr/>
        </p:nvSpPr>
        <p:spPr bwMode="auto">
          <a:xfrm>
            <a:off x="5264150" y="3970338"/>
            <a:ext cx="784225" cy="3825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ORD</a:t>
            </a:r>
          </a:p>
        </p:txBody>
      </p:sp>
      <p:cxnSp>
        <p:nvCxnSpPr>
          <p:cNvPr id="3660" name="AutoShape 588"/>
          <p:cNvCxnSpPr>
            <a:cxnSpLocks noChangeShapeType="1"/>
            <a:stCxn id="3658" idx="0"/>
            <a:endCxn id="3655" idx="4"/>
          </p:cNvCxnSpPr>
          <p:nvPr/>
        </p:nvCxnSpPr>
        <p:spPr bwMode="auto">
          <a:xfrm flipV="1">
            <a:off x="4094163" y="3852863"/>
            <a:ext cx="241300" cy="865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61" name="AutoShape 589"/>
          <p:cNvCxnSpPr>
            <a:cxnSpLocks noChangeShapeType="1"/>
            <a:stCxn id="3658" idx="7"/>
            <a:endCxn id="3659" idx="3"/>
          </p:cNvCxnSpPr>
          <p:nvPr/>
        </p:nvCxnSpPr>
        <p:spPr bwMode="auto">
          <a:xfrm flipV="1">
            <a:off x="4370388" y="4316413"/>
            <a:ext cx="1008062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62" name="AutoShape 590"/>
          <p:cNvCxnSpPr>
            <a:cxnSpLocks noChangeShapeType="1"/>
            <a:stCxn id="3659" idx="7"/>
            <a:endCxn id="3656" idx="3"/>
          </p:cNvCxnSpPr>
          <p:nvPr/>
        </p:nvCxnSpPr>
        <p:spPr bwMode="auto">
          <a:xfrm flipV="1">
            <a:off x="5934075" y="3797300"/>
            <a:ext cx="620713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63" name="AutoShape 591"/>
          <p:cNvCxnSpPr>
            <a:cxnSpLocks noChangeShapeType="1"/>
            <a:stCxn id="3659" idx="4"/>
            <a:endCxn id="3657" idx="1"/>
          </p:cNvCxnSpPr>
          <p:nvPr/>
        </p:nvCxnSpPr>
        <p:spPr bwMode="auto">
          <a:xfrm>
            <a:off x="5656263" y="4371975"/>
            <a:ext cx="392112" cy="465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64" name="AutoShape 592"/>
          <p:cNvCxnSpPr>
            <a:cxnSpLocks noChangeShapeType="1"/>
            <a:stCxn id="3659" idx="1"/>
            <a:endCxn id="3655" idx="5"/>
          </p:cNvCxnSpPr>
          <p:nvPr/>
        </p:nvCxnSpPr>
        <p:spPr bwMode="auto">
          <a:xfrm flipH="1" flipV="1">
            <a:off x="4613275" y="3797300"/>
            <a:ext cx="765175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65" name="AutoShape 593"/>
          <p:cNvCxnSpPr>
            <a:cxnSpLocks noChangeShapeType="1"/>
            <a:stCxn id="3657" idx="0"/>
            <a:endCxn id="3656" idx="4"/>
          </p:cNvCxnSpPr>
          <p:nvPr/>
        </p:nvCxnSpPr>
        <p:spPr bwMode="auto">
          <a:xfrm flipV="1">
            <a:off x="6326188" y="3852863"/>
            <a:ext cx="506412" cy="928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66" name="Oval 594"/>
          <p:cNvSpPr>
            <a:spLocks noChangeArrowheads="1"/>
          </p:cNvSpPr>
          <p:nvPr/>
        </p:nvSpPr>
        <p:spPr bwMode="auto">
          <a:xfrm>
            <a:off x="6940550" y="4184650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FCO</a:t>
            </a:r>
          </a:p>
        </p:txBody>
      </p:sp>
      <p:cxnSp>
        <p:nvCxnSpPr>
          <p:cNvPr id="3667" name="AutoShape 595"/>
          <p:cNvCxnSpPr>
            <a:cxnSpLocks noChangeShapeType="1"/>
            <a:stCxn id="3657" idx="7"/>
            <a:endCxn id="3666" idx="4"/>
          </p:cNvCxnSpPr>
          <p:nvPr/>
        </p:nvCxnSpPr>
        <p:spPr bwMode="auto">
          <a:xfrm flipV="1">
            <a:off x="6604000" y="4576763"/>
            <a:ext cx="728663" cy="260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68" name="AutoShape 596"/>
          <p:cNvCxnSpPr>
            <a:cxnSpLocks noChangeShapeType="1"/>
            <a:stCxn id="3666" idx="0"/>
            <a:endCxn id="3656" idx="5"/>
          </p:cNvCxnSpPr>
          <p:nvPr/>
        </p:nvCxnSpPr>
        <p:spPr bwMode="auto">
          <a:xfrm flipH="1" flipV="1">
            <a:off x="7110413" y="3797300"/>
            <a:ext cx="222250" cy="377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84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F89D-9CCB-F74E-8A28-8C414F99FE14}" type="slidenum">
              <a:rPr lang="en-US"/>
              <a:pPr/>
              <a:t>81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Networking</a:t>
            </a:r>
            <a:endParaRPr lang="en-US" dirty="0"/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267200"/>
          </a:xfrm>
        </p:spPr>
        <p:txBody>
          <a:bodyPr/>
          <a:lstStyle/>
          <a:p>
            <a:r>
              <a:rPr lang="en-US" sz="2800" dirty="0" smtClean="0"/>
              <a:t>A computer network can be modeled as a graph, where vertices are routers and edges are network connections between edges.</a:t>
            </a:r>
          </a:p>
          <a:p>
            <a:r>
              <a:rPr lang="en-US" sz="2800" dirty="0" smtClean="0"/>
              <a:t>A router can be considered </a:t>
            </a:r>
            <a:r>
              <a:rPr lang="en-US" sz="2800" b="1" dirty="0" smtClean="0">
                <a:solidFill>
                  <a:srgbClr val="FF0000"/>
                </a:solidFill>
              </a:rPr>
              <a:t>critical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if it can disconnect the network for that router to fail.</a:t>
            </a:r>
          </a:p>
          <a:p>
            <a:r>
              <a:rPr lang="en-US" sz="2800" dirty="0" smtClean="0"/>
              <a:t>It would be nice to identify which routers are critical.</a:t>
            </a:r>
          </a:p>
          <a:p>
            <a:r>
              <a:rPr lang="en-US" sz="2800" dirty="0" smtClean="0"/>
              <a:t>We can do such an identification by solving the </a:t>
            </a:r>
            <a:r>
              <a:rPr lang="en-US" sz="2800" dirty="0" err="1" smtClean="0"/>
              <a:t>biconnected</a:t>
            </a:r>
            <a:r>
              <a:rPr lang="en-US" sz="2800" dirty="0" smtClean="0"/>
              <a:t> components problem.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11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E3F6-6517-D443-AC97-4302972C2EB5}" type="slidenum">
              <a:rPr lang="en-US"/>
              <a:pPr/>
              <a:t>82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Separation Edges and Vertices</a:t>
            </a:r>
          </a:p>
        </p:txBody>
      </p:sp>
      <p:sp>
        <p:nvSpPr>
          <p:cNvPr id="196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38175" y="1543050"/>
            <a:ext cx="790575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Definitions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Let </a:t>
            </a:r>
            <a:r>
              <a:rPr lang="en-US" sz="1800" b="1" i="1" dirty="0">
                <a:latin typeface="Times New Roman" charset="0"/>
              </a:rPr>
              <a:t>G </a:t>
            </a:r>
            <a:r>
              <a:rPr lang="en-US" sz="1800" dirty="0"/>
              <a:t>be a connected graph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separation edge </a:t>
            </a:r>
            <a:r>
              <a:rPr lang="en-US" sz="1800" dirty="0"/>
              <a:t>of </a:t>
            </a:r>
            <a:r>
              <a:rPr lang="en-US" sz="1800" b="1" i="1" dirty="0">
                <a:latin typeface="Times New Roman" charset="0"/>
              </a:rPr>
              <a:t>G </a:t>
            </a:r>
            <a:r>
              <a:rPr lang="en-US" sz="1800" dirty="0"/>
              <a:t>is an edge whose removal disconnects </a:t>
            </a:r>
            <a:r>
              <a:rPr lang="en-US" sz="1800" b="1" i="1" dirty="0">
                <a:latin typeface="Times New Roman" charset="0"/>
              </a:rPr>
              <a:t>G </a:t>
            </a:r>
            <a:endParaRPr lang="en-US" sz="18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separation vertex</a:t>
            </a:r>
            <a:r>
              <a:rPr lang="en-US" sz="1800" dirty="0"/>
              <a:t> of </a:t>
            </a:r>
            <a:r>
              <a:rPr lang="en-US" sz="1800" b="1" i="1" dirty="0">
                <a:latin typeface="Times New Roman" charset="0"/>
              </a:rPr>
              <a:t>G </a:t>
            </a:r>
            <a:r>
              <a:rPr lang="en-US" sz="1800" dirty="0"/>
              <a:t>is a vertex whose removal disconnects </a:t>
            </a:r>
            <a:r>
              <a:rPr lang="en-US" sz="1800" b="1" i="1" dirty="0">
                <a:latin typeface="Times New Roman" charset="0"/>
              </a:rPr>
              <a:t>G 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Separation edges and vertices represent single points of failure in a network and are critical to the operation of the network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DFW, LGA and LAX are separation vertices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(DFW,LAX) is a separation edge</a:t>
            </a:r>
          </a:p>
        </p:txBody>
      </p:sp>
      <p:sp>
        <p:nvSpPr>
          <p:cNvPr id="196620" name="Oval 12"/>
          <p:cNvSpPr>
            <a:spLocks noChangeArrowheads="1"/>
          </p:cNvSpPr>
          <p:nvPr/>
        </p:nvSpPr>
        <p:spPr bwMode="auto">
          <a:xfrm>
            <a:off x="4829175" y="454977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ORD</a:t>
            </a:r>
          </a:p>
        </p:txBody>
      </p:sp>
      <p:sp>
        <p:nvSpPr>
          <p:cNvPr id="196707" name="Oval 99"/>
          <p:cNvSpPr>
            <a:spLocks noChangeArrowheads="1"/>
          </p:cNvSpPr>
          <p:nvPr/>
        </p:nvSpPr>
        <p:spPr bwMode="auto">
          <a:xfrm>
            <a:off x="7326313" y="454977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PVD</a:t>
            </a:r>
          </a:p>
        </p:txBody>
      </p:sp>
      <p:sp>
        <p:nvSpPr>
          <p:cNvPr id="196708" name="Oval 100"/>
          <p:cNvSpPr>
            <a:spLocks noChangeArrowheads="1"/>
          </p:cNvSpPr>
          <p:nvPr/>
        </p:nvSpPr>
        <p:spPr bwMode="auto">
          <a:xfrm>
            <a:off x="6819900" y="5880100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MIA</a:t>
            </a:r>
          </a:p>
        </p:txBody>
      </p:sp>
      <p:sp>
        <p:nvSpPr>
          <p:cNvPr id="196709" name="Oval 101"/>
          <p:cNvSpPr>
            <a:spLocks noChangeArrowheads="1"/>
          </p:cNvSpPr>
          <p:nvPr/>
        </p:nvSpPr>
        <p:spPr bwMode="auto">
          <a:xfrm>
            <a:off x="4587875" y="5816600"/>
            <a:ext cx="782638" cy="382588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DFW</a:t>
            </a:r>
          </a:p>
        </p:txBody>
      </p:sp>
      <p:sp>
        <p:nvSpPr>
          <p:cNvPr id="196710" name="Oval 102"/>
          <p:cNvSpPr>
            <a:spLocks noChangeArrowheads="1"/>
          </p:cNvSpPr>
          <p:nvPr/>
        </p:nvSpPr>
        <p:spPr bwMode="auto">
          <a:xfrm>
            <a:off x="2978150" y="4741863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SFO</a:t>
            </a:r>
          </a:p>
        </p:txBody>
      </p:sp>
      <p:sp>
        <p:nvSpPr>
          <p:cNvPr id="196711" name="Oval 103"/>
          <p:cNvSpPr>
            <a:spLocks noChangeArrowheads="1"/>
          </p:cNvSpPr>
          <p:nvPr/>
        </p:nvSpPr>
        <p:spPr bwMode="auto">
          <a:xfrm>
            <a:off x="3106738" y="5697538"/>
            <a:ext cx="784225" cy="38258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LAX</a:t>
            </a:r>
          </a:p>
        </p:txBody>
      </p:sp>
      <p:sp>
        <p:nvSpPr>
          <p:cNvPr id="196712" name="Oval 104"/>
          <p:cNvSpPr>
            <a:spLocks noChangeArrowheads="1"/>
          </p:cNvSpPr>
          <p:nvPr/>
        </p:nvSpPr>
        <p:spPr bwMode="auto">
          <a:xfrm>
            <a:off x="6149975" y="5059363"/>
            <a:ext cx="784225" cy="38258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LGA</a:t>
            </a:r>
          </a:p>
        </p:txBody>
      </p:sp>
      <p:sp>
        <p:nvSpPr>
          <p:cNvPr id="196713" name="Oval 105"/>
          <p:cNvSpPr>
            <a:spLocks noChangeArrowheads="1"/>
          </p:cNvSpPr>
          <p:nvPr/>
        </p:nvSpPr>
        <p:spPr bwMode="auto">
          <a:xfrm>
            <a:off x="1447800" y="5507038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HNL</a:t>
            </a:r>
          </a:p>
        </p:txBody>
      </p:sp>
      <p:cxnSp>
        <p:nvCxnSpPr>
          <p:cNvPr id="196715" name="AutoShape 107"/>
          <p:cNvCxnSpPr>
            <a:cxnSpLocks noChangeShapeType="1"/>
            <a:stCxn id="196709" idx="0"/>
            <a:endCxn id="196620" idx="4"/>
          </p:cNvCxnSpPr>
          <p:nvPr/>
        </p:nvCxnSpPr>
        <p:spPr bwMode="auto">
          <a:xfrm flipV="1">
            <a:off x="4978400" y="4940300"/>
            <a:ext cx="242888" cy="860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16" name="AutoShape 108"/>
          <p:cNvCxnSpPr>
            <a:cxnSpLocks noChangeShapeType="1"/>
            <a:stCxn id="196709" idx="7"/>
            <a:endCxn id="196712" idx="3"/>
          </p:cNvCxnSpPr>
          <p:nvPr/>
        </p:nvCxnSpPr>
        <p:spPr bwMode="auto">
          <a:xfrm flipV="1">
            <a:off x="5256213" y="5402263"/>
            <a:ext cx="1008062" cy="455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17" name="AutoShape 109"/>
          <p:cNvCxnSpPr>
            <a:cxnSpLocks noChangeShapeType="1"/>
            <a:stCxn id="196712" idx="7"/>
            <a:endCxn id="196707" idx="3"/>
          </p:cNvCxnSpPr>
          <p:nvPr/>
        </p:nvCxnSpPr>
        <p:spPr bwMode="auto">
          <a:xfrm flipV="1">
            <a:off x="6819900" y="4886325"/>
            <a:ext cx="620713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19" name="AutoShape 111"/>
          <p:cNvCxnSpPr>
            <a:cxnSpLocks noChangeShapeType="1"/>
            <a:stCxn id="196713" idx="6"/>
            <a:endCxn id="196711" idx="2"/>
          </p:cNvCxnSpPr>
          <p:nvPr/>
        </p:nvCxnSpPr>
        <p:spPr bwMode="auto">
          <a:xfrm>
            <a:off x="2239963" y="5697538"/>
            <a:ext cx="850900" cy="192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20" name="AutoShape 112"/>
          <p:cNvCxnSpPr>
            <a:cxnSpLocks noChangeShapeType="1"/>
            <a:stCxn id="196710" idx="4"/>
            <a:endCxn id="196711" idx="0"/>
          </p:cNvCxnSpPr>
          <p:nvPr/>
        </p:nvCxnSpPr>
        <p:spPr bwMode="auto">
          <a:xfrm>
            <a:off x="3370263" y="5132388"/>
            <a:ext cx="128587" cy="549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21" name="AutoShape 113"/>
          <p:cNvCxnSpPr>
            <a:cxnSpLocks noChangeShapeType="1"/>
            <a:stCxn id="196712" idx="4"/>
            <a:endCxn id="196708" idx="1"/>
          </p:cNvCxnSpPr>
          <p:nvPr/>
        </p:nvCxnSpPr>
        <p:spPr bwMode="auto">
          <a:xfrm>
            <a:off x="6542088" y="5461000"/>
            <a:ext cx="392112" cy="465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22" name="AutoShape 114"/>
          <p:cNvCxnSpPr>
            <a:cxnSpLocks noChangeShapeType="1"/>
            <a:stCxn id="196712" idx="1"/>
            <a:endCxn id="196620" idx="5"/>
          </p:cNvCxnSpPr>
          <p:nvPr/>
        </p:nvCxnSpPr>
        <p:spPr bwMode="auto">
          <a:xfrm flipH="1" flipV="1">
            <a:off x="5499100" y="4886325"/>
            <a:ext cx="765175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23" name="AutoShape 115"/>
          <p:cNvCxnSpPr>
            <a:cxnSpLocks noChangeShapeType="1"/>
            <a:stCxn id="196711" idx="6"/>
            <a:endCxn id="196709" idx="2"/>
          </p:cNvCxnSpPr>
          <p:nvPr/>
        </p:nvCxnSpPr>
        <p:spPr bwMode="auto">
          <a:xfrm>
            <a:off x="3906838" y="5889625"/>
            <a:ext cx="663575" cy="1190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24" name="AutoShape 116"/>
          <p:cNvCxnSpPr>
            <a:cxnSpLocks noChangeShapeType="1"/>
            <a:stCxn id="196713" idx="7"/>
            <a:endCxn id="196710" idx="3"/>
          </p:cNvCxnSpPr>
          <p:nvPr/>
        </p:nvCxnSpPr>
        <p:spPr bwMode="auto">
          <a:xfrm flipV="1">
            <a:off x="2117725" y="5075238"/>
            <a:ext cx="974725" cy="479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737" name="AutoShape 129"/>
          <p:cNvCxnSpPr>
            <a:cxnSpLocks noChangeShapeType="1"/>
            <a:stCxn id="196708" idx="0"/>
            <a:endCxn id="196707" idx="4"/>
          </p:cNvCxnSpPr>
          <p:nvPr/>
        </p:nvCxnSpPr>
        <p:spPr bwMode="auto">
          <a:xfrm flipV="1">
            <a:off x="7212013" y="4941888"/>
            <a:ext cx="506412" cy="928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69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9855-C871-F84F-BF2A-97FB97809A3E}" type="slidenum">
              <a:rPr lang="en-US"/>
              <a:pPr/>
              <a:t>83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Biconnected Graph</a:t>
            </a:r>
          </a:p>
        </p:txBody>
      </p:sp>
      <p:sp>
        <p:nvSpPr>
          <p:cNvPr id="219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2746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Equivalent definitions of a biconnected graph </a:t>
            </a:r>
            <a:r>
              <a:rPr lang="en-US" sz="2400" b="1" i="1">
                <a:latin typeface="Times New Roman" charset="0"/>
              </a:rPr>
              <a:t>G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Graph </a:t>
            </a:r>
            <a:r>
              <a:rPr lang="en-US" sz="2000" b="1" i="1">
                <a:latin typeface="Times New Roman" charset="0"/>
              </a:rPr>
              <a:t>G </a:t>
            </a:r>
            <a:r>
              <a:rPr lang="en-US" sz="2000"/>
              <a:t>has no separation edges and no separation vertices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any two vertices </a:t>
            </a:r>
            <a:r>
              <a:rPr lang="en-US" sz="2000" b="1" i="1">
                <a:latin typeface="Times New Roman" charset="0"/>
              </a:rPr>
              <a:t>u </a:t>
            </a:r>
            <a:r>
              <a:rPr lang="en-US" sz="2000"/>
              <a:t>and </a:t>
            </a:r>
            <a:r>
              <a:rPr lang="en-US" sz="2000" b="1" i="1">
                <a:latin typeface="Times New Roman" charset="0"/>
              </a:rPr>
              <a:t>v </a:t>
            </a:r>
            <a:r>
              <a:rPr lang="en-US" sz="2000"/>
              <a:t>of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/>
              <a:t>,</a:t>
            </a:r>
            <a:r>
              <a:rPr lang="en-US" sz="2000" b="1" i="1"/>
              <a:t> </a:t>
            </a:r>
            <a:r>
              <a:rPr lang="en-US" sz="2000"/>
              <a:t>there are two disjoint simple paths between </a:t>
            </a:r>
            <a:r>
              <a:rPr lang="en-US" sz="2000" b="1" i="1">
                <a:latin typeface="Times New Roman" charset="0"/>
              </a:rPr>
              <a:t>u </a:t>
            </a:r>
            <a:r>
              <a:rPr lang="en-US" sz="2000"/>
              <a:t>and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/>
              <a:t> (i.e., two simple paths between </a:t>
            </a:r>
            <a:r>
              <a:rPr lang="en-US" sz="2000" b="1" i="1">
                <a:latin typeface="Times New Roman" charset="0"/>
              </a:rPr>
              <a:t>u </a:t>
            </a:r>
            <a:r>
              <a:rPr lang="en-US" sz="2000"/>
              <a:t>and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/>
              <a:t> that  share no other vertices or edges)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any two vertices </a:t>
            </a:r>
            <a:r>
              <a:rPr lang="en-US" sz="2000" b="1" i="1">
                <a:latin typeface="Times New Roman" charset="0"/>
              </a:rPr>
              <a:t>u </a:t>
            </a:r>
            <a:r>
              <a:rPr lang="en-US" sz="2000"/>
              <a:t>and </a:t>
            </a:r>
            <a:r>
              <a:rPr lang="en-US" sz="2000" b="1" i="1">
                <a:latin typeface="Times New Roman" charset="0"/>
              </a:rPr>
              <a:t>v </a:t>
            </a:r>
            <a:r>
              <a:rPr lang="en-US" sz="2000"/>
              <a:t>of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/>
              <a:t>, there is a simple cycle containing </a:t>
            </a:r>
            <a:r>
              <a:rPr lang="en-US" sz="2000" b="1" i="1">
                <a:latin typeface="Times New Roman" charset="0"/>
              </a:rPr>
              <a:t>u </a:t>
            </a:r>
            <a:r>
              <a:rPr lang="en-US" sz="2000"/>
              <a:t>and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</a:pPr>
            <a:r>
              <a:rPr lang="en-US" sz="2400"/>
              <a:t>Example</a:t>
            </a:r>
          </a:p>
        </p:txBody>
      </p:sp>
      <p:sp>
        <p:nvSpPr>
          <p:cNvPr id="219140" name="Oval 4"/>
          <p:cNvSpPr>
            <a:spLocks noChangeArrowheads="1"/>
          </p:cNvSpPr>
          <p:nvPr/>
        </p:nvSpPr>
        <p:spPr bwMode="auto">
          <a:xfrm>
            <a:off x="4557713" y="433387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ORD</a:t>
            </a:r>
          </a:p>
        </p:txBody>
      </p:sp>
      <p:sp>
        <p:nvSpPr>
          <p:cNvPr id="219141" name="Oval 5"/>
          <p:cNvSpPr>
            <a:spLocks noChangeArrowheads="1"/>
          </p:cNvSpPr>
          <p:nvPr/>
        </p:nvSpPr>
        <p:spPr bwMode="auto">
          <a:xfrm>
            <a:off x="7054850" y="4154488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PVD</a:t>
            </a:r>
          </a:p>
        </p:txBody>
      </p:sp>
      <p:sp>
        <p:nvSpPr>
          <p:cNvPr id="219142" name="Oval 6"/>
          <p:cNvSpPr>
            <a:spLocks noChangeArrowheads="1"/>
          </p:cNvSpPr>
          <p:nvPr/>
        </p:nvSpPr>
        <p:spPr bwMode="auto">
          <a:xfrm>
            <a:off x="7054850" y="5865813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MIA</a:t>
            </a:r>
          </a:p>
        </p:txBody>
      </p:sp>
      <p:sp>
        <p:nvSpPr>
          <p:cNvPr id="219143" name="Oval 7"/>
          <p:cNvSpPr>
            <a:spLocks noChangeArrowheads="1"/>
          </p:cNvSpPr>
          <p:nvPr/>
        </p:nvSpPr>
        <p:spPr bwMode="auto">
          <a:xfrm>
            <a:off x="4445000" y="5837238"/>
            <a:ext cx="782638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DFW</a:t>
            </a:r>
          </a:p>
        </p:txBody>
      </p:sp>
      <p:sp>
        <p:nvSpPr>
          <p:cNvPr id="219144" name="Oval 8"/>
          <p:cNvSpPr>
            <a:spLocks noChangeArrowheads="1"/>
          </p:cNvSpPr>
          <p:nvPr/>
        </p:nvSpPr>
        <p:spPr bwMode="auto">
          <a:xfrm>
            <a:off x="2706688" y="4525963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SFO</a:t>
            </a:r>
          </a:p>
        </p:txBody>
      </p:sp>
      <p:sp>
        <p:nvSpPr>
          <p:cNvPr id="219145" name="Oval 9"/>
          <p:cNvSpPr>
            <a:spLocks noChangeArrowheads="1"/>
          </p:cNvSpPr>
          <p:nvPr/>
        </p:nvSpPr>
        <p:spPr bwMode="auto">
          <a:xfrm>
            <a:off x="2716213" y="56737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LAX</a:t>
            </a:r>
          </a:p>
        </p:txBody>
      </p:sp>
      <p:sp>
        <p:nvSpPr>
          <p:cNvPr id="219146" name="Oval 10"/>
          <p:cNvSpPr>
            <a:spLocks noChangeArrowheads="1"/>
          </p:cNvSpPr>
          <p:nvPr/>
        </p:nvSpPr>
        <p:spPr bwMode="auto">
          <a:xfrm>
            <a:off x="5764213" y="499427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LGA</a:t>
            </a:r>
          </a:p>
        </p:txBody>
      </p:sp>
      <p:sp>
        <p:nvSpPr>
          <p:cNvPr id="219147" name="Oval 11"/>
          <p:cNvSpPr>
            <a:spLocks noChangeArrowheads="1"/>
          </p:cNvSpPr>
          <p:nvPr/>
        </p:nvSpPr>
        <p:spPr bwMode="auto">
          <a:xfrm>
            <a:off x="1062038" y="5272088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HNL</a:t>
            </a:r>
          </a:p>
        </p:txBody>
      </p:sp>
      <p:cxnSp>
        <p:nvCxnSpPr>
          <p:cNvPr id="219148" name="AutoShape 12"/>
          <p:cNvCxnSpPr>
            <a:cxnSpLocks noChangeShapeType="1"/>
            <a:stCxn id="219143" idx="0"/>
            <a:endCxn id="219140" idx="4"/>
          </p:cNvCxnSpPr>
          <p:nvPr/>
        </p:nvCxnSpPr>
        <p:spPr bwMode="auto">
          <a:xfrm flipV="1">
            <a:off x="4837113" y="4725988"/>
            <a:ext cx="112712" cy="1101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49" name="AutoShape 13"/>
          <p:cNvCxnSpPr>
            <a:cxnSpLocks noChangeShapeType="1"/>
            <a:stCxn id="219143" idx="7"/>
            <a:endCxn id="219146" idx="3"/>
          </p:cNvCxnSpPr>
          <p:nvPr/>
        </p:nvCxnSpPr>
        <p:spPr bwMode="auto">
          <a:xfrm flipV="1">
            <a:off x="5113338" y="5330825"/>
            <a:ext cx="765175" cy="552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0" name="AutoShape 14"/>
          <p:cNvCxnSpPr>
            <a:cxnSpLocks noChangeShapeType="1"/>
            <a:stCxn id="219146" idx="7"/>
            <a:endCxn id="219141" idx="3"/>
          </p:cNvCxnSpPr>
          <p:nvPr/>
        </p:nvCxnSpPr>
        <p:spPr bwMode="auto">
          <a:xfrm flipV="1">
            <a:off x="6434138" y="4491038"/>
            <a:ext cx="735012" cy="549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1" name="AutoShape 15"/>
          <p:cNvCxnSpPr>
            <a:cxnSpLocks noChangeShapeType="1"/>
            <a:stCxn id="219147" idx="6"/>
            <a:endCxn id="219145" idx="2"/>
          </p:cNvCxnSpPr>
          <p:nvPr/>
        </p:nvCxnSpPr>
        <p:spPr bwMode="auto">
          <a:xfrm>
            <a:off x="1855788" y="5464175"/>
            <a:ext cx="850900" cy="401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2" name="AutoShape 16"/>
          <p:cNvCxnSpPr>
            <a:cxnSpLocks noChangeShapeType="1"/>
            <a:stCxn id="219144" idx="4"/>
            <a:endCxn id="219145" idx="0"/>
          </p:cNvCxnSpPr>
          <p:nvPr/>
        </p:nvCxnSpPr>
        <p:spPr bwMode="auto">
          <a:xfrm>
            <a:off x="3098800" y="4918075"/>
            <a:ext cx="9525" cy="746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3" name="AutoShape 17"/>
          <p:cNvCxnSpPr>
            <a:cxnSpLocks noChangeShapeType="1"/>
            <a:stCxn id="219146" idx="5"/>
            <a:endCxn id="219142" idx="1"/>
          </p:cNvCxnSpPr>
          <p:nvPr/>
        </p:nvCxnSpPr>
        <p:spPr bwMode="auto">
          <a:xfrm>
            <a:off x="6434138" y="5330825"/>
            <a:ext cx="735012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4" name="AutoShape 18"/>
          <p:cNvCxnSpPr>
            <a:cxnSpLocks noChangeShapeType="1"/>
            <a:stCxn id="219146" idx="1"/>
            <a:endCxn id="219140" idx="5"/>
          </p:cNvCxnSpPr>
          <p:nvPr/>
        </p:nvCxnSpPr>
        <p:spPr bwMode="auto">
          <a:xfrm flipH="1" flipV="1">
            <a:off x="5227638" y="4670425"/>
            <a:ext cx="650875" cy="369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5" name="AutoShape 19"/>
          <p:cNvCxnSpPr>
            <a:cxnSpLocks noChangeShapeType="1"/>
            <a:stCxn id="219145" idx="6"/>
            <a:endCxn id="219143" idx="2"/>
          </p:cNvCxnSpPr>
          <p:nvPr/>
        </p:nvCxnSpPr>
        <p:spPr bwMode="auto">
          <a:xfrm>
            <a:off x="3509963" y="5865813"/>
            <a:ext cx="925512" cy="163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6" name="AutoShape 20"/>
          <p:cNvCxnSpPr>
            <a:cxnSpLocks noChangeShapeType="1"/>
            <a:stCxn id="219147" idx="7"/>
            <a:endCxn id="219144" idx="3"/>
          </p:cNvCxnSpPr>
          <p:nvPr/>
        </p:nvCxnSpPr>
        <p:spPr bwMode="auto">
          <a:xfrm flipV="1">
            <a:off x="1731963" y="4862513"/>
            <a:ext cx="1089025" cy="455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7" name="AutoShape 21"/>
          <p:cNvCxnSpPr>
            <a:cxnSpLocks noChangeShapeType="1"/>
            <a:stCxn id="219142" idx="0"/>
            <a:endCxn id="219141" idx="4"/>
          </p:cNvCxnSpPr>
          <p:nvPr/>
        </p:nvCxnSpPr>
        <p:spPr bwMode="auto">
          <a:xfrm flipV="1">
            <a:off x="7446963" y="4546600"/>
            <a:ext cx="0" cy="1309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8" name="AutoShape 22"/>
          <p:cNvCxnSpPr>
            <a:cxnSpLocks noChangeShapeType="1"/>
            <a:stCxn id="219144" idx="6"/>
            <a:endCxn id="219140" idx="2"/>
          </p:cNvCxnSpPr>
          <p:nvPr/>
        </p:nvCxnSpPr>
        <p:spPr bwMode="auto">
          <a:xfrm flipV="1">
            <a:off x="3500438" y="4525963"/>
            <a:ext cx="1047750" cy="192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9159" name="AutoShape 23"/>
          <p:cNvCxnSpPr>
            <a:cxnSpLocks noChangeShapeType="1"/>
            <a:stCxn id="219140" idx="6"/>
            <a:endCxn id="219141" idx="2"/>
          </p:cNvCxnSpPr>
          <p:nvPr/>
        </p:nvCxnSpPr>
        <p:spPr bwMode="auto">
          <a:xfrm flipV="1">
            <a:off x="5351463" y="4346575"/>
            <a:ext cx="1693862" cy="179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46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9747-6B76-3940-ADD8-2432CCC606C4}" type="slidenum">
              <a:rPr lang="en-US"/>
              <a:pPr/>
              <a:t>84</a:t>
            </a:fld>
            <a:endParaRPr lang="en-US"/>
          </a:p>
        </p:txBody>
      </p:sp>
      <p:sp>
        <p:nvSpPr>
          <p:cNvPr id="218140" name="Oval 28"/>
          <p:cNvSpPr>
            <a:spLocks noChangeArrowheads="1"/>
          </p:cNvSpPr>
          <p:nvPr/>
        </p:nvSpPr>
        <p:spPr bwMode="auto">
          <a:xfrm rot="614701">
            <a:off x="3336925" y="5605463"/>
            <a:ext cx="1204913" cy="584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7" name="Freeform 25"/>
          <p:cNvSpPr>
            <a:spLocks/>
          </p:cNvSpPr>
          <p:nvPr/>
        </p:nvSpPr>
        <p:spPr bwMode="auto">
          <a:xfrm>
            <a:off x="6084888" y="4210050"/>
            <a:ext cx="2419350" cy="2195513"/>
          </a:xfrm>
          <a:custGeom>
            <a:avLst/>
            <a:gdLst>
              <a:gd name="T0" fmla="*/ 234 w 1524"/>
              <a:gd name="T1" fmla="*/ 264 h 1383"/>
              <a:gd name="T2" fmla="*/ 1134 w 1524"/>
              <a:gd name="T3" fmla="*/ 180 h 1383"/>
              <a:gd name="T4" fmla="*/ 1416 w 1524"/>
              <a:gd name="T5" fmla="*/ 924 h 1383"/>
              <a:gd name="T6" fmla="*/ 486 w 1524"/>
              <a:gd name="T7" fmla="*/ 1362 h 1383"/>
              <a:gd name="T8" fmla="*/ 72 w 1524"/>
              <a:gd name="T9" fmla="*/ 1050 h 1383"/>
              <a:gd name="T10" fmla="*/ 234 w 1524"/>
              <a:gd name="T11" fmla="*/ 264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4" h="1383">
                <a:moveTo>
                  <a:pt x="234" y="264"/>
                </a:moveTo>
                <a:cubicBezTo>
                  <a:pt x="414" y="0"/>
                  <a:pt x="954" y="61"/>
                  <a:pt x="1134" y="180"/>
                </a:cubicBezTo>
                <a:cubicBezTo>
                  <a:pt x="1331" y="290"/>
                  <a:pt x="1524" y="727"/>
                  <a:pt x="1416" y="924"/>
                </a:cubicBezTo>
                <a:cubicBezTo>
                  <a:pt x="1308" y="1121"/>
                  <a:pt x="710" y="1341"/>
                  <a:pt x="486" y="1362"/>
                </a:cubicBezTo>
                <a:cubicBezTo>
                  <a:pt x="262" y="1383"/>
                  <a:pt x="144" y="1230"/>
                  <a:pt x="72" y="1050"/>
                </a:cubicBezTo>
                <a:cubicBezTo>
                  <a:pt x="0" y="870"/>
                  <a:pt x="54" y="528"/>
                  <a:pt x="234" y="264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8" name="Freeform 26"/>
          <p:cNvSpPr>
            <a:spLocks/>
          </p:cNvSpPr>
          <p:nvPr/>
        </p:nvSpPr>
        <p:spPr bwMode="auto">
          <a:xfrm>
            <a:off x="4056063" y="4191000"/>
            <a:ext cx="2220912" cy="2046288"/>
          </a:xfrm>
          <a:custGeom>
            <a:avLst/>
            <a:gdLst>
              <a:gd name="T0" fmla="*/ 180 w 1399"/>
              <a:gd name="T1" fmla="*/ 264 h 1289"/>
              <a:gd name="T2" fmla="*/ 1218 w 1399"/>
              <a:gd name="T3" fmla="*/ 306 h 1289"/>
              <a:gd name="T4" fmla="*/ 1266 w 1399"/>
              <a:gd name="T5" fmla="*/ 960 h 1289"/>
              <a:gd name="T6" fmla="*/ 816 w 1399"/>
              <a:gd name="T7" fmla="*/ 1266 h 1289"/>
              <a:gd name="T8" fmla="*/ 342 w 1399"/>
              <a:gd name="T9" fmla="*/ 1098 h 1289"/>
              <a:gd name="T10" fmla="*/ 180 w 1399"/>
              <a:gd name="T11" fmla="*/ 26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9" h="1289">
                <a:moveTo>
                  <a:pt x="180" y="264"/>
                </a:moveTo>
                <a:cubicBezTo>
                  <a:pt x="360" y="0"/>
                  <a:pt x="1037" y="190"/>
                  <a:pt x="1218" y="306"/>
                </a:cubicBezTo>
                <a:cubicBezTo>
                  <a:pt x="1399" y="422"/>
                  <a:pt x="1333" y="800"/>
                  <a:pt x="1266" y="960"/>
                </a:cubicBezTo>
                <a:cubicBezTo>
                  <a:pt x="1199" y="1120"/>
                  <a:pt x="970" y="1243"/>
                  <a:pt x="816" y="1266"/>
                </a:cubicBezTo>
                <a:cubicBezTo>
                  <a:pt x="662" y="1289"/>
                  <a:pt x="492" y="1254"/>
                  <a:pt x="342" y="1098"/>
                </a:cubicBezTo>
                <a:cubicBezTo>
                  <a:pt x="192" y="942"/>
                  <a:pt x="0" y="528"/>
                  <a:pt x="180" y="264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36" name="Freeform 24"/>
          <p:cNvSpPr>
            <a:spLocks/>
          </p:cNvSpPr>
          <p:nvPr/>
        </p:nvSpPr>
        <p:spPr bwMode="auto">
          <a:xfrm>
            <a:off x="838200" y="4503738"/>
            <a:ext cx="2806700" cy="1724025"/>
          </a:xfrm>
          <a:custGeom>
            <a:avLst/>
            <a:gdLst>
              <a:gd name="T0" fmla="*/ 281 w 1768"/>
              <a:gd name="T1" fmla="*/ 451 h 1086"/>
              <a:gd name="T2" fmla="*/ 989 w 1768"/>
              <a:gd name="T3" fmla="*/ 91 h 1086"/>
              <a:gd name="T4" fmla="*/ 1661 w 1768"/>
              <a:gd name="T5" fmla="*/ 91 h 1086"/>
              <a:gd name="T6" fmla="*/ 1631 w 1768"/>
              <a:gd name="T7" fmla="*/ 637 h 1086"/>
              <a:gd name="T8" fmla="*/ 1103 w 1768"/>
              <a:gd name="T9" fmla="*/ 1051 h 1086"/>
              <a:gd name="T10" fmla="*/ 137 w 1768"/>
              <a:gd name="T11" fmla="*/ 847 h 1086"/>
              <a:gd name="T12" fmla="*/ 281 w 1768"/>
              <a:gd name="T13" fmla="*/ 451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8" h="1086">
                <a:moveTo>
                  <a:pt x="281" y="451"/>
                </a:moveTo>
                <a:cubicBezTo>
                  <a:pt x="443" y="319"/>
                  <a:pt x="759" y="151"/>
                  <a:pt x="989" y="91"/>
                </a:cubicBezTo>
                <a:cubicBezTo>
                  <a:pt x="1219" y="31"/>
                  <a:pt x="1554" y="0"/>
                  <a:pt x="1661" y="91"/>
                </a:cubicBezTo>
                <a:cubicBezTo>
                  <a:pt x="1768" y="182"/>
                  <a:pt x="1724" y="477"/>
                  <a:pt x="1631" y="637"/>
                </a:cubicBezTo>
                <a:cubicBezTo>
                  <a:pt x="1538" y="797"/>
                  <a:pt x="1352" y="1016"/>
                  <a:pt x="1103" y="1051"/>
                </a:cubicBezTo>
                <a:cubicBezTo>
                  <a:pt x="854" y="1086"/>
                  <a:pt x="274" y="947"/>
                  <a:pt x="137" y="847"/>
                </a:cubicBezTo>
                <a:cubicBezTo>
                  <a:pt x="0" y="747"/>
                  <a:pt x="119" y="583"/>
                  <a:pt x="281" y="451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Biconnected Components</a:t>
            </a:r>
          </a:p>
        </p:txBody>
      </p:sp>
      <p:sp>
        <p:nvSpPr>
          <p:cNvPr id="218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590675"/>
            <a:ext cx="8172450" cy="2600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Biconnected component of a graph </a:t>
            </a:r>
            <a:r>
              <a:rPr lang="en-US" sz="2000" b="1" i="1">
                <a:latin typeface="Times New Roman" charset="0"/>
              </a:rPr>
              <a:t>G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1800"/>
              <a:t>A maximal biconnected subgraph of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/>
              <a:t>, or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subgraph consisting of a separation edge of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/>
              <a:t> and its end vertices</a:t>
            </a:r>
          </a:p>
          <a:p>
            <a:pPr>
              <a:lnSpc>
                <a:spcPct val="90000"/>
              </a:lnSpc>
            </a:pPr>
            <a:r>
              <a:rPr lang="en-US" sz="2000"/>
              <a:t>Interaction of biconnected components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An edge belongs to exactly one biconnected component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nonseparation vertex belongs to exactly one biconnected component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separation vertex belongs to two or more biconnected components</a:t>
            </a:r>
          </a:p>
          <a:p>
            <a:pPr>
              <a:lnSpc>
                <a:spcPct val="90000"/>
              </a:lnSpc>
            </a:pPr>
            <a:r>
              <a:rPr lang="en-US" sz="2000"/>
              <a:t>Example of a graph with four biconnected components</a:t>
            </a:r>
          </a:p>
        </p:txBody>
      </p:sp>
      <p:sp>
        <p:nvSpPr>
          <p:cNvPr id="218116" name="Oval 4"/>
          <p:cNvSpPr>
            <a:spLocks noChangeArrowheads="1"/>
          </p:cNvSpPr>
          <p:nvPr/>
        </p:nvSpPr>
        <p:spPr bwMode="auto">
          <a:xfrm>
            <a:off x="4494213" y="45053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ORD</a:t>
            </a:r>
          </a:p>
        </p:txBody>
      </p:sp>
      <p:sp>
        <p:nvSpPr>
          <p:cNvPr id="218117" name="Oval 5"/>
          <p:cNvSpPr>
            <a:spLocks noChangeArrowheads="1"/>
          </p:cNvSpPr>
          <p:nvPr/>
        </p:nvSpPr>
        <p:spPr bwMode="auto">
          <a:xfrm>
            <a:off x="6991350" y="45053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PVD</a:t>
            </a:r>
          </a:p>
        </p:txBody>
      </p:sp>
      <p:sp>
        <p:nvSpPr>
          <p:cNvPr id="218118" name="Oval 6"/>
          <p:cNvSpPr>
            <a:spLocks noChangeArrowheads="1"/>
          </p:cNvSpPr>
          <p:nvPr/>
        </p:nvSpPr>
        <p:spPr bwMode="auto">
          <a:xfrm>
            <a:off x="6484938" y="5835650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MIA</a:t>
            </a:r>
          </a:p>
        </p:txBody>
      </p:sp>
      <p:sp>
        <p:nvSpPr>
          <p:cNvPr id="218119" name="Oval 7"/>
          <p:cNvSpPr>
            <a:spLocks noChangeArrowheads="1"/>
          </p:cNvSpPr>
          <p:nvPr/>
        </p:nvSpPr>
        <p:spPr bwMode="auto">
          <a:xfrm>
            <a:off x="4252913" y="5772150"/>
            <a:ext cx="782637" cy="3825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DFW</a:t>
            </a:r>
          </a:p>
        </p:txBody>
      </p:sp>
      <p:sp>
        <p:nvSpPr>
          <p:cNvPr id="218120" name="Oval 8"/>
          <p:cNvSpPr>
            <a:spLocks noChangeArrowheads="1"/>
          </p:cNvSpPr>
          <p:nvPr/>
        </p:nvSpPr>
        <p:spPr bwMode="auto">
          <a:xfrm>
            <a:off x="2643188" y="4697413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SFO</a:t>
            </a:r>
          </a:p>
        </p:txBody>
      </p:sp>
      <p:sp>
        <p:nvSpPr>
          <p:cNvPr id="218121" name="Oval 9"/>
          <p:cNvSpPr>
            <a:spLocks noChangeArrowheads="1"/>
          </p:cNvSpPr>
          <p:nvPr/>
        </p:nvSpPr>
        <p:spPr bwMode="auto">
          <a:xfrm>
            <a:off x="2771775" y="5653088"/>
            <a:ext cx="784225" cy="3825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LAX</a:t>
            </a:r>
          </a:p>
        </p:txBody>
      </p:sp>
      <p:sp>
        <p:nvSpPr>
          <p:cNvPr id="218122" name="Oval 10"/>
          <p:cNvSpPr>
            <a:spLocks noChangeArrowheads="1"/>
          </p:cNvSpPr>
          <p:nvPr/>
        </p:nvSpPr>
        <p:spPr bwMode="auto">
          <a:xfrm>
            <a:off x="5815013" y="5014913"/>
            <a:ext cx="784225" cy="3825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LGA</a:t>
            </a:r>
          </a:p>
        </p:txBody>
      </p:sp>
      <p:sp>
        <p:nvSpPr>
          <p:cNvPr id="218123" name="Oval 11"/>
          <p:cNvSpPr>
            <a:spLocks noChangeArrowheads="1"/>
          </p:cNvSpPr>
          <p:nvPr/>
        </p:nvSpPr>
        <p:spPr bwMode="auto">
          <a:xfrm>
            <a:off x="1112838" y="5462588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HNL</a:t>
            </a:r>
          </a:p>
        </p:txBody>
      </p:sp>
      <p:cxnSp>
        <p:nvCxnSpPr>
          <p:cNvPr id="218124" name="AutoShape 12"/>
          <p:cNvCxnSpPr>
            <a:cxnSpLocks noChangeShapeType="1"/>
            <a:stCxn id="218119" idx="0"/>
            <a:endCxn id="218116" idx="4"/>
          </p:cNvCxnSpPr>
          <p:nvPr/>
        </p:nvCxnSpPr>
        <p:spPr bwMode="auto">
          <a:xfrm flipV="1">
            <a:off x="4645025" y="4897438"/>
            <a:ext cx="241300" cy="855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25" name="AutoShape 13"/>
          <p:cNvCxnSpPr>
            <a:cxnSpLocks noChangeShapeType="1"/>
            <a:stCxn id="218119" idx="7"/>
            <a:endCxn id="218122" idx="3"/>
          </p:cNvCxnSpPr>
          <p:nvPr/>
        </p:nvCxnSpPr>
        <p:spPr bwMode="auto">
          <a:xfrm flipV="1">
            <a:off x="4921250" y="5360988"/>
            <a:ext cx="1008063" cy="447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26" name="AutoShape 14"/>
          <p:cNvCxnSpPr>
            <a:cxnSpLocks noChangeShapeType="1"/>
            <a:stCxn id="218122" idx="7"/>
            <a:endCxn id="218117" idx="3"/>
          </p:cNvCxnSpPr>
          <p:nvPr/>
        </p:nvCxnSpPr>
        <p:spPr bwMode="auto">
          <a:xfrm flipV="1">
            <a:off x="6484938" y="4841875"/>
            <a:ext cx="620712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27" name="AutoShape 15"/>
          <p:cNvCxnSpPr>
            <a:cxnSpLocks noChangeShapeType="1"/>
            <a:stCxn id="218123" idx="6"/>
            <a:endCxn id="218121" idx="2"/>
          </p:cNvCxnSpPr>
          <p:nvPr/>
        </p:nvCxnSpPr>
        <p:spPr bwMode="auto">
          <a:xfrm>
            <a:off x="1906588" y="5654675"/>
            <a:ext cx="846137" cy="190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28" name="AutoShape 16"/>
          <p:cNvCxnSpPr>
            <a:cxnSpLocks noChangeShapeType="1"/>
            <a:stCxn id="218120" idx="4"/>
            <a:endCxn id="218121" idx="0"/>
          </p:cNvCxnSpPr>
          <p:nvPr/>
        </p:nvCxnSpPr>
        <p:spPr bwMode="auto">
          <a:xfrm>
            <a:off x="3035300" y="5089525"/>
            <a:ext cx="128588" cy="544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29" name="AutoShape 17"/>
          <p:cNvCxnSpPr>
            <a:cxnSpLocks noChangeShapeType="1"/>
            <a:stCxn id="218122" idx="4"/>
            <a:endCxn id="218118" idx="1"/>
          </p:cNvCxnSpPr>
          <p:nvPr/>
        </p:nvCxnSpPr>
        <p:spPr bwMode="auto">
          <a:xfrm>
            <a:off x="6207125" y="5416550"/>
            <a:ext cx="392113" cy="465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30" name="AutoShape 18"/>
          <p:cNvCxnSpPr>
            <a:cxnSpLocks noChangeShapeType="1"/>
            <a:stCxn id="218122" idx="1"/>
            <a:endCxn id="218116" idx="5"/>
          </p:cNvCxnSpPr>
          <p:nvPr/>
        </p:nvCxnSpPr>
        <p:spPr bwMode="auto">
          <a:xfrm flipH="1" flipV="1">
            <a:off x="5164138" y="4841875"/>
            <a:ext cx="765175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31" name="AutoShape 19"/>
          <p:cNvCxnSpPr>
            <a:cxnSpLocks noChangeShapeType="1"/>
            <a:stCxn id="218121" idx="6"/>
            <a:endCxn id="218119" idx="2"/>
          </p:cNvCxnSpPr>
          <p:nvPr/>
        </p:nvCxnSpPr>
        <p:spPr bwMode="auto">
          <a:xfrm>
            <a:off x="3575050" y="5845175"/>
            <a:ext cx="658813" cy="1190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32" name="AutoShape 20"/>
          <p:cNvCxnSpPr>
            <a:cxnSpLocks noChangeShapeType="1"/>
            <a:stCxn id="218123" idx="7"/>
            <a:endCxn id="218120" idx="3"/>
          </p:cNvCxnSpPr>
          <p:nvPr/>
        </p:nvCxnSpPr>
        <p:spPr bwMode="auto">
          <a:xfrm flipV="1">
            <a:off x="1782763" y="5030788"/>
            <a:ext cx="974725" cy="479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33" name="AutoShape 21"/>
          <p:cNvCxnSpPr>
            <a:cxnSpLocks noChangeShapeType="1"/>
            <a:stCxn id="218118" idx="0"/>
            <a:endCxn id="218117" idx="4"/>
          </p:cNvCxnSpPr>
          <p:nvPr/>
        </p:nvCxnSpPr>
        <p:spPr bwMode="auto">
          <a:xfrm flipV="1">
            <a:off x="6877050" y="4897438"/>
            <a:ext cx="506413" cy="928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8141" name="Oval 29"/>
          <p:cNvSpPr>
            <a:spLocks noChangeArrowheads="1"/>
          </p:cNvSpPr>
          <p:nvPr/>
        </p:nvSpPr>
        <p:spPr bwMode="auto">
          <a:xfrm>
            <a:off x="7491413" y="52292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RDU</a:t>
            </a:r>
          </a:p>
        </p:txBody>
      </p:sp>
      <p:cxnSp>
        <p:nvCxnSpPr>
          <p:cNvPr id="218142" name="AutoShape 30"/>
          <p:cNvCxnSpPr>
            <a:cxnSpLocks noChangeShapeType="1"/>
            <a:stCxn id="218118" idx="7"/>
            <a:endCxn id="218141" idx="4"/>
          </p:cNvCxnSpPr>
          <p:nvPr/>
        </p:nvCxnSpPr>
        <p:spPr bwMode="auto">
          <a:xfrm flipV="1">
            <a:off x="7154863" y="5621338"/>
            <a:ext cx="728662" cy="260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43" name="AutoShape 31"/>
          <p:cNvCxnSpPr>
            <a:cxnSpLocks noChangeShapeType="1"/>
            <a:stCxn id="218141" idx="0"/>
            <a:endCxn id="218117" idx="5"/>
          </p:cNvCxnSpPr>
          <p:nvPr/>
        </p:nvCxnSpPr>
        <p:spPr bwMode="auto">
          <a:xfrm flipH="1" flipV="1">
            <a:off x="7661275" y="4841875"/>
            <a:ext cx="222250" cy="377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08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ECE8-E27E-DC49-B900-219E2F5CA5C0}" type="slidenum">
              <a:rPr lang="en-US"/>
              <a:pPr/>
              <a:t>85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Classes</a:t>
            </a:r>
          </a:p>
        </p:txBody>
      </p:sp>
      <p:sp>
        <p:nvSpPr>
          <p:cNvPr id="220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Given a set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/>
              <a:t>, a relation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/>
              <a:t> on </a:t>
            </a:r>
            <a:r>
              <a:rPr lang="en-US" sz="2000" b="1" i="1">
                <a:latin typeface="Times New Roman" charset="0"/>
              </a:rPr>
              <a:t>S </a:t>
            </a:r>
            <a:r>
              <a:rPr lang="en-US" sz="2000"/>
              <a:t>is a set of ordered pairs of elements of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/>
              <a:t>, i.e.,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/>
              <a:t> is a subset of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="1">
                <a:latin typeface="Times New Roman" charset="0"/>
                <a:sym typeface="Symbol" charset="0"/>
              </a:rPr>
              <a:t></a:t>
            </a:r>
            <a:r>
              <a:rPr lang="en-US" sz="2000" b="1" i="1">
                <a:latin typeface="Times New Roman" charset="0"/>
              </a:rPr>
              <a:t>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An equivalence relation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/>
              <a:t> 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/>
              <a:t> satisfies the following properties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Reflexive</a:t>
            </a:r>
            <a:r>
              <a:rPr lang="en-US" sz="1800"/>
              <a:t>: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Symbol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>
                <a:latin typeface="Symbol" charset="0"/>
              </a:rPr>
              <a:t> </a:t>
            </a:r>
            <a:r>
              <a:rPr lang="en-US" sz="1800" b="1" i="1">
                <a:latin typeface="Times New Roman" charset="0"/>
              </a:rPr>
              <a:t>R</a:t>
            </a:r>
            <a:endParaRPr lang="en-US" sz="180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Symmetric</a:t>
            </a:r>
            <a:r>
              <a:rPr lang="en-US" sz="1800"/>
              <a:t>: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Symbol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>
                <a:latin typeface="Symbol" charset="0"/>
              </a:rPr>
              <a:t> </a:t>
            </a:r>
            <a:r>
              <a:rPr lang="en-US" sz="1800" b="1" i="1">
                <a:latin typeface="Times New Roman" charset="0"/>
              </a:rPr>
              <a:t>R </a:t>
            </a:r>
            <a:r>
              <a:rPr lang="en-US" sz="1800"/>
              <a:t> </a:t>
            </a:r>
            <a:r>
              <a:rPr lang="en-US" sz="1800">
                <a:sym typeface="Symbol" charset="0"/>
              </a:rPr>
              <a:t>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/>
              <a:t>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/>
              <a:t> </a:t>
            </a:r>
            <a:r>
              <a:rPr lang="en-US" sz="1800" b="1" i="1">
                <a:latin typeface="Times New Roman" charset="0"/>
              </a:rPr>
              <a:t>R</a:t>
            </a:r>
            <a:endParaRPr lang="en-US" sz="180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</a:rPr>
              <a:t>Transitive</a:t>
            </a:r>
            <a:r>
              <a:rPr lang="en-US" sz="1800"/>
              <a:t>: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Symbol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>
                <a:latin typeface="Symbol" charset="0"/>
              </a:rPr>
              <a:t> </a:t>
            </a:r>
            <a:r>
              <a:rPr lang="en-US" sz="1800" b="1" i="1">
                <a:latin typeface="Times New Roman" charset="0"/>
              </a:rPr>
              <a:t>R </a:t>
            </a:r>
            <a:r>
              <a:rPr lang="en-US" sz="1800" b="1">
                <a:latin typeface="Times New Roman" charset="0"/>
                <a:sym typeface="Symbol" charset="0"/>
              </a:rPr>
              <a:t>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y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Symbol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>
                <a:latin typeface="Symbol" charset="0"/>
              </a:rPr>
              <a:t> </a:t>
            </a:r>
            <a:r>
              <a:rPr lang="en-US" sz="1800" b="1" i="1">
                <a:latin typeface="Times New Roman" charset="0"/>
              </a:rPr>
              <a:t>R</a:t>
            </a:r>
            <a:r>
              <a:rPr lang="en-US" sz="1800"/>
              <a:t> </a:t>
            </a:r>
            <a:r>
              <a:rPr lang="en-US" sz="1800">
                <a:sym typeface="Symbol" charset="0"/>
              </a:rPr>
              <a:t>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x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/>
              <a:t>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/>
              <a:t> </a:t>
            </a:r>
            <a:r>
              <a:rPr lang="en-US" sz="1800" b="1" i="1">
                <a:latin typeface="Times New Roman" charset="0"/>
              </a:rPr>
              <a:t>R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An equivalence relation </a:t>
            </a:r>
            <a:r>
              <a:rPr lang="en-US" sz="2000" b="1" i="1">
                <a:latin typeface="Times New Roman" charset="0"/>
              </a:rPr>
              <a:t>R</a:t>
            </a:r>
            <a:r>
              <a:rPr lang="en-US" sz="2000"/>
              <a:t> 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/>
              <a:t> induces a partition of the elements of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/>
              <a:t> into equivalence classes</a:t>
            </a:r>
          </a:p>
          <a:p>
            <a:pPr>
              <a:lnSpc>
                <a:spcPct val="90000"/>
              </a:lnSpc>
            </a:pPr>
            <a:r>
              <a:rPr lang="en-US" sz="2000"/>
              <a:t>Example (connectivity relation among the vertices of a graph):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Let </a:t>
            </a:r>
            <a:r>
              <a:rPr lang="en-US" sz="1800" b="1" i="1">
                <a:latin typeface="Times New Roman" charset="0"/>
              </a:rPr>
              <a:t>V </a:t>
            </a:r>
            <a:r>
              <a:rPr lang="en-US" sz="1800"/>
              <a:t>be the set of vertices of a graph </a:t>
            </a:r>
            <a:r>
              <a:rPr lang="en-US" sz="1800" b="1" i="1">
                <a:latin typeface="Times New Roman" charset="0"/>
              </a:rPr>
              <a:t>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Define the relation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 i="1">
                <a:latin typeface="Times New Roman" charset="0"/>
              </a:rPr>
              <a:t>C </a:t>
            </a:r>
            <a:r>
              <a:rPr lang="en-US" sz="1800">
                <a:sym typeface="Symbol" charset="0"/>
              </a:rPr>
              <a:t>= </a:t>
            </a:r>
            <a:r>
              <a:rPr lang="en-US" sz="1800">
                <a:latin typeface="Times New Roman" charset="0"/>
                <a:sym typeface="Symbol" charset="0"/>
              </a:rPr>
              <a:t>{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imes New Roman" charset="0"/>
              </a:rPr>
              <a:t>,</a:t>
            </a:r>
            <a:r>
              <a:rPr lang="en-US" sz="1800" b="1" i="1">
                <a:latin typeface="Times New Roman" charset="0"/>
              </a:rPr>
              <a:t>w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Symbol" charset="0"/>
                <a:sym typeface="Symbol" charset="0"/>
              </a:rPr>
              <a:t></a:t>
            </a:r>
            <a:r>
              <a:rPr lang="en-US" sz="1800">
                <a:latin typeface="Symbol" charset="0"/>
              </a:rPr>
              <a:t>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="1">
                <a:latin typeface="Times New Roman" charset="0"/>
                <a:sym typeface="Symbol" charset="0"/>
              </a:rPr>
              <a:t></a:t>
            </a:r>
            <a:r>
              <a:rPr lang="en-US" sz="1800" b="1" i="1">
                <a:latin typeface="Times New Roman" charset="0"/>
              </a:rPr>
              <a:t>V </a:t>
            </a:r>
            <a:r>
              <a:rPr lang="en-US" sz="1800"/>
              <a:t>such that 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/>
              <a:t> has a path from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/>
              <a:t> to </a:t>
            </a:r>
            <a:r>
              <a:rPr lang="en-US" sz="1800" b="1" i="1">
                <a:latin typeface="Times New Roman" charset="0"/>
              </a:rPr>
              <a:t>w</a:t>
            </a:r>
            <a:r>
              <a:rPr lang="en-US" sz="1800">
                <a:latin typeface="Times New Roman" charset="0"/>
                <a:sym typeface="Symbol" charset="0"/>
              </a:rPr>
              <a:t>}</a:t>
            </a:r>
            <a:r>
              <a:rPr lang="en-US" sz="1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Relation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/>
              <a:t> is an equivalence relation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equivalence classes of relation </a:t>
            </a:r>
            <a:r>
              <a:rPr lang="en-US" sz="1800" b="1" i="1">
                <a:latin typeface="Times New Roman" charset="0"/>
              </a:rPr>
              <a:t>C</a:t>
            </a:r>
            <a:r>
              <a:rPr lang="en-US" sz="1800"/>
              <a:t> are the vertices in each connected component of graph </a:t>
            </a:r>
            <a:r>
              <a:rPr lang="en-US" sz="1800" b="1" i="1">
                <a:latin typeface="Times New Roman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458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8A81-30AD-5C4C-9FF5-F0D9DF72EA6D}" type="slidenum">
              <a:rPr lang="en-US"/>
              <a:pPr/>
              <a:t>86</a:t>
            </a:fld>
            <a:endParaRPr lang="en-US"/>
          </a:p>
        </p:txBody>
      </p:sp>
      <p:sp>
        <p:nvSpPr>
          <p:cNvPr id="221275" name="Freeform 91"/>
          <p:cNvSpPr>
            <a:spLocks/>
          </p:cNvSpPr>
          <p:nvPr/>
        </p:nvSpPr>
        <p:spPr bwMode="auto">
          <a:xfrm>
            <a:off x="5372100" y="4576763"/>
            <a:ext cx="2184400" cy="1595437"/>
          </a:xfrm>
          <a:custGeom>
            <a:avLst/>
            <a:gdLst>
              <a:gd name="T0" fmla="*/ 12 w 1376"/>
              <a:gd name="T1" fmla="*/ 633 h 1005"/>
              <a:gd name="T2" fmla="*/ 726 w 1376"/>
              <a:gd name="T3" fmla="*/ 993 h 1005"/>
              <a:gd name="T4" fmla="*/ 1362 w 1376"/>
              <a:gd name="T5" fmla="*/ 579 h 1005"/>
              <a:gd name="T6" fmla="*/ 642 w 1376"/>
              <a:gd name="T7" fmla="*/ 9 h 1005"/>
              <a:gd name="T8" fmla="*/ 12 w 1376"/>
              <a:gd name="T9" fmla="*/ 633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6" h="1005">
                <a:moveTo>
                  <a:pt x="12" y="633"/>
                </a:moveTo>
                <a:cubicBezTo>
                  <a:pt x="24" y="867"/>
                  <a:pt x="276" y="981"/>
                  <a:pt x="726" y="993"/>
                </a:cubicBezTo>
                <a:cubicBezTo>
                  <a:pt x="1176" y="1005"/>
                  <a:pt x="1376" y="743"/>
                  <a:pt x="1362" y="579"/>
                </a:cubicBezTo>
                <a:cubicBezTo>
                  <a:pt x="1348" y="415"/>
                  <a:pt x="867" y="0"/>
                  <a:pt x="642" y="9"/>
                </a:cubicBezTo>
                <a:cubicBezTo>
                  <a:pt x="417" y="18"/>
                  <a:pt x="0" y="399"/>
                  <a:pt x="12" y="633"/>
                </a:cubicBez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06" name="Freeform 22"/>
          <p:cNvSpPr>
            <a:spLocks/>
          </p:cNvSpPr>
          <p:nvPr/>
        </p:nvSpPr>
        <p:spPr bwMode="auto">
          <a:xfrm>
            <a:off x="5724525" y="5022850"/>
            <a:ext cx="700088" cy="817563"/>
          </a:xfrm>
          <a:custGeom>
            <a:avLst/>
            <a:gdLst>
              <a:gd name="T0" fmla="*/ 378 w 441"/>
              <a:gd name="T1" fmla="*/ 28 h 515"/>
              <a:gd name="T2" fmla="*/ 378 w 441"/>
              <a:gd name="T3" fmla="*/ 460 h 515"/>
              <a:gd name="T4" fmla="*/ 0 w 441"/>
              <a:gd name="T5" fmla="*/ 358 h 515"/>
              <a:gd name="T6" fmla="*/ 378 w 441"/>
              <a:gd name="T7" fmla="*/ 28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1" h="515">
                <a:moveTo>
                  <a:pt x="378" y="28"/>
                </a:moveTo>
                <a:cubicBezTo>
                  <a:pt x="441" y="45"/>
                  <a:pt x="441" y="405"/>
                  <a:pt x="378" y="460"/>
                </a:cubicBezTo>
                <a:cubicBezTo>
                  <a:pt x="315" y="515"/>
                  <a:pt x="0" y="430"/>
                  <a:pt x="0" y="358"/>
                </a:cubicBezTo>
                <a:cubicBezTo>
                  <a:pt x="0" y="286"/>
                  <a:pt x="313" y="0"/>
                  <a:pt x="378" y="28"/>
                </a:cubicBez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Relation</a:t>
            </a:r>
          </a:p>
        </p:txBody>
      </p:sp>
      <p:sp>
        <p:nvSpPr>
          <p:cNvPr id="221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3581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Edges </a:t>
            </a:r>
            <a:r>
              <a:rPr lang="en-US" sz="2000" b="1" i="1" dirty="0">
                <a:latin typeface="Times New Roman" charset="0"/>
              </a:rPr>
              <a:t>e </a:t>
            </a:r>
            <a:r>
              <a:rPr lang="en-US" sz="2000" dirty="0"/>
              <a:t>and </a:t>
            </a: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/>
              <a:t> of connected graph </a:t>
            </a:r>
            <a:r>
              <a:rPr lang="en-US" sz="2000" b="1" i="1" dirty="0">
                <a:latin typeface="Times New Roman" charset="0"/>
              </a:rPr>
              <a:t>G</a:t>
            </a:r>
            <a:r>
              <a:rPr lang="en-US" sz="2000" b="1" i="1" dirty="0"/>
              <a:t> </a:t>
            </a:r>
            <a:r>
              <a:rPr lang="en-US" sz="2000" dirty="0"/>
              <a:t>are </a:t>
            </a:r>
            <a:r>
              <a:rPr lang="en-US" sz="2000" dirty="0">
                <a:solidFill>
                  <a:srgbClr val="FF0000"/>
                </a:solidFill>
              </a:rPr>
              <a:t>linked</a:t>
            </a:r>
            <a:r>
              <a:rPr lang="en-US" sz="2000" dirty="0"/>
              <a:t> if</a:t>
            </a:r>
          </a:p>
          <a:p>
            <a:pPr lvl="1">
              <a:lnSpc>
                <a:spcPct val="90000"/>
              </a:lnSpc>
            </a:pPr>
            <a:r>
              <a:rPr lang="en-US" sz="1800" b="1" i="1" dirty="0">
                <a:latin typeface="Times New Roman" charset="0"/>
              </a:rPr>
              <a:t>e </a:t>
            </a:r>
            <a:r>
              <a:rPr lang="en-US" sz="1800" dirty="0">
                <a:latin typeface="Symbol" charset="0"/>
                <a:sym typeface="Symbol" charset="0"/>
              </a:rPr>
              <a:t>= 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dirty="0"/>
              <a:t>, or</a:t>
            </a:r>
            <a:endParaRPr lang="en-US" sz="1800" b="1" i="1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1800" b="1" i="1" dirty="0">
                <a:latin typeface="Times New Roman" charset="0"/>
              </a:rPr>
              <a:t>G</a:t>
            </a:r>
            <a:r>
              <a:rPr lang="en-US" sz="1800" dirty="0"/>
              <a:t> has a simple cycle containing </a:t>
            </a:r>
            <a:r>
              <a:rPr lang="en-US" sz="1800" b="1" i="1" dirty="0">
                <a:latin typeface="Times New Roman" charset="0"/>
              </a:rPr>
              <a:t>e </a:t>
            </a:r>
            <a:r>
              <a:rPr lang="en-US" sz="1800" dirty="0"/>
              <a:t>and </a:t>
            </a:r>
            <a:r>
              <a:rPr lang="en-US" sz="1800" b="1" i="1" dirty="0">
                <a:latin typeface="Times New Roman" charset="0"/>
              </a:rPr>
              <a:t>f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Theorem: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 dirty="0"/>
              <a:t>	The link relation on the edges of a graph is an equivalence relation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</a:rPr>
              <a:t>Proof </a:t>
            </a:r>
            <a:r>
              <a:rPr lang="en-US" sz="1800" dirty="0" smtClean="0">
                <a:solidFill>
                  <a:schemeClr val="tx2"/>
                </a:solidFill>
              </a:rPr>
              <a:t>(see textbook)</a:t>
            </a:r>
            <a:r>
              <a:rPr lang="en-US" sz="1800" dirty="0" smtClean="0"/>
              <a:t>: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reflexive and symmetric properties follow from the definition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For the </a:t>
            </a:r>
            <a:r>
              <a:rPr lang="en-US" sz="1800" dirty="0" smtClean="0"/>
              <a:t>transitive, suppose f and g are linked and g and h are linked, show f and h are linked.</a:t>
            </a:r>
            <a:endParaRPr lang="en-US" sz="1800" dirty="0"/>
          </a:p>
        </p:txBody>
      </p:sp>
      <p:grpSp>
        <p:nvGrpSpPr>
          <p:cNvPr id="221247" name="Group 63"/>
          <p:cNvGrpSpPr>
            <a:grpSpLocks/>
          </p:cNvGrpSpPr>
          <p:nvPr/>
        </p:nvGrpSpPr>
        <p:grpSpPr bwMode="auto">
          <a:xfrm>
            <a:off x="4221163" y="1539875"/>
            <a:ext cx="4519612" cy="1797050"/>
            <a:chOff x="2544" y="970"/>
            <a:chExt cx="2847" cy="1132"/>
          </a:xfrm>
        </p:grpSpPr>
        <p:sp>
          <p:nvSpPr>
            <p:cNvPr id="221215" name="Oval 31"/>
            <p:cNvSpPr>
              <a:spLocks noChangeArrowheads="1"/>
            </p:cNvSpPr>
            <p:nvPr/>
          </p:nvSpPr>
          <p:spPr bwMode="auto">
            <a:xfrm>
              <a:off x="4704" y="970"/>
              <a:ext cx="351" cy="17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1216" name="Oval 32"/>
            <p:cNvSpPr>
              <a:spLocks noChangeArrowheads="1"/>
            </p:cNvSpPr>
            <p:nvPr/>
          </p:nvSpPr>
          <p:spPr bwMode="auto">
            <a:xfrm>
              <a:off x="3744" y="1210"/>
              <a:ext cx="351" cy="17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1217" name="Oval 33"/>
            <p:cNvSpPr>
              <a:spLocks noChangeArrowheads="1"/>
            </p:cNvSpPr>
            <p:nvPr/>
          </p:nvSpPr>
          <p:spPr bwMode="auto">
            <a:xfrm>
              <a:off x="4464" y="1594"/>
              <a:ext cx="351" cy="17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1218" name="Oval 34"/>
            <p:cNvSpPr>
              <a:spLocks noChangeArrowheads="1"/>
            </p:cNvSpPr>
            <p:nvPr/>
          </p:nvSpPr>
          <p:spPr bwMode="auto">
            <a:xfrm>
              <a:off x="3120" y="1690"/>
              <a:ext cx="351" cy="17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1220" name="Oval 36"/>
            <p:cNvSpPr>
              <a:spLocks noChangeArrowheads="1"/>
            </p:cNvSpPr>
            <p:nvPr/>
          </p:nvSpPr>
          <p:spPr bwMode="auto">
            <a:xfrm>
              <a:off x="2544" y="1546"/>
              <a:ext cx="351" cy="17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1221" name="Oval 37"/>
            <p:cNvSpPr>
              <a:spLocks noChangeArrowheads="1"/>
            </p:cNvSpPr>
            <p:nvPr/>
          </p:nvSpPr>
          <p:spPr bwMode="auto">
            <a:xfrm>
              <a:off x="3792" y="1882"/>
              <a:ext cx="351" cy="17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21222" name="AutoShape 38"/>
            <p:cNvCxnSpPr>
              <a:cxnSpLocks noChangeShapeType="1"/>
              <a:stCxn id="221218" idx="7"/>
              <a:endCxn id="221216" idx="3"/>
            </p:cNvCxnSpPr>
            <p:nvPr/>
          </p:nvCxnSpPr>
          <p:spPr bwMode="auto">
            <a:xfrm flipV="1">
              <a:off x="3420" y="1362"/>
              <a:ext cx="375" cy="3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23" name="AutoShape 39"/>
            <p:cNvCxnSpPr>
              <a:cxnSpLocks noChangeShapeType="1"/>
              <a:stCxn id="221218" idx="5"/>
              <a:endCxn id="221221" idx="2"/>
            </p:cNvCxnSpPr>
            <p:nvPr/>
          </p:nvCxnSpPr>
          <p:spPr bwMode="auto">
            <a:xfrm>
              <a:off x="3420" y="1842"/>
              <a:ext cx="366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24" name="AutoShape 40"/>
            <p:cNvCxnSpPr>
              <a:cxnSpLocks noChangeShapeType="1"/>
              <a:stCxn id="221221" idx="0"/>
              <a:endCxn id="221216" idx="4"/>
            </p:cNvCxnSpPr>
            <p:nvPr/>
          </p:nvCxnSpPr>
          <p:spPr bwMode="auto">
            <a:xfrm flipH="1" flipV="1">
              <a:off x="3920" y="1387"/>
              <a:ext cx="48" cy="4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26" name="AutoShape 42"/>
            <p:cNvCxnSpPr>
              <a:cxnSpLocks noChangeShapeType="1"/>
              <a:stCxn id="221221" idx="6"/>
              <a:endCxn id="221217" idx="3"/>
            </p:cNvCxnSpPr>
            <p:nvPr/>
          </p:nvCxnSpPr>
          <p:spPr bwMode="auto">
            <a:xfrm flipV="1">
              <a:off x="4149" y="1746"/>
              <a:ext cx="366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28" name="AutoShape 44"/>
            <p:cNvCxnSpPr>
              <a:cxnSpLocks noChangeShapeType="1"/>
              <a:stCxn id="221220" idx="5"/>
              <a:endCxn id="221218" idx="2"/>
            </p:cNvCxnSpPr>
            <p:nvPr/>
          </p:nvCxnSpPr>
          <p:spPr bwMode="auto">
            <a:xfrm>
              <a:off x="2844" y="1698"/>
              <a:ext cx="270" cy="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29" name="AutoShape 45"/>
            <p:cNvCxnSpPr>
              <a:cxnSpLocks noChangeShapeType="1"/>
              <a:stCxn id="221217" idx="1"/>
              <a:endCxn id="221216" idx="5"/>
            </p:cNvCxnSpPr>
            <p:nvPr/>
          </p:nvCxnSpPr>
          <p:spPr bwMode="auto">
            <a:xfrm flipH="1" flipV="1">
              <a:off x="4044" y="1362"/>
              <a:ext cx="471" cy="2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31" name="AutoShape 47"/>
            <p:cNvCxnSpPr>
              <a:cxnSpLocks noChangeShapeType="1"/>
              <a:stCxn id="221215" idx="3"/>
              <a:endCxn id="221217" idx="0"/>
            </p:cNvCxnSpPr>
            <p:nvPr/>
          </p:nvCxnSpPr>
          <p:spPr bwMode="auto">
            <a:xfrm flipH="1">
              <a:off x="4640" y="1123"/>
              <a:ext cx="115" cy="4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1233" name="Text Box 49"/>
            <p:cNvSpPr txBox="1">
              <a:spLocks noChangeArrowheads="1"/>
            </p:cNvSpPr>
            <p:nvPr/>
          </p:nvSpPr>
          <p:spPr bwMode="auto">
            <a:xfrm>
              <a:off x="2915" y="15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a</a:t>
              </a:r>
            </a:p>
          </p:txBody>
        </p:sp>
        <p:sp>
          <p:nvSpPr>
            <p:cNvPr id="221235" name="Oval 51"/>
            <p:cNvSpPr>
              <a:spLocks noChangeArrowheads="1"/>
            </p:cNvSpPr>
            <p:nvPr/>
          </p:nvSpPr>
          <p:spPr bwMode="auto">
            <a:xfrm>
              <a:off x="5040" y="1450"/>
              <a:ext cx="351" cy="17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221236" name="AutoShape 52"/>
            <p:cNvCxnSpPr>
              <a:cxnSpLocks noChangeShapeType="1"/>
              <a:stCxn id="221215" idx="5"/>
              <a:endCxn id="221235" idx="0"/>
            </p:cNvCxnSpPr>
            <p:nvPr/>
          </p:nvCxnSpPr>
          <p:spPr bwMode="auto">
            <a:xfrm>
              <a:off x="5004" y="1123"/>
              <a:ext cx="212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237" name="AutoShape 53"/>
            <p:cNvCxnSpPr>
              <a:cxnSpLocks noChangeShapeType="1"/>
              <a:stCxn id="221217" idx="6"/>
              <a:endCxn id="221235" idx="3"/>
            </p:cNvCxnSpPr>
            <p:nvPr/>
          </p:nvCxnSpPr>
          <p:spPr bwMode="auto">
            <a:xfrm flipV="1">
              <a:off x="4821" y="1603"/>
              <a:ext cx="270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1238" name="Text Box 54"/>
            <p:cNvSpPr txBox="1">
              <a:spLocks noChangeArrowheads="1"/>
            </p:cNvSpPr>
            <p:nvPr/>
          </p:nvSpPr>
          <p:spPr bwMode="auto">
            <a:xfrm>
              <a:off x="3395" y="138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b</a:t>
              </a:r>
            </a:p>
          </p:txBody>
        </p:sp>
        <p:sp>
          <p:nvSpPr>
            <p:cNvPr id="221239" name="Text Box 55"/>
            <p:cNvSpPr txBox="1">
              <a:spLocks noChangeArrowheads="1"/>
            </p:cNvSpPr>
            <p:nvPr/>
          </p:nvSpPr>
          <p:spPr bwMode="auto">
            <a:xfrm>
              <a:off x="4534" y="11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g</a:t>
              </a:r>
            </a:p>
          </p:txBody>
        </p:sp>
        <p:sp>
          <p:nvSpPr>
            <p:cNvPr id="221240" name="Text Box 56"/>
            <p:cNvSpPr txBox="1">
              <a:spLocks noChangeArrowheads="1"/>
            </p:cNvSpPr>
            <p:nvPr/>
          </p:nvSpPr>
          <p:spPr bwMode="auto">
            <a:xfrm>
              <a:off x="3447" y="1852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c</a:t>
              </a:r>
            </a:p>
          </p:txBody>
        </p:sp>
        <p:sp>
          <p:nvSpPr>
            <p:cNvPr id="221241" name="Text Box 57"/>
            <p:cNvSpPr txBox="1">
              <a:spLocks noChangeArrowheads="1"/>
            </p:cNvSpPr>
            <p:nvPr/>
          </p:nvSpPr>
          <p:spPr bwMode="auto">
            <a:xfrm>
              <a:off x="4900" y="166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j</a:t>
              </a:r>
            </a:p>
          </p:txBody>
        </p:sp>
        <p:sp>
          <p:nvSpPr>
            <p:cNvPr id="221242" name="Text Box 58"/>
            <p:cNvSpPr txBox="1">
              <a:spLocks noChangeArrowheads="1"/>
            </p:cNvSpPr>
            <p:nvPr/>
          </p:nvSpPr>
          <p:spPr bwMode="auto">
            <a:xfrm>
              <a:off x="3922" y="15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d</a:t>
              </a:r>
            </a:p>
          </p:txBody>
        </p:sp>
        <p:sp>
          <p:nvSpPr>
            <p:cNvPr id="221243" name="Text Box 59"/>
            <p:cNvSpPr txBox="1">
              <a:spLocks noChangeArrowheads="1"/>
            </p:cNvSpPr>
            <p:nvPr/>
          </p:nvSpPr>
          <p:spPr bwMode="auto">
            <a:xfrm>
              <a:off x="4286" y="1282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e</a:t>
              </a:r>
            </a:p>
          </p:txBody>
        </p:sp>
        <p:sp>
          <p:nvSpPr>
            <p:cNvPr id="221244" name="Text Box 60"/>
            <p:cNvSpPr txBox="1">
              <a:spLocks noChangeArrowheads="1"/>
            </p:cNvSpPr>
            <p:nvPr/>
          </p:nvSpPr>
          <p:spPr bwMode="auto">
            <a:xfrm>
              <a:off x="4247" y="182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f</a:t>
              </a:r>
            </a:p>
          </p:txBody>
        </p:sp>
        <p:sp>
          <p:nvSpPr>
            <p:cNvPr id="221245" name="Text Box 61"/>
            <p:cNvSpPr txBox="1">
              <a:spLocks noChangeArrowheads="1"/>
            </p:cNvSpPr>
            <p:nvPr/>
          </p:nvSpPr>
          <p:spPr bwMode="auto">
            <a:xfrm>
              <a:off x="5088" y="109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i="1">
                  <a:latin typeface="Times New Roman" charset="0"/>
                </a:rPr>
                <a:t>i</a:t>
              </a:r>
            </a:p>
          </p:txBody>
        </p:sp>
      </p:grpSp>
      <p:sp>
        <p:nvSpPr>
          <p:cNvPr id="221246" name="Text Box 62"/>
          <p:cNvSpPr txBox="1">
            <a:spLocks noChangeArrowheads="1"/>
          </p:cNvSpPr>
          <p:nvPr/>
        </p:nvSpPr>
        <p:spPr bwMode="auto">
          <a:xfrm>
            <a:off x="4362450" y="3413125"/>
            <a:ext cx="4237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ym typeface="Symbol" charset="0"/>
              </a:rPr>
              <a:t>Equivalence classes of linked edges:</a:t>
            </a:r>
          </a:p>
          <a:p>
            <a:r>
              <a:rPr lang="en-US" sz="2000">
                <a:latin typeface="Times New Roman" charset="0"/>
                <a:sym typeface="Symbol" charset="0"/>
              </a:rPr>
              <a:t>{</a:t>
            </a:r>
            <a:r>
              <a:rPr lang="en-US" sz="2000" b="1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  <a:sym typeface="Symbol" charset="0"/>
              </a:rPr>
              <a:t>}  {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imes New Roman" charset="0"/>
              </a:rPr>
              <a:t>,</a:t>
            </a:r>
            <a:r>
              <a:rPr lang="en-US" sz="2000" b="1" i="1">
                <a:latin typeface="Times New Roman" charset="0"/>
              </a:rPr>
              <a:t> c</a:t>
            </a:r>
            <a:r>
              <a:rPr lang="en-US" sz="2000">
                <a:latin typeface="Times New Roman" charset="0"/>
              </a:rPr>
              <a:t>,</a:t>
            </a:r>
            <a:r>
              <a:rPr lang="en-US" sz="2000" b="1" i="1">
                <a:latin typeface="Times New Roman" charset="0"/>
              </a:rPr>
              <a:t> d</a:t>
            </a:r>
            <a:r>
              <a:rPr lang="en-US" sz="2000">
                <a:latin typeface="Times New Roman" charset="0"/>
              </a:rPr>
              <a:t>,</a:t>
            </a:r>
            <a:r>
              <a:rPr lang="en-US" sz="2000" b="1" i="1">
                <a:latin typeface="Times New Roman" charset="0"/>
              </a:rPr>
              <a:t> e</a:t>
            </a:r>
            <a:r>
              <a:rPr lang="en-US" sz="2000">
                <a:latin typeface="Times New Roman" charset="0"/>
              </a:rPr>
              <a:t>,</a:t>
            </a:r>
            <a:r>
              <a:rPr lang="en-US" sz="2000" b="1" i="1">
                <a:latin typeface="Times New Roman" charset="0"/>
              </a:rPr>
              <a:t> f</a:t>
            </a:r>
            <a:r>
              <a:rPr lang="en-US" sz="2000">
                <a:latin typeface="Times New Roman" charset="0"/>
                <a:sym typeface="Symbol" charset="0"/>
              </a:rPr>
              <a:t>}  {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>
                <a:latin typeface="Times New Roman" charset="0"/>
              </a:rPr>
              <a:t>,</a:t>
            </a:r>
            <a:r>
              <a:rPr lang="en-US" sz="2000" b="1" i="1">
                <a:latin typeface="Times New Roman" charset="0"/>
              </a:rPr>
              <a:t> i</a:t>
            </a:r>
            <a:r>
              <a:rPr lang="en-US" sz="2000">
                <a:latin typeface="Times New Roman" charset="0"/>
              </a:rPr>
              <a:t>, </a:t>
            </a:r>
            <a:r>
              <a:rPr lang="en-US" sz="2000" b="1" i="1">
                <a:latin typeface="Times New Roman" charset="0"/>
              </a:rPr>
              <a:t> j</a:t>
            </a:r>
            <a:r>
              <a:rPr lang="en-US" sz="2000">
                <a:latin typeface="Times New Roman" charset="0"/>
                <a:sym typeface="Symbol" charset="0"/>
              </a:rPr>
              <a:t>}</a:t>
            </a:r>
          </a:p>
        </p:txBody>
      </p:sp>
      <p:sp>
        <p:nvSpPr>
          <p:cNvPr id="221249" name="Oval 65"/>
          <p:cNvSpPr>
            <a:spLocks noChangeArrowheads="1"/>
          </p:cNvSpPr>
          <p:nvPr/>
        </p:nvSpPr>
        <p:spPr bwMode="auto">
          <a:xfrm>
            <a:off x="7650163" y="4343400"/>
            <a:ext cx="557212" cy="273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1250" name="Oval 66"/>
          <p:cNvSpPr>
            <a:spLocks noChangeArrowheads="1"/>
          </p:cNvSpPr>
          <p:nvPr/>
        </p:nvSpPr>
        <p:spPr bwMode="auto">
          <a:xfrm>
            <a:off x="6126163" y="4724400"/>
            <a:ext cx="557212" cy="2714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1251" name="Oval 67"/>
          <p:cNvSpPr>
            <a:spLocks noChangeArrowheads="1"/>
          </p:cNvSpPr>
          <p:nvPr/>
        </p:nvSpPr>
        <p:spPr bwMode="auto">
          <a:xfrm>
            <a:off x="7269163" y="5334000"/>
            <a:ext cx="557212" cy="2714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1252" name="Oval 68"/>
          <p:cNvSpPr>
            <a:spLocks noChangeArrowheads="1"/>
          </p:cNvSpPr>
          <p:nvPr/>
        </p:nvSpPr>
        <p:spPr bwMode="auto">
          <a:xfrm>
            <a:off x="5135563" y="5486400"/>
            <a:ext cx="557212" cy="2714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1253" name="Oval 69"/>
          <p:cNvSpPr>
            <a:spLocks noChangeArrowheads="1"/>
          </p:cNvSpPr>
          <p:nvPr/>
        </p:nvSpPr>
        <p:spPr bwMode="auto">
          <a:xfrm>
            <a:off x="4221163" y="5257800"/>
            <a:ext cx="557212" cy="2714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1254" name="Oval 70"/>
          <p:cNvSpPr>
            <a:spLocks noChangeArrowheads="1"/>
          </p:cNvSpPr>
          <p:nvPr/>
        </p:nvSpPr>
        <p:spPr bwMode="auto">
          <a:xfrm>
            <a:off x="6202363" y="5791200"/>
            <a:ext cx="557212" cy="273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21255" name="AutoShape 71"/>
          <p:cNvCxnSpPr>
            <a:cxnSpLocks noChangeShapeType="1"/>
            <a:stCxn id="221252" idx="7"/>
            <a:endCxn id="221250" idx="3"/>
          </p:cNvCxnSpPr>
          <p:nvPr/>
        </p:nvCxnSpPr>
        <p:spPr bwMode="auto">
          <a:xfrm flipV="1">
            <a:off x="5611813" y="4965700"/>
            <a:ext cx="595312" cy="550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56" name="AutoShape 72"/>
          <p:cNvCxnSpPr>
            <a:cxnSpLocks noChangeShapeType="1"/>
            <a:stCxn id="221252" idx="5"/>
            <a:endCxn id="221254" idx="2"/>
          </p:cNvCxnSpPr>
          <p:nvPr/>
        </p:nvCxnSpPr>
        <p:spPr bwMode="auto">
          <a:xfrm>
            <a:off x="5611813" y="5727700"/>
            <a:ext cx="5810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57" name="AutoShape 73"/>
          <p:cNvCxnSpPr>
            <a:cxnSpLocks noChangeShapeType="1"/>
            <a:stCxn id="221254" idx="0"/>
            <a:endCxn id="221250" idx="4"/>
          </p:cNvCxnSpPr>
          <p:nvPr/>
        </p:nvCxnSpPr>
        <p:spPr bwMode="auto">
          <a:xfrm flipH="1" flipV="1">
            <a:off x="6405563" y="5005388"/>
            <a:ext cx="76200" cy="776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58" name="AutoShape 74"/>
          <p:cNvCxnSpPr>
            <a:cxnSpLocks noChangeShapeType="1"/>
            <a:stCxn id="221254" idx="6"/>
            <a:endCxn id="221251" idx="3"/>
          </p:cNvCxnSpPr>
          <p:nvPr/>
        </p:nvCxnSpPr>
        <p:spPr bwMode="auto">
          <a:xfrm flipV="1">
            <a:off x="6769100" y="5575300"/>
            <a:ext cx="581025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59" name="AutoShape 75"/>
          <p:cNvCxnSpPr>
            <a:cxnSpLocks noChangeShapeType="1"/>
            <a:stCxn id="221253" idx="5"/>
            <a:endCxn id="221252" idx="2"/>
          </p:cNvCxnSpPr>
          <p:nvPr/>
        </p:nvCxnSpPr>
        <p:spPr bwMode="auto">
          <a:xfrm>
            <a:off x="4697413" y="5499100"/>
            <a:ext cx="428625" cy="123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60" name="AutoShape 76"/>
          <p:cNvCxnSpPr>
            <a:cxnSpLocks noChangeShapeType="1"/>
            <a:stCxn id="221251" idx="1"/>
            <a:endCxn id="221250" idx="5"/>
          </p:cNvCxnSpPr>
          <p:nvPr/>
        </p:nvCxnSpPr>
        <p:spPr bwMode="auto">
          <a:xfrm flipH="1" flipV="1">
            <a:off x="6602413" y="4965700"/>
            <a:ext cx="747712" cy="398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61" name="AutoShape 77"/>
          <p:cNvCxnSpPr>
            <a:cxnSpLocks noChangeShapeType="1"/>
            <a:stCxn id="221249" idx="3"/>
            <a:endCxn id="221251" idx="0"/>
          </p:cNvCxnSpPr>
          <p:nvPr/>
        </p:nvCxnSpPr>
        <p:spPr bwMode="auto">
          <a:xfrm flipH="1">
            <a:off x="7548563" y="4586288"/>
            <a:ext cx="182562" cy="738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1262" name="Text Box 78"/>
          <p:cNvSpPr txBox="1">
            <a:spLocks noChangeArrowheads="1"/>
          </p:cNvSpPr>
          <p:nvPr/>
        </p:nvSpPr>
        <p:spPr bwMode="auto">
          <a:xfrm>
            <a:off x="4810125" y="5210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a</a:t>
            </a:r>
          </a:p>
        </p:txBody>
      </p:sp>
      <p:sp>
        <p:nvSpPr>
          <p:cNvPr id="221263" name="Oval 79"/>
          <p:cNvSpPr>
            <a:spLocks noChangeArrowheads="1"/>
          </p:cNvSpPr>
          <p:nvPr/>
        </p:nvSpPr>
        <p:spPr bwMode="auto">
          <a:xfrm>
            <a:off x="8183563" y="5105400"/>
            <a:ext cx="557212" cy="2730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21264" name="AutoShape 80"/>
          <p:cNvCxnSpPr>
            <a:cxnSpLocks noChangeShapeType="1"/>
            <a:stCxn id="221249" idx="5"/>
            <a:endCxn id="221263" idx="0"/>
          </p:cNvCxnSpPr>
          <p:nvPr/>
        </p:nvCxnSpPr>
        <p:spPr bwMode="auto">
          <a:xfrm>
            <a:off x="8126413" y="4586288"/>
            <a:ext cx="336550" cy="509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1265" name="AutoShape 81"/>
          <p:cNvCxnSpPr>
            <a:cxnSpLocks noChangeShapeType="1"/>
            <a:stCxn id="221251" idx="6"/>
            <a:endCxn id="221263" idx="3"/>
          </p:cNvCxnSpPr>
          <p:nvPr/>
        </p:nvCxnSpPr>
        <p:spPr bwMode="auto">
          <a:xfrm flipV="1">
            <a:off x="7835900" y="5348288"/>
            <a:ext cx="428625" cy="122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1266" name="Text Box 82"/>
          <p:cNvSpPr txBox="1">
            <a:spLocks noChangeArrowheads="1"/>
          </p:cNvSpPr>
          <p:nvPr/>
        </p:nvSpPr>
        <p:spPr bwMode="auto">
          <a:xfrm>
            <a:off x="5572125" y="49974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b</a:t>
            </a:r>
          </a:p>
        </p:txBody>
      </p:sp>
      <p:sp>
        <p:nvSpPr>
          <p:cNvPr id="221267" name="Text Box 83"/>
          <p:cNvSpPr txBox="1">
            <a:spLocks noChangeArrowheads="1"/>
          </p:cNvSpPr>
          <p:nvPr/>
        </p:nvSpPr>
        <p:spPr bwMode="auto">
          <a:xfrm>
            <a:off x="7380288" y="46926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221268" name="Text Box 84"/>
          <p:cNvSpPr txBox="1">
            <a:spLocks noChangeArrowheads="1"/>
          </p:cNvSpPr>
          <p:nvPr/>
        </p:nvSpPr>
        <p:spPr bwMode="auto">
          <a:xfrm>
            <a:off x="5692775" y="570865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c</a:t>
            </a:r>
          </a:p>
        </p:txBody>
      </p:sp>
      <p:sp>
        <p:nvSpPr>
          <p:cNvPr id="221269" name="Text Box 85"/>
          <p:cNvSpPr txBox="1">
            <a:spLocks noChangeArrowheads="1"/>
          </p:cNvSpPr>
          <p:nvPr/>
        </p:nvSpPr>
        <p:spPr bwMode="auto">
          <a:xfrm>
            <a:off x="7961313" y="5438775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j</a:t>
            </a:r>
          </a:p>
        </p:txBody>
      </p:sp>
      <p:sp>
        <p:nvSpPr>
          <p:cNvPr id="221270" name="Text Box 86"/>
          <p:cNvSpPr txBox="1">
            <a:spLocks noChangeArrowheads="1"/>
          </p:cNvSpPr>
          <p:nvPr/>
        </p:nvSpPr>
        <p:spPr bwMode="auto">
          <a:xfrm>
            <a:off x="6456363" y="5210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d</a:t>
            </a:r>
          </a:p>
        </p:txBody>
      </p:sp>
      <p:sp>
        <p:nvSpPr>
          <p:cNvPr id="221271" name="Text Box 87"/>
          <p:cNvSpPr txBox="1">
            <a:spLocks noChangeArrowheads="1"/>
          </p:cNvSpPr>
          <p:nvPr/>
        </p:nvSpPr>
        <p:spPr bwMode="auto">
          <a:xfrm>
            <a:off x="6789738" y="480060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e</a:t>
            </a:r>
          </a:p>
        </p:txBody>
      </p:sp>
      <p:sp>
        <p:nvSpPr>
          <p:cNvPr id="221272" name="Text Box 88"/>
          <p:cNvSpPr txBox="1">
            <a:spLocks noChangeArrowheads="1"/>
          </p:cNvSpPr>
          <p:nvPr/>
        </p:nvSpPr>
        <p:spPr bwMode="auto">
          <a:xfrm>
            <a:off x="6943725" y="5657850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f</a:t>
            </a:r>
          </a:p>
        </p:txBody>
      </p:sp>
      <p:sp>
        <p:nvSpPr>
          <p:cNvPr id="221273" name="Text Box 89"/>
          <p:cNvSpPr txBox="1">
            <a:spLocks noChangeArrowheads="1"/>
          </p:cNvSpPr>
          <p:nvPr/>
        </p:nvSpPr>
        <p:spPr bwMode="auto">
          <a:xfrm>
            <a:off x="8259763" y="454025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latin typeface="Times New Roman" charset="0"/>
              </a:rPr>
              <a:t>i</a:t>
            </a:r>
          </a:p>
        </p:txBody>
      </p:sp>
      <p:sp>
        <p:nvSpPr>
          <p:cNvPr id="221274" name="Freeform 90"/>
          <p:cNvSpPr>
            <a:spLocks/>
          </p:cNvSpPr>
          <p:nvPr/>
        </p:nvSpPr>
        <p:spPr bwMode="auto">
          <a:xfrm>
            <a:off x="6435725" y="4981575"/>
            <a:ext cx="800100" cy="844550"/>
          </a:xfrm>
          <a:custGeom>
            <a:avLst/>
            <a:gdLst>
              <a:gd name="T0" fmla="*/ 62 w 504"/>
              <a:gd name="T1" fmla="*/ 30 h 532"/>
              <a:gd name="T2" fmla="*/ 122 w 504"/>
              <a:gd name="T3" fmla="*/ 486 h 532"/>
              <a:gd name="T4" fmla="*/ 494 w 504"/>
              <a:gd name="T5" fmla="*/ 306 h 532"/>
              <a:gd name="T6" fmla="*/ 62 w 504"/>
              <a:gd name="T7" fmla="*/ 3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4" h="532">
                <a:moveTo>
                  <a:pt x="62" y="30"/>
                </a:moveTo>
                <a:cubicBezTo>
                  <a:pt x="0" y="60"/>
                  <a:pt x="50" y="440"/>
                  <a:pt x="122" y="486"/>
                </a:cubicBezTo>
                <a:cubicBezTo>
                  <a:pt x="194" y="532"/>
                  <a:pt x="504" y="382"/>
                  <a:pt x="494" y="306"/>
                </a:cubicBezTo>
                <a:cubicBezTo>
                  <a:pt x="484" y="230"/>
                  <a:pt x="124" y="0"/>
                  <a:pt x="62" y="30"/>
                </a:cubicBez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8C7F-5AA9-9F4D-B379-6FF2EE89F0FF}" type="slidenum">
              <a:rPr lang="en-US"/>
              <a:pPr/>
              <a:t>87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Components</a:t>
            </a:r>
          </a:p>
        </p:txBody>
      </p:sp>
      <p:sp>
        <p:nvSpPr>
          <p:cNvPr id="22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80010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link components </a:t>
            </a:r>
            <a:r>
              <a:rPr lang="en-US" sz="2000" dirty="0"/>
              <a:t>of a connected graph </a:t>
            </a:r>
            <a:r>
              <a:rPr lang="en-US" sz="2000" b="1" i="1" dirty="0">
                <a:latin typeface="Times New Roman" charset="0"/>
              </a:rPr>
              <a:t>G</a:t>
            </a:r>
            <a:r>
              <a:rPr lang="en-US" sz="2000" dirty="0"/>
              <a:t> are the </a:t>
            </a:r>
            <a:r>
              <a:rPr lang="en-US" sz="2000" dirty="0">
                <a:solidFill>
                  <a:srgbClr val="FF0000"/>
                </a:solidFill>
              </a:rPr>
              <a:t>equivalence classes of edges</a:t>
            </a:r>
            <a:r>
              <a:rPr lang="en-US" sz="2000" dirty="0"/>
              <a:t> with respect to the link relation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dirty="0" err="1"/>
              <a:t>biconnected</a:t>
            </a:r>
            <a:r>
              <a:rPr lang="en-US" sz="2000" dirty="0"/>
              <a:t> component of </a:t>
            </a:r>
            <a:r>
              <a:rPr lang="en-US" sz="2000" b="1" i="1" dirty="0">
                <a:latin typeface="Times New Roman" charset="0"/>
              </a:rPr>
              <a:t>G </a:t>
            </a:r>
            <a:r>
              <a:rPr lang="en-US" sz="2000" dirty="0"/>
              <a:t>is the subgraph of </a:t>
            </a:r>
            <a:r>
              <a:rPr lang="en-US" sz="2000" b="1" i="1" dirty="0">
                <a:latin typeface="Times New Roman" charset="0"/>
              </a:rPr>
              <a:t>G</a:t>
            </a:r>
            <a:r>
              <a:rPr lang="en-US" sz="2000" dirty="0"/>
              <a:t> induced by an equivalence class of linked edges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separation edge is a single-element equivalence class of linked edges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separation vertex has incident edges in at least two distinct equivalence classes of linked edge</a:t>
            </a:r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 rot="614701">
            <a:off x="3336925" y="5605463"/>
            <a:ext cx="1204913" cy="584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4" name="Freeform 6"/>
          <p:cNvSpPr>
            <a:spLocks/>
          </p:cNvSpPr>
          <p:nvPr/>
        </p:nvSpPr>
        <p:spPr bwMode="auto">
          <a:xfrm>
            <a:off x="6084888" y="4210050"/>
            <a:ext cx="2419350" cy="2195513"/>
          </a:xfrm>
          <a:custGeom>
            <a:avLst/>
            <a:gdLst>
              <a:gd name="T0" fmla="*/ 234 w 1524"/>
              <a:gd name="T1" fmla="*/ 264 h 1383"/>
              <a:gd name="T2" fmla="*/ 1134 w 1524"/>
              <a:gd name="T3" fmla="*/ 180 h 1383"/>
              <a:gd name="T4" fmla="*/ 1416 w 1524"/>
              <a:gd name="T5" fmla="*/ 924 h 1383"/>
              <a:gd name="T6" fmla="*/ 486 w 1524"/>
              <a:gd name="T7" fmla="*/ 1362 h 1383"/>
              <a:gd name="T8" fmla="*/ 72 w 1524"/>
              <a:gd name="T9" fmla="*/ 1050 h 1383"/>
              <a:gd name="T10" fmla="*/ 234 w 1524"/>
              <a:gd name="T11" fmla="*/ 264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4" h="1383">
                <a:moveTo>
                  <a:pt x="234" y="264"/>
                </a:moveTo>
                <a:cubicBezTo>
                  <a:pt x="414" y="0"/>
                  <a:pt x="954" y="61"/>
                  <a:pt x="1134" y="180"/>
                </a:cubicBezTo>
                <a:cubicBezTo>
                  <a:pt x="1331" y="290"/>
                  <a:pt x="1524" y="727"/>
                  <a:pt x="1416" y="924"/>
                </a:cubicBezTo>
                <a:cubicBezTo>
                  <a:pt x="1308" y="1121"/>
                  <a:pt x="710" y="1341"/>
                  <a:pt x="486" y="1362"/>
                </a:cubicBezTo>
                <a:cubicBezTo>
                  <a:pt x="262" y="1383"/>
                  <a:pt x="144" y="1230"/>
                  <a:pt x="72" y="1050"/>
                </a:cubicBezTo>
                <a:cubicBezTo>
                  <a:pt x="0" y="870"/>
                  <a:pt x="54" y="528"/>
                  <a:pt x="234" y="264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5" name="Freeform 7"/>
          <p:cNvSpPr>
            <a:spLocks/>
          </p:cNvSpPr>
          <p:nvPr/>
        </p:nvSpPr>
        <p:spPr bwMode="auto">
          <a:xfrm>
            <a:off x="4056063" y="4191000"/>
            <a:ext cx="2220912" cy="2046288"/>
          </a:xfrm>
          <a:custGeom>
            <a:avLst/>
            <a:gdLst>
              <a:gd name="T0" fmla="*/ 180 w 1399"/>
              <a:gd name="T1" fmla="*/ 264 h 1289"/>
              <a:gd name="T2" fmla="*/ 1218 w 1399"/>
              <a:gd name="T3" fmla="*/ 306 h 1289"/>
              <a:gd name="T4" fmla="*/ 1266 w 1399"/>
              <a:gd name="T5" fmla="*/ 960 h 1289"/>
              <a:gd name="T6" fmla="*/ 816 w 1399"/>
              <a:gd name="T7" fmla="*/ 1266 h 1289"/>
              <a:gd name="T8" fmla="*/ 342 w 1399"/>
              <a:gd name="T9" fmla="*/ 1098 h 1289"/>
              <a:gd name="T10" fmla="*/ 180 w 1399"/>
              <a:gd name="T11" fmla="*/ 264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9" h="1289">
                <a:moveTo>
                  <a:pt x="180" y="264"/>
                </a:moveTo>
                <a:cubicBezTo>
                  <a:pt x="360" y="0"/>
                  <a:pt x="1037" y="190"/>
                  <a:pt x="1218" y="306"/>
                </a:cubicBezTo>
                <a:cubicBezTo>
                  <a:pt x="1399" y="422"/>
                  <a:pt x="1333" y="800"/>
                  <a:pt x="1266" y="960"/>
                </a:cubicBezTo>
                <a:cubicBezTo>
                  <a:pt x="1199" y="1120"/>
                  <a:pt x="970" y="1243"/>
                  <a:pt x="816" y="1266"/>
                </a:cubicBezTo>
                <a:cubicBezTo>
                  <a:pt x="662" y="1289"/>
                  <a:pt x="492" y="1254"/>
                  <a:pt x="342" y="1098"/>
                </a:cubicBezTo>
                <a:cubicBezTo>
                  <a:pt x="192" y="942"/>
                  <a:pt x="0" y="528"/>
                  <a:pt x="180" y="264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6" name="Freeform 8"/>
          <p:cNvSpPr>
            <a:spLocks/>
          </p:cNvSpPr>
          <p:nvPr/>
        </p:nvSpPr>
        <p:spPr bwMode="auto">
          <a:xfrm>
            <a:off x="838200" y="4503738"/>
            <a:ext cx="2806700" cy="1724025"/>
          </a:xfrm>
          <a:custGeom>
            <a:avLst/>
            <a:gdLst>
              <a:gd name="T0" fmla="*/ 281 w 1768"/>
              <a:gd name="T1" fmla="*/ 451 h 1086"/>
              <a:gd name="T2" fmla="*/ 989 w 1768"/>
              <a:gd name="T3" fmla="*/ 91 h 1086"/>
              <a:gd name="T4" fmla="*/ 1661 w 1768"/>
              <a:gd name="T5" fmla="*/ 91 h 1086"/>
              <a:gd name="T6" fmla="*/ 1631 w 1768"/>
              <a:gd name="T7" fmla="*/ 637 h 1086"/>
              <a:gd name="T8" fmla="*/ 1103 w 1768"/>
              <a:gd name="T9" fmla="*/ 1051 h 1086"/>
              <a:gd name="T10" fmla="*/ 137 w 1768"/>
              <a:gd name="T11" fmla="*/ 847 h 1086"/>
              <a:gd name="T12" fmla="*/ 281 w 1768"/>
              <a:gd name="T13" fmla="*/ 451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8" h="1086">
                <a:moveTo>
                  <a:pt x="281" y="451"/>
                </a:moveTo>
                <a:cubicBezTo>
                  <a:pt x="443" y="319"/>
                  <a:pt x="759" y="151"/>
                  <a:pt x="989" y="91"/>
                </a:cubicBezTo>
                <a:cubicBezTo>
                  <a:pt x="1219" y="31"/>
                  <a:pt x="1554" y="0"/>
                  <a:pt x="1661" y="91"/>
                </a:cubicBezTo>
                <a:cubicBezTo>
                  <a:pt x="1768" y="182"/>
                  <a:pt x="1724" y="477"/>
                  <a:pt x="1631" y="637"/>
                </a:cubicBezTo>
                <a:cubicBezTo>
                  <a:pt x="1538" y="797"/>
                  <a:pt x="1352" y="1016"/>
                  <a:pt x="1103" y="1051"/>
                </a:cubicBezTo>
                <a:cubicBezTo>
                  <a:pt x="854" y="1086"/>
                  <a:pt x="274" y="947"/>
                  <a:pt x="137" y="847"/>
                </a:cubicBezTo>
                <a:cubicBezTo>
                  <a:pt x="0" y="747"/>
                  <a:pt x="119" y="583"/>
                  <a:pt x="281" y="451"/>
                </a:cubicBez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7" name="Oval 9"/>
          <p:cNvSpPr>
            <a:spLocks noChangeArrowheads="1"/>
          </p:cNvSpPr>
          <p:nvPr/>
        </p:nvSpPr>
        <p:spPr bwMode="auto">
          <a:xfrm>
            <a:off x="4494213" y="45053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ORD</a:t>
            </a:r>
          </a:p>
        </p:txBody>
      </p:sp>
      <p:sp>
        <p:nvSpPr>
          <p:cNvPr id="222218" name="Oval 10"/>
          <p:cNvSpPr>
            <a:spLocks noChangeArrowheads="1"/>
          </p:cNvSpPr>
          <p:nvPr/>
        </p:nvSpPr>
        <p:spPr bwMode="auto">
          <a:xfrm>
            <a:off x="6991350" y="45053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PVD</a:t>
            </a:r>
          </a:p>
        </p:txBody>
      </p:sp>
      <p:sp>
        <p:nvSpPr>
          <p:cNvPr id="222219" name="Oval 11"/>
          <p:cNvSpPr>
            <a:spLocks noChangeArrowheads="1"/>
          </p:cNvSpPr>
          <p:nvPr/>
        </p:nvSpPr>
        <p:spPr bwMode="auto">
          <a:xfrm>
            <a:off x="6484938" y="5835650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MIA</a:t>
            </a:r>
          </a:p>
        </p:txBody>
      </p:sp>
      <p:sp>
        <p:nvSpPr>
          <p:cNvPr id="222220" name="Oval 12"/>
          <p:cNvSpPr>
            <a:spLocks noChangeArrowheads="1"/>
          </p:cNvSpPr>
          <p:nvPr/>
        </p:nvSpPr>
        <p:spPr bwMode="auto">
          <a:xfrm>
            <a:off x="4252913" y="5772150"/>
            <a:ext cx="782637" cy="3825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DFW</a:t>
            </a:r>
          </a:p>
        </p:txBody>
      </p:sp>
      <p:sp>
        <p:nvSpPr>
          <p:cNvPr id="222221" name="Oval 13"/>
          <p:cNvSpPr>
            <a:spLocks noChangeArrowheads="1"/>
          </p:cNvSpPr>
          <p:nvPr/>
        </p:nvSpPr>
        <p:spPr bwMode="auto">
          <a:xfrm>
            <a:off x="2643188" y="4697413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SFO</a:t>
            </a:r>
          </a:p>
        </p:txBody>
      </p:sp>
      <p:sp>
        <p:nvSpPr>
          <p:cNvPr id="222222" name="Oval 14"/>
          <p:cNvSpPr>
            <a:spLocks noChangeArrowheads="1"/>
          </p:cNvSpPr>
          <p:nvPr/>
        </p:nvSpPr>
        <p:spPr bwMode="auto">
          <a:xfrm>
            <a:off x="2771775" y="5653088"/>
            <a:ext cx="784225" cy="3825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LAX</a:t>
            </a:r>
          </a:p>
        </p:txBody>
      </p:sp>
      <p:sp>
        <p:nvSpPr>
          <p:cNvPr id="222223" name="Oval 15"/>
          <p:cNvSpPr>
            <a:spLocks noChangeArrowheads="1"/>
          </p:cNvSpPr>
          <p:nvPr/>
        </p:nvSpPr>
        <p:spPr bwMode="auto">
          <a:xfrm>
            <a:off x="5815013" y="5014913"/>
            <a:ext cx="784225" cy="3825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LGA</a:t>
            </a:r>
          </a:p>
        </p:txBody>
      </p:sp>
      <p:sp>
        <p:nvSpPr>
          <p:cNvPr id="222224" name="Oval 16"/>
          <p:cNvSpPr>
            <a:spLocks noChangeArrowheads="1"/>
          </p:cNvSpPr>
          <p:nvPr/>
        </p:nvSpPr>
        <p:spPr bwMode="auto">
          <a:xfrm>
            <a:off x="1112838" y="5462588"/>
            <a:ext cx="784225" cy="3825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HNL</a:t>
            </a:r>
          </a:p>
        </p:txBody>
      </p:sp>
      <p:cxnSp>
        <p:nvCxnSpPr>
          <p:cNvPr id="222225" name="AutoShape 17"/>
          <p:cNvCxnSpPr>
            <a:cxnSpLocks noChangeShapeType="1"/>
            <a:stCxn id="222220" idx="0"/>
            <a:endCxn id="222217" idx="4"/>
          </p:cNvCxnSpPr>
          <p:nvPr/>
        </p:nvCxnSpPr>
        <p:spPr bwMode="auto">
          <a:xfrm flipV="1">
            <a:off x="4645025" y="4897438"/>
            <a:ext cx="241300" cy="855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26" name="AutoShape 18"/>
          <p:cNvCxnSpPr>
            <a:cxnSpLocks noChangeShapeType="1"/>
            <a:stCxn id="222220" idx="7"/>
            <a:endCxn id="222223" idx="3"/>
          </p:cNvCxnSpPr>
          <p:nvPr/>
        </p:nvCxnSpPr>
        <p:spPr bwMode="auto">
          <a:xfrm flipV="1">
            <a:off x="4921250" y="5360988"/>
            <a:ext cx="1008063" cy="447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27" name="AutoShape 19"/>
          <p:cNvCxnSpPr>
            <a:cxnSpLocks noChangeShapeType="1"/>
            <a:stCxn id="222223" idx="7"/>
            <a:endCxn id="222218" idx="3"/>
          </p:cNvCxnSpPr>
          <p:nvPr/>
        </p:nvCxnSpPr>
        <p:spPr bwMode="auto">
          <a:xfrm flipV="1">
            <a:off x="6484938" y="4841875"/>
            <a:ext cx="620712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28" name="AutoShape 20"/>
          <p:cNvCxnSpPr>
            <a:cxnSpLocks noChangeShapeType="1"/>
            <a:stCxn id="222224" idx="6"/>
            <a:endCxn id="222222" idx="2"/>
          </p:cNvCxnSpPr>
          <p:nvPr/>
        </p:nvCxnSpPr>
        <p:spPr bwMode="auto">
          <a:xfrm>
            <a:off x="1906588" y="5654675"/>
            <a:ext cx="846137" cy="190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29" name="AutoShape 21"/>
          <p:cNvCxnSpPr>
            <a:cxnSpLocks noChangeShapeType="1"/>
            <a:stCxn id="222221" idx="4"/>
            <a:endCxn id="222222" idx="0"/>
          </p:cNvCxnSpPr>
          <p:nvPr/>
        </p:nvCxnSpPr>
        <p:spPr bwMode="auto">
          <a:xfrm>
            <a:off x="3035300" y="5089525"/>
            <a:ext cx="128588" cy="544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30" name="AutoShape 22"/>
          <p:cNvCxnSpPr>
            <a:cxnSpLocks noChangeShapeType="1"/>
            <a:stCxn id="222223" idx="4"/>
            <a:endCxn id="222219" idx="1"/>
          </p:cNvCxnSpPr>
          <p:nvPr/>
        </p:nvCxnSpPr>
        <p:spPr bwMode="auto">
          <a:xfrm>
            <a:off x="6207125" y="5416550"/>
            <a:ext cx="392113" cy="465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31" name="AutoShape 23"/>
          <p:cNvCxnSpPr>
            <a:cxnSpLocks noChangeShapeType="1"/>
            <a:stCxn id="222223" idx="1"/>
            <a:endCxn id="222217" idx="5"/>
          </p:cNvCxnSpPr>
          <p:nvPr/>
        </p:nvCxnSpPr>
        <p:spPr bwMode="auto">
          <a:xfrm flipH="1" flipV="1">
            <a:off x="5164138" y="4841875"/>
            <a:ext cx="765175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32" name="AutoShape 24"/>
          <p:cNvCxnSpPr>
            <a:cxnSpLocks noChangeShapeType="1"/>
            <a:stCxn id="222222" idx="6"/>
            <a:endCxn id="222220" idx="2"/>
          </p:cNvCxnSpPr>
          <p:nvPr/>
        </p:nvCxnSpPr>
        <p:spPr bwMode="auto">
          <a:xfrm>
            <a:off x="3575050" y="5845175"/>
            <a:ext cx="658813" cy="1190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33" name="AutoShape 25"/>
          <p:cNvCxnSpPr>
            <a:cxnSpLocks noChangeShapeType="1"/>
            <a:stCxn id="222224" idx="7"/>
            <a:endCxn id="222221" idx="3"/>
          </p:cNvCxnSpPr>
          <p:nvPr/>
        </p:nvCxnSpPr>
        <p:spPr bwMode="auto">
          <a:xfrm flipV="1">
            <a:off x="1782763" y="5030788"/>
            <a:ext cx="974725" cy="479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34" name="AutoShape 26"/>
          <p:cNvCxnSpPr>
            <a:cxnSpLocks noChangeShapeType="1"/>
            <a:stCxn id="222219" idx="0"/>
            <a:endCxn id="222218" idx="4"/>
          </p:cNvCxnSpPr>
          <p:nvPr/>
        </p:nvCxnSpPr>
        <p:spPr bwMode="auto">
          <a:xfrm flipV="1">
            <a:off x="6877050" y="4897438"/>
            <a:ext cx="506413" cy="928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2235" name="Oval 27"/>
          <p:cNvSpPr>
            <a:spLocks noChangeArrowheads="1"/>
          </p:cNvSpPr>
          <p:nvPr/>
        </p:nvSpPr>
        <p:spPr bwMode="auto">
          <a:xfrm>
            <a:off x="7491413" y="5229225"/>
            <a:ext cx="784225" cy="3825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RDU</a:t>
            </a:r>
          </a:p>
        </p:txBody>
      </p:sp>
      <p:cxnSp>
        <p:nvCxnSpPr>
          <p:cNvPr id="222236" name="AutoShape 28"/>
          <p:cNvCxnSpPr>
            <a:cxnSpLocks noChangeShapeType="1"/>
            <a:stCxn id="222219" idx="7"/>
            <a:endCxn id="222235" idx="4"/>
          </p:cNvCxnSpPr>
          <p:nvPr/>
        </p:nvCxnSpPr>
        <p:spPr bwMode="auto">
          <a:xfrm flipV="1">
            <a:off x="7154863" y="5621338"/>
            <a:ext cx="728662" cy="260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37" name="AutoShape 29"/>
          <p:cNvCxnSpPr>
            <a:cxnSpLocks noChangeShapeType="1"/>
            <a:stCxn id="222235" idx="0"/>
            <a:endCxn id="222218" idx="5"/>
          </p:cNvCxnSpPr>
          <p:nvPr/>
        </p:nvCxnSpPr>
        <p:spPr bwMode="auto">
          <a:xfrm flipH="1" flipV="1">
            <a:off x="7661275" y="4841875"/>
            <a:ext cx="222250" cy="377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39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DCB-B016-B541-A313-CBEF39B781A7}" type="slidenum">
              <a:rPr lang="en-US"/>
              <a:pPr/>
              <a:t>88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</a:t>
            </a:r>
            <a:r>
              <a:rPr lang="en-US" dirty="0" smtClean="0"/>
              <a:t>Graph to find Linked Components</a:t>
            </a:r>
            <a:endParaRPr lang="en-US" dirty="0"/>
          </a:p>
        </p:txBody>
      </p:sp>
      <p:sp>
        <p:nvSpPr>
          <p:cNvPr id="223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5175" y="1649413"/>
            <a:ext cx="4337050" cy="4370387"/>
          </a:xfrm>
        </p:spPr>
        <p:txBody>
          <a:bodyPr/>
          <a:lstStyle/>
          <a:p>
            <a:r>
              <a:rPr lang="en-US" sz="2000" dirty="0"/>
              <a:t>Auxiliary graph </a:t>
            </a:r>
            <a:r>
              <a:rPr lang="en-US" sz="2000" b="1" i="1" dirty="0">
                <a:latin typeface="Times New Roman" charset="0"/>
              </a:rPr>
              <a:t>B </a:t>
            </a:r>
            <a:r>
              <a:rPr lang="en-US" sz="2000" dirty="0"/>
              <a:t>for a connected graph </a:t>
            </a:r>
            <a:r>
              <a:rPr lang="en-US" sz="2000" b="1" i="1" dirty="0">
                <a:latin typeface="Times New Roman" charset="0"/>
              </a:rPr>
              <a:t>G</a:t>
            </a:r>
          </a:p>
          <a:p>
            <a:pPr lvl="1"/>
            <a:r>
              <a:rPr lang="en-US" sz="1800" dirty="0"/>
              <a:t>Associated with a DFS traversal of </a:t>
            </a:r>
            <a:r>
              <a:rPr lang="en-US" sz="1800" b="1" i="1" dirty="0">
                <a:latin typeface="Times New Roman" charset="0"/>
              </a:rPr>
              <a:t>G</a:t>
            </a:r>
            <a:endParaRPr lang="en-US" sz="1800" dirty="0"/>
          </a:p>
          <a:p>
            <a:pPr lvl="1"/>
            <a:r>
              <a:rPr lang="en-US" sz="1800" dirty="0"/>
              <a:t>The vertices of </a:t>
            </a:r>
            <a:r>
              <a:rPr lang="en-US" sz="1800" b="1" i="1" dirty="0">
                <a:latin typeface="Times New Roman" charset="0"/>
              </a:rPr>
              <a:t>B</a:t>
            </a:r>
            <a:r>
              <a:rPr lang="en-US" sz="1800" dirty="0"/>
              <a:t> are the edges of </a:t>
            </a:r>
            <a:r>
              <a:rPr lang="en-US" sz="1800" b="1" i="1" dirty="0">
                <a:latin typeface="Times New Roman" charset="0"/>
              </a:rPr>
              <a:t>G</a:t>
            </a:r>
            <a:endParaRPr lang="en-US" sz="1800" dirty="0"/>
          </a:p>
          <a:p>
            <a:pPr lvl="1"/>
            <a:r>
              <a:rPr lang="en-US" sz="1800" dirty="0"/>
              <a:t>For each back edge </a:t>
            </a:r>
            <a:r>
              <a:rPr lang="en-US" sz="1800" b="1" i="1" dirty="0">
                <a:latin typeface="Times New Roman" charset="0"/>
              </a:rPr>
              <a:t>e </a:t>
            </a:r>
            <a:r>
              <a:rPr lang="en-US" sz="1800" dirty="0"/>
              <a:t>of </a:t>
            </a:r>
            <a:r>
              <a:rPr lang="en-US" sz="1800" b="1" i="1" dirty="0">
                <a:latin typeface="Times New Roman" charset="0"/>
              </a:rPr>
              <a:t>G</a:t>
            </a:r>
            <a:r>
              <a:rPr lang="en-US" sz="1800" dirty="0"/>
              <a:t>, </a:t>
            </a:r>
            <a:r>
              <a:rPr lang="en-US" sz="1800" b="1" i="1" dirty="0">
                <a:latin typeface="Times New Roman" charset="0"/>
              </a:rPr>
              <a:t>B</a:t>
            </a:r>
            <a:r>
              <a:rPr lang="en-US" sz="1800" dirty="0"/>
              <a:t> has edges 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dirty="0">
                <a:latin typeface="Times New Roman" charset="0"/>
              </a:rPr>
              <a:t>,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baseline="-25000" dirty="0">
                <a:latin typeface="Times New Roman" charset="0"/>
              </a:rPr>
              <a:t>1</a:t>
            </a:r>
            <a:r>
              <a:rPr lang="en-US" sz="1800" dirty="0">
                <a:latin typeface="Times New Roman" charset="0"/>
              </a:rPr>
              <a:t>), (</a:t>
            </a:r>
            <a:r>
              <a:rPr lang="en-US" sz="1800" b="1" i="1" dirty="0">
                <a:latin typeface="Times New Roman" charset="0"/>
              </a:rPr>
              <a:t>e</a:t>
            </a:r>
            <a:r>
              <a:rPr lang="en-US" sz="1800" dirty="0">
                <a:latin typeface="Times New Roman" charset="0"/>
              </a:rPr>
              <a:t>,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baseline="-25000" dirty="0">
                <a:latin typeface="Times New Roman" charset="0"/>
              </a:rPr>
              <a:t>2</a:t>
            </a:r>
            <a:r>
              <a:rPr lang="en-US" sz="1800" dirty="0">
                <a:latin typeface="Times New Roman" charset="0"/>
              </a:rPr>
              <a:t>) , </a:t>
            </a:r>
            <a:r>
              <a:rPr lang="en-US" sz="1800" b="1" dirty="0">
                <a:latin typeface="Times New Roman" charset="0"/>
              </a:rPr>
              <a:t>…</a:t>
            </a:r>
            <a:r>
              <a:rPr lang="en-US" sz="1800" dirty="0">
                <a:latin typeface="Times New Roman" charset="0"/>
              </a:rPr>
              <a:t>, (</a:t>
            </a:r>
            <a:r>
              <a:rPr lang="en-US" sz="1800" b="1" i="1" dirty="0" err="1">
                <a:latin typeface="Times New Roman" charset="0"/>
              </a:rPr>
              <a:t>e</a:t>
            </a:r>
            <a:r>
              <a:rPr lang="en-US" sz="1800" dirty="0" err="1">
                <a:latin typeface="Times New Roman" charset="0"/>
              </a:rPr>
              <a:t>,</a:t>
            </a:r>
            <a:r>
              <a:rPr lang="en-US" sz="1800" b="1" i="1" dirty="0" err="1">
                <a:latin typeface="Times New Roman" charset="0"/>
              </a:rPr>
              <a:t>f</a:t>
            </a:r>
            <a:r>
              <a:rPr lang="en-US" sz="1800" b="1" i="1" baseline="-25000" dirty="0" err="1">
                <a:latin typeface="Times New Roman" charset="0"/>
              </a:rPr>
              <a:t>k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/>
              <a:t>,</a:t>
            </a:r>
            <a:r>
              <a:rPr lang="en-US" sz="1800" dirty="0">
                <a:latin typeface="Times New Roman" charset="0"/>
              </a:rPr>
              <a:t/>
            </a:r>
            <a:br>
              <a:rPr lang="en-US" sz="1800" dirty="0">
                <a:latin typeface="Times New Roman" charset="0"/>
              </a:rPr>
            </a:br>
            <a:r>
              <a:rPr lang="en-US" sz="1800" dirty="0"/>
              <a:t>where 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baseline="-25000" dirty="0">
                <a:latin typeface="Times New Roman" charset="0"/>
              </a:rPr>
              <a:t>1</a:t>
            </a:r>
            <a:r>
              <a:rPr lang="en-US" sz="1800" dirty="0">
                <a:latin typeface="Times New Roman" charset="0"/>
              </a:rPr>
              <a:t>, </a:t>
            </a:r>
            <a:r>
              <a:rPr lang="en-US" sz="1800" b="1" i="1" dirty="0">
                <a:latin typeface="Times New Roman" charset="0"/>
              </a:rPr>
              <a:t>f</a:t>
            </a:r>
            <a:r>
              <a:rPr lang="en-US" sz="1800" baseline="-25000" dirty="0">
                <a:latin typeface="Times New Roman" charset="0"/>
              </a:rPr>
              <a:t>2</a:t>
            </a:r>
            <a:r>
              <a:rPr lang="en-US" sz="1800" dirty="0">
                <a:latin typeface="Times New Roman" charset="0"/>
              </a:rPr>
              <a:t>, </a:t>
            </a:r>
            <a:r>
              <a:rPr lang="en-US" sz="1800" b="1" dirty="0">
                <a:latin typeface="Times New Roman" charset="0"/>
              </a:rPr>
              <a:t>…</a:t>
            </a:r>
            <a:r>
              <a:rPr lang="en-US" sz="1800" dirty="0">
                <a:latin typeface="Times New Roman" charset="0"/>
              </a:rPr>
              <a:t>, </a:t>
            </a:r>
            <a:r>
              <a:rPr lang="en-US" sz="1800" b="1" i="1" dirty="0" err="1">
                <a:latin typeface="Times New Roman" charset="0"/>
              </a:rPr>
              <a:t>f</a:t>
            </a:r>
            <a:r>
              <a:rPr lang="en-US" sz="1800" b="1" i="1" baseline="-25000" dirty="0" err="1">
                <a:latin typeface="Times New Roman" charset="0"/>
              </a:rPr>
              <a:t>k</a:t>
            </a:r>
            <a:r>
              <a:rPr lang="en-US" sz="1800" dirty="0"/>
              <a:t> are the discovery edges of </a:t>
            </a:r>
            <a:r>
              <a:rPr lang="en-US" sz="1800" b="1" i="1" dirty="0">
                <a:latin typeface="Times New Roman" charset="0"/>
              </a:rPr>
              <a:t>G</a:t>
            </a:r>
            <a:r>
              <a:rPr lang="en-US" sz="1800" dirty="0"/>
              <a:t> that form a simple cycle with </a:t>
            </a:r>
            <a:r>
              <a:rPr lang="en-US" sz="1800" b="1" i="1" dirty="0">
                <a:latin typeface="Times New Roman" charset="0"/>
              </a:rPr>
              <a:t>e</a:t>
            </a:r>
          </a:p>
          <a:p>
            <a:pPr lvl="1"/>
            <a:r>
              <a:rPr lang="en-US" sz="1800" dirty="0"/>
              <a:t>Its connected components correspond to </a:t>
            </a:r>
            <a:r>
              <a:rPr lang="en-US" sz="1800" dirty="0" smtClean="0"/>
              <a:t>the </a:t>
            </a:r>
            <a:r>
              <a:rPr lang="en-US" sz="1800" dirty="0"/>
              <a:t>link components of </a:t>
            </a:r>
            <a:r>
              <a:rPr lang="en-US" sz="1800" b="1" i="1" dirty="0">
                <a:latin typeface="Times New Roman" charset="0"/>
              </a:rPr>
              <a:t>G</a:t>
            </a:r>
          </a:p>
        </p:txBody>
      </p:sp>
      <p:sp>
        <p:nvSpPr>
          <p:cNvPr id="223236" name="Oval 4"/>
          <p:cNvSpPr>
            <a:spLocks noChangeArrowheads="1"/>
          </p:cNvSpPr>
          <p:nvPr/>
        </p:nvSpPr>
        <p:spPr bwMode="auto">
          <a:xfrm>
            <a:off x="8143875" y="1349375"/>
            <a:ext cx="476250" cy="2698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3237" name="Oval 5"/>
          <p:cNvSpPr>
            <a:spLocks noChangeArrowheads="1"/>
          </p:cNvSpPr>
          <p:nvPr/>
        </p:nvSpPr>
        <p:spPr bwMode="auto">
          <a:xfrm>
            <a:off x="6072188" y="2084388"/>
            <a:ext cx="476250" cy="268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3238" name="Oval 6"/>
          <p:cNvSpPr>
            <a:spLocks noChangeArrowheads="1"/>
          </p:cNvSpPr>
          <p:nvPr/>
        </p:nvSpPr>
        <p:spPr bwMode="auto">
          <a:xfrm>
            <a:off x="7083425" y="1716088"/>
            <a:ext cx="477838" cy="268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3239" name="Oval 7"/>
          <p:cNvSpPr>
            <a:spLocks noChangeArrowheads="1"/>
          </p:cNvSpPr>
          <p:nvPr/>
        </p:nvSpPr>
        <p:spPr bwMode="auto">
          <a:xfrm>
            <a:off x="5102225" y="1941513"/>
            <a:ext cx="477838" cy="268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3240" name="Oval 8"/>
          <p:cNvSpPr>
            <a:spLocks noChangeArrowheads="1"/>
          </p:cNvSpPr>
          <p:nvPr/>
        </p:nvSpPr>
        <p:spPr bwMode="auto">
          <a:xfrm>
            <a:off x="5275263" y="3325813"/>
            <a:ext cx="476250" cy="2698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3241" name="Oval 9"/>
          <p:cNvSpPr>
            <a:spLocks noChangeArrowheads="1"/>
          </p:cNvSpPr>
          <p:nvPr/>
        </p:nvSpPr>
        <p:spPr bwMode="auto">
          <a:xfrm>
            <a:off x="6072188" y="2870200"/>
            <a:ext cx="476250" cy="2698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23242" name="AutoShape 10"/>
          <p:cNvCxnSpPr>
            <a:cxnSpLocks noChangeShapeType="1"/>
            <a:stCxn id="223239" idx="6"/>
            <a:endCxn id="223237" idx="2"/>
          </p:cNvCxnSpPr>
          <p:nvPr/>
        </p:nvCxnSpPr>
        <p:spPr bwMode="auto">
          <a:xfrm>
            <a:off x="5589588" y="2076450"/>
            <a:ext cx="473075" cy="1428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43" name="AutoShape 11"/>
          <p:cNvCxnSpPr>
            <a:cxnSpLocks noChangeShapeType="1"/>
            <a:stCxn id="223239" idx="4"/>
            <a:endCxn id="223241" idx="2"/>
          </p:cNvCxnSpPr>
          <p:nvPr/>
        </p:nvCxnSpPr>
        <p:spPr bwMode="auto">
          <a:xfrm rot="16200000" flipH="1">
            <a:off x="5309394" y="2251869"/>
            <a:ext cx="785813" cy="720725"/>
          </a:xfrm>
          <a:prstGeom prst="curvedConnector2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44" name="AutoShape 12"/>
          <p:cNvCxnSpPr>
            <a:cxnSpLocks noChangeShapeType="1"/>
            <a:stCxn id="223241" idx="0"/>
            <a:endCxn id="223237" idx="4"/>
          </p:cNvCxnSpPr>
          <p:nvPr/>
        </p:nvCxnSpPr>
        <p:spPr bwMode="auto">
          <a:xfrm flipV="1">
            <a:off x="6310313" y="2362200"/>
            <a:ext cx="0" cy="498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45" name="AutoShape 13"/>
          <p:cNvCxnSpPr>
            <a:cxnSpLocks noChangeShapeType="1"/>
            <a:stCxn id="223241" idx="6"/>
            <a:endCxn id="223238" idx="4"/>
          </p:cNvCxnSpPr>
          <p:nvPr/>
        </p:nvCxnSpPr>
        <p:spPr bwMode="auto">
          <a:xfrm flipV="1">
            <a:off x="6557963" y="1993900"/>
            <a:ext cx="765175" cy="1011238"/>
          </a:xfrm>
          <a:prstGeom prst="curvedConnector2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46" name="AutoShape 14"/>
          <p:cNvCxnSpPr>
            <a:cxnSpLocks noChangeShapeType="1"/>
            <a:stCxn id="223241" idx="3"/>
            <a:endCxn id="223240" idx="6"/>
          </p:cNvCxnSpPr>
          <p:nvPr/>
        </p:nvCxnSpPr>
        <p:spPr bwMode="auto">
          <a:xfrm rot="5400000">
            <a:off x="5776119" y="3094832"/>
            <a:ext cx="350837" cy="38100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47" name="AutoShape 15"/>
          <p:cNvCxnSpPr>
            <a:cxnSpLocks noChangeShapeType="1"/>
            <a:stCxn id="223238" idx="3"/>
            <a:endCxn id="223237" idx="6"/>
          </p:cNvCxnSpPr>
          <p:nvPr/>
        </p:nvCxnSpPr>
        <p:spPr bwMode="auto">
          <a:xfrm flipH="1">
            <a:off x="6557963" y="1954213"/>
            <a:ext cx="595312" cy="2651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48" name="AutoShape 16"/>
          <p:cNvCxnSpPr>
            <a:cxnSpLocks noChangeShapeType="1"/>
            <a:stCxn id="223236" idx="2"/>
            <a:endCxn id="223238" idx="7"/>
          </p:cNvCxnSpPr>
          <p:nvPr/>
        </p:nvCxnSpPr>
        <p:spPr bwMode="auto">
          <a:xfrm flipH="1">
            <a:off x="7491413" y="1484313"/>
            <a:ext cx="642937" cy="2619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3249" name="Text Box 17"/>
          <p:cNvSpPr txBox="1">
            <a:spLocks noChangeArrowheads="1"/>
          </p:cNvSpPr>
          <p:nvPr/>
        </p:nvSpPr>
        <p:spPr bwMode="auto">
          <a:xfrm>
            <a:off x="5729288" y="3048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sp>
        <p:nvSpPr>
          <p:cNvPr id="223250" name="Oval 18"/>
          <p:cNvSpPr>
            <a:spLocks noChangeArrowheads="1"/>
          </p:cNvSpPr>
          <p:nvPr/>
        </p:nvSpPr>
        <p:spPr bwMode="auto">
          <a:xfrm>
            <a:off x="8278813" y="2266950"/>
            <a:ext cx="476250" cy="2714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23251" name="AutoShape 19"/>
          <p:cNvCxnSpPr>
            <a:cxnSpLocks noChangeShapeType="1"/>
            <a:stCxn id="223236" idx="4"/>
            <a:endCxn id="223250" idx="0"/>
          </p:cNvCxnSpPr>
          <p:nvPr/>
        </p:nvCxnSpPr>
        <p:spPr bwMode="auto">
          <a:xfrm>
            <a:off x="8382000" y="1628775"/>
            <a:ext cx="134938" cy="628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52" name="AutoShape 20"/>
          <p:cNvCxnSpPr>
            <a:cxnSpLocks noChangeShapeType="1"/>
            <a:stCxn id="223238" idx="5"/>
            <a:endCxn id="223250" idx="1"/>
          </p:cNvCxnSpPr>
          <p:nvPr/>
        </p:nvCxnSpPr>
        <p:spPr bwMode="auto">
          <a:xfrm>
            <a:off x="7491413" y="1954213"/>
            <a:ext cx="857250" cy="3429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3253" name="Text Box 21"/>
          <p:cNvSpPr txBox="1">
            <a:spLocks noChangeArrowheads="1"/>
          </p:cNvSpPr>
          <p:nvPr/>
        </p:nvSpPr>
        <p:spPr bwMode="auto">
          <a:xfrm>
            <a:off x="5789613" y="1800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sp>
        <p:nvSpPr>
          <p:cNvPr id="223254" name="Text Box 22"/>
          <p:cNvSpPr txBox="1">
            <a:spLocks noChangeArrowheads="1"/>
          </p:cNvSpPr>
          <p:nvPr/>
        </p:nvSpPr>
        <p:spPr bwMode="auto">
          <a:xfrm>
            <a:off x="6137275" y="1435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</a:p>
        </p:txBody>
      </p:sp>
      <p:sp>
        <p:nvSpPr>
          <p:cNvPr id="223255" name="Text Box 23"/>
          <p:cNvSpPr txBox="1">
            <a:spLocks noChangeArrowheads="1"/>
          </p:cNvSpPr>
          <p:nvPr/>
        </p:nvSpPr>
        <p:spPr bwMode="auto">
          <a:xfrm>
            <a:off x="5181600" y="25146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c</a:t>
            </a:r>
          </a:p>
        </p:txBody>
      </p:sp>
      <p:sp>
        <p:nvSpPr>
          <p:cNvPr id="223256" name="Text Box 24"/>
          <p:cNvSpPr txBox="1">
            <a:spLocks noChangeArrowheads="1"/>
          </p:cNvSpPr>
          <p:nvPr/>
        </p:nvSpPr>
        <p:spPr bwMode="auto">
          <a:xfrm>
            <a:off x="7772400" y="20859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6286500" y="2438400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</a:t>
            </a:r>
          </a:p>
        </p:txBody>
      </p:sp>
      <p:sp>
        <p:nvSpPr>
          <p:cNvPr id="223258" name="Text Box 26"/>
          <p:cNvSpPr txBox="1">
            <a:spLocks noChangeArrowheads="1"/>
          </p:cNvSpPr>
          <p:nvPr/>
        </p:nvSpPr>
        <p:spPr bwMode="auto">
          <a:xfrm>
            <a:off x="6716713" y="1746250"/>
            <a:ext cx="285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</a:p>
        </p:txBody>
      </p:sp>
      <p:sp>
        <p:nvSpPr>
          <p:cNvPr id="223259" name="Text Box 27"/>
          <p:cNvSpPr txBox="1">
            <a:spLocks noChangeArrowheads="1"/>
          </p:cNvSpPr>
          <p:nvPr/>
        </p:nvSpPr>
        <p:spPr bwMode="auto">
          <a:xfrm>
            <a:off x="7083425" y="2562225"/>
            <a:ext cx="260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</a:p>
        </p:txBody>
      </p:sp>
      <p:sp>
        <p:nvSpPr>
          <p:cNvPr id="223260" name="Text Box 28"/>
          <p:cNvSpPr txBox="1">
            <a:spLocks noChangeArrowheads="1"/>
          </p:cNvSpPr>
          <p:nvPr/>
        </p:nvSpPr>
        <p:spPr bwMode="auto">
          <a:xfrm>
            <a:off x="8399463" y="202882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</a:t>
            </a:r>
          </a:p>
        </p:txBody>
      </p:sp>
      <p:sp>
        <p:nvSpPr>
          <p:cNvPr id="223273" name="Text Box 41"/>
          <p:cNvSpPr txBox="1">
            <a:spLocks noChangeArrowheads="1"/>
          </p:cNvSpPr>
          <p:nvPr/>
        </p:nvSpPr>
        <p:spPr bwMode="auto">
          <a:xfrm>
            <a:off x="5878513" y="5851525"/>
            <a:ext cx="2106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Auxiliary graph </a:t>
            </a:r>
            <a:r>
              <a:rPr lang="en-US" sz="2000" b="1" i="1">
                <a:latin typeface="Times New Roman" charset="0"/>
              </a:rPr>
              <a:t>B</a:t>
            </a:r>
          </a:p>
        </p:txBody>
      </p:sp>
      <p:sp>
        <p:nvSpPr>
          <p:cNvPr id="223274" name="Text Box 42"/>
          <p:cNvSpPr txBox="1">
            <a:spLocks noChangeArrowheads="1"/>
          </p:cNvSpPr>
          <p:nvPr/>
        </p:nvSpPr>
        <p:spPr bwMode="auto">
          <a:xfrm>
            <a:off x="5943600" y="3508375"/>
            <a:ext cx="197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DFS on graph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223262" name="Rectangle 30"/>
          <p:cNvSpPr>
            <a:spLocks noChangeArrowheads="1"/>
          </p:cNvSpPr>
          <p:nvPr/>
        </p:nvSpPr>
        <p:spPr bwMode="auto">
          <a:xfrm>
            <a:off x="5295900" y="5648325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sp>
        <p:nvSpPr>
          <p:cNvPr id="223263" name="Rectangle 31"/>
          <p:cNvSpPr>
            <a:spLocks noChangeArrowheads="1"/>
          </p:cNvSpPr>
          <p:nvPr/>
        </p:nvSpPr>
        <p:spPr bwMode="auto">
          <a:xfrm>
            <a:off x="6426200" y="5202238"/>
            <a:ext cx="290513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</a:t>
            </a:r>
          </a:p>
        </p:txBody>
      </p:sp>
      <p:sp>
        <p:nvSpPr>
          <p:cNvPr id="223264" name="Rectangle 32"/>
          <p:cNvSpPr>
            <a:spLocks noChangeArrowheads="1"/>
          </p:cNvSpPr>
          <p:nvPr/>
        </p:nvSpPr>
        <p:spPr bwMode="auto">
          <a:xfrm>
            <a:off x="5857875" y="4775200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sp>
        <p:nvSpPr>
          <p:cNvPr id="223265" name="Rectangle 33"/>
          <p:cNvSpPr>
            <a:spLocks noChangeArrowheads="1"/>
          </p:cNvSpPr>
          <p:nvPr/>
        </p:nvSpPr>
        <p:spPr bwMode="auto">
          <a:xfrm>
            <a:off x="5797550" y="5359400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c</a:t>
            </a:r>
          </a:p>
        </p:txBody>
      </p:sp>
      <p:sp>
        <p:nvSpPr>
          <p:cNvPr id="223266" name="Rectangle 34"/>
          <p:cNvSpPr>
            <a:spLocks noChangeArrowheads="1"/>
          </p:cNvSpPr>
          <p:nvPr/>
        </p:nvSpPr>
        <p:spPr bwMode="auto">
          <a:xfrm>
            <a:off x="7018338" y="4257675"/>
            <a:ext cx="290512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</a:p>
        </p:txBody>
      </p:sp>
      <p:sp>
        <p:nvSpPr>
          <p:cNvPr id="223267" name="Rectangle 35"/>
          <p:cNvSpPr>
            <a:spLocks noChangeArrowheads="1"/>
          </p:cNvSpPr>
          <p:nvPr/>
        </p:nvSpPr>
        <p:spPr bwMode="auto">
          <a:xfrm>
            <a:off x="7643813" y="4538663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h</a:t>
            </a:r>
          </a:p>
        </p:txBody>
      </p:sp>
      <p:sp>
        <p:nvSpPr>
          <p:cNvPr id="223268" name="Rectangle 36"/>
          <p:cNvSpPr>
            <a:spLocks noChangeArrowheads="1"/>
          </p:cNvSpPr>
          <p:nvPr/>
        </p:nvSpPr>
        <p:spPr bwMode="auto">
          <a:xfrm>
            <a:off x="8278813" y="4394200"/>
            <a:ext cx="290512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</a:t>
            </a:r>
          </a:p>
        </p:txBody>
      </p:sp>
      <p:sp>
        <p:nvSpPr>
          <p:cNvPr id="223269" name="Rectangle 37"/>
          <p:cNvSpPr>
            <a:spLocks noChangeArrowheads="1"/>
          </p:cNvSpPr>
          <p:nvPr/>
        </p:nvSpPr>
        <p:spPr bwMode="auto">
          <a:xfrm>
            <a:off x="8101013" y="4976813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</a:p>
        </p:txBody>
      </p:sp>
      <p:sp>
        <p:nvSpPr>
          <p:cNvPr id="223271" name="Rectangle 39"/>
          <p:cNvSpPr>
            <a:spLocks noChangeArrowheads="1"/>
          </p:cNvSpPr>
          <p:nvPr/>
        </p:nvSpPr>
        <p:spPr bwMode="auto">
          <a:xfrm>
            <a:off x="7092950" y="4921250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</a:p>
        </p:txBody>
      </p:sp>
      <p:cxnSp>
        <p:nvCxnSpPr>
          <p:cNvPr id="223278" name="AutoShape 46"/>
          <p:cNvCxnSpPr>
            <a:cxnSpLocks noChangeShapeType="1"/>
            <a:stCxn id="223264" idx="2"/>
            <a:endCxn id="223265" idx="0"/>
          </p:cNvCxnSpPr>
          <p:nvPr/>
        </p:nvCxnSpPr>
        <p:spPr bwMode="auto">
          <a:xfrm flipH="1">
            <a:off x="5943600" y="5075238"/>
            <a:ext cx="60325" cy="274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79" name="AutoShape 47"/>
          <p:cNvCxnSpPr>
            <a:cxnSpLocks noChangeShapeType="1"/>
            <a:stCxn id="223265" idx="3"/>
            <a:endCxn id="223263" idx="1"/>
          </p:cNvCxnSpPr>
          <p:nvPr/>
        </p:nvCxnSpPr>
        <p:spPr bwMode="auto">
          <a:xfrm flipV="1">
            <a:off x="6097588" y="5348288"/>
            <a:ext cx="319087" cy="157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80" name="AutoShape 48"/>
          <p:cNvCxnSpPr>
            <a:cxnSpLocks noChangeShapeType="1"/>
            <a:stCxn id="223290" idx="2"/>
            <a:endCxn id="223271" idx="1"/>
          </p:cNvCxnSpPr>
          <p:nvPr/>
        </p:nvCxnSpPr>
        <p:spPr bwMode="auto">
          <a:xfrm>
            <a:off x="6321425" y="4403725"/>
            <a:ext cx="762000" cy="663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81" name="AutoShape 49"/>
          <p:cNvCxnSpPr>
            <a:cxnSpLocks noChangeShapeType="1"/>
            <a:stCxn id="223271" idx="1"/>
            <a:endCxn id="223263" idx="3"/>
          </p:cNvCxnSpPr>
          <p:nvPr/>
        </p:nvCxnSpPr>
        <p:spPr bwMode="auto">
          <a:xfrm flipH="1">
            <a:off x="6726238" y="5067300"/>
            <a:ext cx="357187" cy="280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82" name="AutoShape 50"/>
          <p:cNvCxnSpPr>
            <a:cxnSpLocks noChangeShapeType="1"/>
            <a:stCxn id="223269" idx="0"/>
            <a:endCxn id="223267" idx="3"/>
          </p:cNvCxnSpPr>
          <p:nvPr/>
        </p:nvCxnSpPr>
        <p:spPr bwMode="auto">
          <a:xfrm flipH="1" flipV="1">
            <a:off x="7943850" y="4684713"/>
            <a:ext cx="303213" cy="282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83" name="AutoShape 51"/>
          <p:cNvCxnSpPr>
            <a:cxnSpLocks noChangeShapeType="1"/>
            <a:stCxn id="223269" idx="0"/>
            <a:endCxn id="223268" idx="2"/>
          </p:cNvCxnSpPr>
          <p:nvPr/>
        </p:nvCxnSpPr>
        <p:spPr bwMode="auto">
          <a:xfrm flipV="1">
            <a:off x="8247063" y="4694238"/>
            <a:ext cx="177800" cy="273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88" name="AutoShape 56"/>
          <p:cNvCxnSpPr>
            <a:cxnSpLocks noChangeShapeType="1"/>
            <a:stCxn id="223238" idx="1"/>
            <a:endCxn id="223239" idx="0"/>
          </p:cNvCxnSpPr>
          <p:nvPr/>
        </p:nvCxnSpPr>
        <p:spPr bwMode="auto">
          <a:xfrm rot="16200000" flipH="1" flipV="1">
            <a:off x="6154738" y="933450"/>
            <a:ext cx="185738" cy="1811337"/>
          </a:xfrm>
          <a:prstGeom prst="curvedConnector3">
            <a:avLst>
              <a:gd name="adj1" fmla="val -139315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3289" name="Text Box 57"/>
          <p:cNvSpPr txBox="1">
            <a:spLocks noChangeArrowheads="1"/>
          </p:cNvSpPr>
          <p:nvPr/>
        </p:nvSpPr>
        <p:spPr bwMode="auto">
          <a:xfrm>
            <a:off x="7570788" y="1300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h</a:t>
            </a:r>
          </a:p>
        </p:txBody>
      </p:sp>
      <p:sp>
        <p:nvSpPr>
          <p:cNvPr id="223290" name="Rectangle 58"/>
          <p:cNvSpPr>
            <a:spLocks noChangeArrowheads="1"/>
          </p:cNvSpPr>
          <p:nvPr/>
        </p:nvSpPr>
        <p:spPr bwMode="auto">
          <a:xfrm>
            <a:off x="6175375" y="4103688"/>
            <a:ext cx="290513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</a:p>
        </p:txBody>
      </p:sp>
      <p:cxnSp>
        <p:nvCxnSpPr>
          <p:cNvPr id="223291" name="AutoShape 59"/>
          <p:cNvCxnSpPr>
            <a:cxnSpLocks noChangeShapeType="1"/>
            <a:stCxn id="223264" idx="3"/>
            <a:endCxn id="223271" idx="1"/>
          </p:cNvCxnSpPr>
          <p:nvPr/>
        </p:nvCxnSpPr>
        <p:spPr bwMode="auto">
          <a:xfrm>
            <a:off x="6157913" y="4921250"/>
            <a:ext cx="925512" cy="146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92" name="AutoShape 60"/>
          <p:cNvCxnSpPr>
            <a:cxnSpLocks noChangeShapeType="1"/>
            <a:stCxn id="223290" idx="3"/>
            <a:endCxn id="223266" idx="1"/>
          </p:cNvCxnSpPr>
          <p:nvPr/>
        </p:nvCxnSpPr>
        <p:spPr bwMode="auto">
          <a:xfrm>
            <a:off x="6475413" y="4249738"/>
            <a:ext cx="533400" cy="153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3293" name="AutoShape 61"/>
          <p:cNvCxnSpPr>
            <a:cxnSpLocks noChangeShapeType="1"/>
            <a:stCxn id="223266" idx="1"/>
            <a:endCxn id="223264" idx="3"/>
          </p:cNvCxnSpPr>
          <p:nvPr/>
        </p:nvCxnSpPr>
        <p:spPr bwMode="auto">
          <a:xfrm flipH="1">
            <a:off x="6157913" y="4403725"/>
            <a:ext cx="850900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3296" name="Text Box 64"/>
          <p:cNvSpPr txBox="1">
            <a:spLocks noChangeArrowheads="1"/>
          </p:cNvSpPr>
          <p:nvPr/>
        </p:nvSpPr>
        <p:spPr bwMode="auto">
          <a:xfrm>
            <a:off x="8445500" y="16668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2976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2B22-FFAE-A547-BC58-53CAF7C2C7EA}" type="slidenum">
              <a:rPr lang="en-US"/>
              <a:pPr/>
              <a:t>89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Graph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26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990600"/>
          </a:xfrm>
        </p:spPr>
        <p:txBody>
          <a:bodyPr/>
          <a:lstStyle/>
          <a:p>
            <a:r>
              <a:rPr lang="en-US" sz="2400"/>
              <a:t>In the worst case, the number of edges of the auxiliary graph is proportional to </a:t>
            </a:r>
            <a:r>
              <a:rPr lang="en-US" sz="2400" b="1" i="1">
                <a:latin typeface="Times New Roman" charset="0"/>
              </a:rPr>
              <a:t>nm</a:t>
            </a:r>
            <a:endParaRPr lang="en-US" sz="240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5878513" y="5638800"/>
            <a:ext cx="2106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Auxiliary graph </a:t>
            </a:r>
            <a:r>
              <a:rPr lang="en-US" sz="2000" b="1" i="1">
                <a:latin typeface="Times New Roman" charset="0"/>
              </a:rPr>
              <a:t>B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298575" y="5638800"/>
            <a:ext cx="197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DFS on graph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226310" name="Oval 6"/>
          <p:cNvSpPr>
            <a:spLocks noChangeArrowheads="1"/>
          </p:cNvSpPr>
          <p:nvPr/>
        </p:nvSpPr>
        <p:spPr bwMode="auto">
          <a:xfrm>
            <a:off x="2138363" y="3962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12" name="Oval 8"/>
          <p:cNvSpPr>
            <a:spLocks noChangeArrowheads="1"/>
          </p:cNvSpPr>
          <p:nvPr/>
        </p:nvSpPr>
        <p:spPr bwMode="auto">
          <a:xfrm>
            <a:off x="2138363" y="4572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13" name="Oval 9"/>
          <p:cNvSpPr>
            <a:spLocks noChangeArrowheads="1"/>
          </p:cNvSpPr>
          <p:nvPr/>
        </p:nvSpPr>
        <p:spPr bwMode="auto">
          <a:xfrm>
            <a:off x="2138363" y="5181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6315" name="AutoShape 11"/>
          <p:cNvCxnSpPr>
            <a:cxnSpLocks noChangeShapeType="1"/>
            <a:stCxn id="226313" idx="0"/>
            <a:endCxn id="226312" idx="4"/>
          </p:cNvCxnSpPr>
          <p:nvPr/>
        </p:nvCxnSpPr>
        <p:spPr bwMode="auto">
          <a:xfrm flipV="1">
            <a:off x="2290763" y="4886325"/>
            <a:ext cx="0" cy="2857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16" name="AutoShape 12"/>
          <p:cNvCxnSpPr>
            <a:cxnSpLocks noChangeShapeType="1"/>
            <a:stCxn id="226312" idx="0"/>
            <a:endCxn id="226310" idx="4"/>
          </p:cNvCxnSpPr>
          <p:nvPr/>
        </p:nvCxnSpPr>
        <p:spPr bwMode="auto">
          <a:xfrm flipV="1">
            <a:off x="2290763" y="4276725"/>
            <a:ext cx="0" cy="2857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17" name="AutoShape 13"/>
          <p:cNvCxnSpPr>
            <a:cxnSpLocks noChangeShapeType="1"/>
            <a:stCxn id="226310" idx="0"/>
            <a:endCxn id="226322" idx="4"/>
          </p:cNvCxnSpPr>
          <p:nvPr/>
        </p:nvCxnSpPr>
        <p:spPr bwMode="auto">
          <a:xfrm flipH="1" flipV="1">
            <a:off x="2289175" y="3667125"/>
            <a:ext cx="1588" cy="2857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6318" name="Oval 14"/>
          <p:cNvSpPr>
            <a:spLocks noChangeArrowheads="1"/>
          </p:cNvSpPr>
          <p:nvPr/>
        </p:nvSpPr>
        <p:spPr bwMode="auto">
          <a:xfrm>
            <a:off x="2138363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6320" name="AutoShape 16"/>
          <p:cNvCxnSpPr>
            <a:cxnSpLocks noChangeShapeType="1"/>
            <a:stCxn id="226313" idx="6"/>
            <a:endCxn id="226318" idx="6"/>
          </p:cNvCxnSpPr>
          <p:nvPr/>
        </p:nvCxnSpPr>
        <p:spPr bwMode="auto">
          <a:xfrm flipV="1">
            <a:off x="2452688" y="2895600"/>
            <a:ext cx="1587" cy="2438400"/>
          </a:xfrm>
          <a:prstGeom prst="curvedConnector3">
            <a:avLst>
              <a:gd name="adj1" fmla="val 114900000"/>
            </a:avLst>
          </a:prstGeom>
          <a:noFill/>
          <a:ln w="1905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21" name="AutoShape 17"/>
          <p:cNvCxnSpPr>
            <a:cxnSpLocks noChangeShapeType="1"/>
            <a:stCxn id="226312" idx="6"/>
            <a:endCxn id="226318" idx="6"/>
          </p:cNvCxnSpPr>
          <p:nvPr/>
        </p:nvCxnSpPr>
        <p:spPr bwMode="auto">
          <a:xfrm flipV="1">
            <a:off x="2452688" y="2895600"/>
            <a:ext cx="1587" cy="1828800"/>
          </a:xfrm>
          <a:prstGeom prst="curvedConnector3">
            <a:avLst>
              <a:gd name="adj1" fmla="val 75300000"/>
            </a:avLst>
          </a:prstGeom>
          <a:noFill/>
          <a:ln w="1905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6322" name="Oval 18"/>
          <p:cNvSpPr>
            <a:spLocks noChangeArrowheads="1"/>
          </p:cNvSpPr>
          <p:nvPr/>
        </p:nvSpPr>
        <p:spPr bwMode="auto">
          <a:xfrm>
            <a:off x="2136775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6324" name="AutoShape 20"/>
          <p:cNvCxnSpPr>
            <a:cxnSpLocks noChangeShapeType="1"/>
            <a:stCxn id="226322" idx="0"/>
            <a:endCxn id="226318" idx="4"/>
          </p:cNvCxnSpPr>
          <p:nvPr/>
        </p:nvCxnSpPr>
        <p:spPr bwMode="auto">
          <a:xfrm flipV="1">
            <a:off x="2289175" y="3057525"/>
            <a:ext cx="1588" cy="2857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25" name="AutoShape 21"/>
          <p:cNvCxnSpPr>
            <a:cxnSpLocks noChangeShapeType="1"/>
          </p:cNvCxnSpPr>
          <p:nvPr/>
        </p:nvCxnSpPr>
        <p:spPr bwMode="auto">
          <a:xfrm flipV="1">
            <a:off x="2452688" y="2895600"/>
            <a:ext cx="1587" cy="1219200"/>
          </a:xfrm>
          <a:prstGeom prst="curvedConnector3">
            <a:avLst>
              <a:gd name="adj1" fmla="val 37000000"/>
            </a:avLst>
          </a:prstGeom>
          <a:noFill/>
          <a:ln w="1905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6329" name="Rectangle 25"/>
          <p:cNvSpPr>
            <a:spLocks noChangeArrowheads="1"/>
          </p:cNvSpPr>
          <p:nvPr/>
        </p:nvSpPr>
        <p:spPr bwMode="auto">
          <a:xfrm>
            <a:off x="7608888" y="3376613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6330" name="Rectangle 26"/>
          <p:cNvSpPr>
            <a:spLocks noChangeArrowheads="1"/>
          </p:cNvSpPr>
          <p:nvPr/>
        </p:nvSpPr>
        <p:spPr bwMode="auto">
          <a:xfrm>
            <a:off x="5805488" y="3062288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26331" name="Rectangle 27"/>
          <p:cNvSpPr>
            <a:spLocks noChangeArrowheads="1"/>
          </p:cNvSpPr>
          <p:nvPr/>
        </p:nvSpPr>
        <p:spPr bwMode="auto">
          <a:xfrm>
            <a:off x="5805488" y="3671888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26332" name="Rectangle 28"/>
          <p:cNvSpPr>
            <a:spLocks noChangeArrowheads="1"/>
          </p:cNvSpPr>
          <p:nvPr/>
        </p:nvSpPr>
        <p:spPr bwMode="auto">
          <a:xfrm>
            <a:off x="5805488" y="4281488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5805488" y="4891088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26334" name="Rectangle 30"/>
          <p:cNvSpPr>
            <a:spLocks noChangeArrowheads="1"/>
          </p:cNvSpPr>
          <p:nvPr/>
        </p:nvSpPr>
        <p:spPr bwMode="auto">
          <a:xfrm>
            <a:off x="7608888" y="3967163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26335" name="Rectangle 31"/>
          <p:cNvSpPr>
            <a:spLocks noChangeArrowheads="1"/>
          </p:cNvSpPr>
          <p:nvPr/>
        </p:nvSpPr>
        <p:spPr bwMode="auto">
          <a:xfrm>
            <a:off x="7618413" y="4567238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</p:txBody>
      </p:sp>
      <p:cxnSp>
        <p:nvCxnSpPr>
          <p:cNvPr id="226336" name="AutoShape 32"/>
          <p:cNvCxnSpPr>
            <a:cxnSpLocks noChangeShapeType="1"/>
            <a:stCxn id="226329" idx="1"/>
            <a:endCxn id="226330" idx="3"/>
          </p:cNvCxnSpPr>
          <p:nvPr/>
        </p:nvCxnSpPr>
        <p:spPr bwMode="auto">
          <a:xfrm flipH="1" flipV="1">
            <a:off x="6105525" y="3208338"/>
            <a:ext cx="1493838" cy="314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37" name="AutoShape 33"/>
          <p:cNvCxnSpPr>
            <a:cxnSpLocks noChangeShapeType="1"/>
            <a:stCxn id="226329" idx="1"/>
            <a:endCxn id="226331" idx="3"/>
          </p:cNvCxnSpPr>
          <p:nvPr/>
        </p:nvCxnSpPr>
        <p:spPr bwMode="auto">
          <a:xfrm flipH="1">
            <a:off x="6105525" y="3522663"/>
            <a:ext cx="1493838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38" name="AutoShape 34"/>
          <p:cNvCxnSpPr>
            <a:cxnSpLocks noChangeShapeType="1"/>
            <a:stCxn id="226334" idx="1"/>
            <a:endCxn id="226330" idx="3"/>
          </p:cNvCxnSpPr>
          <p:nvPr/>
        </p:nvCxnSpPr>
        <p:spPr bwMode="auto">
          <a:xfrm flipH="1" flipV="1">
            <a:off x="6105525" y="3208338"/>
            <a:ext cx="1493838" cy="904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39" name="AutoShape 35"/>
          <p:cNvCxnSpPr>
            <a:cxnSpLocks noChangeShapeType="1"/>
            <a:stCxn id="226334" idx="1"/>
            <a:endCxn id="226331" idx="3"/>
          </p:cNvCxnSpPr>
          <p:nvPr/>
        </p:nvCxnSpPr>
        <p:spPr bwMode="auto">
          <a:xfrm flipH="1" flipV="1">
            <a:off x="6105525" y="3817938"/>
            <a:ext cx="1493838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40" name="AutoShape 36"/>
          <p:cNvCxnSpPr>
            <a:cxnSpLocks noChangeShapeType="1"/>
            <a:stCxn id="226334" idx="1"/>
            <a:endCxn id="226332" idx="3"/>
          </p:cNvCxnSpPr>
          <p:nvPr/>
        </p:nvCxnSpPr>
        <p:spPr bwMode="auto">
          <a:xfrm flipH="1">
            <a:off x="6105525" y="4113213"/>
            <a:ext cx="1493838" cy="314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41" name="AutoShape 37"/>
          <p:cNvCxnSpPr>
            <a:cxnSpLocks noChangeShapeType="1"/>
            <a:stCxn id="226335" idx="1"/>
            <a:endCxn id="226330" idx="3"/>
          </p:cNvCxnSpPr>
          <p:nvPr/>
        </p:nvCxnSpPr>
        <p:spPr bwMode="auto">
          <a:xfrm flipH="1" flipV="1">
            <a:off x="6105525" y="3208338"/>
            <a:ext cx="1503363" cy="150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42" name="AutoShape 38"/>
          <p:cNvCxnSpPr>
            <a:cxnSpLocks noChangeShapeType="1"/>
            <a:stCxn id="226335" idx="1"/>
            <a:endCxn id="226331" idx="3"/>
          </p:cNvCxnSpPr>
          <p:nvPr/>
        </p:nvCxnSpPr>
        <p:spPr bwMode="auto">
          <a:xfrm flipH="1" flipV="1">
            <a:off x="6105525" y="3817938"/>
            <a:ext cx="1503363" cy="895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43" name="AutoShape 39"/>
          <p:cNvCxnSpPr>
            <a:cxnSpLocks noChangeShapeType="1"/>
            <a:stCxn id="226335" idx="1"/>
            <a:endCxn id="226332" idx="3"/>
          </p:cNvCxnSpPr>
          <p:nvPr/>
        </p:nvCxnSpPr>
        <p:spPr bwMode="auto">
          <a:xfrm flipH="1" flipV="1">
            <a:off x="6105525" y="4427538"/>
            <a:ext cx="1503363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344" name="AutoShape 40"/>
          <p:cNvCxnSpPr>
            <a:cxnSpLocks noChangeShapeType="1"/>
            <a:stCxn id="226335" idx="1"/>
            <a:endCxn id="226333" idx="3"/>
          </p:cNvCxnSpPr>
          <p:nvPr/>
        </p:nvCxnSpPr>
        <p:spPr bwMode="auto">
          <a:xfrm flipH="1">
            <a:off x="6105525" y="4713288"/>
            <a:ext cx="1503363" cy="323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1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Graphs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920253-BA03-E049-A2A8-DAC3199BD52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Vertices and Edges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153400" cy="4711700"/>
          </a:xfrm>
        </p:spPr>
        <p:txBody>
          <a:bodyPr/>
          <a:lstStyle/>
          <a:p>
            <a:r>
              <a:rPr lang="en-US" sz="2400" dirty="0">
                <a:latin typeface="Tahoma" charset="0"/>
              </a:rPr>
              <a:t>A </a:t>
            </a:r>
            <a:r>
              <a:rPr lang="en-US" sz="2400" b="1" dirty="0">
                <a:latin typeface="Tahoma" charset="0"/>
              </a:rPr>
              <a:t>graph</a:t>
            </a:r>
            <a:r>
              <a:rPr lang="en-US" sz="2400" dirty="0">
                <a:latin typeface="Tahoma" charset="0"/>
              </a:rPr>
              <a:t> is a </a:t>
            </a:r>
            <a:r>
              <a:rPr lang="en-US" sz="2400" dirty="0">
                <a:solidFill>
                  <a:srgbClr val="C00000"/>
                </a:solidFill>
                <a:latin typeface="Tahoma" charset="0"/>
              </a:rPr>
              <a:t>collection</a:t>
            </a:r>
            <a:r>
              <a:rPr lang="en-US" sz="2400" dirty="0">
                <a:latin typeface="Tahoma" charset="0"/>
              </a:rPr>
              <a:t> of </a:t>
            </a:r>
            <a:r>
              <a:rPr lang="en-US" sz="2400" b="1" dirty="0">
                <a:latin typeface="Tahoma" charset="0"/>
              </a:rPr>
              <a:t>vertices</a:t>
            </a:r>
            <a:r>
              <a:rPr lang="en-US" sz="2400" dirty="0">
                <a:latin typeface="Tahoma" charset="0"/>
              </a:rPr>
              <a:t> and </a:t>
            </a:r>
            <a:r>
              <a:rPr lang="en-US" sz="2400" b="1" dirty="0">
                <a:latin typeface="Tahoma" charset="0"/>
              </a:rPr>
              <a:t>edges</a:t>
            </a:r>
            <a:r>
              <a:rPr lang="en-US" sz="2400" dirty="0" smtClean="0">
                <a:latin typeface="Tahoma" charset="0"/>
              </a:rPr>
              <a:t>.</a:t>
            </a:r>
          </a:p>
          <a:p>
            <a:r>
              <a:rPr lang="en-US" sz="2400" dirty="0" smtClean="0">
                <a:latin typeface="Tahoma" charset="0"/>
              </a:rPr>
              <a:t>A </a:t>
            </a:r>
            <a:r>
              <a:rPr lang="en-US" sz="2400" dirty="0" smtClean="0">
                <a:solidFill>
                  <a:srgbClr val="C00000"/>
                </a:solidFill>
                <a:latin typeface="Tahoma" charset="0"/>
              </a:rPr>
              <a:t>Simple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b="1" dirty="0" smtClean="0">
                <a:latin typeface="Tahoma" charset="0"/>
              </a:rPr>
              <a:t>graph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is a </a:t>
            </a:r>
            <a:r>
              <a:rPr lang="en-US" sz="2400" dirty="0" smtClean="0">
                <a:solidFill>
                  <a:srgbClr val="C00000"/>
                </a:solidFill>
                <a:latin typeface="Tahoma" charset="0"/>
              </a:rPr>
              <a:t>set </a:t>
            </a:r>
            <a:r>
              <a:rPr lang="en-US" sz="2400" dirty="0" smtClean="0">
                <a:latin typeface="Tahoma" charset="0"/>
              </a:rPr>
              <a:t>of </a:t>
            </a:r>
            <a:r>
              <a:rPr lang="en-US" sz="2400" b="1" dirty="0">
                <a:latin typeface="Tahoma" charset="0"/>
              </a:rPr>
              <a:t>vertices</a:t>
            </a:r>
            <a:r>
              <a:rPr lang="en-US" sz="2400" dirty="0">
                <a:latin typeface="Tahoma" charset="0"/>
              </a:rPr>
              <a:t> and </a:t>
            </a:r>
            <a:r>
              <a:rPr lang="en-US" sz="2400" b="1" dirty="0">
                <a:latin typeface="Tahoma" charset="0"/>
              </a:rPr>
              <a:t>edges</a:t>
            </a:r>
            <a:r>
              <a:rPr lang="en-US" sz="2400" dirty="0" smtClean="0">
                <a:latin typeface="Tahoma" charset="0"/>
              </a:rPr>
              <a:t>.</a:t>
            </a:r>
          </a:p>
          <a:p>
            <a:r>
              <a:rPr lang="en-US" sz="2400" dirty="0" smtClean="0">
                <a:latin typeface="Tahoma" charset="0"/>
              </a:rPr>
              <a:t>We assume our graphs are</a:t>
            </a:r>
            <a:r>
              <a:rPr lang="en-US" sz="2400" dirty="0" smtClean="0">
                <a:solidFill>
                  <a:srgbClr val="C00000"/>
                </a:solidFill>
                <a:latin typeface="Tahoma" charset="0"/>
              </a:rPr>
              <a:t> simple </a:t>
            </a:r>
            <a:r>
              <a:rPr lang="en-US" sz="2400" dirty="0">
                <a:latin typeface="Tahoma" charset="0"/>
              </a:rPr>
              <a:t>(no self-loop and no parallel </a:t>
            </a:r>
            <a:r>
              <a:rPr lang="en-US" sz="2400" dirty="0" smtClean="0">
                <a:latin typeface="Tahoma" charset="0"/>
              </a:rPr>
              <a:t>edges) unless </a:t>
            </a:r>
            <a:r>
              <a:rPr lang="en-US" sz="2400" dirty="0">
                <a:latin typeface="Tahoma" charset="0"/>
              </a:rPr>
              <a:t>s</a:t>
            </a:r>
            <a:r>
              <a:rPr lang="en-US" sz="2400" dirty="0" smtClean="0">
                <a:latin typeface="Tahoma" charset="0"/>
              </a:rPr>
              <a:t>tated otherwise</a:t>
            </a:r>
          </a:p>
          <a:p>
            <a:r>
              <a:rPr lang="en-US" sz="2400" dirty="0" smtClean="0">
                <a:latin typeface="Tahoma" charset="0"/>
              </a:rPr>
              <a:t>Graphs are </a:t>
            </a:r>
            <a:r>
              <a:rPr lang="en-US" sz="2400" dirty="0" smtClean="0">
                <a:solidFill>
                  <a:srgbClr val="C00000"/>
                </a:solidFill>
                <a:latin typeface="Tahoma" charset="0"/>
              </a:rPr>
              <a:t>undirected</a:t>
            </a:r>
            <a:r>
              <a:rPr lang="en-US" sz="2400" dirty="0" smtClean="0">
                <a:latin typeface="Tahoma" charset="0"/>
              </a:rPr>
              <a:t> unless stated</a:t>
            </a:r>
            <a:endParaRPr lang="en-US" sz="2400" dirty="0">
              <a:latin typeface="Tahoma" charset="0"/>
            </a:endParaRPr>
          </a:p>
          <a:p>
            <a:r>
              <a:rPr lang="en-US" sz="2400" dirty="0" smtClean="0">
                <a:latin typeface="Tahoma" charset="0"/>
              </a:rPr>
              <a:t>A </a:t>
            </a:r>
            <a:r>
              <a:rPr lang="en-US" sz="2400" b="1" dirty="0">
                <a:latin typeface="Tahoma" charset="0"/>
              </a:rPr>
              <a:t>Vertex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can be an abstract unlabeled object or it can be labeled (</a:t>
            </a:r>
            <a:r>
              <a:rPr lang="en-US" sz="2400" dirty="0">
                <a:latin typeface="Tahoma" charset="0"/>
              </a:rPr>
              <a:t>e.g., </a:t>
            </a:r>
            <a:r>
              <a:rPr lang="en-US" sz="2400" dirty="0" smtClean="0">
                <a:latin typeface="Tahoma" charset="0"/>
              </a:rPr>
              <a:t>with an integer number or an </a:t>
            </a:r>
            <a:r>
              <a:rPr lang="en-US" sz="2400" dirty="0">
                <a:latin typeface="Tahoma" charset="0"/>
              </a:rPr>
              <a:t>airport code</a:t>
            </a:r>
            <a:r>
              <a:rPr lang="en-US" sz="2400" dirty="0" smtClean="0">
                <a:latin typeface="Tahoma" charset="0"/>
              </a:rPr>
              <a:t>) or it can store other objects</a:t>
            </a:r>
            <a:endParaRPr lang="en-US" sz="2400" dirty="0">
              <a:latin typeface="Tahoma" charset="0"/>
            </a:endParaRPr>
          </a:p>
          <a:p>
            <a:r>
              <a:rPr lang="en-US" sz="2400" dirty="0" smtClean="0">
                <a:latin typeface="Tahoma" charset="0"/>
              </a:rPr>
              <a:t>An </a:t>
            </a:r>
            <a:r>
              <a:rPr lang="en-US" sz="2400" b="1" dirty="0">
                <a:latin typeface="Tahoma" charset="0"/>
              </a:rPr>
              <a:t>Edge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can likewise be an abstract unlabeled object or it can be labeled (</a:t>
            </a:r>
            <a:r>
              <a:rPr lang="en-US" sz="2400" dirty="0">
                <a:latin typeface="Tahoma" charset="0"/>
              </a:rPr>
              <a:t>e.g., a flight number, travel distance, cost), </a:t>
            </a:r>
            <a:r>
              <a:rPr lang="en-US" sz="2400" dirty="0" smtClean="0">
                <a:latin typeface="Tahoma" charset="0"/>
              </a:rPr>
              <a:t>or it can also store other objects.</a:t>
            </a: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O(nm)-Time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Lemma: The </a:t>
            </a:r>
            <a:r>
              <a:rPr lang="en-US" sz="2400" dirty="0">
                <a:solidFill>
                  <a:schemeClr val="tx1"/>
                </a:solidFill>
              </a:rPr>
              <a:t>connected components of the auxiliary graph B </a:t>
            </a:r>
            <a:r>
              <a:rPr lang="en-US" sz="2400" dirty="0" smtClean="0">
                <a:solidFill>
                  <a:schemeClr val="tx1"/>
                </a:solidFill>
              </a:rPr>
              <a:t>correspond to </a:t>
            </a:r>
            <a:r>
              <a:rPr lang="en-US" sz="2400" dirty="0">
                <a:solidFill>
                  <a:schemeClr val="tx1"/>
                </a:solidFill>
              </a:rPr>
              <a:t>the link components of the graph G that induced B.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This lemma yields </a:t>
            </a:r>
            <a:r>
              <a:rPr lang="en-US" sz="2400" dirty="0">
                <a:solidFill>
                  <a:schemeClr val="tx1"/>
                </a:solidFill>
              </a:rPr>
              <a:t>the following O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nm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-time algorithm for computing </a:t>
            </a:r>
            <a:r>
              <a:rPr lang="en-US" sz="2400" dirty="0" smtClean="0">
                <a:solidFill>
                  <a:schemeClr val="tx1"/>
                </a:solidFill>
              </a:rPr>
              <a:t>all the </a:t>
            </a:r>
            <a:r>
              <a:rPr lang="en-US" sz="2400" dirty="0">
                <a:solidFill>
                  <a:schemeClr val="tx1"/>
                </a:solidFill>
              </a:rPr>
              <a:t>link components of a graph G with n vertices and m edges: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Biconnectivity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44FA-B7A7-664A-9EF5-BA83F2FF7956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061132"/>
            <a:ext cx="7620000" cy="2263468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7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Linear-Time </a:t>
            </a:r>
            <a:r>
              <a:rPr lang="en-US" dirty="0" smtClean="0"/>
              <a:t>O(m) 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9716"/>
            <a:ext cx="6248400" cy="4678247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8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Biconnectivity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BF65-D4F9-8B4D-904F-6505C7CA84E4}" type="slidenum">
              <a:rPr lang="en-US"/>
              <a:pPr/>
              <a:t>92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4337" y="304800"/>
            <a:ext cx="8340725" cy="914400"/>
          </a:xfrm>
        </p:spPr>
        <p:txBody>
          <a:bodyPr/>
          <a:lstStyle/>
          <a:p>
            <a:r>
              <a:rPr lang="en-US" dirty="0" smtClean="0"/>
              <a:t>Analysis with Auxiliary Graph, F</a:t>
            </a:r>
            <a:endParaRPr lang="en-US" dirty="0"/>
          </a:p>
        </p:txBody>
      </p:sp>
      <p:sp>
        <p:nvSpPr>
          <p:cNvPr id="22425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81163"/>
            <a:ext cx="4419600" cy="4567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Auxiliary </a:t>
            </a:r>
            <a:r>
              <a:rPr lang="en-US" sz="2000" dirty="0"/>
              <a:t>graph </a:t>
            </a: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/>
              <a:t> for a connected graph </a:t>
            </a:r>
            <a:r>
              <a:rPr lang="en-US" sz="2000" b="1" i="1" dirty="0">
                <a:latin typeface="Times New Roman" charset="0"/>
              </a:rPr>
              <a:t>G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Spanning forest of the auxiliary graph </a:t>
            </a:r>
            <a:r>
              <a:rPr lang="en-US" sz="1800" b="1" i="1" dirty="0">
                <a:latin typeface="Times New Roman" charset="0"/>
              </a:rPr>
              <a:t>F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Has </a:t>
            </a:r>
            <a:r>
              <a:rPr lang="en-US" sz="1800" b="1" i="1" dirty="0">
                <a:latin typeface="Times New Roman" charset="0"/>
              </a:rPr>
              <a:t>m</a:t>
            </a:r>
            <a:r>
              <a:rPr lang="en-US" sz="1800" dirty="0"/>
              <a:t> vertices and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m</a:t>
            </a:r>
            <a:r>
              <a:rPr lang="en-US" sz="1800" dirty="0">
                <a:latin typeface="Times New Roman" charset="0"/>
              </a:rPr>
              <a:t>) </a:t>
            </a:r>
            <a:r>
              <a:rPr lang="en-US" sz="1800" dirty="0"/>
              <a:t>edges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be constructed in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n </a:t>
            </a:r>
            <a:r>
              <a:rPr lang="en-US" sz="1800" dirty="0">
                <a:latin typeface="Symbol" charset="0"/>
              </a:rPr>
              <a:t>+</a:t>
            </a:r>
            <a:r>
              <a:rPr lang="en-US" sz="1800" b="1" i="1" dirty="0">
                <a:latin typeface="Symbol" charset="0"/>
              </a:rPr>
              <a:t> </a:t>
            </a:r>
            <a:r>
              <a:rPr lang="en-US" sz="1800" b="1" i="1" dirty="0">
                <a:latin typeface="Times New Roman" charset="0"/>
              </a:rPr>
              <a:t>m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/>
              <a:t> time</a:t>
            </a:r>
            <a:endParaRPr lang="en-US" sz="1800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Its connected components (trees) correspond to the  the link components of </a:t>
            </a:r>
            <a:r>
              <a:rPr lang="en-US" sz="1800" b="1" i="1" dirty="0">
                <a:latin typeface="Times New Roman" charset="0"/>
              </a:rPr>
              <a:t>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Theorem: Given </a:t>
            </a:r>
            <a:r>
              <a:rPr lang="en-US" sz="2000" dirty="0"/>
              <a:t>a graph </a:t>
            </a:r>
            <a:r>
              <a:rPr lang="en-US" sz="2000" b="1" i="1" dirty="0" smtClean="0">
                <a:latin typeface="Times New Roman" charset="0"/>
              </a:rPr>
              <a:t>G</a:t>
            </a:r>
            <a:r>
              <a:rPr lang="en-US" sz="2000" dirty="0" smtClean="0"/>
              <a:t>, </a:t>
            </a:r>
            <a:r>
              <a:rPr lang="en-US" sz="2000" dirty="0"/>
              <a:t>we can compute the following in 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b="1" i="1" dirty="0" smtClean="0">
                <a:latin typeface="Times New Roman" charset="0"/>
              </a:rPr>
              <a:t>O</a:t>
            </a:r>
            <a:r>
              <a:rPr lang="en-US" sz="2000" dirty="0" smtClean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n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b="1" i="1" dirty="0">
                <a:latin typeface="Symbol" charset="0"/>
              </a:rPr>
              <a:t> </a:t>
            </a:r>
            <a:r>
              <a:rPr lang="en-US" sz="2000" b="1" i="1" dirty="0">
                <a:latin typeface="Times New Roman" charset="0"/>
              </a:rPr>
              <a:t>m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 smtClean="0"/>
              <a:t>time: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dirty="0" err="1"/>
              <a:t>biconnected</a:t>
            </a:r>
            <a:r>
              <a:rPr lang="en-US" sz="1800" dirty="0"/>
              <a:t> components of </a:t>
            </a:r>
            <a:r>
              <a:rPr lang="en-US" sz="1800" b="1" i="1" dirty="0">
                <a:latin typeface="Times New Roman" charset="0"/>
              </a:rPr>
              <a:t>G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separation vertices of </a:t>
            </a:r>
            <a:r>
              <a:rPr lang="en-US" sz="1800" b="1" i="1" dirty="0">
                <a:latin typeface="Times New Roman" charset="0"/>
              </a:rPr>
              <a:t>G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separation edges of </a:t>
            </a:r>
            <a:r>
              <a:rPr lang="en-US" sz="1800" b="1" i="1" dirty="0">
                <a:latin typeface="Times New Roman" charset="0"/>
              </a:rPr>
              <a:t>G</a:t>
            </a:r>
          </a:p>
        </p:txBody>
      </p:sp>
      <p:sp>
        <p:nvSpPr>
          <p:cNvPr id="224260" name="Oval 1028"/>
          <p:cNvSpPr>
            <a:spLocks noChangeArrowheads="1"/>
          </p:cNvSpPr>
          <p:nvPr/>
        </p:nvSpPr>
        <p:spPr bwMode="auto">
          <a:xfrm>
            <a:off x="8143875" y="1425575"/>
            <a:ext cx="476250" cy="2698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4261" name="Oval 1029"/>
          <p:cNvSpPr>
            <a:spLocks noChangeArrowheads="1"/>
          </p:cNvSpPr>
          <p:nvPr/>
        </p:nvSpPr>
        <p:spPr bwMode="auto">
          <a:xfrm>
            <a:off x="6072188" y="2160588"/>
            <a:ext cx="476250" cy="268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4262" name="Oval 1030"/>
          <p:cNvSpPr>
            <a:spLocks noChangeArrowheads="1"/>
          </p:cNvSpPr>
          <p:nvPr/>
        </p:nvSpPr>
        <p:spPr bwMode="auto">
          <a:xfrm>
            <a:off x="7083425" y="1792288"/>
            <a:ext cx="477838" cy="268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4263" name="Oval 1031"/>
          <p:cNvSpPr>
            <a:spLocks noChangeArrowheads="1"/>
          </p:cNvSpPr>
          <p:nvPr/>
        </p:nvSpPr>
        <p:spPr bwMode="auto">
          <a:xfrm>
            <a:off x="5102225" y="2017713"/>
            <a:ext cx="477838" cy="2682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4264" name="Oval 1032"/>
          <p:cNvSpPr>
            <a:spLocks noChangeArrowheads="1"/>
          </p:cNvSpPr>
          <p:nvPr/>
        </p:nvSpPr>
        <p:spPr bwMode="auto">
          <a:xfrm>
            <a:off x="5275263" y="3402013"/>
            <a:ext cx="476250" cy="2698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4265" name="Oval 1033"/>
          <p:cNvSpPr>
            <a:spLocks noChangeArrowheads="1"/>
          </p:cNvSpPr>
          <p:nvPr/>
        </p:nvSpPr>
        <p:spPr bwMode="auto">
          <a:xfrm>
            <a:off x="6072188" y="2946400"/>
            <a:ext cx="476250" cy="2698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24266" name="AutoShape 1034"/>
          <p:cNvCxnSpPr>
            <a:cxnSpLocks noChangeShapeType="1"/>
            <a:stCxn id="224263" idx="6"/>
            <a:endCxn id="224261" idx="2"/>
          </p:cNvCxnSpPr>
          <p:nvPr/>
        </p:nvCxnSpPr>
        <p:spPr bwMode="auto">
          <a:xfrm>
            <a:off x="5589588" y="2152650"/>
            <a:ext cx="473075" cy="1428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67" name="AutoShape 1035"/>
          <p:cNvCxnSpPr>
            <a:cxnSpLocks noChangeShapeType="1"/>
            <a:stCxn id="224263" idx="4"/>
            <a:endCxn id="224265" idx="2"/>
          </p:cNvCxnSpPr>
          <p:nvPr/>
        </p:nvCxnSpPr>
        <p:spPr bwMode="auto">
          <a:xfrm rot="16200000" flipH="1">
            <a:off x="5309394" y="2328069"/>
            <a:ext cx="785813" cy="720725"/>
          </a:xfrm>
          <a:prstGeom prst="curvedConnector2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68" name="AutoShape 1036"/>
          <p:cNvCxnSpPr>
            <a:cxnSpLocks noChangeShapeType="1"/>
            <a:stCxn id="224265" idx="0"/>
            <a:endCxn id="224261" idx="4"/>
          </p:cNvCxnSpPr>
          <p:nvPr/>
        </p:nvCxnSpPr>
        <p:spPr bwMode="auto">
          <a:xfrm flipV="1">
            <a:off x="6310313" y="2438400"/>
            <a:ext cx="0" cy="498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69" name="AutoShape 1037"/>
          <p:cNvCxnSpPr>
            <a:cxnSpLocks noChangeShapeType="1"/>
            <a:stCxn id="224265" idx="6"/>
            <a:endCxn id="224262" idx="4"/>
          </p:cNvCxnSpPr>
          <p:nvPr/>
        </p:nvCxnSpPr>
        <p:spPr bwMode="auto">
          <a:xfrm flipV="1">
            <a:off x="6557963" y="2070100"/>
            <a:ext cx="765175" cy="1011238"/>
          </a:xfrm>
          <a:prstGeom prst="curvedConnector2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70" name="AutoShape 1038"/>
          <p:cNvCxnSpPr>
            <a:cxnSpLocks noChangeShapeType="1"/>
            <a:stCxn id="224265" idx="3"/>
            <a:endCxn id="224264" idx="6"/>
          </p:cNvCxnSpPr>
          <p:nvPr/>
        </p:nvCxnSpPr>
        <p:spPr bwMode="auto">
          <a:xfrm rot="5400000">
            <a:off x="5776119" y="3171032"/>
            <a:ext cx="350837" cy="38100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71" name="AutoShape 1039"/>
          <p:cNvCxnSpPr>
            <a:cxnSpLocks noChangeShapeType="1"/>
            <a:stCxn id="224262" idx="3"/>
            <a:endCxn id="224261" idx="6"/>
          </p:cNvCxnSpPr>
          <p:nvPr/>
        </p:nvCxnSpPr>
        <p:spPr bwMode="auto">
          <a:xfrm flipH="1">
            <a:off x="6557963" y="2030413"/>
            <a:ext cx="595312" cy="26511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72" name="AutoShape 1040"/>
          <p:cNvCxnSpPr>
            <a:cxnSpLocks noChangeShapeType="1"/>
            <a:stCxn id="224260" idx="2"/>
            <a:endCxn id="224262" idx="7"/>
          </p:cNvCxnSpPr>
          <p:nvPr/>
        </p:nvCxnSpPr>
        <p:spPr bwMode="auto">
          <a:xfrm flipH="1">
            <a:off x="7491413" y="1560513"/>
            <a:ext cx="642937" cy="2619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4273" name="Text Box 1041"/>
          <p:cNvSpPr txBox="1">
            <a:spLocks noChangeArrowheads="1"/>
          </p:cNvSpPr>
          <p:nvPr/>
        </p:nvSpPr>
        <p:spPr bwMode="auto">
          <a:xfrm>
            <a:off x="5729288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sp>
        <p:nvSpPr>
          <p:cNvPr id="224274" name="Oval 1042"/>
          <p:cNvSpPr>
            <a:spLocks noChangeArrowheads="1"/>
          </p:cNvSpPr>
          <p:nvPr/>
        </p:nvSpPr>
        <p:spPr bwMode="auto">
          <a:xfrm>
            <a:off x="8278813" y="2343150"/>
            <a:ext cx="476250" cy="2714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224275" name="AutoShape 1043"/>
          <p:cNvCxnSpPr>
            <a:cxnSpLocks noChangeShapeType="1"/>
            <a:stCxn id="224260" idx="4"/>
            <a:endCxn id="224274" idx="0"/>
          </p:cNvCxnSpPr>
          <p:nvPr/>
        </p:nvCxnSpPr>
        <p:spPr bwMode="auto">
          <a:xfrm>
            <a:off x="8382000" y="1704975"/>
            <a:ext cx="134938" cy="628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76" name="AutoShape 1044"/>
          <p:cNvCxnSpPr>
            <a:cxnSpLocks noChangeShapeType="1"/>
            <a:stCxn id="224262" idx="5"/>
            <a:endCxn id="224274" idx="1"/>
          </p:cNvCxnSpPr>
          <p:nvPr/>
        </p:nvCxnSpPr>
        <p:spPr bwMode="auto">
          <a:xfrm>
            <a:off x="7491413" y="2030413"/>
            <a:ext cx="857250" cy="3429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4277" name="Text Box 1045"/>
          <p:cNvSpPr txBox="1">
            <a:spLocks noChangeArrowheads="1"/>
          </p:cNvSpPr>
          <p:nvPr/>
        </p:nvSpPr>
        <p:spPr bwMode="auto">
          <a:xfrm>
            <a:off x="5789613" y="1876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sp>
        <p:nvSpPr>
          <p:cNvPr id="224278" name="Text Box 1046"/>
          <p:cNvSpPr txBox="1">
            <a:spLocks noChangeArrowheads="1"/>
          </p:cNvSpPr>
          <p:nvPr/>
        </p:nvSpPr>
        <p:spPr bwMode="auto">
          <a:xfrm>
            <a:off x="6137275" y="1511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</a:p>
        </p:txBody>
      </p:sp>
      <p:sp>
        <p:nvSpPr>
          <p:cNvPr id="224279" name="Text Box 1047"/>
          <p:cNvSpPr txBox="1">
            <a:spLocks noChangeArrowheads="1"/>
          </p:cNvSpPr>
          <p:nvPr/>
        </p:nvSpPr>
        <p:spPr bwMode="auto">
          <a:xfrm>
            <a:off x="5181600" y="25908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c</a:t>
            </a:r>
          </a:p>
        </p:txBody>
      </p:sp>
      <p:sp>
        <p:nvSpPr>
          <p:cNvPr id="224280" name="Text Box 1048"/>
          <p:cNvSpPr txBox="1">
            <a:spLocks noChangeArrowheads="1"/>
          </p:cNvSpPr>
          <p:nvPr/>
        </p:nvSpPr>
        <p:spPr bwMode="auto">
          <a:xfrm>
            <a:off x="7772400" y="21621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</a:p>
        </p:txBody>
      </p:sp>
      <p:sp>
        <p:nvSpPr>
          <p:cNvPr id="224281" name="Text Box 1049"/>
          <p:cNvSpPr txBox="1">
            <a:spLocks noChangeArrowheads="1"/>
          </p:cNvSpPr>
          <p:nvPr/>
        </p:nvSpPr>
        <p:spPr bwMode="auto">
          <a:xfrm>
            <a:off x="6286500" y="2514600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</a:t>
            </a:r>
          </a:p>
        </p:txBody>
      </p:sp>
      <p:sp>
        <p:nvSpPr>
          <p:cNvPr id="224282" name="Text Box 1050"/>
          <p:cNvSpPr txBox="1">
            <a:spLocks noChangeArrowheads="1"/>
          </p:cNvSpPr>
          <p:nvPr/>
        </p:nvSpPr>
        <p:spPr bwMode="auto">
          <a:xfrm>
            <a:off x="6716713" y="1822450"/>
            <a:ext cx="285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</a:p>
        </p:txBody>
      </p:sp>
      <p:sp>
        <p:nvSpPr>
          <p:cNvPr id="224283" name="Text Box 1051"/>
          <p:cNvSpPr txBox="1">
            <a:spLocks noChangeArrowheads="1"/>
          </p:cNvSpPr>
          <p:nvPr/>
        </p:nvSpPr>
        <p:spPr bwMode="auto">
          <a:xfrm>
            <a:off x="7083425" y="2638425"/>
            <a:ext cx="2603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</a:p>
        </p:txBody>
      </p:sp>
      <p:sp>
        <p:nvSpPr>
          <p:cNvPr id="224284" name="Text Box 1052"/>
          <p:cNvSpPr txBox="1">
            <a:spLocks noChangeArrowheads="1"/>
          </p:cNvSpPr>
          <p:nvPr/>
        </p:nvSpPr>
        <p:spPr bwMode="auto">
          <a:xfrm>
            <a:off x="8399463" y="210502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</a:t>
            </a:r>
          </a:p>
        </p:txBody>
      </p:sp>
      <p:sp>
        <p:nvSpPr>
          <p:cNvPr id="224285" name="Text Box 1053"/>
          <p:cNvSpPr txBox="1">
            <a:spLocks noChangeArrowheads="1"/>
          </p:cNvSpPr>
          <p:nvPr/>
        </p:nvSpPr>
        <p:spPr bwMode="auto">
          <a:xfrm>
            <a:off x="6042025" y="5927725"/>
            <a:ext cx="178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Proxy graph </a:t>
            </a:r>
            <a:r>
              <a:rPr lang="en-US" sz="2000" b="1" i="1">
                <a:latin typeface="Times New Roman" charset="0"/>
              </a:rPr>
              <a:t>F</a:t>
            </a:r>
          </a:p>
        </p:txBody>
      </p:sp>
      <p:sp>
        <p:nvSpPr>
          <p:cNvPr id="224286" name="Text Box 1054"/>
          <p:cNvSpPr txBox="1">
            <a:spLocks noChangeArrowheads="1"/>
          </p:cNvSpPr>
          <p:nvPr/>
        </p:nvSpPr>
        <p:spPr bwMode="auto">
          <a:xfrm>
            <a:off x="5943600" y="3584575"/>
            <a:ext cx="197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DFS on graph </a:t>
            </a:r>
            <a:r>
              <a:rPr lang="en-US" sz="2000" b="1" i="1">
                <a:latin typeface="Times New Roman" charset="0"/>
              </a:rPr>
              <a:t>G</a:t>
            </a:r>
          </a:p>
        </p:txBody>
      </p:sp>
      <p:sp>
        <p:nvSpPr>
          <p:cNvPr id="224287" name="Rectangle 1055"/>
          <p:cNvSpPr>
            <a:spLocks noChangeArrowheads="1"/>
          </p:cNvSpPr>
          <p:nvPr/>
        </p:nvSpPr>
        <p:spPr bwMode="auto">
          <a:xfrm>
            <a:off x="5295900" y="5724525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sp>
        <p:nvSpPr>
          <p:cNvPr id="224288" name="Rectangle 1056"/>
          <p:cNvSpPr>
            <a:spLocks noChangeArrowheads="1"/>
          </p:cNvSpPr>
          <p:nvPr/>
        </p:nvSpPr>
        <p:spPr bwMode="auto">
          <a:xfrm>
            <a:off x="6426200" y="5278438"/>
            <a:ext cx="290513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</a:t>
            </a:r>
          </a:p>
        </p:txBody>
      </p:sp>
      <p:sp>
        <p:nvSpPr>
          <p:cNvPr id="224289" name="Rectangle 1057"/>
          <p:cNvSpPr>
            <a:spLocks noChangeArrowheads="1"/>
          </p:cNvSpPr>
          <p:nvPr/>
        </p:nvSpPr>
        <p:spPr bwMode="auto">
          <a:xfrm>
            <a:off x="5857875" y="4851400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sp>
        <p:nvSpPr>
          <p:cNvPr id="224290" name="Rectangle 1058"/>
          <p:cNvSpPr>
            <a:spLocks noChangeArrowheads="1"/>
          </p:cNvSpPr>
          <p:nvPr/>
        </p:nvSpPr>
        <p:spPr bwMode="auto">
          <a:xfrm>
            <a:off x="5797550" y="5435600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c</a:t>
            </a:r>
          </a:p>
        </p:txBody>
      </p:sp>
      <p:sp>
        <p:nvSpPr>
          <p:cNvPr id="224291" name="Rectangle 1059"/>
          <p:cNvSpPr>
            <a:spLocks noChangeArrowheads="1"/>
          </p:cNvSpPr>
          <p:nvPr/>
        </p:nvSpPr>
        <p:spPr bwMode="auto">
          <a:xfrm>
            <a:off x="7018338" y="4333875"/>
            <a:ext cx="290512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</a:p>
        </p:txBody>
      </p:sp>
      <p:sp>
        <p:nvSpPr>
          <p:cNvPr id="224292" name="Rectangle 1060"/>
          <p:cNvSpPr>
            <a:spLocks noChangeArrowheads="1"/>
          </p:cNvSpPr>
          <p:nvPr/>
        </p:nvSpPr>
        <p:spPr bwMode="auto">
          <a:xfrm>
            <a:off x="7643813" y="4614863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h</a:t>
            </a:r>
          </a:p>
        </p:txBody>
      </p:sp>
      <p:sp>
        <p:nvSpPr>
          <p:cNvPr id="224293" name="Rectangle 1061"/>
          <p:cNvSpPr>
            <a:spLocks noChangeArrowheads="1"/>
          </p:cNvSpPr>
          <p:nvPr/>
        </p:nvSpPr>
        <p:spPr bwMode="auto">
          <a:xfrm>
            <a:off x="8278813" y="4470400"/>
            <a:ext cx="290512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</a:t>
            </a:r>
          </a:p>
        </p:txBody>
      </p:sp>
      <p:sp>
        <p:nvSpPr>
          <p:cNvPr id="224294" name="Rectangle 1062"/>
          <p:cNvSpPr>
            <a:spLocks noChangeArrowheads="1"/>
          </p:cNvSpPr>
          <p:nvPr/>
        </p:nvSpPr>
        <p:spPr bwMode="auto">
          <a:xfrm>
            <a:off x="8101013" y="5053013"/>
            <a:ext cx="290512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</a:p>
        </p:txBody>
      </p:sp>
      <p:sp>
        <p:nvSpPr>
          <p:cNvPr id="224295" name="Rectangle 1063"/>
          <p:cNvSpPr>
            <a:spLocks noChangeArrowheads="1"/>
          </p:cNvSpPr>
          <p:nvPr/>
        </p:nvSpPr>
        <p:spPr bwMode="auto">
          <a:xfrm>
            <a:off x="7092950" y="4997450"/>
            <a:ext cx="290513" cy="2905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</a:p>
        </p:txBody>
      </p:sp>
      <p:cxnSp>
        <p:nvCxnSpPr>
          <p:cNvPr id="224296" name="AutoShape 1064"/>
          <p:cNvCxnSpPr>
            <a:cxnSpLocks noChangeShapeType="1"/>
            <a:stCxn id="224289" idx="2"/>
            <a:endCxn id="224290" idx="0"/>
          </p:cNvCxnSpPr>
          <p:nvPr/>
        </p:nvCxnSpPr>
        <p:spPr bwMode="auto">
          <a:xfrm flipH="1">
            <a:off x="5943600" y="5151438"/>
            <a:ext cx="60325" cy="274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97" name="AutoShape 1065"/>
          <p:cNvCxnSpPr>
            <a:cxnSpLocks noChangeShapeType="1"/>
            <a:stCxn id="224290" idx="3"/>
            <a:endCxn id="224288" idx="1"/>
          </p:cNvCxnSpPr>
          <p:nvPr/>
        </p:nvCxnSpPr>
        <p:spPr bwMode="auto">
          <a:xfrm flipV="1">
            <a:off x="6097588" y="5424488"/>
            <a:ext cx="319087" cy="157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298" name="AutoShape 1066"/>
          <p:cNvCxnSpPr>
            <a:cxnSpLocks noChangeShapeType="1"/>
            <a:stCxn id="224304" idx="2"/>
            <a:endCxn id="224295" idx="1"/>
          </p:cNvCxnSpPr>
          <p:nvPr/>
        </p:nvCxnSpPr>
        <p:spPr bwMode="auto">
          <a:xfrm>
            <a:off x="6321425" y="4479925"/>
            <a:ext cx="762000" cy="663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300" name="AutoShape 1068"/>
          <p:cNvCxnSpPr>
            <a:cxnSpLocks noChangeShapeType="1"/>
            <a:stCxn id="224294" idx="0"/>
            <a:endCxn id="224292" idx="3"/>
          </p:cNvCxnSpPr>
          <p:nvPr/>
        </p:nvCxnSpPr>
        <p:spPr bwMode="auto">
          <a:xfrm flipH="1" flipV="1">
            <a:off x="7943850" y="4760913"/>
            <a:ext cx="303213" cy="282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301" name="AutoShape 1069"/>
          <p:cNvCxnSpPr>
            <a:cxnSpLocks noChangeShapeType="1"/>
            <a:stCxn id="224294" idx="0"/>
            <a:endCxn id="224293" idx="2"/>
          </p:cNvCxnSpPr>
          <p:nvPr/>
        </p:nvCxnSpPr>
        <p:spPr bwMode="auto">
          <a:xfrm flipV="1">
            <a:off x="8247063" y="4770438"/>
            <a:ext cx="177800" cy="273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302" name="AutoShape 1070"/>
          <p:cNvCxnSpPr>
            <a:cxnSpLocks noChangeShapeType="1"/>
            <a:stCxn id="224262" idx="1"/>
            <a:endCxn id="224263" idx="0"/>
          </p:cNvCxnSpPr>
          <p:nvPr/>
        </p:nvCxnSpPr>
        <p:spPr bwMode="auto">
          <a:xfrm rot="16200000" flipH="1" flipV="1">
            <a:off x="6154738" y="1009650"/>
            <a:ext cx="185738" cy="1811337"/>
          </a:xfrm>
          <a:prstGeom prst="curvedConnector3">
            <a:avLst>
              <a:gd name="adj1" fmla="val -139315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4303" name="Text Box 1071"/>
          <p:cNvSpPr txBox="1">
            <a:spLocks noChangeArrowheads="1"/>
          </p:cNvSpPr>
          <p:nvPr/>
        </p:nvSpPr>
        <p:spPr bwMode="auto">
          <a:xfrm>
            <a:off x="7570788" y="13763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h</a:t>
            </a:r>
          </a:p>
        </p:txBody>
      </p:sp>
      <p:sp>
        <p:nvSpPr>
          <p:cNvPr id="224304" name="Rectangle 1072"/>
          <p:cNvSpPr>
            <a:spLocks noChangeArrowheads="1"/>
          </p:cNvSpPr>
          <p:nvPr/>
        </p:nvSpPr>
        <p:spPr bwMode="auto">
          <a:xfrm>
            <a:off x="6175375" y="4179888"/>
            <a:ext cx="290513" cy="29051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</a:t>
            </a:r>
          </a:p>
        </p:txBody>
      </p:sp>
      <p:cxnSp>
        <p:nvCxnSpPr>
          <p:cNvPr id="224306" name="AutoShape 1074"/>
          <p:cNvCxnSpPr>
            <a:cxnSpLocks noChangeShapeType="1"/>
            <a:stCxn id="224304" idx="3"/>
            <a:endCxn id="224291" idx="1"/>
          </p:cNvCxnSpPr>
          <p:nvPr/>
        </p:nvCxnSpPr>
        <p:spPr bwMode="auto">
          <a:xfrm>
            <a:off x="6475413" y="4325938"/>
            <a:ext cx="533400" cy="153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307" name="AutoShape 1075"/>
          <p:cNvCxnSpPr>
            <a:cxnSpLocks noChangeShapeType="1"/>
            <a:stCxn id="224295" idx="1"/>
            <a:endCxn id="224289" idx="3"/>
          </p:cNvCxnSpPr>
          <p:nvPr/>
        </p:nvCxnSpPr>
        <p:spPr bwMode="auto">
          <a:xfrm flipH="1" flipV="1">
            <a:off x="6157913" y="4997450"/>
            <a:ext cx="925512" cy="146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4309" name="Text Box 1077"/>
          <p:cNvSpPr txBox="1">
            <a:spLocks noChangeArrowheads="1"/>
          </p:cNvSpPr>
          <p:nvPr/>
        </p:nvSpPr>
        <p:spPr bwMode="auto">
          <a:xfrm>
            <a:off x="8445500" y="17430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789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9075</TotalTime>
  <Words>4496</Words>
  <Application>Microsoft Office PowerPoint</Application>
  <PresentationFormat>On-screen Show (4:3)</PresentationFormat>
  <Paragraphs>1489</Paragraphs>
  <Slides>92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ＭＳ Ｐゴシック</vt:lpstr>
      <vt:lpstr>Symbol</vt:lpstr>
      <vt:lpstr>Tahoma</vt:lpstr>
      <vt:lpstr>Times</vt:lpstr>
      <vt:lpstr>Times New Roman</vt:lpstr>
      <vt:lpstr>Wingdings</vt:lpstr>
      <vt:lpstr>Blueprint</vt:lpstr>
      <vt:lpstr>VISIO</vt:lpstr>
      <vt:lpstr>Graph Terminology and Representations</vt:lpstr>
      <vt:lpstr>Graphs</vt:lpstr>
      <vt:lpstr>Edge Types</vt:lpstr>
      <vt:lpstr>Applications</vt:lpstr>
      <vt:lpstr>Terminology</vt:lpstr>
      <vt:lpstr>Terminology (cont.)</vt:lpstr>
      <vt:lpstr>Terminology (cont.)</vt:lpstr>
      <vt:lpstr>Properties</vt:lpstr>
      <vt:lpstr>Vertices and Edges</vt:lpstr>
      <vt:lpstr>Graph Operations</vt:lpstr>
      <vt:lpstr>Graph Operations, Continued</vt:lpstr>
      <vt:lpstr>Edge List Structure</vt:lpstr>
      <vt:lpstr>Adjacency List Structure</vt:lpstr>
      <vt:lpstr>Adjacency Matrix Structure</vt:lpstr>
      <vt:lpstr>Performance (All bounds are big-oh running times, except  for “Space”)</vt:lpstr>
      <vt:lpstr>Depth-First Search</vt:lpstr>
      <vt:lpstr>Subgraphs</vt:lpstr>
      <vt:lpstr>Application: Web Crawlers</vt:lpstr>
      <vt:lpstr>Connectivity</vt:lpstr>
      <vt:lpstr>Trees and Forests</vt:lpstr>
      <vt:lpstr>Spanning Trees and Forests</vt:lpstr>
      <vt:lpstr>Depth-First Search</vt:lpstr>
      <vt:lpstr>DFS Algorithm from a Vertex</vt:lpstr>
      <vt:lpstr>Example</vt:lpstr>
      <vt:lpstr>Example (cont.)</vt:lpstr>
      <vt:lpstr>DFS and Maze Traversal </vt:lpstr>
      <vt:lpstr>Properties of DFS</vt:lpstr>
      <vt:lpstr>The General DFS Algorithm</vt:lpstr>
      <vt:lpstr>Analysis of DFS</vt:lpstr>
      <vt:lpstr>Path Finding (not in book)</vt:lpstr>
      <vt:lpstr>Cycle Finding (not in book)</vt:lpstr>
      <vt:lpstr>Breadth-First Search</vt:lpstr>
      <vt:lpstr>Breadth-First Search</vt:lpstr>
      <vt:lpstr>BFS Algorithm</vt:lpstr>
      <vt:lpstr>Example</vt:lpstr>
      <vt:lpstr>Example (cont.)</vt:lpstr>
      <vt:lpstr>Example (cont.)</vt:lpstr>
      <vt:lpstr>Properties</vt:lpstr>
      <vt:lpstr>Analysis</vt:lpstr>
      <vt:lpstr>Applications</vt:lpstr>
      <vt:lpstr>DFS vs. BFS</vt:lpstr>
      <vt:lpstr>DFS vs. BFS (cont.)</vt:lpstr>
      <vt:lpstr>Directed Graphs</vt:lpstr>
      <vt:lpstr>Digraphs</vt:lpstr>
      <vt:lpstr>Digraph Properties</vt:lpstr>
      <vt:lpstr>Digraph Application</vt:lpstr>
      <vt:lpstr>Directed DFS</vt:lpstr>
      <vt:lpstr>The Directed DFS Algorithm</vt:lpstr>
      <vt:lpstr>Reachability</vt:lpstr>
      <vt:lpstr>Strong Connectivity</vt:lpstr>
      <vt:lpstr>Testing for Strong Connectivity Algorithm</vt:lpstr>
      <vt:lpstr>Strongly Connected Components</vt:lpstr>
      <vt:lpstr>Transitive Closure</vt:lpstr>
      <vt:lpstr>Computing the Transitive Closure</vt:lpstr>
      <vt:lpstr>Floyd-Warshall Transitive Closure</vt:lpstr>
      <vt:lpstr>Floyd-Warshall’s Algorithm: High-Level View</vt:lpstr>
      <vt:lpstr>The Floyd-Warshall Algorithm</vt:lpstr>
      <vt:lpstr>Floyd-Warshall Example</vt:lpstr>
      <vt:lpstr>Floyd-Warshall, Iteration 1</vt:lpstr>
      <vt:lpstr>Floyd-Warshall, Iteration 2</vt:lpstr>
      <vt:lpstr>Floyd-Warshall, Iteration 3</vt:lpstr>
      <vt:lpstr>Floyd-Warshall, Iteration 4</vt:lpstr>
      <vt:lpstr>Floyd-Warshall, Iteration 5</vt:lpstr>
      <vt:lpstr>Floyd-Warshall, Iteration 6</vt:lpstr>
      <vt:lpstr>Floyd-Warshall, Conclusion</vt:lpstr>
      <vt:lpstr>DAGs and Topological Ordering</vt:lpstr>
      <vt:lpstr>Topological Sorting</vt:lpstr>
      <vt:lpstr>Algorithm for Topological Sorting</vt:lpstr>
      <vt:lpstr>Implementation with DFS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Topological Sorting Example </vt:lpstr>
      <vt:lpstr>Biconnected Components</vt:lpstr>
      <vt:lpstr>Application: Networking</vt:lpstr>
      <vt:lpstr>Separation Edges and Vertices</vt:lpstr>
      <vt:lpstr>Biconnected Graph</vt:lpstr>
      <vt:lpstr>Biconnected Components</vt:lpstr>
      <vt:lpstr>Equivalence Classes</vt:lpstr>
      <vt:lpstr>Link Relation</vt:lpstr>
      <vt:lpstr>Link Components</vt:lpstr>
      <vt:lpstr>Auxiliary Graph to find Linked Components</vt:lpstr>
      <vt:lpstr>Auxiliary Graph Example</vt:lpstr>
      <vt:lpstr>An O(nm)-Time Algorithm</vt:lpstr>
      <vt:lpstr>A Linear-Time O(m) Algorithm</vt:lpstr>
      <vt:lpstr>Analysis with Auxiliary Graph, F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1403</cp:revision>
  <dcterms:created xsi:type="dcterms:W3CDTF">2002-01-21T02:22:10Z</dcterms:created>
  <dcterms:modified xsi:type="dcterms:W3CDTF">2017-10-23T14:26:56Z</dcterms:modified>
</cp:coreProperties>
</file>