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452" r:id="rId3"/>
    <p:sldId id="453" r:id="rId4"/>
    <p:sldId id="454" r:id="rId5"/>
    <p:sldId id="455" r:id="rId6"/>
    <p:sldId id="445" r:id="rId7"/>
    <p:sldId id="449" r:id="rId8"/>
    <p:sldId id="444" r:id="rId9"/>
    <p:sldId id="451" r:id="rId10"/>
    <p:sldId id="447" r:id="rId11"/>
    <p:sldId id="450" r:id="rId12"/>
    <p:sldId id="448" r:id="rId13"/>
    <p:sldId id="460" r:id="rId14"/>
    <p:sldId id="461" r:id="rId15"/>
    <p:sldId id="446" r:id="rId16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000000"/>
    <a:srgbClr val="3333FF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8" autoAdjust="0"/>
    <p:restoredTop sz="90929" autoAdjust="0"/>
  </p:normalViewPr>
  <p:slideViewPr>
    <p:cSldViewPr snapToObjects="1">
      <p:cViewPr varScale="1">
        <p:scale>
          <a:sx n="86" d="100"/>
          <a:sy n="86" d="100"/>
        </p:scale>
        <p:origin x="141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A99FA5D-D77C-8A46-8D0D-3EB72855A11F}" type="datetime8">
              <a:rPr lang="en-US"/>
              <a:pPr/>
              <a:t>11/13/2017 8:06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6AC245E-64E9-0246-A6A6-A67F190F36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95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301BDE9-3260-4540-B9FB-E14E7398DAD2}" type="datetime8">
              <a:rPr lang="en-US"/>
              <a:pPr/>
              <a:t>11/13/2017 8:06 AM</a:t>
            </a:fld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B5FFAC8-B0DF-294B-8534-65B48137E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6945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1B887E1-6F9C-D849-B9CF-921EB6F08F9E}" type="datetime8">
              <a:rPr lang="en-US"/>
              <a:pPr/>
              <a:t>11/13/2017 8:06 AM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F9B0FE-8D3E-CA4F-AA8C-F3F9B023B856}" type="slidenum">
              <a:rPr lang="en-US"/>
              <a:pPr/>
              <a:t>1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9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B6151E-5535-1645-8B9C-6DB66C0422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EAE7E-30D7-F743-A092-E2FCF9B694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9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F9B2E-B20C-424E-AA18-D1403B8E8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8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611BE-2835-DB4A-BA9A-721761A38C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7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36700-0571-EF41-A669-97587C8F2E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9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D868F-7522-1E42-BE6B-E4E3BA08C3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B9303-7A4B-AF44-B2FE-9B117C19C2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1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2A8987-AF42-684A-BBDE-8A486D7D97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3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1DF76-589C-CF44-9443-DBA8FB9732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4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E9FBE-3023-584D-B9BA-08C9ED752F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6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7E320-FBFE-B942-B90F-9CD6706783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AE6310-3094-CF43-92C0-51A54E5449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Approximation Algorithms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381E6B6-A570-F84F-8E02-6983DAC05219}" type="slidenum">
              <a:rPr lang="en-US"/>
              <a:pPr/>
              <a:t>1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 dirty="0"/>
              <a:t>Approximation Algorithms</a:t>
            </a:r>
          </a:p>
        </p:txBody>
      </p:sp>
      <p:pic>
        <p:nvPicPr>
          <p:cNvPr id="3777" name="Picture 705" descr="C:\Documents and Settings\Administrator\Application Data\Microsoft\Media Catalog\Downloaded Clips\cl33\j0128276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3124200"/>
            <a:ext cx="3300412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Approximation Algorithms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764-E081-7B47-8D30-7D56C893A5AF}" type="slidenum">
              <a:rPr lang="en-US"/>
              <a:pPr/>
              <a:t>10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Cover</a:t>
            </a:r>
          </a:p>
        </p:txBody>
      </p:sp>
      <p:sp>
        <p:nvSpPr>
          <p:cNvPr id="2560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928813"/>
            <a:ext cx="8229600" cy="2414587"/>
          </a:xfrm>
        </p:spPr>
        <p:txBody>
          <a:bodyPr/>
          <a:lstStyle/>
          <a:p>
            <a:r>
              <a:rPr lang="en-US" sz="2400"/>
              <a:t>A </a:t>
            </a:r>
            <a:r>
              <a:rPr lang="en-US" sz="2400" b="1">
                <a:solidFill>
                  <a:schemeClr val="tx2"/>
                </a:solidFill>
              </a:rPr>
              <a:t>vertex cover</a:t>
            </a:r>
            <a:r>
              <a:rPr lang="en-US" sz="2400"/>
              <a:t> of graph G=(V,E) is a subset W of V, such that, for every (a,b) in E, a is in W or b is in W. </a:t>
            </a:r>
          </a:p>
          <a:p>
            <a:r>
              <a:rPr lang="en-US" sz="2400"/>
              <a:t>OPT-VERTEX-COVER: Given an graph G, find a vertex cover of G with smallest size.</a:t>
            </a:r>
          </a:p>
          <a:p>
            <a:r>
              <a:rPr lang="en-US" sz="2400"/>
              <a:t>OPT-VERTEX-COVER is NP-hard.</a:t>
            </a:r>
          </a:p>
        </p:txBody>
      </p:sp>
      <p:pic>
        <p:nvPicPr>
          <p:cNvPr id="256004" name="Picture 4" descr="C:\Documents and Settings\Administrator\Application Data\Microsoft\Media Catalog\Downloaded Clips\cl28\j010068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75" y="152400"/>
            <a:ext cx="1851025" cy="16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6005" name="Freeform 5"/>
          <p:cNvSpPr>
            <a:spLocks/>
          </p:cNvSpPr>
          <p:nvPr/>
        </p:nvSpPr>
        <p:spPr bwMode="auto">
          <a:xfrm>
            <a:off x="4559300" y="4241800"/>
            <a:ext cx="165100" cy="177800"/>
          </a:xfrm>
          <a:custGeom>
            <a:avLst/>
            <a:gdLst>
              <a:gd name="T0" fmla="*/ 0 w 115"/>
              <a:gd name="T1" fmla="*/ 57 h 113"/>
              <a:gd name="T2" fmla="*/ 4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4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4" y="36"/>
                </a:lnTo>
                <a:lnTo>
                  <a:pt x="13" y="19"/>
                </a:lnTo>
                <a:lnTo>
                  <a:pt x="29" y="8"/>
                </a:lnTo>
                <a:lnTo>
                  <a:pt x="48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7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8" y="113"/>
                </a:lnTo>
                <a:lnTo>
                  <a:pt x="29" y="107"/>
                </a:lnTo>
                <a:lnTo>
                  <a:pt x="13" y="94"/>
                </a:lnTo>
                <a:lnTo>
                  <a:pt x="4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06" name="Freeform 6"/>
          <p:cNvSpPr>
            <a:spLocks/>
          </p:cNvSpPr>
          <p:nvPr/>
        </p:nvSpPr>
        <p:spPr bwMode="auto">
          <a:xfrm>
            <a:off x="3581400" y="4167188"/>
            <a:ext cx="161925" cy="180975"/>
          </a:xfrm>
          <a:custGeom>
            <a:avLst/>
            <a:gdLst>
              <a:gd name="T0" fmla="*/ 0 w 115"/>
              <a:gd name="T1" fmla="*/ 57 h 113"/>
              <a:gd name="T2" fmla="*/ 2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6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6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6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2 w 115"/>
              <a:gd name="T35" fmla="*/ 76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2" y="36"/>
                </a:lnTo>
                <a:lnTo>
                  <a:pt x="13" y="19"/>
                </a:lnTo>
                <a:lnTo>
                  <a:pt x="29" y="8"/>
                </a:lnTo>
                <a:lnTo>
                  <a:pt x="46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6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6" y="113"/>
                </a:lnTo>
                <a:lnTo>
                  <a:pt x="29" y="107"/>
                </a:lnTo>
                <a:lnTo>
                  <a:pt x="13" y="94"/>
                </a:lnTo>
                <a:lnTo>
                  <a:pt x="2" y="76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07" name="Freeform 7"/>
          <p:cNvSpPr>
            <a:spLocks/>
          </p:cNvSpPr>
          <p:nvPr/>
        </p:nvSpPr>
        <p:spPr bwMode="auto">
          <a:xfrm>
            <a:off x="3660775" y="4259263"/>
            <a:ext cx="488950" cy="1827212"/>
          </a:xfrm>
          <a:custGeom>
            <a:avLst/>
            <a:gdLst>
              <a:gd name="T0" fmla="*/ 0 w 343"/>
              <a:gd name="T1" fmla="*/ 0 h 1147"/>
              <a:gd name="T2" fmla="*/ 228 w 343"/>
              <a:gd name="T3" fmla="*/ 457 h 1147"/>
              <a:gd name="T4" fmla="*/ 2 w 343"/>
              <a:gd name="T5" fmla="*/ 918 h 1147"/>
              <a:gd name="T6" fmla="*/ 343 w 343"/>
              <a:gd name="T7" fmla="*/ 1147 h 1147"/>
              <a:gd name="T8" fmla="*/ 343 w 343"/>
              <a:gd name="T9" fmla="*/ 1147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" h="1147">
                <a:moveTo>
                  <a:pt x="0" y="0"/>
                </a:moveTo>
                <a:lnTo>
                  <a:pt x="228" y="457"/>
                </a:lnTo>
                <a:lnTo>
                  <a:pt x="2" y="918"/>
                </a:lnTo>
                <a:lnTo>
                  <a:pt x="343" y="1147"/>
                </a:lnTo>
                <a:lnTo>
                  <a:pt x="343" y="1147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08" name="Freeform 8"/>
          <p:cNvSpPr>
            <a:spLocks/>
          </p:cNvSpPr>
          <p:nvPr/>
        </p:nvSpPr>
        <p:spPr bwMode="auto">
          <a:xfrm>
            <a:off x="4968875" y="4943475"/>
            <a:ext cx="657225" cy="1117600"/>
          </a:xfrm>
          <a:custGeom>
            <a:avLst/>
            <a:gdLst>
              <a:gd name="T0" fmla="*/ 0 w 462"/>
              <a:gd name="T1" fmla="*/ 702 h 702"/>
              <a:gd name="T2" fmla="*/ 219 w 462"/>
              <a:gd name="T3" fmla="*/ 488 h 702"/>
              <a:gd name="T4" fmla="*/ 462 w 462"/>
              <a:gd name="T5" fmla="*/ 0 h 702"/>
              <a:gd name="T6" fmla="*/ 460 w 462"/>
              <a:gd name="T7" fmla="*/ 0 h 702"/>
              <a:gd name="T8" fmla="*/ 460 w 462"/>
              <a:gd name="T9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702">
                <a:moveTo>
                  <a:pt x="0" y="702"/>
                </a:moveTo>
                <a:lnTo>
                  <a:pt x="219" y="488"/>
                </a:lnTo>
                <a:lnTo>
                  <a:pt x="462" y="0"/>
                </a:lnTo>
                <a:lnTo>
                  <a:pt x="460" y="0"/>
                </a:lnTo>
                <a:lnTo>
                  <a:pt x="460" y="0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09" name="Line 9"/>
          <p:cNvSpPr>
            <a:spLocks noChangeShapeType="1"/>
          </p:cNvSpPr>
          <p:nvPr/>
        </p:nvSpPr>
        <p:spPr bwMode="auto">
          <a:xfrm flipH="1" flipV="1">
            <a:off x="3984625" y="4987925"/>
            <a:ext cx="901700" cy="88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10" name="Freeform 10"/>
          <p:cNvSpPr>
            <a:spLocks/>
          </p:cNvSpPr>
          <p:nvPr/>
        </p:nvSpPr>
        <p:spPr bwMode="auto">
          <a:xfrm>
            <a:off x="3581400" y="4987925"/>
            <a:ext cx="1695450" cy="1073150"/>
          </a:xfrm>
          <a:custGeom>
            <a:avLst/>
            <a:gdLst>
              <a:gd name="T0" fmla="*/ 0 w 1193"/>
              <a:gd name="T1" fmla="*/ 463 h 675"/>
              <a:gd name="T2" fmla="*/ 976 w 1193"/>
              <a:gd name="T3" fmla="*/ 675 h 675"/>
              <a:gd name="T4" fmla="*/ 286 w 1193"/>
              <a:gd name="T5" fmla="*/ 0 h 675"/>
              <a:gd name="T6" fmla="*/ 1193 w 1193"/>
              <a:gd name="T7" fmla="*/ 459 h 675"/>
              <a:gd name="T8" fmla="*/ 0 w 1193"/>
              <a:gd name="T9" fmla="*/ 463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3" h="675">
                <a:moveTo>
                  <a:pt x="0" y="463"/>
                </a:moveTo>
                <a:lnTo>
                  <a:pt x="976" y="675"/>
                </a:lnTo>
                <a:lnTo>
                  <a:pt x="286" y="0"/>
                </a:lnTo>
                <a:lnTo>
                  <a:pt x="1193" y="459"/>
                </a:lnTo>
                <a:lnTo>
                  <a:pt x="0" y="463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11" name="Freeform 11"/>
          <p:cNvSpPr>
            <a:spLocks/>
          </p:cNvSpPr>
          <p:nvPr/>
        </p:nvSpPr>
        <p:spPr bwMode="auto">
          <a:xfrm>
            <a:off x="3660775" y="5076825"/>
            <a:ext cx="1308100" cy="984250"/>
          </a:xfrm>
          <a:custGeom>
            <a:avLst/>
            <a:gdLst>
              <a:gd name="T0" fmla="*/ 0 w 918"/>
              <a:gd name="T1" fmla="*/ 401 h 617"/>
              <a:gd name="T2" fmla="*/ 861 w 918"/>
              <a:gd name="T3" fmla="*/ 0 h 617"/>
              <a:gd name="T4" fmla="*/ 918 w 918"/>
              <a:gd name="T5" fmla="*/ 617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8" h="617">
                <a:moveTo>
                  <a:pt x="0" y="401"/>
                </a:moveTo>
                <a:lnTo>
                  <a:pt x="861" y="0"/>
                </a:lnTo>
                <a:lnTo>
                  <a:pt x="918" y="617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12" name="Line 12"/>
          <p:cNvSpPr>
            <a:spLocks noChangeShapeType="1"/>
          </p:cNvSpPr>
          <p:nvPr/>
        </p:nvSpPr>
        <p:spPr bwMode="auto">
          <a:xfrm>
            <a:off x="4886325" y="5076825"/>
            <a:ext cx="390525" cy="6397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13" name="Freeform 13"/>
          <p:cNvSpPr>
            <a:spLocks/>
          </p:cNvSpPr>
          <p:nvPr/>
        </p:nvSpPr>
        <p:spPr bwMode="auto">
          <a:xfrm>
            <a:off x="4067175" y="5994400"/>
            <a:ext cx="165100" cy="177800"/>
          </a:xfrm>
          <a:custGeom>
            <a:avLst/>
            <a:gdLst>
              <a:gd name="T0" fmla="*/ 0 w 115"/>
              <a:gd name="T1" fmla="*/ 57 h 113"/>
              <a:gd name="T2" fmla="*/ 2 w 115"/>
              <a:gd name="T3" fmla="*/ 36 h 113"/>
              <a:gd name="T4" fmla="*/ 14 w 115"/>
              <a:gd name="T5" fmla="*/ 19 h 113"/>
              <a:gd name="T6" fmla="*/ 29 w 115"/>
              <a:gd name="T7" fmla="*/ 8 h 113"/>
              <a:gd name="T8" fmla="*/ 46 w 115"/>
              <a:gd name="T9" fmla="*/ 0 h 113"/>
              <a:gd name="T10" fmla="*/ 67 w 115"/>
              <a:gd name="T11" fmla="*/ 0 h 113"/>
              <a:gd name="T12" fmla="*/ 87 w 115"/>
              <a:gd name="T13" fmla="*/ 8 h 113"/>
              <a:gd name="T14" fmla="*/ 102 w 115"/>
              <a:gd name="T15" fmla="*/ 19 h 113"/>
              <a:gd name="T16" fmla="*/ 112 w 115"/>
              <a:gd name="T17" fmla="*/ 36 h 113"/>
              <a:gd name="T18" fmla="*/ 115 w 115"/>
              <a:gd name="T19" fmla="*/ 57 h 113"/>
              <a:gd name="T20" fmla="*/ 112 w 115"/>
              <a:gd name="T21" fmla="*/ 77 h 113"/>
              <a:gd name="T22" fmla="*/ 102 w 115"/>
              <a:gd name="T23" fmla="*/ 94 h 113"/>
              <a:gd name="T24" fmla="*/ 87 w 115"/>
              <a:gd name="T25" fmla="*/ 107 h 113"/>
              <a:gd name="T26" fmla="*/ 67 w 115"/>
              <a:gd name="T27" fmla="*/ 113 h 113"/>
              <a:gd name="T28" fmla="*/ 46 w 115"/>
              <a:gd name="T29" fmla="*/ 113 h 113"/>
              <a:gd name="T30" fmla="*/ 29 w 115"/>
              <a:gd name="T31" fmla="*/ 107 h 113"/>
              <a:gd name="T32" fmla="*/ 14 w 115"/>
              <a:gd name="T33" fmla="*/ 94 h 113"/>
              <a:gd name="T34" fmla="*/ 2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2" y="36"/>
                </a:lnTo>
                <a:lnTo>
                  <a:pt x="14" y="19"/>
                </a:lnTo>
                <a:lnTo>
                  <a:pt x="29" y="8"/>
                </a:lnTo>
                <a:lnTo>
                  <a:pt x="46" y="0"/>
                </a:lnTo>
                <a:lnTo>
                  <a:pt x="67" y="0"/>
                </a:lnTo>
                <a:lnTo>
                  <a:pt x="87" y="8"/>
                </a:lnTo>
                <a:lnTo>
                  <a:pt x="102" y="19"/>
                </a:lnTo>
                <a:lnTo>
                  <a:pt x="112" y="36"/>
                </a:lnTo>
                <a:lnTo>
                  <a:pt x="115" y="57"/>
                </a:lnTo>
                <a:lnTo>
                  <a:pt x="112" y="77"/>
                </a:lnTo>
                <a:lnTo>
                  <a:pt x="102" y="94"/>
                </a:lnTo>
                <a:lnTo>
                  <a:pt x="87" y="107"/>
                </a:lnTo>
                <a:lnTo>
                  <a:pt x="67" y="113"/>
                </a:lnTo>
                <a:lnTo>
                  <a:pt x="46" y="113"/>
                </a:lnTo>
                <a:lnTo>
                  <a:pt x="29" y="107"/>
                </a:lnTo>
                <a:lnTo>
                  <a:pt x="14" y="94"/>
                </a:lnTo>
                <a:lnTo>
                  <a:pt x="2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15" name="Freeform 15"/>
          <p:cNvSpPr>
            <a:spLocks/>
          </p:cNvSpPr>
          <p:nvPr/>
        </p:nvSpPr>
        <p:spPr bwMode="auto">
          <a:xfrm>
            <a:off x="4886325" y="5972175"/>
            <a:ext cx="161925" cy="180975"/>
          </a:xfrm>
          <a:custGeom>
            <a:avLst/>
            <a:gdLst>
              <a:gd name="T0" fmla="*/ 0 w 115"/>
              <a:gd name="T1" fmla="*/ 55 h 113"/>
              <a:gd name="T2" fmla="*/ 4 w 115"/>
              <a:gd name="T3" fmla="*/ 36 h 113"/>
              <a:gd name="T4" fmla="*/ 13 w 115"/>
              <a:gd name="T5" fmla="*/ 19 h 113"/>
              <a:gd name="T6" fmla="*/ 28 w 115"/>
              <a:gd name="T7" fmla="*/ 5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5 h 113"/>
              <a:gd name="T14" fmla="*/ 101 w 115"/>
              <a:gd name="T15" fmla="*/ 19 h 113"/>
              <a:gd name="T16" fmla="*/ 111 w 115"/>
              <a:gd name="T17" fmla="*/ 36 h 113"/>
              <a:gd name="T18" fmla="*/ 115 w 115"/>
              <a:gd name="T19" fmla="*/ 55 h 113"/>
              <a:gd name="T20" fmla="*/ 111 w 115"/>
              <a:gd name="T21" fmla="*/ 76 h 113"/>
              <a:gd name="T22" fmla="*/ 101 w 115"/>
              <a:gd name="T23" fmla="*/ 93 h 113"/>
              <a:gd name="T24" fmla="*/ 86 w 115"/>
              <a:gd name="T25" fmla="*/ 105 h 113"/>
              <a:gd name="T26" fmla="*/ 67 w 115"/>
              <a:gd name="T27" fmla="*/ 113 h 113"/>
              <a:gd name="T28" fmla="*/ 48 w 115"/>
              <a:gd name="T29" fmla="*/ 113 h 113"/>
              <a:gd name="T30" fmla="*/ 28 w 115"/>
              <a:gd name="T31" fmla="*/ 105 h 113"/>
              <a:gd name="T32" fmla="*/ 13 w 115"/>
              <a:gd name="T33" fmla="*/ 93 h 113"/>
              <a:gd name="T34" fmla="*/ 4 w 115"/>
              <a:gd name="T35" fmla="*/ 76 h 113"/>
              <a:gd name="T36" fmla="*/ 0 w 115"/>
              <a:gd name="T37" fmla="*/ 5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5"/>
                </a:moveTo>
                <a:lnTo>
                  <a:pt x="4" y="36"/>
                </a:lnTo>
                <a:lnTo>
                  <a:pt x="13" y="19"/>
                </a:lnTo>
                <a:lnTo>
                  <a:pt x="28" y="5"/>
                </a:lnTo>
                <a:lnTo>
                  <a:pt x="48" y="0"/>
                </a:lnTo>
                <a:lnTo>
                  <a:pt x="67" y="0"/>
                </a:lnTo>
                <a:lnTo>
                  <a:pt x="86" y="5"/>
                </a:lnTo>
                <a:lnTo>
                  <a:pt x="101" y="19"/>
                </a:lnTo>
                <a:lnTo>
                  <a:pt x="111" y="36"/>
                </a:lnTo>
                <a:lnTo>
                  <a:pt x="115" y="55"/>
                </a:lnTo>
                <a:lnTo>
                  <a:pt x="111" y="76"/>
                </a:lnTo>
                <a:lnTo>
                  <a:pt x="101" y="93"/>
                </a:lnTo>
                <a:lnTo>
                  <a:pt x="86" y="105"/>
                </a:lnTo>
                <a:lnTo>
                  <a:pt x="67" y="113"/>
                </a:lnTo>
                <a:lnTo>
                  <a:pt x="48" y="113"/>
                </a:lnTo>
                <a:lnTo>
                  <a:pt x="28" y="105"/>
                </a:lnTo>
                <a:lnTo>
                  <a:pt x="13" y="93"/>
                </a:lnTo>
                <a:lnTo>
                  <a:pt x="4" y="76"/>
                </a:lnTo>
                <a:lnTo>
                  <a:pt x="0" y="55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20" name="Freeform 20"/>
          <p:cNvSpPr>
            <a:spLocks/>
          </p:cNvSpPr>
          <p:nvPr/>
        </p:nvSpPr>
        <p:spPr bwMode="auto">
          <a:xfrm>
            <a:off x="5943600" y="5308600"/>
            <a:ext cx="165100" cy="177800"/>
          </a:xfrm>
          <a:custGeom>
            <a:avLst/>
            <a:gdLst>
              <a:gd name="T0" fmla="*/ 0 w 115"/>
              <a:gd name="T1" fmla="*/ 57 h 113"/>
              <a:gd name="T2" fmla="*/ 4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4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4" y="36"/>
                </a:lnTo>
                <a:lnTo>
                  <a:pt x="13" y="19"/>
                </a:lnTo>
                <a:lnTo>
                  <a:pt x="29" y="8"/>
                </a:lnTo>
                <a:lnTo>
                  <a:pt x="48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7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8" y="113"/>
                </a:lnTo>
                <a:lnTo>
                  <a:pt x="29" y="107"/>
                </a:lnTo>
                <a:lnTo>
                  <a:pt x="13" y="94"/>
                </a:lnTo>
                <a:lnTo>
                  <a:pt x="4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21" name="Freeform 21"/>
          <p:cNvSpPr>
            <a:spLocks/>
          </p:cNvSpPr>
          <p:nvPr/>
        </p:nvSpPr>
        <p:spPr bwMode="auto">
          <a:xfrm>
            <a:off x="5543550" y="4854575"/>
            <a:ext cx="165100" cy="177800"/>
          </a:xfrm>
          <a:custGeom>
            <a:avLst/>
            <a:gdLst>
              <a:gd name="T0" fmla="*/ 0 w 115"/>
              <a:gd name="T1" fmla="*/ 57 h 113"/>
              <a:gd name="T2" fmla="*/ 4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4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4" y="36"/>
                </a:lnTo>
                <a:lnTo>
                  <a:pt x="13" y="19"/>
                </a:lnTo>
                <a:lnTo>
                  <a:pt x="29" y="8"/>
                </a:lnTo>
                <a:lnTo>
                  <a:pt x="48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7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8" y="113"/>
                </a:lnTo>
                <a:lnTo>
                  <a:pt x="29" y="107"/>
                </a:lnTo>
                <a:lnTo>
                  <a:pt x="13" y="94"/>
                </a:lnTo>
                <a:lnTo>
                  <a:pt x="4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22" name="Freeform 22"/>
          <p:cNvSpPr>
            <a:spLocks/>
          </p:cNvSpPr>
          <p:nvPr/>
        </p:nvSpPr>
        <p:spPr bwMode="auto">
          <a:xfrm>
            <a:off x="3048000" y="6086475"/>
            <a:ext cx="165100" cy="177800"/>
          </a:xfrm>
          <a:custGeom>
            <a:avLst/>
            <a:gdLst>
              <a:gd name="T0" fmla="*/ 0 w 115"/>
              <a:gd name="T1" fmla="*/ 57 h 113"/>
              <a:gd name="T2" fmla="*/ 4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4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4" y="36"/>
                </a:lnTo>
                <a:lnTo>
                  <a:pt x="13" y="19"/>
                </a:lnTo>
                <a:lnTo>
                  <a:pt x="29" y="8"/>
                </a:lnTo>
                <a:lnTo>
                  <a:pt x="48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7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8" y="113"/>
                </a:lnTo>
                <a:lnTo>
                  <a:pt x="29" y="107"/>
                </a:lnTo>
                <a:lnTo>
                  <a:pt x="13" y="94"/>
                </a:lnTo>
                <a:lnTo>
                  <a:pt x="4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23" name="Freeform 23"/>
          <p:cNvSpPr>
            <a:spLocks/>
          </p:cNvSpPr>
          <p:nvPr/>
        </p:nvSpPr>
        <p:spPr bwMode="auto">
          <a:xfrm>
            <a:off x="2514600" y="5095875"/>
            <a:ext cx="165100" cy="177800"/>
          </a:xfrm>
          <a:custGeom>
            <a:avLst/>
            <a:gdLst>
              <a:gd name="T0" fmla="*/ 0 w 115"/>
              <a:gd name="T1" fmla="*/ 57 h 113"/>
              <a:gd name="T2" fmla="*/ 4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4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4" y="36"/>
                </a:lnTo>
                <a:lnTo>
                  <a:pt x="13" y="19"/>
                </a:lnTo>
                <a:lnTo>
                  <a:pt x="29" y="8"/>
                </a:lnTo>
                <a:lnTo>
                  <a:pt x="48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7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8" y="113"/>
                </a:lnTo>
                <a:lnTo>
                  <a:pt x="29" y="107"/>
                </a:lnTo>
                <a:lnTo>
                  <a:pt x="13" y="94"/>
                </a:lnTo>
                <a:lnTo>
                  <a:pt x="4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24" name="Freeform 24"/>
          <p:cNvSpPr>
            <a:spLocks/>
          </p:cNvSpPr>
          <p:nvPr/>
        </p:nvSpPr>
        <p:spPr bwMode="auto">
          <a:xfrm>
            <a:off x="5943600" y="5842000"/>
            <a:ext cx="165100" cy="177800"/>
          </a:xfrm>
          <a:custGeom>
            <a:avLst/>
            <a:gdLst>
              <a:gd name="T0" fmla="*/ 0 w 115"/>
              <a:gd name="T1" fmla="*/ 57 h 113"/>
              <a:gd name="T2" fmla="*/ 4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4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4" y="36"/>
                </a:lnTo>
                <a:lnTo>
                  <a:pt x="13" y="19"/>
                </a:lnTo>
                <a:lnTo>
                  <a:pt x="29" y="8"/>
                </a:lnTo>
                <a:lnTo>
                  <a:pt x="48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7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8" y="113"/>
                </a:lnTo>
                <a:lnTo>
                  <a:pt x="29" y="107"/>
                </a:lnTo>
                <a:lnTo>
                  <a:pt x="13" y="94"/>
                </a:lnTo>
                <a:lnTo>
                  <a:pt x="4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25" name="Line 25"/>
          <p:cNvSpPr>
            <a:spLocks noChangeShapeType="1"/>
          </p:cNvSpPr>
          <p:nvPr/>
        </p:nvSpPr>
        <p:spPr bwMode="auto">
          <a:xfrm flipV="1">
            <a:off x="2514600" y="5032375"/>
            <a:ext cx="1390650" cy="1381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26" name="Line 26"/>
          <p:cNvSpPr>
            <a:spLocks noChangeShapeType="1"/>
          </p:cNvSpPr>
          <p:nvPr/>
        </p:nvSpPr>
        <p:spPr bwMode="auto">
          <a:xfrm flipV="1">
            <a:off x="3213100" y="5716588"/>
            <a:ext cx="447675" cy="4365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27" name="Line 27"/>
          <p:cNvSpPr>
            <a:spLocks noChangeShapeType="1"/>
          </p:cNvSpPr>
          <p:nvPr/>
        </p:nvSpPr>
        <p:spPr bwMode="auto">
          <a:xfrm>
            <a:off x="2514600" y="5170488"/>
            <a:ext cx="1146175" cy="546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28" name="Line 28"/>
          <p:cNvSpPr>
            <a:spLocks noChangeShapeType="1"/>
          </p:cNvSpPr>
          <p:nvPr/>
        </p:nvSpPr>
        <p:spPr bwMode="auto">
          <a:xfrm flipH="1">
            <a:off x="3984625" y="4348163"/>
            <a:ext cx="654050" cy="639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29" name="Line 29"/>
          <p:cNvSpPr>
            <a:spLocks noChangeShapeType="1"/>
          </p:cNvSpPr>
          <p:nvPr/>
        </p:nvSpPr>
        <p:spPr bwMode="auto">
          <a:xfrm>
            <a:off x="4638675" y="4343400"/>
            <a:ext cx="247650" cy="733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0" name="Line 30"/>
          <p:cNvSpPr>
            <a:spLocks noChangeShapeType="1"/>
          </p:cNvSpPr>
          <p:nvPr/>
        </p:nvSpPr>
        <p:spPr bwMode="auto">
          <a:xfrm flipV="1">
            <a:off x="4886325" y="4899025"/>
            <a:ext cx="739775" cy="177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1" name="Line 31"/>
          <p:cNvSpPr>
            <a:spLocks noChangeShapeType="1"/>
          </p:cNvSpPr>
          <p:nvPr/>
        </p:nvSpPr>
        <p:spPr bwMode="auto">
          <a:xfrm flipV="1">
            <a:off x="5276850" y="5451475"/>
            <a:ext cx="666750" cy="2651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2" name="Line 32"/>
          <p:cNvSpPr>
            <a:spLocks noChangeShapeType="1"/>
          </p:cNvSpPr>
          <p:nvPr/>
        </p:nvSpPr>
        <p:spPr bwMode="auto">
          <a:xfrm>
            <a:off x="5276850" y="5716588"/>
            <a:ext cx="831850" cy="255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14" name="Freeform 14"/>
          <p:cNvSpPr>
            <a:spLocks/>
          </p:cNvSpPr>
          <p:nvPr/>
        </p:nvSpPr>
        <p:spPr bwMode="auto">
          <a:xfrm>
            <a:off x="3905250" y="4899025"/>
            <a:ext cx="161925" cy="177800"/>
          </a:xfrm>
          <a:custGeom>
            <a:avLst/>
            <a:gdLst>
              <a:gd name="T0" fmla="*/ 0 w 115"/>
              <a:gd name="T1" fmla="*/ 55 h 113"/>
              <a:gd name="T2" fmla="*/ 4 w 115"/>
              <a:gd name="T3" fmla="*/ 36 h 113"/>
              <a:gd name="T4" fmla="*/ 14 w 115"/>
              <a:gd name="T5" fmla="*/ 19 h 113"/>
              <a:gd name="T6" fmla="*/ 29 w 115"/>
              <a:gd name="T7" fmla="*/ 6 h 113"/>
              <a:gd name="T8" fmla="*/ 48 w 115"/>
              <a:gd name="T9" fmla="*/ 0 h 113"/>
              <a:gd name="T10" fmla="*/ 69 w 115"/>
              <a:gd name="T11" fmla="*/ 0 h 113"/>
              <a:gd name="T12" fmla="*/ 87 w 115"/>
              <a:gd name="T13" fmla="*/ 6 h 113"/>
              <a:gd name="T14" fmla="*/ 102 w 115"/>
              <a:gd name="T15" fmla="*/ 19 h 113"/>
              <a:gd name="T16" fmla="*/ 113 w 115"/>
              <a:gd name="T17" fmla="*/ 36 h 113"/>
              <a:gd name="T18" fmla="*/ 115 w 115"/>
              <a:gd name="T19" fmla="*/ 55 h 113"/>
              <a:gd name="T20" fmla="*/ 113 w 115"/>
              <a:gd name="T21" fmla="*/ 76 h 113"/>
              <a:gd name="T22" fmla="*/ 102 w 115"/>
              <a:gd name="T23" fmla="*/ 93 h 113"/>
              <a:gd name="T24" fmla="*/ 87 w 115"/>
              <a:gd name="T25" fmla="*/ 105 h 113"/>
              <a:gd name="T26" fmla="*/ 69 w 115"/>
              <a:gd name="T27" fmla="*/ 113 h 113"/>
              <a:gd name="T28" fmla="*/ 48 w 115"/>
              <a:gd name="T29" fmla="*/ 113 h 113"/>
              <a:gd name="T30" fmla="*/ 29 w 115"/>
              <a:gd name="T31" fmla="*/ 105 h 113"/>
              <a:gd name="T32" fmla="*/ 14 w 115"/>
              <a:gd name="T33" fmla="*/ 93 h 113"/>
              <a:gd name="T34" fmla="*/ 4 w 115"/>
              <a:gd name="T35" fmla="*/ 76 h 113"/>
              <a:gd name="T36" fmla="*/ 0 w 115"/>
              <a:gd name="T37" fmla="*/ 5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5"/>
                </a:moveTo>
                <a:lnTo>
                  <a:pt x="4" y="36"/>
                </a:lnTo>
                <a:lnTo>
                  <a:pt x="14" y="19"/>
                </a:lnTo>
                <a:lnTo>
                  <a:pt x="29" y="6"/>
                </a:lnTo>
                <a:lnTo>
                  <a:pt x="48" y="0"/>
                </a:lnTo>
                <a:lnTo>
                  <a:pt x="69" y="0"/>
                </a:lnTo>
                <a:lnTo>
                  <a:pt x="87" y="6"/>
                </a:lnTo>
                <a:lnTo>
                  <a:pt x="102" y="19"/>
                </a:lnTo>
                <a:lnTo>
                  <a:pt x="113" y="36"/>
                </a:lnTo>
                <a:lnTo>
                  <a:pt x="115" y="55"/>
                </a:lnTo>
                <a:lnTo>
                  <a:pt x="113" y="76"/>
                </a:lnTo>
                <a:lnTo>
                  <a:pt x="102" y="93"/>
                </a:lnTo>
                <a:lnTo>
                  <a:pt x="87" y="105"/>
                </a:lnTo>
                <a:lnTo>
                  <a:pt x="69" y="113"/>
                </a:lnTo>
                <a:lnTo>
                  <a:pt x="48" y="113"/>
                </a:lnTo>
                <a:lnTo>
                  <a:pt x="29" y="105"/>
                </a:lnTo>
                <a:lnTo>
                  <a:pt x="14" y="93"/>
                </a:lnTo>
                <a:lnTo>
                  <a:pt x="4" y="76"/>
                </a:lnTo>
                <a:lnTo>
                  <a:pt x="0" y="55"/>
                </a:lnTo>
                <a:close/>
              </a:path>
            </a:pathLst>
          </a:custGeom>
          <a:solidFill>
            <a:srgbClr val="C0C0C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16" name="Freeform 16"/>
          <p:cNvSpPr>
            <a:spLocks/>
          </p:cNvSpPr>
          <p:nvPr/>
        </p:nvSpPr>
        <p:spPr bwMode="auto">
          <a:xfrm>
            <a:off x="5194300" y="5627688"/>
            <a:ext cx="163513" cy="180975"/>
          </a:xfrm>
          <a:custGeom>
            <a:avLst/>
            <a:gdLst>
              <a:gd name="T0" fmla="*/ 0 w 115"/>
              <a:gd name="T1" fmla="*/ 55 h 112"/>
              <a:gd name="T2" fmla="*/ 4 w 115"/>
              <a:gd name="T3" fmla="*/ 36 h 112"/>
              <a:gd name="T4" fmla="*/ 14 w 115"/>
              <a:gd name="T5" fmla="*/ 19 h 112"/>
              <a:gd name="T6" fmla="*/ 29 w 115"/>
              <a:gd name="T7" fmla="*/ 5 h 112"/>
              <a:gd name="T8" fmla="*/ 48 w 115"/>
              <a:gd name="T9" fmla="*/ 0 h 112"/>
              <a:gd name="T10" fmla="*/ 69 w 115"/>
              <a:gd name="T11" fmla="*/ 0 h 112"/>
              <a:gd name="T12" fmla="*/ 87 w 115"/>
              <a:gd name="T13" fmla="*/ 5 h 112"/>
              <a:gd name="T14" fmla="*/ 102 w 115"/>
              <a:gd name="T15" fmla="*/ 19 h 112"/>
              <a:gd name="T16" fmla="*/ 114 w 115"/>
              <a:gd name="T17" fmla="*/ 36 h 112"/>
              <a:gd name="T18" fmla="*/ 115 w 115"/>
              <a:gd name="T19" fmla="*/ 55 h 112"/>
              <a:gd name="T20" fmla="*/ 114 w 115"/>
              <a:gd name="T21" fmla="*/ 74 h 112"/>
              <a:gd name="T22" fmla="*/ 102 w 115"/>
              <a:gd name="T23" fmla="*/ 91 h 112"/>
              <a:gd name="T24" fmla="*/ 87 w 115"/>
              <a:gd name="T25" fmla="*/ 105 h 112"/>
              <a:gd name="T26" fmla="*/ 69 w 115"/>
              <a:gd name="T27" fmla="*/ 112 h 112"/>
              <a:gd name="T28" fmla="*/ 48 w 115"/>
              <a:gd name="T29" fmla="*/ 112 h 112"/>
              <a:gd name="T30" fmla="*/ 29 w 115"/>
              <a:gd name="T31" fmla="*/ 105 h 112"/>
              <a:gd name="T32" fmla="*/ 14 w 115"/>
              <a:gd name="T33" fmla="*/ 91 h 112"/>
              <a:gd name="T34" fmla="*/ 4 w 115"/>
              <a:gd name="T35" fmla="*/ 74 h 112"/>
              <a:gd name="T36" fmla="*/ 0 w 115"/>
              <a:gd name="T37" fmla="*/ 5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2">
                <a:moveTo>
                  <a:pt x="0" y="55"/>
                </a:moveTo>
                <a:lnTo>
                  <a:pt x="4" y="36"/>
                </a:lnTo>
                <a:lnTo>
                  <a:pt x="14" y="19"/>
                </a:lnTo>
                <a:lnTo>
                  <a:pt x="29" y="5"/>
                </a:lnTo>
                <a:lnTo>
                  <a:pt x="48" y="0"/>
                </a:lnTo>
                <a:lnTo>
                  <a:pt x="69" y="0"/>
                </a:lnTo>
                <a:lnTo>
                  <a:pt x="87" y="5"/>
                </a:lnTo>
                <a:lnTo>
                  <a:pt x="102" y="19"/>
                </a:lnTo>
                <a:lnTo>
                  <a:pt x="114" y="36"/>
                </a:lnTo>
                <a:lnTo>
                  <a:pt x="115" y="55"/>
                </a:lnTo>
                <a:lnTo>
                  <a:pt x="114" y="74"/>
                </a:lnTo>
                <a:lnTo>
                  <a:pt x="102" y="91"/>
                </a:lnTo>
                <a:lnTo>
                  <a:pt x="87" y="105"/>
                </a:lnTo>
                <a:lnTo>
                  <a:pt x="69" y="112"/>
                </a:lnTo>
                <a:lnTo>
                  <a:pt x="48" y="112"/>
                </a:lnTo>
                <a:lnTo>
                  <a:pt x="29" y="105"/>
                </a:lnTo>
                <a:lnTo>
                  <a:pt x="14" y="91"/>
                </a:lnTo>
                <a:lnTo>
                  <a:pt x="4" y="74"/>
                </a:lnTo>
                <a:lnTo>
                  <a:pt x="0" y="55"/>
                </a:lnTo>
                <a:close/>
              </a:path>
            </a:pathLst>
          </a:custGeom>
          <a:solidFill>
            <a:srgbClr val="C0C0C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17" name="Freeform 17"/>
          <p:cNvSpPr>
            <a:spLocks/>
          </p:cNvSpPr>
          <p:nvPr/>
        </p:nvSpPr>
        <p:spPr bwMode="auto">
          <a:xfrm>
            <a:off x="4803775" y="4991100"/>
            <a:ext cx="165100" cy="179388"/>
          </a:xfrm>
          <a:custGeom>
            <a:avLst/>
            <a:gdLst>
              <a:gd name="T0" fmla="*/ 0 w 115"/>
              <a:gd name="T1" fmla="*/ 56 h 113"/>
              <a:gd name="T2" fmla="*/ 4 w 115"/>
              <a:gd name="T3" fmla="*/ 36 h 113"/>
              <a:gd name="T4" fmla="*/ 14 w 115"/>
              <a:gd name="T5" fmla="*/ 19 h 113"/>
              <a:gd name="T6" fmla="*/ 29 w 115"/>
              <a:gd name="T7" fmla="*/ 6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6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6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5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5 h 113"/>
              <a:gd name="T32" fmla="*/ 14 w 115"/>
              <a:gd name="T33" fmla="*/ 94 h 113"/>
              <a:gd name="T34" fmla="*/ 4 w 115"/>
              <a:gd name="T35" fmla="*/ 77 h 113"/>
              <a:gd name="T36" fmla="*/ 0 w 115"/>
              <a:gd name="T37" fmla="*/ 5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6"/>
                </a:moveTo>
                <a:lnTo>
                  <a:pt x="4" y="36"/>
                </a:lnTo>
                <a:lnTo>
                  <a:pt x="14" y="19"/>
                </a:lnTo>
                <a:lnTo>
                  <a:pt x="29" y="6"/>
                </a:lnTo>
                <a:lnTo>
                  <a:pt x="48" y="0"/>
                </a:lnTo>
                <a:lnTo>
                  <a:pt x="67" y="0"/>
                </a:lnTo>
                <a:lnTo>
                  <a:pt x="86" y="6"/>
                </a:lnTo>
                <a:lnTo>
                  <a:pt x="102" y="19"/>
                </a:lnTo>
                <a:lnTo>
                  <a:pt x="111" y="36"/>
                </a:lnTo>
                <a:lnTo>
                  <a:pt x="115" y="56"/>
                </a:lnTo>
                <a:lnTo>
                  <a:pt x="111" y="77"/>
                </a:lnTo>
                <a:lnTo>
                  <a:pt x="102" y="94"/>
                </a:lnTo>
                <a:lnTo>
                  <a:pt x="86" y="105"/>
                </a:lnTo>
                <a:lnTo>
                  <a:pt x="67" y="113"/>
                </a:lnTo>
                <a:lnTo>
                  <a:pt x="48" y="113"/>
                </a:lnTo>
                <a:lnTo>
                  <a:pt x="29" y="105"/>
                </a:lnTo>
                <a:lnTo>
                  <a:pt x="14" y="94"/>
                </a:lnTo>
                <a:lnTo>
                  <a:pt x="4" y="77"/>
                </a:lnTo>
                <a:lnTo>
                  <a:pt x="0" y="56"/>
                </a:lnTo>
                <a:close/>
              </a:path>
            </a:pathLst>
          </a:custGeom>
          <a:solidFill>
            <a:srgbClr val="C0C0C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18" name="Freeform 18"/>
          <p:cNvSpPr>
            <a:spLocks/>
          </p:cNvSpPr>
          <p:nvPr/>
        </p:nvSpPr>
        <p:spPr bwMode="auto">
          <a:xfrm>
            <a:off x="3581400" y="5627688"/>
            <a:ext cx="161925" cy="180975"/>
          </a:xfrm>
          <a:custGeom>
            <a:avLst/>
            <a:gdLst>
              <a:gd name="T0" fmla="*/ 0 w 115"/>
              <a:gd name="T1" fmla="*/ 55 h 112"/>
              <a:gd name="T2" fmla="*/ 2 w 115"/>
              <a:gd name="T3" fmla="*/ 36 h 112"/>
              <a:gd name="T4" fmla="*/ 13 w 115"/>
              <a:gd name="T5" fmla="*/ 19 h 112"/>
              <a:gd name="T6" fmla="*/ 29 w 115"/>
              <a:gd name="T7" fmla="*/ 5 h 112"/>
              <a:gd name="T8" fmla="*/ 46 w 115"/>
              <a:gd name="T9" fmla="*/ 0 h 112"/>
              <a:gd name="T10" fmla="*/ 67 w 115"/>
              <a:gd name="T11" fmla="*/ 0 h 112"/>
              <a:gd name="T12" fmla="*/ 86 w 115"/>
              <a:gd name="T13" fmla="*/ 5 h 112"/>
              <a:gd name="T14" fmla="*/ 102 w 115"/>
              <a:gd name="T15" fmla="*/ 19 h 112"/>
              <a:gd name="T16" fmla="*/ 111 w 115"/>
              <a:gd name="T17" fmla="*/ 36 h 112"/>
              <a:gd name="T18" fmla="*/ 115 w 115"/>
              <a:gd name="T19" fmla="*/ 55 h 112"/>
              <a:gd name="T20" fmla="*/ 111 w 115"/>
              <a:gd name="T21" fmla="*/ 74 h 112"/>
              <a:gd name="T22" fmla="*/ 102 w 115"/>
              <a:gd name="T23" fmla="*/ 91 h 112"/>
              <a:gd name="T24" fmla="*/ 86 w 115"/>
              <a:gd name="T25" fmla="*/ 105 h 112"/>
              <a:gd name="T26" fmla="*/ 67 w 115"/>
              <a:gd name="T27" fmla="*/ 112 h 112"/>
              <a:gd name="T28" fmla="*/ 46 w 115"/>
              <a:gd name="T29" fmla="*/ 112 h 112"/>
              <a:gd name="T30" fmla="*/ 29 w 115"/>
              <a:gd name="T31" fmla="*/ 105 h 112"/>
              <a:gd name="T32" fmla="*/ 13 w 115"/>
              <a:gd name="T33" fmla="*/ 91 h 112"/>
              <a:gd name="T34" fmla="*/ 2 w 115"/>
              <a:gd name="T35" fmla="*/ 74 h 112"/>
              <a:gd name="T36" fmla="*/ 0 w 115"/>
              <a:gd name="T37" fmla="*/ 5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2">
                <a:moveTo>
                  <a:pt x="0" y="55"/>
                </a:moveTo>
                <a:lnTo>
                  <a:pt x="2" y="36"/>
                </a:lnTo>
                <a:lnTo>
                  <a:pt x="13" y="19"/>
                </a:lnTo>
                <a:lnTo>
                  <a:pt x="29" y="5"/>
                </a:lnTo>
                <a:lnTo>
                  <a:pt x="46" y="0"/>
                </a:lnTo>
                <a:lnTo>
                  <a:pt x="67" y="0"/>
                </a:lnTo>
                <a:lnTo>
                  <a:pt x="86" y="5"/>
                </a:lnTo>
                <a:lnTo>
                  <a:pt x="102" y="19"/>
                </a:lnTo>
                <a:lnTo>
                  <a:pt x="111" y="36"/>
                </a:lnTo>
                <a:lnTo>
                  <a:pt x="115" y="55"/>
                </a:lnTo>
                <a:lnTo>
                  <a:pt x="111" y="74"/>
                </a:lnTo>
                <a:lnTo>
                  <a:pt x="102" y="91"/>
                </a:lnTo>
                <a:lnTo>
                  <a:pt x="86" y="105"/>
                </a:lnTo>
                <a:lnTo>
                  <a:pt x="67" y="112"/>
                </a:lnTo>
                <a:lnTo>
                  <a:pt x="46" y="112"/>
                </a:lnTo>
                <a:lnTo>
                  <a:pt x="29" y="105"/>
                </a:lnTo>
                <a:lnTo>
                  <a:pt x="13" y="91"/>
                </a:lnTo>
                <a:lnTo>
                  <a:pt x="2" y="74"/>
                </a:lnTo>
                <a:lnTo>
                  <a:pt x="0" y="55"/>
                </a:lnTo>
                <a:close/>
              </a:path>
            </a:pathLst>
          </a:custGeom>
          <a:solidFill>
            <a:srgbClr val="C0C0C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Approximation Algorithms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8EB4-5A12-7D43-879E-02AAE7306C57}" type="slidenum">
              <a:rPr lang="en-US"/>
              <a:pPr/>
              <a:t>11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2-Approximation for    Vertex Cover</a:t>
            </a:r>
          </a:p>
        </p:txBody>
      </p:sp>
      <p:sp>
        <p:nvSpPr>
          <p:cNvPr id="259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95438"/>
            <a:ext cx="3797300" cy="4668837"/>
          </a:xfrm>
        </p:spPr>
        <p:txBody>
          <a:bodyPr/>
          <a:lstStyle/>
          <a:p>
            <a:r>
              <a:rPr lang="en-US" sz="2400" dirty="0"/>
              <a:t>Every chosen edge e has both ends in C</a:t>
            </a:r>
          </a:p>
          <a:p>
            <a:r>
              <a:rPr lang="en-US" sz="2400" dirty="0"/>
              <a:t>But e must be covered by an optimal cover; hence, one end of e must be in OPT</a:t>
            </a:r>
          </a:p>
          <a:p>
            <a:r>
              <a:rPr lang="en-US" sz="2400" dirty="0"/>
              <a:t>Thus, there is at most twice as many vertices in C as in OPT.</a:t>
            </a:r>
          </a:p>
          <a:p>
            <a:r>
              <a:rPr lang="en-US" sz="2400" dirty="0"/>
              <a:t>That is, C is a 2-approx. of OPT</a:t>
            </a:r>
          </a:p>
          <a:p>
            <a:r>
              <a:rPr lang="en-US" sz="2400" dirty="0"/>
              <a:t>Running time: O</a:t>
            </a:r>
            <a:r>
              <a:rPr lang="en-US" sz="2400" dirty="0" smtClean="0"/>
              <a:t>(</a:t>
            </a:r>
            <a:r>
              <a:rPr lang="en-US" sz="2400" dirty="0" err="1" smtClean="0"/>
              <a:t>n+m</a:t>
            </a:r>
            <a:r>
              <a:rPr lang="en-US" sz="2400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590800"/>
            <a:ext cx="4065323" cy="2667000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Approximation Algorithms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28C0-A8ED-CA47-92B7-8898B95E7773}" type="slidenum">
              <a:rPr lang="en-US"/>
              <a:pPr/>
              <a:t>12</a:t>
            </a:fld>
            <a:endParaRPr 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Cover (Greedy Algorithm)</a:t>
            </a:r>
            <a:endParaRPr lang="en-US" dirty="0"/>
          </a:p>
        </p:txBody>
      </p:sp>
      <p:sp>
        <p:nvSpPr>
          <p:cNvPr id="25702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01000" cy="2057400"/>
          </a:xfrm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OPT-SET-COVER:</a:t>
            </a:r>
            <a:r>
              <a:rPr lang="en-US" sz="2000" dirty="0"/>
              <a:t> Given a collection of m sets, find the smallest number of them whose union is the same as the whole collection of m sets</a:t>
            </a:r>
            <a:r>
              <a:rPr lang="en-US" sz="2000" dirty="0" smtClean="0"/>
              <a:t>?</a:t>
            </a:r>
            <a:endParaRPr lang="en-US" sz="2000" dirty="0"/>
          </a:p>
          <a:p>
            <a:pPr lvl="1"/>
            <a:r>
              <a:rPr lang="en-US" sz="2000" dirty="0"/>
              <a:t>OPT-SET-COVER is NP-</a:t>
            </a:r>
            <a:r>
              <a:rPr lang="en-US" sz="2000" dirty="0" smtClean="0"/>
              <a:t>hard</a:t>
            </a:r>
            <a:endParaRPr lang="en-US" sz="2000" dirty="0"/>
          </a:p>
          <a:p>
            <a:r>
              <a:rPr lang="en-US" sz="2000" dirty="0"/>
              <a:t>Greedy approach produces an O(log n)-approximation algorithm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26309"/>
            <a:ext cx="6667500" cy="2639024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Set Cover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153400" cy="4267200"/>
          </a:xfrm>
        </p:spPr>
        <p:txBody>
          <a:bodyPr/>
          <a:lstStyle/>
          <a:p>
            <a:r>
              <a:rPr lang="en-US" sz="2000" dirty="0" smtClean="0"/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onsider </a:t>
            </a:r>
            <a:r>
              <a:rPr lang="en-US" sz="2000" dirty="0">
                <a:solidFill>
                  <a:schemeClr val="tx1"/>
                </a:solidFill>
              </a:rPr>
              <a:t>the moment in our algorithm when a set </a:t>
            </a:r>
            <a:r>
              <a:rPr lang="en-US" sz="2000" dirty="0" err="1">
                <a:solidFill>
                  <a:schemeClr val="tx1"/>
                </a:solidFill>
              </a:rPr>
              <a:t>S</a:t>
            </a:r>
            <a:r>
              <a:rPr 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 is added </a:t>
            </a:r>
            <a:r>
              <a:rPr lang="en-US" sz="2000" dirty="0" smtClean="0">
                <a:solidFill>
                  <a:schemeClr val="tx1"/>
                </a:solidFill>
              </a:rPr>
              <a:t>to C</a:t>
            </a:r>
            <a:r>
              <a:rPr lang="en-US" sz="2000" dirty="0">
                <a:solidFill>
                  <a:schemeClr val="tx1"/>
                </a:solidFill>
              </a:rPr>
              <a:t>, and let k be the number of previously uncovered elements in </a:t>
            </a:r>
            <a:r>
              <a:rPr lang="en-US" sz="2000" dirty="0" err="1" smtClean="0">
                <a:solidFill>
                  <a:schemeClr val="tx1"/>
                </a:solidFill>
              </a:rPr>
              <a:t>S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j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We pay a </a:t>
            </a:r>
            <a:r>
              <a:rPr lang="en-US" sz="2000" dirty="0">
                <a:solidFill>
                  <a:schemeClr val="tx1"/>
                </a:solidFill>
              </a:rPr>
              <a:t>total charge of 1 to add this set to C, so we charge each previously </a:t>
            </a:r>
            <a:r>
              <a:rPr lang="en-US" sz="2000" dirty="0" smtClean="0">
                <a:solidFill>
                  <a:schemeClr val="tx1"/>
                </a:solidFill>
              </a:rPr>
              <a:t>uncovered element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of </a:t>
            </a:r>
            <a:r>
              <a:rPr lang="en-US" sz="2000" dirty="0" err="1">
                <a:solidFill>
                  <a:schemeClr val="tx1"/>
                </a:solidFill>
              </a:rPr>
              <a:t>S</a:t>
            </a:r>
            <a:r>
              <a:rPr 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 a charge </a:t>
            </a:r>
            <a:r>
              <a:rPr lang="en-US" sz="2000" dirty="0" smtClean="0">
                <a:solidFill>
                  <a:schemeClr val="tx1"/>
                </a:solidFill>
              </a:rPr>
              <a:t>of c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 = 1/k.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Thus, the total size of our cover is equal to the total charges </a:t>
            </a:r>
            <a:r>
              <a:rPr lang="en-US" sz="2000" dirty="0" smtClean="0">
                <a:solidFill>
                  <a:schemeClr val="tx1"/>
                </a:solidFill>
              </a:rPr>
              <a:t>made.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 prove an approximation bound, we will consider the charges made to </a:t>
            </a:r>
            <a:r>
              <a:rPr lang="en-US" sz="2000" dirty="0" smtClean="0">
                <a:solidFill>
                  <a:schemeClr val="tx1"/>
                </a:solidFill>
              </a:rPr>
              <a:t>the elements </a:t>
            </a:r>
            <a:r>
              <a:rPr lang="en-US" sz="2000" dirty="0">
                <a:solidFill>
                  <a:schemeClr val="tx1"/>
                </a:solidFill>
              </a:rPr>
              <a:t>in each subset </a:t>
            </a:r>
            <a:r>
              <a:rPr lang="en-US" sz="2000" dirty="0" err="1">
                <a:solidFill>
                  <a:schemeClr val="tx1"/>
                </a:solidFill>
              </a:rPr>
              <a:t>S</a:t>
            </a:r>
            <a:r>
              <a:rPr 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 that belongs to an optimal cover, C ′. So, suppose that </a:t>
            </a:r>
            <a:r>
              <a:rPr lang="en-US" sz="2000" dirty="0" err="1" smtClean="0">
                <a:solidFill>
                  <a:schemeClr val="tx1"/>
                </a:solidFill>
              </a:rPr>
              <a:t>S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j</a:t>
            </a:r>
            <a:r>
              <a:rPr lang="en-US" sz="2000" baseline="-25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belongs </a:t>
            </a:r>
            <a:r>
              <a:rPr lang="en-US" sz="2000" dirty="0">
                <a:solidFill>
                  <a:schemeClr val="tx1"/>
                </a:solidFill>
              </a:rPr>
              <a:t>to C ′.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Let </a:t>
            </a:r>
            <a:r>
              <a:rPr lang="en-US" sz="2000" dirty="0">
                <a:solidFill>
                  <a:schemeClr val="tx1"/>
                </a:solidFill>
              </a:rPr>
              <a:t>us write </a:t>
            </a:r>
            <a:r>
              <a:rPr lang="en-US" sz="2000" dirty="0" err="1">
                <a:solidFill>
                  <a:schemeClr val="tx1"/>
                </a:solidFill>
              </a:rPr>
              <a:t>S</a:t>
            </a:r>
            <a:r>
              <a:rPr 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 = {x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, x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, . . . , </a:t>
            </a:r>
            <a:r>
              <a:rPr lang="en-US" sz="2000" dirty="0" err="1">
                <a:solidFill>
                  <a:schemeClr val="tx1"/>
                </a:solidFill>
              </a:rPr>
              <a:t>x</a:t>
            </a:r>
            <a:r>
              <a:rPr lang="en-US" sz="2000" baseline="-25000" dirty="0" err="1">
                <a:solidFill>
                  <a:schemeClr val="tx1"/>
                </a:solidFill>
              </a:rPr>
              <a:t>nj</a:t>
            </a:r>
            <a:r>
              <a:rPr lang="en-US" sz="2000" baseline="-25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} so that </a:t>
            </a:r>
            <a:r>
              <a:rPr lang="en-US" sz="2000" dirty="0" err="1">
                <a:solidFill>
                  <a:schemeClr val="tx1"/>
                </a:solidFill>
              </a:rPr>
              <a:t>S</a:t>
            </a:r>
            <a:r>
              <a:rPr 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sz="2000" dirty="0" err="1">
                <a:solidFill>
                  <a:schemeClr val="tx1"/>
                </a:solidFill>
              </a:rPr>
              <a:t>’s</a:t>
            </a:r>
            <a:r>
              <a:rPr lang="en-US" sz="2000" dirty="0">
                <a:solidFill>
                  <a:schemeClr val="tx1"/>
                </a:solidFill>
              </a:rPr>
              <a:t> elements are </a:t>
            </a:r>
            <a:r>
              <a:rPr lang="en-US" sz="2000" dirty="0" smtClean="0">
                <a:solidFill>
                  <a:schemeClr val="tx1"/>
                </a:solidFill>
              </a:rPr>
              <a:t>listed in </a:t>
            </a:r>
            <a:r>
              <a:rPr lang="en-US" sz="2000" dirty="0">
                <a:solidFill>
                  <a:schemeClr val="tx1"/>
                </a:solidFill>
              </a:rPr>
              <a:t>the order in which they are covered by our </a:t>
            </a:r>
            <a:r>
              <a:rPr lang="en-US" sz="2000" dirty="0" smtClean="0">
                <a:solidFill>
                  <a:schemeClr val="tx1"/>
                </a:solidFill>
              </a:rPr>
              <a:t>algorithm.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Approximation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11BE-2835-DB4A-BA9A-721761A38CE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9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685800"/>
          </a:xfrm>
        </p:spPr>
        <p:txBody>
          <a:bodyPr/>
          <a:lstStyle/>
          <a:p>
            <a:r>
              <a:rPr lang="en-US" dirty="0" smtClean="0"/>
              <a:t>Greedy Set Cover Analysis, cont.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Approximation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11BE-2835-DB4A-BA9A-721761A38CE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90600"/>
            <a:ext cx="6061630" cy="5375710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04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Approximation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BE5A-BD8D-9A4F-95DC-6B824C001AB7}" type="slidenum">
              <a:rPr lang="en-US"/>
              <a:pPr/>
              <a:t>15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en-US"/>
              <a:t>Polynomial-Time Approximation Schemes</a:t>
            </a:r>
          </a:p>
        </p:txBody>
      </p:sp>
      <p:sp>
        <p:nvSpPr>
          <p:cNvPr id="254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229600" cy="3657600"/>
          </a:xfrm>
        </p:spPr>
        <p:txBody>
          <a:bodyPr/>
          <a:lstStyle/>
          <a:p>
            <a:r>
              <a:rPr lang="en-US" dirty="0"/>
              <a:t>A problem L has a </a:t>
            </a:r>
            <a:r>
              <a:rPr lang="en-US" b="1" dirty="0" smtClean="0">
                <a:solidFill>
                  <a:schemeClr val="tx2"/>
                </a:solidFill>
              </a:rPr>
              <a:t>P</a:t>
            </a:r>
            <a:r>
              <a:rPr lang="en-US" b="1" dirty="0" smtClean="0">
                <a:solidFill>
                  <a:schemeClr val="tx2"/>
                </a:solidFill>
              </a:rPr>
              <a:t>olynomial-Time </a:t>
            </a:r>
            <a:r>
              <a:rPr lang="en-US" b="1" dirty="0">
                <a:solidFill>
                  <a:schemeClr val="tx2"/>
                </a:solidFill>
              </a:rPr>
              <a:t>A</a:t>
            </a:r>
            <a:r>
              <a:rPr lang="en-US" b="1" dirty="0" smtClean="0">
                <a:solidFill>
                  <a:schemeClr val="tx2"/>
                </a:solidFill>
              </a:rPr>
              <a:t>pproximation </a:t>
            </a:r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cheme </a:t>
            </a:r>
            <a:r>
              <a:rPr lang="en-US" b="1" dirty="0">
                <a:solidFill>
                  <a:schemeClr val="tx2"/>
                </a:solidFill>
              </a:rPr>
              <a:t>(PTAS)</a:t>
            </a:r>
            <a:r>
              <a:rPr lang="en-US" dirty="0"/>
              <a:t> if it has a polynomial-time (1+</a:t>
            </a:r>
            <a:r>
              <a:rPr lang="en-US" b="1" dirty="0">
                <a:sym typeface="Symbol" charset="0"/>
              </a:rPr>
              <a:t></a:t>
            </a:r>
            <a:r>
              <a:rPr lang="en-US" dirty="0"/>
              <a:t>)-approximation algorithm, for any fixed </a:t>
            </a:r>
            <a:r>
              <a:rPr lang="en-US" b="1" dirty="0">
                <a:sym typeface="Symbol" charset="0"/>
              </a:rPr>
              <a:t></a:t>
            </a:r>
            <a:r>
              <a:rPr lang="en-US" dirty="0"/>
              <a:t> &gt;0 (this value can appear in the running time).</a:t>
            </a:r>
          </a:p>
          <a:p>
            <a:r>
              <a:rPr lang="en-US" dirty="0"/>
              <a:t>0/1 Knapsack has a PTAS, with a running time that is O(n</a:t>
            </a:r>
            <a:r>
              <a:rPr lang="en-US" baseline="30000" dirty="0"/>
              <a:t>3</a:t>
            </a:r>
            <a:r>
              <a:rPr lang="en-US" dirty="0"/>
              <a:t>/ </a:t>
            </a:r>
            <a:r>
              <a:rPr lang="en-US" b="1" dirty="0">
                <a:sym typeface="Symbol" charset="0"/>
              </a:rPr>
              <a:t></a:t>
            </a:r>
            <a:r>
              <a:rPr lang="en-US" dirty="0"/>
              <a:t>). </a:t>
            </a:r>
            <a:r>
              <a:rPr lang="en-US" dirty="0" smtClean="0"/>
              <a:t> </a:t>
            </a:r>
            <a:endParaRPr lang="en-US" dirty="0">
              <a:cs typeface="Tahoma" charset="0"/>
            </a:endParaRPr>
          </a:p>
        </p:txBody>
      </p:sp>
      <p:pic>
        <p:nvPicPr>
          <p:cNvPr id="254980" name="Picture 4" descr="C:\Documents and Settings\Administrator\Application Data\Microsoft\Media Catalog\Downloaded Clips\cl0\BS01044_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76300"/>
            <a:ext cx="1371600" cy="129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41960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One of </a:t>
            </a:r>
            <a:r>
              <a:rPr lang="en-US" sz="1800" dirty="0">
                <a:solidFill>
                  <a:schemeClr val="tx1"/>
                </a:solidFill>
              </a:rPr>
              <a:t>the most time-consuming parts of </a:t>
            </a:r>
            <a:r>
              <a:rPr lang="en-US" sz="1800" dirty="0" smtClean="0">
                <a:solidFill>
                  <a:schemeClr val="tx1"/>
                </a:solidFill>
              </a:rPr>
              <a:t>astronomy involves collecting </a:t>
            </a:r>
            <a:r>
              <a:rPr lang="en-US" sz="1800" dirty="0">
                <a:solidFill>
                  <a:schemeClr val="tx1"/>
                </a:solidFill>
              </a:rPr>
              <a:t>the light from the galaxy or star over a given </a:t>
            </a:r>
            <a:r>
              <a:rPr lang="en-US" sz="1800" dirty="0" smtClean="0">
                <a:solidFill>
                  <a:schemeClr val="tx1"/>
                </a:solidFill>
              </a:rPr>
              <a:t>period of </a:t>
            </a:r>
            <a:r>
              <a:rPr lang="en-US" sz="1800" dirty="0">
                <a:solidFill>
                  <a:schemeClr val="tx1"/>
                </a:solidFill>
              </a:rPr>
              <a:t>time.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To </a:t>
            </a:r>
            <a:r>
              <a:rPr lang="en-US" sz="1800" dirty="0">
                <a:solidFill>
                  <a:schemeClr val="tx1"/>
                </a:solidFill>
              </a:rPr>
              <a:t>do this with a telescope, a large aluminum disk the size of the </a:t>
            </a:r>
            <a:r>
              <a:rPr lang="en-US" sz="1800" dirty="0" smtClean="0">
                <a:solidFill>
                  <a:schemeClr val="tx1"/>
                </a:solidFill>
              </a:rPr>
              <a:t>diameter of </a:t>
            </a:r>
            <a:r>
              <a:rPr lang="en-US" sz="1800" dirty="0">
                <a:solidFill>
                  <a:schemeClr val="tx1"/>
                </a:solidFill>
              </a:rPr>
              <a:t>the telescope is used.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This </a:t>
            </a:r>
            <a:r>
              <a:rPr lang="en-US" sz="1800" dirty="0">
                <a:solidFill>
                  <a:schemeClr val="tx1"/>
                </a:solidFill>
              </a:rPr>
              <a:t>disk is placed in the focal plane of the telescope</a:t>
            </a:r>
            <a:r>
              <a:rPr lang="en-US" sz="1800" dirty="0" smtClean="0">
                <a:solidFill>
                  <a:schemeClr val="tx1"/>
                </a:solidFill>
              </a:rPr>
              <a:t>, so </a:t>
            </a:r>
            <a:r>
              <a:rPr lang="en-US" sz="1800" dirty="0">
                <a:solidFill>
                  <a:schemeClr val="tx1"/>
                </a:solidFill>
              </a:rPr>
              <a:t>that the light from each stellar objects in an observation falls in a specific </a:t>
            </a:r>
            <a:r>
              <a:rPr lang="en-US" sz="1800" dirty="0" smtClean="0">
                <a:solidFill>
                  <a:schemeClr val="tx1"/>
                </a:solidFill>
              </a:rPr>
              <a:t>spot on </a:t>
            </a:r>
            <a:r>
              <a:rPr lang="en-US" sz="1800" dirty="0">
                <a:solidFill>
                  <a:schemeClr val="tx1"/>
                </a:solidFill>
              </a:rPr>
              <a:t>the disk.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astronomers </a:t>
            </a:r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dirty="0">
                <a:solidFill>
                  <a:schemeClr val="tx1"/>
                </a:solidFill>
              </a:rPr>
              <a:t>robotic drilling equipment to drill a </a:t>
            </a:r>
            <a:r>
              <a:rPr lang="en-US" sz="1800" dirty="0" smtClean="0">
                <a:solidFill>
                  <a:schemeClr val="tx1"/>
                </a:solidFill>
              </a:rPr>
              <a:t>hole in </a:t>
            </a:r>
            <a:r>
              <a:rPr lang="en-US" sz="1800" dirty="0">
                <a:solidFill>
                  <a:schemeClr val="tx1"/>
                </a:solidFill>
              </a:rPr>
              <a:t>each spot of interest and they insert a fiber-optic cable into each such hole </a:t>
            </a:r>
            <a:r>
              <a:rPr lang="en-US" sz="1800" dirty="0" smtClean="0">
                <a:solidFill>
                  <a:schemeClr val="tx1"/>
                </a:solidFill>
              </a:rPr>
              <a:t>and connect </a:t>
            </a:r>
            <a:r>
              <a:rPr lang="en-US" sz="1800" dirty="0">
                <a:solidFill>
                  <a:schemeClr val="tx1"/>
                </a:solidFill>
              </a:rPr>
              <a:t>it to a spectrograph.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Approximation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11BE-2835-DB4A-BA9A-721761A38CE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277268"/>
            <a:ext cx="3721100" cy="2121907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369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 smtClean="0"/>
              <a:t>Application to TSP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905000"/>
            <a:ext cx="4000500" cy="198120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Drilling the holes in the fastest way is an instance of the </a:t>
            </a:r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</a:rPr>
              <a:t>raveling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</a:rPr>
              <a:t>alesperson </a:t>
            </a:r>
            <a:r>
              <a:rPr lang="en-US" sz="2000" b="1" dirty="0">
                <a:solidFill>
                  <a:srgbClr val="FF0000"/>
                </a:solidFill>
              </a:rPr>
              <a:t>P</a:t>
            </a:r>
            <a:r>
              <a:rPr lang="en-US" sz="2000" b="1" dirty="0" smtClean="0">
                <a:solidFill>
                  <a:srgbClr val="FF0000"/>
                </a:solidFill>
              </a:rPr>
              <a:t>roblem </a:t>
            </a:r>
            <a:r>
              <a:rPr lang="en-US" sz="2000" b="1" dirty="0" smtClean="0">
                <a:solidFill>
                  <a:srgbClr val="FF0000"/>
                </a:solidFill>
              </a:rPr>
              <a:t>(TSP)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Approximation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11BE-2835-DB4A-BA9A-721761A38CE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0" y="1676400"/>
            <a:ext cx="3721100" cy="2121907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23900" y="3886200"/>
            <a:ext cx="8153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 smtClean="0"/>
              <a:t>According to this formulation of TSP, each of the hole locations is a “city” and the time it takes to move a robot drill from one hole to another corresponds to the distance between the </a:t>
            </a:r>
            <a:r>
              <a:rPr lang="en-US" sz="1800" dirty="0" smtClean="0"/>
              <a:t>“cities” </a:t>
            </a:r>
            <a:r>
              <a:rPr lang="en-US" sz="1800" dirty="0" smtClean="0"/>
              <a:t>for these two holes. </a:t>
            </a:r>
          </a:p>
          <a:p>
            <a:r>
              <a:rPr lang="en-US" sz="1800" dirty="0" smtClean="0"/>
              <a:t>Thus, a minimum-distance tour of the cities that starts and ends at the resting position for the robot drill is one that will drill the holes the fastest.</a:t>
            </a:r>
          </a:p>
          <a:p>
            <a:r>
              <a:rPr lang="en-US" sz="1800" dirty="0" smtClean="0"/>
              <a:t>Unfortunately, TSP is NP-complete. </a:t>
            </a:r>
          </a:p>
          <a:p>
            <a:r>
              <a:rPr lang="en-US" sz="1800" dirty="0" smtClean="0"/>
              <a:t>So it would be ideal if we could at least approximate this problem.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06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Set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Another optimization </a:t>
            </a:r>
            <a:r>
              <a:rPr lang="en-US" sz="2000" dirty="0">
                <a:solidFill>
                  <a:schemeClr val="tx1"/>
                </a:solidFill>
              </a:rPr>
              <a:t>problem </a:t>
            </a:r>
            <a:r>
              <a:rPr lang="en-US" sz="2000" dirty="0" smtClean="0">
                <a:solidFill>
                  <a:schemeClr val="tx1"/>
                </a:solidFill>
              </a:rPr>
              <a:t>is </a:t>
            </a:r>
            <a:r>
              <a:rPr lang="en-US" sz="2000" dirty="0">
                <a:solidFill>
                  <a:schemeClr val="tx1"/>
                </a:solidFill>
              </a:rPr>
              <a:t>to minimize the number of observations needed in order </a:t>
            </a:r>
            <a:r>
              <a:rPr lang="en-US" sz="2000" dirty="0" smtClean="0">
                <a:solidFill>
                  <a:schemeClr val="tx1"/>
                </a:solidFill>
              </a:rPr>
              <a:t>to collect </a:t>
            </a:r>
            <a:r>
              <a:rPr lang="en-US" sz="2000" dirty="0">
                <a:solidFill>
                  <a:schemeClr val="tx1"/>
                </a:solidFill>
              </a:rPr>
              <a:t>the spectra of all the stellar objects of interest.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In </a:t>
            </a:r>
            <a:r>
              <a:rPr lang="en-US" sz="2000" dirty="0">
                <a:solidFill>
                  <a:schemeClr val="tx1"/>
                </a:solidFill>
              </a:rPr>
              <a:t>this case, </a:t>
            </a:r>
            <a:r>
              <a:rPr lang="en-US" sz="2000" dirty="0" smtClean="0">
                <a:solidFill>
                  <a:schemeClr val="tx1"/>
                </a:solidFill>
              </a:rPr>
              <a:t>we want </a:t>
            </a:r>
            <a:r>
              <a:rPr lang="en-US" sz="2000" dirty="0">
                <a:solidFill>
                  <a:schemeClr val="tx1"/>
                </a:solidFill>
              </a:rPr>
              <a:t>to cover </a:t>
            </a:r>
            <a:r>
              <a:rPr lang="en-US" sz="2000" dirty="0" smtClean="0">
                <a:solidFill>
                  <a:schemeClr val="tx1"/>
                </a:solidFill>
              </a:rPr>
              <a:t>the map of objects </a:t>
            </a:r>
            <a:r>
              <a:rPr lang="en-US" sz="2000" dirty="0">
                <a:solidFill>
                  <a:schemeClr val="tx1"/>
                </a:solidFill>
              </a:rPr>
              <a:t>with </a:t>
            </a: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minimum </a:t>
            </a:r>
            <a:r>
              <a:rPr lang="en-US" sz="2000" dirty="0">
                <a:solidFill>
                  <a:srgbClr val="FF0000"/>
                </a:solidFill>
              </a:rPr>
              <a:t>number of disks </a:t>
            </a:r>
            <a:r>
              <a:rPr lang="en-US" sz="2000" dirty="0">
                <a:solidFill>
                  <a:schemeClr val="tx1"/>
                </a:solidFill>
              </a:rPr>
              <a:t>having the same diameter as the telescope.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This </a:t>
            </a:r>
            <a:r>
              <a:rPr lang="en-US" sz="2000" dirty="0">
                <a:solidFill>
                  <a:schemeClr val="tx1"/>
                </a:solidFill>
              </a:rPr>
              <a:t>optimization problem is an instance of the </a:t>
            </a:r>
            <a:r>
              <a:rPr lang="en-US" sz="2000" b="1" dirty="0">
                <a:solidFill>
                  <a:srgbClr val="FF0000"/>
                </a:solidFill>
              </a:rPr>
              <a:t>set cover problem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Each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of </a:t>
            </a:r>
            <a:r>
              <a:rPr lang="en-US" sz="2000" dirty="0">
                <a:solidFill>
                  <a:schemeClr val="tx1"/>
                </a:solidFill>
              </a:rPr>
              <a:t>the distinct sets of objects that can be included in a single observation is given </a:t>
            </a:r>
            <a:r>
              <a:rPr lang="en-US" sz="2000" dirty="0" smtClean="0">
                <a:solidFill>
                  <a:schemeClr val="tx1"/>
                </a:solidFill>
              </a:rPr>
              <a:t>as an </a:t>
            </a:r>
            <a:r>
              <a:rPr lang="en-US" sz="2000" dirty="0">
                <a:solidFill>
                  <a:schemeClr val="tx1"/>
                </a:solidFill>
              </a:rPr>
              <a:t>input set and the optimization problem is to minimize the number of sets </a:t>
            </a:r>
            <a:r>
              <a:rPr lang="en-US" sz="2000" dirty="0" smtClean="0">
                <a:solidFill>
                  <a:schemeClr val="tx1"/>
                </a:solidFill>
              </a:rPr>
              <a:t>whose union </a:t>
            </a:r>
            <a:r>
              <a:rPr lang="en-US" sz="2000" dirty="0">
                <a:solidFill>
                  <a:schemeClr val="tx1"/>
                </a:solidFill>
              </a:rPr>
              <a:t>includes all the objects of interest.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This problem </a:t>
            </a:r>
            <a:r>
              <a:rPr lang="en-US" sz="2000" dirty="0">
                <a:solidFill>
                  <a:schemeClr val="tx1"/>
                </a:solidFill>
              </a:rPr>
              <a:t>is also NP-complete, but it is a problem for which an approximation to </a:t>
            </a:r>
            <a:r>
              <a:rPr lang="en-US" sz="2000" dirty="0" smtClean="0">
                <a:solidFill>
                  <a:schemeClr val="tx1"/>
                </a:solidFill>
              </a:rPr>
              <a:t>the optimum </a:t>
            </a:r>
            <a:r>
              <a:rPr lang="en-US" sz="2000" dirty="0">
                <a:solidFill>
                  <a:schemeClr val="tx1"/>
                </a:solidFill>
              </a:rPr>
              <a:t>might be sufficient.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Approximation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11BE-2835-DB4A-BA9A-721761A38C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Cover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Approximation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11BE-2835-DB4A-BA9A-721761A38CE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90200"/>
            <a:ext cx="7315200" cy="4627200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19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Approximation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16D1-7856-2141-AF86-426442C8B584}" type="slidenum">
              <a:rPr lang="en-US"/>
              <a:pPr/>
              <a:t>6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Ratios</a:t>
            </a:r>
          </a:p>
        </p:txBody>
      </p:sp>
      <p:sp>
        <p:nvSpPr>
          <p:cNvPr id="2539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4724400"/>
          </a:xfrm>
        </p:spPr>
        <p:txBody>
          <a:bodyPr/>
          <a:lstStyle/>
          <a:p>
            <a:r>
              <a:rPr lang="en-US" sz="2400" dirty="0"/>
              <a:t>Optimization Problems</a:t>
            </a:r>
          </a:p>
          <a:p>
            <a:pPr lvl="1"/>
            <a:r>
              <a:rPr lang="en-US" sz="2000" dirty="0"/>
              <a:t>We have some problem instance x that has many feasible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solutions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We are trying to minimize (or maximize) some cost function c(S) for a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solution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 S to x. For example,</a:t>
            </a:r>
          </a:p>
          <a:p>
            <a:pPr lvl="2"/>
            <a:r>
              <a:rPr lang="en-US" sz="1800" dirty="0"/>
              <a:t>Finding a minimum spanning tree of a graph</a:t>
            </a:r>
          </a:p>
          <a:p>
            <a:pPr lvl="2"/>
            <a:r>
              <a:rPr lang="en-US" sz="1800" dirty="0"/>
              <a:t>Finding a smallest vertex cover of a graph</a:t>
            </a:r>
          </a:p>
          <a:p>
            <a:pPr lvl="2"/>
            <a:r>
              <a:rPr lang="en-US" sz="1800" dirty="0"/>
              <a:t>Finding a smallest traveling salesperson tour in a graph</a:t>
            </a:r>
          </a:p>
          <a:p>
            <a:r>
              <a:rPr lang="en-US" sz="2400" dirty="0"/>
              <a:t>An approximation produces a solution T</a:t>
            </a:r>
          </a:p>
          <a:p>
            <a:pPr lvl="1"/>
            <a:r>
              <a:rPr lang="en-US" sz="2000" dirty="0"/>
              <a:t>T is a </a:t>
            </a:r>
            <a:r>
              <a:rPr lang="en-US" sz="2000" b="1" dirty="0">
                <a:solidFill>
                  <a:schemeClr val="tx2"/>
                </a:solidFill>
              </a:rPr>
              <a:t>k-approximation</a:t>
            </a:r>
            <a:r>
              <a:rPr lang="en-US" sz="2000" dirty="0"/>
              <a:t> to the optimal solution OPT if c(T)/c(OPT) </a:t>
            </a:r>
            <a:r>
              <a:rPr lang="en-US" sz="2000" u="sng" dirty="0"/>
              <a:t>&lt;</a:t>
            </a:r>
            <a:r>
              <a:rPr lang="en-US" sz="2000" dirty="0"/>
              <a:t> </a:t>
            </a:r>
            <a:r>
              <a:rPr lang="en-US" sz="2000" dirty="0" smtClean="0"/>
              <a:t>k, assuming a minimum or with probability. </a:t>
            </a:r>
          </a:p>
          <a:p>
            <a:pPr lvl="2"/>
            <a:r>
              <a:rPr lang="en-US" sz="1600" dirty="0" smtClean="0"/>
              <a:t>A </a:t>
            </a:r>
            <a:r>
              <a:rPr lang="en-US" sz="1600" dirty="0" smtClean="0"/>
              <a:t>maximization inequality approximation </a:t>
            </a:r>
            <a:r>
              <a:rPr lang="en-US" sz="1600" dirty="0"/>
              <a:t>would be the </a:t>
            </a:r>
            <a:r>
              <a:rPr lang="en-US" sz="1600" dirty="0" smtClean="0"/>
              <a:t>reversed to ≥ k.</a:t>
            </a:r>
            <a:endParaRPr lang="en-US" sz="1600" dirty="0"/>
          </a:p>
        </p:txBody>
      </p:sp>
      <p:pic>
        <p:nvPicPr>
          <p:cNvPr id="253958" name="Picture 6" descr="C:\Documents and Settings\Administrator\Application Data\Microsoft\Media Catalog\Downloaded Clips\cl0\BS01044_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84150"/>
            <a:ext cx="16764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Approximation Algorithms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4AB2-F781-EE43-958E-9484917A918B}" type="slidenum">
              <a:rPr lang="en-US"/>
              <a:pPr/>
              <a:t>7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1143000"/>
          </a:xfrm>
        </p:spPr>
        <p:txBody>
          <a:bodyPr/>
          <a:lstStyle/>
          <a:p>
            <a:r>
              <a:rPr lang="en-US"/>
              <a:t>Special Case of the Traveling Salesperson Problem</a:t>
            </a:r>
          </a:p>
        </p:txBody>
      </p:sp>
      <p:sp>
        <p:nvSpPr>
          <p:cNvPr id="25805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382000" cy="48006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OPT-TSP:</a:t>
            </a:r>
            <a:r>
              <a:rPr lang="en-US"/>
              <a:t> Given a complete, weighted graph, find a cycle of minimum cost that visits each vertex.</a:t>
            </a:r>
          </a:p>
          <a:p>
            <a:pPr lvl="1"/>
            <a:r>
              <a:rPr lang="en-US"/>
              <a:t>OPT-TSP is NP-hard</a:t>
            </a:r>
          </a:p>
          <a:p>
            <a:pPr lvl="1"/>
            <a:r>
              <a:rPr lang="en-US"/>
              <a:t>Special case: edge weights satisfy the triangle inequality (which is common in many applications):</a:t>
            </a:r>
          </a:p>
          <a:p>
            <a:pPr lvl="2"/>
            <a:r>
              <a:rPr lang="en-US"/>
              <a:t>w(a,b) + w(b,c) </a:t>
            </a:r>
            <a:r>
              <a:rPr lang="en-US" u="sng"/>
              <a:t>&gt;</a:t>
            </a:r>
            <a:r>
              <a:rPr lang="en-US"/>
              <a:t> w(a,c)</a:t>
            </a:r>
            <a:endParaRPr lang="en-US" sz="1800"/>
          </a:p>
        </p:txBody>
      </p:sp>
      <p:pic>
        <p:nvPicPr>
          <p:cNvPr id="258054" name="Picture 6" descr="C:\Documents and Settings\Administrator\Application Data\Microsoft\Media Catalog\Downloaded Clips\cl31\j0124529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4800"/>
            <a:ext cx="13589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8056" name="Oval 8"/>
          <p:cNvSpPr>
            <a:spLocks noChangeArrowheads="1"/>
          </p:cNvSpPr>
          <p:nvPr/>
        </p:nvSpPr>
        <p:spPr bwMode="auto">
          <a:xfrm>
            <a:off x="2362200" y="57150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3733800" y="48006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258059" name="Oval 11"/>
          <p:cNvSpPr>
            <a:spLocks noChangeArrowheads="1"/>
          </p:cNvSpPr>
          <p:nvPr/>
        </p:nvSpPr>
        <p:spPr bwMode="auto">
          <a:xfrm>
            <a:off x="5334000" y="57150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cxnSp>
        <p:nvCxnSpPr>
          <p:cNvPr id="258060" name="AutoShape 12"/>
          <p:cNvCxnSpPr>
            <a:cxnSpLocks noChangeShapeType="1"/>
            <a:stCxn id="258056" idx="7"/>
            <a:endCxn id="258058" idx="2"/>
          </p:cNvCxnSpPr>
          <p:nvPr/>
        </p:nvCxnSpPr>
        <p:spPr bwMode="auto">
          <a:xfrm flipV="1">
            <a:off x="2687638" y="4991100"/>
            <a:ext cx="1031875" cy="765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8061" name="AutoShape 13"/>
          <p:cNvCxnSpPr>
            <a:cxnSpLocks noChangeShapeType="1"/>
            <a:stCxn id="258058" idx="6"/>
            <a:endCxn id="258059" idx="1"/>
          </p:cNvCxnSpPr>
          <p:nvPr/>
        </p:nvCxnSpPr>
        <p:spPr bwMode="auto">
          <a:xfrm>
            <a:off x="4129088" y="4991100"/>
            <a:ext cx="1260475" cy="765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8062" name="AutoShape 14"/>
          <p:cNvCxnSpPr>
            <a:cxnSpLocks noChangeShapeType="1"/>
            <a:stCxn id="258056" idx="6"/>
            <a:endCxn id="258059" idx="2"/>
          </p:cNvCxnSpPr>
          <p:nvPr/>
        </p:nvCxnSpPr>
        <p:spPr bwMode="auto">
          <a:xfrm>
            <a:off x="2757488" y="5905500"/>
            <a:ext cx="2562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8063" name="Text Box 15"/>
          <p:cNvSpPr txBox="1">
            <a:spLocks noChangeArrowheads="1"/>
          </p:cNvSpPr>
          <p:nvPr/>
        </p:nvSpPr>
        <p:spPr bwMode="auto">
          <a:xfrm>
            <a:off x="2925763" y="4986338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58064" name="Text Box 16"/>
          <p:cNvSpPr txBox="1">
            <a:spLocks noChangeArrowheads="1"/>
          </p:cNvSpPr>
          <p:nvPr/>
        </p:nvSpPr>
        <p:spPr bwMode="auto">
          <a:xfrm>
            <a:off x="4678363" y="50292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58065" name="Text Box 17"/>
          <p:cNvSpPr txBox="1">
            <a:spLocks noChangeArrowheads="1"/>
          </p:cNvSpPr>
          <p:nvPr/>
        </p:nvSpPr>
        <p:spPr bwMode="auto">
          <a:xfrm>
            <a:off x="3711575" y="5867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Approximation Algorithms</a:t>
            </a: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45C8-3860-1D46-97E2-0BB7BD4872B4}" type="slidenum">
              <a:rPr lang="en-US"/>
              <a:pPr/>
              <a:t>8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2-Approximation for TSP Special Case</a:t>
            </a:r>
          </a:p>
        </p:txBody>
      </p:sp>
      <p:grpSp>
        <p:nvGrpSpPr>
          <p:cNvPr id="226371" name="Group 67"/>
          <p:cNvGrpSpPr>
            <a:grpSpLocks/>
          </p:cNvGrpSpPr>
          <p:nvPr/>
        </p:nvGrpSpPr>
        <p:grpSpPr bwMode="auto">
          <a:xfrm>
            <a:off x="1373188" y="4178300"/>
            <a:ext cx="1712912" cy="1576388"/>
            <a:chOff x="907" y="1152"/>
            <a:chExt cx="1079" cy="993"/>
          </a:xfrm>
        </p:grpSpPr>
        <p:sp>
          <p:nvSpPr>
            <p:cNvPr id="226310" name="Line 6"/>
            <p:cNvSpPr>
              <a:spLocks noChangeShapeType="1"/>
            </p:cNvSpPr>
            <p:nvPr/>
          </p:nvSpPr>
          <p:spPr bwMode="auto">
            <a:xfrm>
              <a:off x="1087" y="1188"/>
              <a:ext cx="35" cy="69"/>
            </a:xfrm>
            <a:prstGeom prst="line">
              <a:avLst/>
            </a:prstGeom>
            <a:noFill/>
            <a:ln w="1587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11" name="Line 7"/>
            <p:cNvSpPr>
              <a:spLocks noChangeShapeType="1"/>
            </p:cNvSpPr>
            <p:nvPr/>
          </p:nvSpPr>
          <p:spPr bwMode="auto">
            <a:xfrm>
              <a:off x="1143" y="1300"/>
              <a:ext cx="35" cy="68"/>
            </a:xfrm>
            <a:prstGeom prst="line">
              <a:avLst/>
            </a:prstGeom>
            <a:noFill/>
            <a:ln w="1587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12" name="Freeform 8"/>
            <p:cNvSpPr>
              <a:spLocks/>
            </p:cNvSpPr>
            <p:nvPr/>
          </p:nvSpPr>
          <p:spPr bwMode="auto">
            <a:xfrm>
              <a:off x="1199" y="1411"/>
              <a:ext cx="32" cy="68"/>
            </a:xfrm>
            <a:custGeom>
              <a:avLst/>
              <a:gdLst>
                <a:gd name="T0" fmla="*/ 0 w 34"/>
                <a:gd name="T1" fmla="*/ 0 h 71"/>
                <a:gd name="T2" fmla="*/ 34 w 34"/>
                <a:gd name="T3" fmla="*/ 67 h 71"/>
                <a:gd name="T4" fmla="*/ 32 w 34"/>
                <a:gd name="T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71">
                  <a:moveTo>
                    <a:pt x="0" y="0"/>
                  </a:moveTo>
                  <a:lnTo>
                    <a:pt x="34" y="67"/>
                  </a:lnTo>
                  <a:lnTo>
                    <a:pt x="32" y="71"/>
                  </a:lnTo>
                </a:path>
              </a:pathLst>
            </a:custGeom>
            <a:noFill/>
            <a:ln w="15875">
              <a:solidFill>
                <a:srgbClr val="C0C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13" name="Line 9"/>
            <p:cNvSpPr>
              <a:spLocks noChangeShapeType="1"/>
            </p:cNvSpPr>
            <p:nvPr/>
          </p:nvSpPr>
          <p:spPr bwMode="auto">
            <a:xfrm flipH="1">
              <a:off x="1174" y="1522"/>
              <a:ext cx="34" cy="68"/>
            </a:xfrm>
            <a:prstGeom prst="line">
              <a:avLst/>
            </a:prstGeom>
            <a:noFill/>
            <a:ln w="1587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14" name="Line 10"/>
            <p:cNvSpPr>
              <a:spLocks noChangeShapeType="1"/>
            </p:cNvSpPr>
            <p:nvPr/>
          </p:nvSpPr>
          <p:spPr bwMode="auto">
            <a:xfrm flipH="1">
              <a:off x="1118" y="1633"/>
              <a:ext cx="35" cy="68"/>
            </a:xfrm>
            <a:prstGeom prst="line">
              <a:avLst/>
            </a:prstGeom>
            <a:noFill/>
            <a:ln w="1587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15" name="Freeform 11"/>
            <p:cNvSpPr>
              <a:spLocks/>
            </p:cNvSpPr>
            <p:nvPr/>
          </p:nvSpPr>
          <p:spPr bwMode="auto">
            <a:xfrm>
              <a:off x="1046" y="1744"/>
              <a:ext cx="51" cy="56"/>
            </a:xfrm>
            <a:custGeom>
              <a:avLst/>
              <a:gdLst>
                <a:gd name="T0" fmla="*/ 53 w 53"/>
                <a:gd name="T1" fmla="*/ 0 h 59"/>
                <a:gd name="T2" fmla="*/ 43 w 53"/>
                <a:gd name="T3" fmla="*/ 19 h 59"/>
                <a:gd name="T4" fmla="*/ 0 w 53"/>
                <a:gd name="T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59">
                  <a:moveTo>
                    <a:pt x="53" y="0"/>
                  </a:moveTo>
                  <a:lnTo>
                    <a:pt x="43" y="19"/>
                  </a:lnTo>
                  <a:lnTo>
                    <a:pt x="0" y="59"/>
                  </a:lnTo>
                </a:path>
              </a:pathLst>
            </a:custGeom>
            <a:noFill/>
            <a:ln w="15875">
              <a:solidFill>
                <a:srgbClr val="C0C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16" name="Line 12"/>
            <p:cNvSpPr>
              <a:spLocks noChangeShapeType="1"/>
            </p:cNvSpPr>
            <p:nvPr/>
          </p:nvSpPr>
          <p:spPr bwMode="auto">
            <a:xfrm flipH="1">
              <a:off x="956" y="1833"/>
              <a:ext cx="56" cy="53"/>
            </a:xfrm>
            <a:prstGeom prst="line">
              <a:avLst/>
            </a:prstGeom>
            <a:noFill/>
            <a:ln w="1587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17" name="Freeform 13"/>
            <p:cNvSpPr>
              <a:spLocks/>
            </p:cNvSpPr>
            <p:nvPr/>
          </p:nvSpPr>
          <p:spPr bwMode="auto">
            <a:xfrm>
              <a:off x="1195" y="1439"/>
              <a:ext cx="72" cy="72"/>
            </a:xfrm>
            <a:custGeom>
              <a:avLst/>
              <a:gdLst>
                <a:gd name="T0" fmla="*/ 0 w 144"/>
                <a:gd name="T1" fmla="*/ 73 h 143"/>
                <a:gd name="T2" fmla="*/ 4 w 144"/>
                <a:gd name="T3" fmla="*/ 50 h 143"/>
                <a:gd name="T4" fmla="*/ 13 w 144"/>
                <a:gd name="T5" fmla="*/ 31 h 143"/>
                <a:gd name="T6" fmla="*/ 30 w 144"/>
                <a:gd name="T7" fmla="*/ 13 h 143"/>
                <a:gd name="T8" fmla="*/ 50 w 144"/>
                <a:gd name="T9" fmla="*/ 4 h 143"/>
                <a:gd name="T10" fmla="*/ 73 w 144"/>
                <a:gd name="T11" fmla="*/ 0 h 143"/>
                <a:gd name="T12" fmla="*/ 94 w 144"/>
                <a:gd name="T13" fmla="*/ 4 h 143"/>
                <a:gd name="T14" fmla="*/ 115 w 144"/>
                <a:gd name="T15" fmla="*/ 13 h 143"/>
                <a:gd name="T16" fmla="*/ 130 w 144"/>
                <a:gd name="T17" fmla="*/ 31 h 143"/>
                <a:gd name="T18" fmla="*/ 140 w 144"/>
                <a:gd name="T19" fmla="*/ 50 h 143"/>
                <a:gd name="T20" fmla="*/ 144 w 144"/>
                <a:gd name="T21" fmla="*/ 73 h 143"/>
                <a:gd name="T22" fmla="*/ 140 w 144"/>
                <a:gd name="T23" fmla="*/ 94 h 143"/>
                <a:gd name="T24" fmla="*/ 130 w 144"/>
                <a:gd name="T25" fmla="*/ 115 h 143"/>
                <a:gd name="T26" fmla="*/ 115 w 144"/>
                <a:gd name="T27" fmla="*/ 130 h 143"/>
                <a:gd name="T28" fmla="*/ 94 w 144"/>
                <a:gd name="T29" fmla="*/ 140 h 143"/>
                <a:gd name="T30" fmla="*/ 73 w 144"/>
                <a:gd name="T31" fmla="*/ 143 h 143"/>
                <a:gd name="T32" fmla="*/ 50 w 144"/>
                <a:gd name="T33" fmla="*/ 140 h 143"/>
                <a:gd name="T34" fmla="*/ 30 w 144"/>
                <a:gd name="T35" fmla="*/ 130 h 143"/>
                <a:gd name="T36" fmla="*/ 13 w 144"/>
                <a:gd name="T37" fmla="*/ 115 h 143"/>
                <a:gd name="T38" fmla="*/ 4 w 144"/>
                <a:gd name="T39" fmla="*/ 94 h 143"/>
                <a:gd name="T40" fmla="*/ 0 w 144"/>
                <a:gd name="T41" fmla="*/ 7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3">
                  <a:moveTo>
                    <a:pt x="0" y="73"/>
                  </a:moveTo>
                  <a:lnTo>
                    <a:pt x="4" y="50"/>
                  </a:lnTo>
                  <a:lnTo>
                    <a:pt x="13" y="31"/>
                  </a:lnTo>
                  <a:lnTo>
                    <a:pt x="30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3"/>
                  </a:lnTo>
                  <a:lnTo>
                    <a:pt x="50" y="140"/>
                  </a:lnTo>
                  <a:lnTo>
                    <a:pt x="30" y="130"/>
                  </a:lnTo>
                  <a:lnTo>
                    <a:pt x="13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18" name="Freeform 14"/>
            <p:cNvSpPr>
              <a:spLocks/>
            </p:cNvSpPr>
            <p:nvPr/>
          </p:nvSpPr>
          <p:spPr bwMode="auto">
            <a:xfrm>
              <a:off x="1914" y="1726"/>
              <a:ext cx="72" cy="72"/>
            </a:xfrm>
            <a:custGeom>
              <a:avLst/>
              <a:gdLst>
                <a:gd name="T0" fmla="*/ 0 w 144"/>
                <a:gd name="T1" fmla="*/ 72 h 143"/>
                <a:gd name="T2" fmla="*/ 4 w 144"/>
                <a:gd name="T3" fmla="*/ 49 h 143"/>
                <a:gd name="T4" fmla="*/ 14 w 144"/>
                <a:gd name="T5" fmla="*/ 30 h 143"/>
                <a:gd name="T6" fmla="*/ 31 w 144"/>
                <a:gd name="T7" fmla="*/ 13 h 143"/>
                <a:gd name="T8" fmla="*/ 50 w 144"/>
                <a:gd name="T9" fmla="*/ 4 h 143"/>
                <a:gd name="T10" fmla="*/ 73 w 144"/>
                <a:gd name="T11" fmla="*/ 0 h 143"/>
                <a:gd name="T12" fmla="*/ 94 w 144"/>
                <a:gd name="T13" fmla="*/ 4 h 143"/>
                <a:gd name="T14" fmla="*/ 116 w 144"/>
                <a:gd name="T15" fmla="*/ 13 h 143"/>
                <a:gd name="T16" fmla="*/ 131 w 144"/>
                <a:gd name="T17" fmla="*/ 30 h 143"/>
                <a:gd name="T18" fmla="*/ 140 w 144"/>
                <a:gd name="T19" fmla="*/ 49 h 143"/>
                <a:gd name="T20" fmla="*/ 144 w 144"/>
                <a:gd name="T21" fmla="*/ 72 h 143"/>
                <a:gd name="T22" fmla="*/ 140 w 144"/>
                <a:gd name="T23" fmla="*/ 93 h 143"/>
                <a:gd name="T24" fmla="*/ 131 w 144"/>
                <a:gd name="T25" fmla="*/ 114 h 143"/>
                <a:gd name="T26" fmla="*/ 116 w 144"/>
                <a:gd name="T27" fmla="*/ 130 h 143"/>
                <a:gd name="T28" fmla="*/ 94 w 144"/>
                <a:gd name="T29" fmla="*/ 139 h 143"/>
                <a:gd name="T30" fmla="*/ 73 w 144"/>
                <a:gd name="T31" fmla="*/ 143 h 143"/>
                <a:gd name="T32" fmla="*/ 50 w 144"/>
                <a:gd name="T33" fmla="*/ 139 h 143"/>
                <a:gd name="T34" fmla="*/ 31 w 144"/>
                <a:gd name="T35" fmla="*/ 130 h 143"/>
                <a:gd name="T36" fmla="*/ 14 w 144"/>
                <a:gd name="T37" fmla="*/ 114 h 143"/>
                <a:gd name="T38" fmla="*/ 4 w 144"/>
                <a:gd name="T39" fmla="*/ 93 h 143"/>
                <a:gd name="T40" fmla="*/ 0 w 144"/>
                <a:gd name="T41" fmla="*/ 7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3">
                  <a:moveTo>
                    <a:pt x="0" y="72"/>
                  </a:moveTo>
                  <a:lnTo>
                    <a:pt x="4" y="49"/>
                  </a:lnTo>
                  <a:lnTo>
                    <a:pt x="14" y="30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6" y="13"/>
                  </a:lnTo>
                  <a:lnTo>
                    <a:pt x="131" y="30"/>
                  </a:lnTo>
                  <a:lnTo>
                    <a:pt x="140" y="49"/>
                  </a:lnTo>
                  <a:lnTo>
                    <a:pt x="144" y="72"/>
                  </a:lnTo>
                  <a:lnTo>
                    <a:pt x="140" y="93"/>
                  </a:lnTo>
                  <a:lnTo>
                    <a:pt x="131" y="114"/>
                  </a:lnTo>
                  <a:lnTo>
                    <a:pt x="116" y="130"/>
                  </a:lnTo>
                  <a:lnTo>
                    <a:pt x="94" y="139"/>
                  </a:lnTo>
                  <a:lnTo>
                    <a:pt x="73" y="143"/>
                  </a:lnTo>
                  <a:lnTo>
                    <a:pt x="50" y="139"/>
                  </a:lnTo>
                  <a:lnTo>
                    <a:pt x="31" y="130"/>
                  </a:lnTo>
                  <a:lnTo>
                    <a:pt x="14" y="114"/>
                  </a:lnTo>
                  <a:lnTo>
                    <a:pt x="4" y="9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19" name="Freeform 15"/>
            <p:cNvSpPr>
              <a:spLocks/>
            </p:cNvSpPr>
            <p:nvPr/>
          </p:nvSpPr>
          <p:spPr bwMode="auto">
            <a:xfrm>
              <a:off x="1626" y="1862"/>
              <a:ext cx="72" cy="71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50 h 144"/>
                <a:gd name="T4" fmla="*/ 13 w 144"/>
                <a:gd name="T5" fmla="*/ 29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0 w 144"/>
                <a:gd name="T17" fmla="*/ 29 h 144"/>
                <a:gd name="T18" fmla="*/ 140 w 144"/>
                <a:gd name="T19" fmla="*/ 50 h 144"/>
                <a:gd name="T20" fmla="*/ 144 w 144"/>
                <a:gd name="T21" fmla="*/ 71 h 144"/>
                <a:gd name="T22" fmla="*/ 140 w 144"/>
                <a:gd name="T23" fmla="*/ 94 h 144"/>
                <a:gd name="T24" fmla="*/ 130 w 144"/>
                <a:gd name="T25" fmla="*/ 113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3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0" y="71"/>
                  </a:moveTo>
                  <a:lnTo>
                    <a:pt x="4" y="50"/>
                  </a:lnTo>
                  <a:lnTo>
                    <a:pt x="13" y="29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0" y="29"/>
                  </a:lnTo>
                  <a:lnTo>
                    <a:pt x="140" y="50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0" y="113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3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20" name="Freeform 16"/>
            <p:cNvSpPr>
              <a:spLocks/>
            </p:cNvSpPr>
            <p:nvPr/>
          </p:nvSpPr>
          <p:spPr bwMode="auto">
            <a:xfrm>
              <a:off x="1763" y="1726"/>
              <a:ext cx="72" cy="72"/>
            </a:xfrm>
            <a:custGeom>
              <a:avLst/>
              <a:gdLst>
                <a:gd name="T0" fmla="*/ 0 w 144"/>
                <a:gd name="T1" fmla="*/ 72 h 143"/>
                <a:gd name="T2" fmla="*/ 4 w 144"/>
                <a:gd name="T3" fmla="*/ 49 h 143"/>
                <a:gd name="T4" fmla="*/ 14 w 144"/>
                <a:gd name="T5" fmla="*/ 30 h 143"/>
                <a:gd name="T6" fmla="*/ 31 w 144"/>
                <a:gd name="T7" fmla="*/ 13 h 143"/>
                <a:gd name="T8" fmla="*/ 50 w 144"/>
                <a:gd name="T9" fmla="*/ 4 h 143"/>
                <a:gd name="T10" fmla="*/ 73 w 144"/>
                <a:gd name="T11" fmla="*/ 0 h 143"/>
                <a:gd name="T12" fmla="*/ 94 w 144"/>
                <a:gd name="T13" fmla="*/ 4 h 143"/>
                <a:gd name="T14" fmla="*/ 115 w 144"/>
                <a:gd name="T15" fmla="*/ 13 h 143"/>
                <a:gd name="T16" fmla="*/ 131 w 144"/>
                <a:gd name="T17" fmla="*/ 30 h 143"/>
                <a:gd name="T18" fmla="*/ 140 w 144"/>
                <a:gd name="T19" fmla="*/ 49 h 143"/>
                <a:gd name="T20" fmla="*/ 144 w 144"/>
                <a:gd name="T21" fmla="*/ 72 h 143"/>
                <a:gd name="T22" fmla="*/ 140 w 144"/>
                <a:gd name="T23" fmla="*/ 93 h 143"/>
                <a:gd name="T24" fmla="*/ 131 w 144"/>
                <a:gd name="T25" fmla="*/ 114 h 143"/>
                <a:gd name="T26" fmla="*/ 115 w 144"/>
                <a:gd name="T27" fmla="*/ 130 h 143"/>
                <a:gd name="T28" fmla="*/ 94 w 144"/>
                <a:gd name="T29" fmla="*/ 139 h 143"/>
                <a:gd name="T30" fmla="*/ 73 w 144"/>
                <a:gd name="T31" fmla="*/ 143 h 143"/>
                <a:gd name="T32" fmla="*/ 50 w 144"/>
                <a:gd name="T33" fmla="*/ 139 h 143"/>
                <a:gd name="T34" fmla="*/ 31 w 144"/>
                <a:gd name="T35" fmla="*/ 130 h 143"/>
                <a:gd name="T36" fmla="*/ 14 w 144"/>
                <a:gd name="T37" fmla="*/ 114 h 143"/>
                <a:gd name="T38" fmla="*/ 4 w 144"/>
                <a:gd name="T39" fmla="*/ 93 h 143"/>
                <a:gd name="T40" fmla="*/ 0 w 144"/>
                <a:gd name="T41" fmla="*/ 7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3">
                  <a:moveTo>
                    <a:pt x="0" y="72"/>
                  </a:moveTo>
                  <a:lnTo>
                    <a:pt x="4" y="49"/>
                  </a:lnTo>
                  <a:lnTo>
                    <a:pt x="14" y="30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0"/>
                  </a:lnTo>
                  <a:lnTo>
                    <a:pt x="140" y="49"/>
                  </a:lnTo>
                  <a:lnTo>
                    <a:pt x="144" y="72"/>
                  </a:lnTo>
                  <a:lnTo>
                    <a:pt x="140" y="93"/>
                  </a:lnTo>
                  <a:lnTo>
                    <a:pt x="131" y="114"/>
                  </a:lnTo>
                  <a:lnTo>
                    <a:pt x="115" y="130"/>
                  </a:lnTo>
                  <a:lnTo>
                    <a:pt x="94" y="139"/>
                  </a:lnTo>
                  <a:lnTo>
                    <a:pt x="73" y="143"/>
                  </a:lnTo>
                  <a:lnTo>
                    <a:pt x="50" y="139"/>
                  </a:lnTo>
                  <a:lnTo>
                    <a:pt x="31" y="130"/>
                  </a:lnTo>
                  <a:lnTo>
                    <a:pt x="14" y="114"/>
                  </a:lnTo>
                  <a:lnTo>
                    <a:pt x="4" y="9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21" name="Freeform 17"/>
            <p:cNvSpPr>
              <a:spLocks/>
            </p:cNvSpPr>
            <p:nvPr/>
          </p:nvSpPr>
          <p:spPr bwMode="auto">
            <a:xfrm>
              <a:off x="1051" y="1152"/>
              <a:ext cx="72" cy="72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3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3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3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3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22" name="Freeform 18"/>
            <p:cNvSpPr>
              <a:spLocks/>
            </p:cNvSpPr>
            <p:nvPr/>
          </p:nvSpPr>
          <p:spPr bwMode="auto">
            <a:xfrm>
              <a:off x="1626" y="1152"/>
              <a:ext cx="72" cy="72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3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0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0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3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3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3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23" name="Freeform 19"/>
            <p:cNvSpPr>
              <a:spLocks/>
            </p:cNvSpPr>
            <p:nvPr/>
          </p:nvSpPr>
          <p:spPr bwMode="auto">
            <a:xfrm>
              <a:off x="1591" y="1475"/>
              <a:ext cx="72" cy="72"/>
            </a:xfrm>
            <a:custGeom>
              <a:avLst/>
              <a:gdLst>
                <a:gd name="T0" fmla="*/ 0 w 144"/>
                <a:gd name="T1" fmla="*/ 70 h 143"/>
                <a:gd name="T2" fmla="*/ 4 w 144"/>
                <a:gd name="T3" fmla="*/ 47 h 143"/>
                <a:gd name="T4" fmla="*/ 13 w 144"/>
                <a:gd name="T5" fmla="*/ 28 h 143"/>
                <a:gd name="T6" fmla="*/ 29 w 144"/>
                <a:gd name="T7" fmla="*/ 13 h 143"/>
                <a:gd name="T8" fmla="*/ 50 w 144"/>
                <a:gd name="T9" fmla="*/ 2 h 143"/>
                <a:gd name="T10" fmla="*/ 71 w 144"/>
                <a:gd name="T11" fmla="*/ 0 h 143"/>
                <a:gd name="T12" fmla="*/ 94 w 144"/>
                <a:gd name="T13" fmla="*/ 2 h 143"/>
                <a:gd name="T14" fmla="*/ 113 w 144"/>
                <a:gd name="T15" fmla="*/ 13 h 143"/>
                <a:gd name="T16" fmla="*/ 130 w 144"/>
                <a:gd name="T17" fmla="*/ 28 h 143"/>
                <a:gd name="T18" fmla="*/ 140 w 144"/>
                <a:gd name="T19" fmla="*/ 47 h 143"/>
                <a:gd name="T20" fmla="*/ 144 w 144"/>
                <a:gd name="T21" fmla="*/ 70 h 143"/>
                <a:gd name="T22" fmla="*/ 140 w 144"/>
                <a:gd name="T23" fmla="*/ 93 h 143"/>
                <a:gd name="T24" fmla="*/ 130 w 144"/>
                <a:gd name="T25" fmla="*/ 112 h 143"/>
                <a:gd name="T26" fmla="*/ 113 w 144"/>
                <a:gd name="T27" fmla="*/ 128 h 143"/>
                <a:gd name="T28" fmla="*/ 94 w 144"/>
                <a:gd name="T29" fmla="*/ 139 h 143"/>
                <a:gd name="T30" fmla="*/ 71 w 144"/>
                <a:gd name="T31" fmla="*/ 143 h 143"/>
                <a:gd name="T32" fmla="*/ 50 w 144"/>
                <a:gd name="T33" fmla="*/ 139 h 143"/>
                <a:gd name="T34" fmla="*/ 29 w 144"/>
                <a:gd name="T35" fmla="*/ 128 h 143"/>
                <a:gd name="T36" fmla="*/ 13 w 144"/>
                <a:gd name="T37" fmla="*/ 112 h 143"/>
                <a:gd name="T38" fmla="*/ 4 w 144"/>
                <a:gd name="T39" fmla="*/ 93 h 143"/>
                <a:gd name="T40" fmla="*/ 0 w 144"/>
                <a:gd name="T41" fmla="*/ 7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3">
                  <a:moveTo>
                    <a:pt x="0" y="70"/>
                  </a:moveTo>
                  <a:lnTo>
                    <a:pt x="4" y="47"/>
                  </a:lnTo>
                  <a:lnTo>
                    <a:pt x="13" y="28"/>
                  </a:lnTo>
                  <a:lnTo>
                    <a:pt x="29" y="13"/>
                  </a:lnTo>
                  <a:lnTo>
                    <a:pt x="50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3"/>
                  </a:lnTo>
                  <a:lnTo>
                    <a:pt x="130" y="28"/>
                  </a:lnTo>
                  <a:lnTo>
                    <a:pt x="140" y="47"/>
                  </a:lnTo>
                  <a:lnTo>
                    <a:pt x="144" y="70"/>
                  </a:lnTo>
                  <a:lnTo>
                    <a:pt x="140" y="93"/>
                  </a:lnTo>
                  <a:lnTo>
                    <a:pt x="130" y="112"/>
                  </a:lnTo>
                  <a:lnTo>
                    <a:pt x="113" y="128"/>
                  </a:lnTo>
                  <a:lnTo>
                    <a:pt x="94" y="139"/>
                  </a:lnTo>
                  <a:lnTo>
                    <a:pt x="71" y="143"/>
                  </a:lnTo>
                  <a:lnTo>
                    <a:pt x="50" y="139"/>
                  </a:lnTo>
                  <a:lnTo>
                    <a:pt x="29" y="128"/>
                  </a:lnTo>
                  <a:lnTo>
                    <a:pt x="13" y="112"/>
                  </a:lnTo>
                  <a:lnTo>
                    <a:pt x="4" y="93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24" name="Freeform 20"/>
            <p:cNvSpPr>
              <a:spLocks/>
            </p:cNvSpPr>
            <p:nvPr/>
          </p:nvSpPr>
          <p:spPr bwMode="auto">
            <a:xfrm>
              <a:off x="907" y="1862"/>
              <a:ext cx="72" cy="71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50 h 144"/>
                <a:gd name="T4" fmla="*/ 14 w 144"/>
                <a:gd name="T5" fmla="*/ 29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29 h 144"/>
                <a:gd name="T18" fmla="*/ 140 w 144"/>
                <a:gd name="T19" fmla="*/ 50 h 144"/>
                <a:gd name="T20" fmla="*/ 144 w 144"/>
                <a:gd name="T21" fmla="*/ 71 h 144"/>
                <a:gd name="T22" fmla="*/ 140 w 144"/>
                <a:gd name="T23" fmla="*/ 94 h 144"/>
                <a:gd name="T24" fmla="*/ 131 w 144"/>
                <a:gd name="T25" fmla="*/ 113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4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0" y="71"/>
                  </a:moveTo>
                  <a:lnTo>
                    <a:pt x="4" y="50"/>
                  </a:lnTo>
                  <a:lnTo>
                    <a:pt x="14" y="29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29"/>
                  </a:lnTo>
                  <a:lnTo>
                    <a:pt x="140" y="50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1" y="113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25" name="Freeform 21"/>
            <p:cNvSpPr>
              <a:spLocks/>
            </p:cNvSpPr>
            <p:nvPr/>
          </p:nvSpPr>
          <p:spPr bwMode="auto">
            <a:xfrm>
              <a:off x="1051" y="1726"/>
              <a:ext cx="72" cy="72"/>
            </a:xfrm>
            <a:custGeom>
              <a:avLst/>
              <a:gdLst>
                <a:gd name="T0" fmla="*/ 0 w 144"/>
                <a:gd name="T1" fmla="*/ 72 h 143"/>
                <a:gd name="T2" fmla="*/ 4 w 144"/>
                <a:gd name="T3" fmla="*/ 49 h 143"/>
                <a:gd name="T4" fmla="*/ 13 w 144"/>
                <a:gd name="T5" fmla="*/ 30 h 143"/>
                <a:gd name="T6" fmla="*/ 31 w 144"/>
                <a:gd name="T7" fmla="*/ 13 h 143"/>
                <a:gd name="T8" fmla="*/ 50 w 144"/>
                <a:gd name="T9" fmla="*/ 4 h 143"/>
                <a:gd name="T10" fmla="*/ 73 w 144"/>
                <a:gd name="T11" fmla="*/ 0 h 143"/>
                <a:gd name="T12" fmla="*/ 94 w 144"/>
                <a:gd name="T13" fmla="*/ 4 h 143"/>
                <a:gd name="T14" fmla="*/ 115 w 144"/>
                <a:gd name="T15" fmla="*/ 13 h 143"/>
                <a:gd name="T16" fmla="*/ 131 w 144"/>
                <a:gd name="T17" fmla="*/ 30 h 143"/>
                <a:gd name="T18" fmla="*/ 140 w 144"/>
                <a:gd name="T19" fmla="*/ 49 h 143"/>
                <a:gd name="T20" fmla="*/ 144 w 144"/>
                <a:gd name="T21" fmla="*/ 72 h 143"/>
                <a:gd name="T22" fmla="*/ 140 w 144"/>
                <a:gd name="T23" fmla="*/ 93 h 143"/>
                <a:gd name="T24" fmla="*/ 131 w 144"/>
                <a:gd name="T25" fmla="*/ 114 h 143"/>
                <a:gd name="T26" fmla="*/ 115 w 144"/>
                <a:gd name="T27" fmla="*/ 130 h 143"/>
                <a:gd name="T28" fmla="*/ 94 w 144"/>
                <a:gd name="T29" fmla="*/ 139 h 143"/>
                <a:gd name="T30" fmla="*/ 73 w 144"/>
                <a:gd name="T31" fmla="*/ 143 h 143"/>
                <a:gd name="T32" fmla="*/ 50 w 144"/>
                <a:gd name="T33" fmla="*/ 139 h 143"/>
                <a:gd name="T34" fmla="*/ 31 w 144"/>
                <a:gd name="T35" fmla="*/ 130 h 143"/>
                <a:gd name="T36" fmla="*/ 13 w 144"/>
                <a:gd name="T37" fmla="*/ 114 h 143"/>
                <a:gd name="T38" fmla="*/ 4 w 144"/>
                <a:gd name="T39" fmla="*/ 93 h 143"/>
                <a:gd name="T40" fmla="*/ 0 w 144"/>
                <a:gd name="T41" fmla="*/ 7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3">
                  <a:moveTo>
                    <a:pt x="0" y="72"/>
                  </a:moveTo>
                  <a:lnTo>
                    <a:pt x="4" y="49"/>
                  </a:lnTo>
                  <a:lnTo>
                    <a:pt x="13" y="30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0"/>
                  </a:lnTo>
                  <a:lnTo>
                    <a:pt x="140" y="49"/>
                  </a:lnTo>
                  <a:lnTo>
                    <a:pt x="144" y="72"/>
                  </a:lnTo>
                  <a:lnTo>
                    <a:pt x="140" y="93"/>
                  </a:lnTo>
                  <a:lnTo>
                    <a:pt x="131" y="114"/>
                  </a:lnTo>
                  <a:lnTo>
                    <a:pt x="115" y="130"/>
                  </a:lnTo>
                  <a:lnTo>
                    <a:pt x="94" y="139"/>
                  </a:lnTo>
                  <a:lnTo>
                    <a:pt x="73" y="143"/>
                  </a:lnTo>
                  <a:lnTo>
                    <a:pt x="50" y="139"/>
                  </a:lnTo>
                  <a:lnTo>
                    <a:pt x="31" y="130"/>
                  </a:lnTo>
                  <a:lnTo>
                    <a:pt x="13" y="114"/>
                  </a:lnTo>
                  <a:lnTo>
                    <a:pt x="4" y="9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26" name="Line 22"/>
            <p:cNvSpPr>
              <a:spLocks noChangeShapeType="1"/>
            </p:cNvSpPr>
            <p:nvPr/>
          </p:nvSpPr>
          <p:spPr bwMode="auto">
            <a:xfrm>
              <a:off x="1087" y="1188"/>
              <a:ext cx="144" cy="2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27" name="Freeform 23"/>
            <p:cNvSpPr>
              <a:spLocks/>
            </p:cNvSpPr>
            <p:nvPr/>
          </p:nvSpPr>
          <p:spPr bwMode="auto">
            <a:xfrm>
              <a:off x="944" y="1188"/>
              <a:ext cx="1007" cy="709"/>
            </a:xfrm>
            <a:custGeom>
              <a:avLst/>
              <a:gdLst>
                <a:gd name="T0" fmla="*/ 576 w 2014"/>
                <a:gd name="T1" fmla="*/ 574 h 1417"/>
                <a:gd name="T2" fmla="*/ 288 w 2014"/>
                <a:gd name="T3" fmla="*/ 1147 h 1417"/>
                <a:gd name="T4" fmla="*/ 0 w 2014"/>
                <a:gd name="T5" fmla="*/ 1417 h 1417"/>
                <a:gd name="T6" fmla="*/ 1366 w 2014"/>
                <a:gd name="T7" fmla="*/ 644 h 1417"/>
                <a:gd name="T8" fmla="*/ 1711 w 2014"/>
                <a:gd name="T9" fmla="*/ 1147 h 1417"/>
                <a:gd name="T10" fmla="*/ 1439 w 2014"/>
                <a:gd name="T11" fmla="*/ 1417 h 1417"/>
                <a:gd name="T12" fmla="*/ 2014 w 2014"/>
                <a:gd name="T13" fmla="*/ 1147 h 1417"/>
                <a:gd name="T14" fmla="*/ 1439 w 2014"/>
                <a:gd name="T15" fmla="*/ 0 h 1417"/>
                <a:gd name="T16" fmla="*/ 288 w 2014"/>
                <a:gd name="T1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4" h="1417">
                  <a:moveTo>
                    <a:pt x="576" y="574"/>
                  </a:moveTo>
                  <a:lnTo>
                    <a:pt x="288" y="1147"/>
                  </a:lnTo>
                  <a:lnTo>
                    <a:pt x="0" y="1417"/>
                  </a:lnTo>
                  <a:lnTo>
                    <a:pt x="1366" y="644"/>
                  </a:lnTo>
                  <a:lnTo>
                    <a:pt x="1711" y="1147"/>
                  </a:lnTo>
                  <a:lnTo>
                    <a:pt x="1439" y="1417"/>
                  </a:lnTo>
                  <a:lnTo>
                    <a:pt x="2014" y="1147"/>
                  </a:lnTo>
                  <a:lnTo>
                    <a:pt x="1439" y="0"/>
                  </a:lnTo>
                  <a:lnTo>
                    <a:pt x="28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42" name="Rectangle 38"/>
            <p:cNvSpPr>
              <a:spLocks noChangeArrowheads="1"/>
            </p:cNvSpPr>
            <p:nvPr/>
          </p:nvSpPr>
          <p:spPr bwMode="auto">
            <a:xfrm>
              <a:off x="1128" y="2011"/>
              <a:ext cx="51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charset="0"/>
                </a:rPr>
                <a:t>Output tour</a:t>
              </a:r>
              <a:endParaRPr lang="en-US"/>
            </a:p>
          </p:txBody>
        </p:sp>
        <p:sp>
          <p:nvSpPr>
            <p:cNvPr id="226343" name="Rectangle 39"/>
            <p:cNvSpPr>
              <a:spLocks noChangeArrowheads="1"/>
            </p:cNvSpPr>
            <p:nvPr/>
          </p:nvSpPr>
          <p:spPr bwMode="auto">
            <a:xfrm>
              <a:off x="1648" y="2011"/>
              <a:ext cx="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Times New Roman" charset="0"/>
                </a:rPr>
                <a:t> T</a:t>
              </a:r>
              <a:endParaRPr lang="en-US"/>
            </a:p>
          </p:txBody>
        </p:sp>
      </p:grpSp>
      <p:grpSp>
        <p:nvGrpSpPr>
          <p:cNvPr id="226370" name="Group 66"/>
          <p:cNvGrpSpPr>
            <a:grpSpLocks/>
          </p:cNvGrpSpPr>
          <p:nvPr/>
        </p:nvGrpSpPr>
        <p:grpSpPr bwMode="auto">
          <a:xfrm>
            <a:off x="1246188" y="1828800"/>
            <a:ext cx="1878012" cy="1760538"/>
            <a:chOff x="864" y="2388"/>
            <a:chExt cx="1183" cy="1109"/>
          </a:xfrm>
        </p:grpSpPr>
        <p:sp>
          <p:nvSpPr>
            <p:cNvPr id="226338" name="Rectangle 34"/>
            <p:cNvSpPr>
              <a:spLocks noChangeArrowheads="1"/>
            </p:cNvSpPr>
            <p:nvPr/>
          </p:nvSpPr>
          <p:spPr bwMode="auto">
            <a:xfrm>
              <a:off x="919" y="3363"/>
              <a:ext cx="45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charset="0"/>
                </a:rPr>
                <a:t>Euler tour</a:t>
              </a:r>
              <a:endParaRPr lang="en-US"/>
            </a:p>
          </p:txBody>
        </p:sp>
        <p:sp>
          <p:nvSpPr>
            <p:cNvPr id="226339" name="Rectangle 35"/>
            <p:cNvSpPr>
              <a:spLocks noChangeArrowheads="1"/>
            </p:cNvSpPr>
            <p:nvPr/>
          </p:nvSpPr>
          <p:spPr bwMode="auto">
            <a:xfrm>
              <a:off x="1371" y="3363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Times New Roman" charset="0"/>
                </a:rPr>
                <a:t> P </a:t>
              </a:r>
              <a:endParaRPr lang="en-US"/>
            </a:p>
          </p:txBody>
        </p:sp>
        <p:sp>
          <p:nvSpPr>
            <p:cNvPr id="226340" name="Rectangle 36"/>
            <p:cNvSpPr>
              <a:spLocks noChangeArrowheads="1"/>
            </p:cNvSpPr>
            <p:nvPr/>
          </p:nvSpPr>
          <p:spPr bwMode="auto">
            <a:xfrm>
              <a:off x="1496" y="3363"/>
              <a:ext cx="3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charset="0"/>
                </a:rPr>
                <a:t>of MST </a:t>
              </a:r>
              <a:endParaRPr lang="en-US"/>
            </a:p>
          </p:txBody>
        </p:sp>
        <p:sp>
          <p:nvSpPr>
            <p:cNvPr id="226341" name="Rectangle 37"/>
            <p:cNvSpPr>
              <a:spLocks noChangeArrowheads="1"/>
            </p:cNvSpPr>
            <p:nvPr/>
          </p:nvSpPr>
          <p:spPr bwMode="auto">
            <a:xfrm>
              <a:off x="1875" y="336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Times New Roman" charset="0"/>
                </a:rPr>
                <a:t>M</a:t>
              </a:r>
              <a:endParaRPr lang="en-US"/>
            </a:p>
          </p:txBody>
        </p:sp>
        <p:sp>
          <p:nvSpPr>
            <p:cNvPr id="226346" name="Freeform 42"/>
            <p:cNvSpPr>
              <a:spLocks/>
            </p:cNvSpPr>
            <p:nvPr/>
          </p:nvSpPr>
          <p:spPr bwMode="auto">
            <a:xfrm>
              <a:off x="1196" y="2730"/>
              <a:ext cx="71" cy="71"/>
            </a:xfrm>
            <a:custGeom>
              <a:avLst/>
              <a:gdLst>
                <a:gd name="T0" fmla="*/ 0 w 144"/>
                <a:gd name="T1" fmla="*/ 72 h 143"/>
                <a:gd name="T2" fmla="*/ 4 w 144"/>
                <a:gd name="T3" fmla="*/ 49 h 143"/>
                <a:gd name="T4" fmla="*/ 13 w 144"/>
                <a:gd name="T5" fmla="*/ 30 h 143"/>
                <a:gd name="T6" fmla="*/ 31 w 144"/>
                <a:gd name="T7" fmla="*/ 13 h 143"/>
                <a:gd name="T8" fmla="*/ 50 w 144"/>
                <a:gd name="T9" fmla="*/ 3 h 143"/>
                <a:gd name="T10" fmla="*/ 73 w 144"/>
                <a:gd name="T11" fmla="*/ 0 h 143"/>
                <a:gd name="T12" fmla="*/ 94 w 144"/>
                <a:gd name="T13" fmla="*/ 3 h 143"/>
                <a:gd name="T14" fmla="*/ 115 w 144"/>
                <a:gd name="T15" fmla="*/ 13 h 143"/>
                <a:gd name="T16" fmla="*/ 131 w 144"/>
                <a:gd name="T17" fmla="*/ 30 h 143"/>
                <a:gd name="T18" fmla="*/ 140 w 144"/>
                <a:gd name="T19" fmla="*/ 49 h 143"/>
                <a:gd name="T20" fmla="*/ 144 w 144"/>
                <a:gd name="T21" fmla="*/ 72 h 143"/>
                <a:gd name="T22" fmla="*/ 140 w 144"/>
                <a:gd name="T23" fmla="*/ 93 h 143"/>
                <a:gd name="T24" fmla="*/ 131 w 144"/>
                <a:gd name="T25" fmla="*/ 114 h 143"/>
                <a:gd name="T26" fmla="*/ 115 w 144"/>
                <a:gd name="T27" fmla="*/ 130 h 143"/>
                <a:gd name="T28" fmla="*/ 94 w 144"/>
                <a:gd name="T29" fmla="*/ 139 h 143"/>
                <a:gd name="T30" fmla="*/ 73 w 144"/>
                <a:gd name="T31" fmla="*/ 143 h 143"/>
                <a:gd name="T32" fmla="*/ 50 w 144"/>
                <a:gd name="T33" fmla="*/ 139 h 143"/>
                <a:gd name="T34" fmla="*/ 31 w 144"/>
                <a:gd name="T35" fmla="*/ 130 h 143"/>
                <a:gd name="T36" fmla="*/ 13 w 144"/>
                <a:gd name="T37" fmla="*/ 114 h 143"/>
                <a:gd name="T38" fmla="*/ 4 w 144"/>
                <a:gd name="T39" fmla="*/ 93 h 143"/>
                <a:gd name="T40" fmla="*/ 0 w 144"/>
                <a:gd name="T41" fmla="*/ 7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3">
                  <a:moveTo>
                    <a:pt x="0" y="72"/>
                  </a:moveTo>
                  <a:lnTo>
                    <a:pt x="4" y="49"/>
                  </a:lnTo>
                  <a:lnTo>
                    <a:pt x="13" y="30"/>
                  </a:lnTo>
                  <a:lnTo>
                    <a:pt x="31" y="13"/>
                  </a:lnTo>
                  <a:lnTo>
                    <a:pt x="50" y="3"/>
                  </a:lnTo>
                  <a:lnTo>
                    <a:pt x="73" y="0"/>
                  </a:lnTo>
                  <a:lnTo>
                    <a:pt x="94" y="3"/>
                  </a:lnTo>
                  <a:lnTo>
                    <a:pt x="115" y="13"/>
                  </a:lnTo>
                  <a:lnTo>
                    <a:pt x="131" y="30"/>
                  </a:lnTo>
                  <a:lnTo>
                    <a:pt x="140" y="49"/>
                  </a:lnTo>
                  <a:lnTo>
                    <a:pt x="144" y="72"/>
                  </a:lnTo>
                  <a:lnTo>
                    <a:pt x="140" y="93"/>
                  </a:lnTo>
                  <a:lnTo>
                    <a:pt x="131" y="114"/>
                  </a:lnTo>
                  <a:lnTo>
                    <a:pt x="115" y="130"/>
                  </a:lnTo>
                  <a:lnTo>
                    <a:pt x="94" y="139"/>
                  </a:lnTo>
                  <a:lnTo>
                    <a:pt x="73" y="143"/>
                  </a:lnTo>
                  <a:lnTo>
                    <a:pt x="50" y="139"/>
                  </a:lnTo>
                  <a:lnTo>
                    <a:pt x="31" y="130"/>
                  </a:lnTo>
                  <a:lnTo>
                    <a:pt x="13" y="114"/>
                  </a:lnTo>
                  <a:lnTo>
                    <a:pt x="4" y="9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47" name="Freeform 43"/>
            <p:cNvSpPr>
              <a:spLocks/>
            </p:cNvSpPr>
            <p:nvPr/>
          </p:nvSpPr>
          <p:spPr bwMode="auto">
            <a:xfrm>
              <a:off x="1915" y="3017"/>
              <a:ext cx="72" cy="71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3 w 144"/>
                <a:gd name="T5" fmla="*/ 31 h 144"/>
                <a:gd name="T6" fmla="*/ 30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0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0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0 w 144"/>
                <a:gd name="T35" fmla="*/ 130 h 144"/>
                <a:gd name="T36" fmla="*/ 13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3" y="31"/>
                  </a:lnTo>
                  <a:lnTo>
                    <a:pt x="30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0" y="130"/>
                  </a:lnTo>
                  <a:lnTo>
                    <a:pt x="13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48" name="Freeform 44"/>
            <p:cNvSpPr>
              <a:spLocks/>
            </p:cNvSpPr>
            <p:nvPr/>
          </p:nvSpPr>
          <p:spPr bwMode="auto">
            <a:xfrm>
              <a:off x="1627" y="3152"/>
              <a:ext cx="72" cy="72"/>
            </a:xfrm>
            <a:custGeom>
              <a:avLst/>
              <a:gdLst>
                <a:gd name="T0" fmla="*/ 0 w 144"/>
                <a:gd name="T1" fmla="*/ 71 h 143"/>
                <a:gd name="T2" fmla="*/ 4 w 144"/>
                <a:gd name="T3" fmla="*/ 50 h 143"/>
                <a:gd name="T4" fmla="*/ 14 w 144"/>
                <a:gd name="T5" fmla="*/ 29 h 143"/>
                <a:gd name="T6" fmla="*/ 31 w 144"/>
                <a:gd name="T7" fmla="*/ 13 h 143"/>
                <a:gd name="T8" fmla="*/ 50 w 144"/>
                <a:gd name="T9" fmla="*/ 4 h 143"/>
                <a:gd name="T10" fmla="*/ 73 w 144"/>
                <a:gd name="T11" fmla="*/ 0 h 143"/>
                <a:gd name="T12" fmla="*/ 94 w 144"/>
                <a:gd name="T13" fmla="*/ 4 h 143"/>
                <a:gd name="T14" fmla="*/ 115 w 144"/>
                <a:gd name="T15" fmla="*/ 13 h 143"/>
                <a:gd name="T16" fmla="*/ 131 w 144"/>
                <a:gd name="T17" fmla="*/ 29 h 143"/>
                <a:gd name="T18" fmla="*/ 140 w 144"/>
                <a:gd name="T19" fmla="*/ 50 h 143"/>
                <a:gd name="T20" fmla="*/ 144 w 144"/>
                <a:gd name="T21" fmla="*/ 71 h 143"/>
                <a:gd name="T22" fmla="*/ 140 w 144"/>
                <a:gd name="T23" fmla="*/ 94 h 143"/>
                <a:gd name="T24" fmla="*/ 131 w 144"/>
                <a:gd name="T25" fmla="*/ 115 h 143"/>
                <a:gd name="T26" fmla="*/ 115 w 144"/>
                <a:gd name="T27" fmla="*/ 130 h 143"/>
                <a:gd name="T28" fmla="*/ 94 w 144"/>
                <a:gd name="T29" fmla="*/ 140 h 143"/>
                <a:gd name="T30" fmla="*/ 73 w 144"/>
                <a:gd name="T31" fmla="*/ 143 h 143"/>
                <a:gd name="T32" fmla="*/ 50 w 144"/>
                <a:gd name="T33" fmla="*/ 140 h 143"/>
                <a:gd name="T34" fmla="*/ 31 w 144"/>
                <a:gd name="T35" fmla="*/ 130 h 143"/>
                <a:gd name="T36" fmla="*/ 14 w 144"/>
                <a:gd name="T37" fmla="*/ 115 h 143"/>
                <a:gd name="T38" fmla="*/ 4 w 144"/>
                <a:gd name="T39" fmla="*/ 94 h 143"/>
                <a:gd name="T40" fmla="*/ 0 w 144"/>
                <a:gd name="T41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3">
                  <a:moveTo>
                    <a:pt x="0" y="71"/>
                  </a:moveTo>
                  <a:lnTo>
                    <a:pt x="4" y="50"/>
                  </a:lnTo>
                  <a:lnTo>
                    <a:pt x="14" y="29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29"/>
                  </a:lnTo>
                  <a:lnTo>
                    <a:pt x="140" y="50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3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49" name="Freeform 45"/>
            <p:cNvSpPr>
              <a:spLocks/>
            </p:cNvSpPr>
            <p:nvPr/>
          </p:nvSpPr>
          <p:spPr bwMode="auto">
            <a:xfrm>
              <a:off x="1763" y="3017"/>
              <a:ext cx="72" cy="71"/>
            </a:xfrm>
            <a:custGeom>
              <a:avLst/>
              <a:gdLst>
                <a:gd name="T0" fmla="*/ 0 w 143"/>
                <a:gd name="T1" fmla="*/ 73 h 144"/>
                <a:gd name="T2" fmla="*/ 3 w 143"/>
                <a:gd name="T3" fmla="*/ 50 h 144"/>
                <a:gd name="T4" fmla="*/ 13 w 143"/>
                <a:gd name="T5" fmla="*/ 31 h 144"/>
                <a:gd name="T6" fmla="*/ 30 w 143"/>
                <a:gd name="T7" fmla="*/ 14 h 144"/>
                <a:gd name="T8" fmla="*/ 50 w 143"/>
                <a:gd name="T9" fmla="*/ 4 h 144"/>
                <a:gd name="T10" fmla="*/ 73 w 143"/>
                <a:gd name="T11" fmla="*/ 0 h 144"/>
                <a:gd name="T12" fmla="*/ 94 w 143"/>
                <a:gd name="T13" fmla="*/ 4 h 144"/>
                <a:gd name="T14" fmla="*/ 115 w 143"/>
                <a:gd name="T15" fmla="*/ 14 h 144"/>
                <a:gd name="T16" fmla="*/ 130 w 143"/>
                <a:gd name="T17" fmla="*/ 31 h 144"/>
                <a:gd name="T18" fmla="*/ 140 w 143"/>
                <a:gd name="T19" fmla="*/ 50 h 144"/>
                <a:gd name="T20" fmla="*/ 143 w 143"/>
                <a:gd name="T21" fmla="*/ 73 h 144"/>
                <a:gd name="T22" fmla="*/ 140 w 143"/>
                <a:gd name="T23" fmla="*/ 94 h 144"/>
                <a:gd name="T24" fmla="*/ 130 w 143"/>
                <a:gd name="T25" fmla="*/ 115 h 144"/>
                <a:gd name="T26" fmla="*/ 115 w 143"/>
                <a:gd name="T27" fmla="*/ 130 h 144"/>
                <a:gd name="T28" fmla="*/ 94 w 143"/>
                <a:gd name="T29" fmla="*/ 140 h 144"/>
                <a:gd name="T30" fmla="*/ 73 w 143"/>
                <a:gd name="T31" fmla="*/ 144 h 144"/>
                <a:gd name="T32" fmla="*/ 50 w 143"/>
                <a:gd name="T33" fmla="*/ 140 h 144"/>
                <a:gd name="T34" fmla="*/ 30 w 143"/>
                <a:gd name="T35" fmla="*/ 130 h 144"/>
                <a:gd name="T36" fmla="*/ 13 w 143"/>
                <a:gd name="T37" fmla="*/ 115 h 144"/>
                <a:gd name="T38" fmla="*/ 3 w 143"/>
                <a:gd name="T39" fmla="*/ 94 h 144"/>
                <a:gd name="T40" fmla="*/ 0 w 143"/>
                <a:gd name="T41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3" h="144">
                  <a:moveTo>
                    <a:pt x="0" y="73"/>
                  </a:moveTo>
                  <a:lnTo>
                    <a:pt x="3" y="50"/>
                  </a:lnTo>
                  <a:lnTo>
                    <a:pt x="13" y="31"/>
                  </a:lnTo>
                  <a:lnTo>
                    <a:pt x="30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3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0" y="130"/>
                  </a:lnTo>
                  <a:lnTo>
                    <a:pt x="13" y="115"/>
                  </a:lnTo>
                  <a:lnTo>
                    <a:pt x="3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50" name="Freeform 46"/>
            <p:cNvSpPr>
              <a:spLocks/>
            </p:cNvSpPr>
            <p:nvPr/>
          </p:nvSpPr>
          <p:spPr bwMode="auto">
            <a:xfrm>
              <a:off x="1052" y="2443"/>
              <a:ext cx="72" cy="72"/>
            </a:xfrm>
            <a:custGeom>
              <a:avLst/>
              <a:gdLst>
                <a:gd name="T0" fmla="*/ 0 w 144"/>
                <a:gd name="T1" fmla="*/ 72 h 143"/>
                <a:gd name="T2" fmla="*/ 4 w 144"/>
                <a:gd name="T3" fmla="*/ 49 h 143"/>
                <a:gd name="T4" fmla="*/ 14 w 144"/>
                <a:gd name="T5" fmla="*/ 30 h 143"/>
                <a:gd name="T6" fmla="*/ 31 w 144"/>
                <a:gd name="T7" fmla="*/ 13 h 143"/>
                <a:gd name="T8" fmla="*/ 50 w 144"/>
                <a:gd name="T9" fmla="*/ 4 h 143"/>
                <a:gd name="T10" fmla="*/ 73 w 144"/>
                <a:gd name="T11" fmla="*/ 0 h 143"/>
                <a:gd name="T12" fmla="*/ 94 w 144"/>
                <a:gd name="T13" fmla="*/ 4 h 143"/>
                <a:gd name="T14" fmla="*/ 115 w 144"/>
                <a:gd name="T15" fmla="*/ 13 h 143"/>
                <a:gd name="T16" fmla="*/ 131 w 144"/>
                <a:gd name="T17" fmla="*/ 30 h 143"/>
                <a:gd name="T18" fmla="*/ 140 w 144"/>
                <a:gd name="T19" fmla="*/ 49 h 143"/>
                <a:gd name="T20" fmla="*/ 144 w 144"/>
                <a:gd name="T21" fmla="*/ 72 h 143"/>
                <a:gd name="T22" fmla="*/ 140 w 144"/>
                <a:gd name="T23" fmla="*/ 93 h 143"/>
                <a:gd name="T24" fmla="*/ 131 w 144"/>
                <a:gd name="T25" fmla="*/ 115 h 143"/>
                <a:gd name="T26" fmla="*/ 115 w 144"/>
                <a:gd name="T27" fmla="*/ 130 h 143"/>
                <a:gd name="T28" fmla="*/ 94 w 144"/>
                <a:gd name="T29" fmla="*/ 139 h 143"/>
                <a:gd name="T30" fmla="*/ 73 w 144"/>
                <a:gd name="T31" fmla="*/ 143 h 143"/>
                <a:gd name="T32" fmla="*/ 50 w 144"/>
                <a:gd name="T33" fmla="*/ 139 h 143"/>
                <a:gd name="T34" fmla="*/ 31 w 144"/>
                <a:gd name="T35" fmla="*/ 130 h 143"/>
                <a:gd name="T36" fmla="*/ 14 w 144"/>
                <a:gd name="T37" fmla="*/ 115 h 143"/>
                <a:gd name="T38" fmla="*/ 4 w 144"/>
                <a:gd name="T39" fmla="*/ 93 h 143"/>
                <a:gd name="T40" fmla="*/ 0 w 144"/>
                <a:gd name="T41" fmla="*/ 7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3">
                  <a:moveTo>
                    <a:pt x="0" y="72"/>
                  </a:moveTo>
                  <a:lnTo>
                    <a:pt x="4" y="49"/>
                  </a:lnTo>
                  <a:lnTo>
                    <a:pt x="14" y="30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0"/>
                  </a:lnTo>
                  <a:lnTo>
                    <a:pt x="140" y="49"/>
                  </a:lnTo>
                  <a:lnTo>
                    <a:pt x="144" y="72"/>
                  </a:lnTo>
                  <a:lnTo>
                    <a:pt x="140" y="93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39"/>
                  </a:lnTo>
                  <a:lnTo>
                    <a:pt x="73" y="143"/>
                  </a:lnTo>
                  <a:lnTo>
                    <a:pt x="50" y="139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51" name="Freeform 47"/>
            <p:cNvSpPr>
              <a:spLocks/>
            </p:cNvSpPr>
            <p:nvPr/>
          </p:nvSpPr>
          <p:spPr bwMode="auto">
            <a:xfrm>
              <a:off x="1627" y="2443"/>
              <a:ext cx="72" cy="72"/>
            </a:xfrm>
            <a:custGeom>
              <a:avLst/>
              <a:gdLst>
                <a:gd name="T0" fmla="*/ 0 w 144"/>
                <a:gd name="T1" fmla="*/ 72 h 143"/>
                <a:gd name="T2" fmla="*/ 4 w 144"/>
                <a:gd name="T3" fmla="*/ 49 h 143"/>
                <a:gd name="T4" fmla="*/ 14 w 144"/>
                <a:gd name="T5" fmla="*/ 30 h 143"/>
                <a:gd name="T6" fmla="*/ 31 w 144"/>
                <a:gd name="T7" fmla="*/ 13 h 143"/>
                <a:gd name="T8" fmla="*/ 50 w 144"/>
                <a:gd name="T9" fmla="*/ 4 h 143"/>
                <a:gd name="T10" fmla="*/ 73 w 144"/>
                <a:gd name="T11" fmla="*/ 0 h 143"/>
                <a:gd name="T12" fmla="*/ 94 w 144"/>
                <a:gd name="T13" fmla="*/ 4 h 143"/>
                <a:gd name="T14" fmla="*/ 115 w 144"/>
                <a:gd name="T15" fmla="*/ 13 h 143"/>
                <a:gd name="T16" fmla="*/ 131 w 144"/>
                <a:gd name="T17" fmla="*/ 30 h 143"/>
                <a:gd name="T18" fmla="*/ 140 w 144"/>
                <a:gd name="T19" fmla="*/ 49 h 143"/>
                <a:gd name="T20" fmla="*/ 144 w 144"/>
                <a:gd name="T21" fmla="*/ 72 h 143"/>
                <a:gd name="T22" fmla="*/ 140 w 144"/>
                <a:gd name="T23" fmla="*/ 93 h 143"/>
                <a:gd name="T24" fmla="*/ 131 w 144"/>
                <a:gd name="T25" fmla="*/ 115 h 143"/>
                <a:gd name="T26" fmla="*/ 115 w 144"/>
                <a:gd name="T27" fmla="*/ 130 h 143"/>
                <a:gd name="T28" fmla="*/ 94 w 144"/>
                <a:gd name="T29" fmla="*/ 139 h 143"/>
                <a:gd name="T30" fmla="*/ 73 w 144"/>
                <a:gd name="T31" fmla="*/ 143 h 143"/>
                <a:gd name="T32" fmla="*/ 50 w 144"/>
                <a:gd name="T33" fmla="*/ 139 h 143"/>
                <a:gd name="T34" fmla="*/ 31 w 144"/>
                <a:gd name="T35" fmla="*/ 130 h 143"/>
                <a:gd name="T36" fmla="*/ 14 w 144"/>
                <a:gd name="T37" fmla="*/ 115 h 143"/>
                <a:gd name="T38" fmla="*/ 4 w 144"/>
                <a:gd name="T39" fmla="*/ 93 h 143"/>
                <a:gd name="T40" fmla="*/ 0 w 144"/>
                <a:gd name="T41" fmla="*/ 7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3">
                  <a:moveTo>
                    <a:pt x="0" y="72"/>
                  </a:moveTo>
                  <a:lnTo>
                    <a:pt x="4" y="49"/>
                  </a:lnTo>
                  <a:lnTo>
                    <a:pt x="14" y="30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0"/>
                  </a:lnTo>
                  <a:lnTo>
                    <a:pt x="140" y="49"/>
                  </a:lnTo>
                  <a:lnTo>
                    <a:pt x="144" y="72"/>
                  </a:lnTo>
                  <a:lnTo>
                    <a:pt x="140" y="93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39"/>
                  </a:lnTo>
                  <a:lnTo>
                    <a:pt x="73" y="143"/>
                  </a:lnTo>
                  <a:lnTo>
                    <a:pt x="50" y="139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52" name="Freeform 48"/>
            <p:cNvSpPr>
              <a:spLocks/>
            </p:cNvSpPr>
            <p:nvPr/>
          </p:nvSpPr>
          <p:spPr bwMode="auto">
            <a:xfrm>
              <a:off x="1592" y="2766"/>
              <a:ext cx="72" cy="72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50 h 144"/>
                <a:gd name="T4" fmla="*/ 14 w 144"/>
                <a:gd name="T5" fmla="*/ 29 h 144"/>
                <a:gd name="T6" fmla="*/ 29 w 144"/>
                <a:gd name="T7" fmla="*/ 14 h 144"/>
                <a:gd name="T8" fmla="*/ 50 w 144"/>
                <a:gd name="T9" fmla="*/ 4 h 144"/>
                <a:gd name="T10" fmla="*/ 71 w 144"/>
                <a:gd name="T11" fmla="*/ 0 h 144"/>
                <a:gd name="T12" fmla="*/ 94 w 144"/>
                <a:gd name="T13" fmla="*/ 4 h 144"/>
                <a:gd name="T14" fmla="*/ 113 w 144"/>
                <a:gd name="T15" fmla="*/ 14 h 144"/>
                <a:gd name="T16" fmla="*/ 131 w 144"/>
                <a:gd name="T17" fmla="*/ 29 h 144"/>
                <a:gd name="T18" fmla="*/ 140 w 144"/>
                <a:gd name="T19" fmla="*/ 50 h 144"/>
                <a:gd name="T20" fmla="*/ 144 w 144"/>
                <a:gd name="T21" fmla="*/ 71 h 144"/>
                <a:gd name="T22" fmla="*/ 140 w 144"/>
                <a:gd name="T23" fmla="*/ 94 h 144"/>
                <a:gd name="T24" fmla="*/ 131 w 144"/>
                <a:gd name="T25" fmla="*/ 113 h 144"/>
                <a:gd name="T26" fmla="*/ 113 w 144"/>
                <a:gd name="T27" fmla="*/ 130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30 h 144"/>
                <a:gd name="T36" fmla="*/ 14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0" y="71"/>
                  </a:moveTo>
                  <a:lnTo>
                    <a:pt x="4" y="50"/>
                  </a:lnTo>
                  <a:lnTo>
                    <a:pt x="14" y="29"/>
                  </a:lnTo>
                  <a:lnTo>
                    <a:pt x="29" y="14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3" y="14"/>
                  </a:lnTo>
                  <a:lnTo>
                    <a:pt x="131" y="29"/>
                  </a:lnTo>
                  <a:lnTo>
                    <a:pt x="140" y="50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1" y="113"/>
                  </a:lnTo>
                  <a:lnTo>
                    <a:pt x="113" y="130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30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53" name="Freeform 49"/>
            <p:cNvSpPr>
              <a:spLocks/>
            </p:cNvSpPr>
            <p:nvPr/>
          </p:nvSpPr>
          <p:spPr bwMode="auto">
            <a:xfrm>
              <a:off x="908" y="3152"/>
              <a:ext cx="72" cy="72"/>
            </a:xfrm>
            <a:custGeom>
              <a:avLst/>
              <a:gdLst>
                <a:gd name="T0" fmla="*/ 0 w 143"/>
                <a:gd name="T1" fmla="*/ 71 h 143"/>
                <a:gd name="T2" fmla="*/ 3 w 143"/>
                <a:gd name="T3" fmla="*/ 50 h 143"/>
                <a:gd name="T4" fmla="*/ 13 w 143"/>
                <a:gd name="T5" fmla="*/ 29 h 143"/>
                <a:gd name="T6" fmla="*/ 30 w 143"/>
                <a:gd name="T7" fmla="*/ 13 h 143"/>
                <a:gd name="T8" fmla="*/ 49 w 143"/>
                <a:gd name="T9" fmla="*/ 4 h 143"/>
                <a:gd name="T10" fmla="*/ 73 w 143"/>
                <a:gd name="T11" fmla="*/ 0 h 143"/>
                <a:gd name="T12" fmla="*/ 94 w 143"/>
                <a:gd name="T13" fmla="*/ 4 h 143"/>
                <a:gd name="T14" fmla="*/ 115 w 143"/>
                <a:gd name="T15" fmla="*/ 13 h 143"/>
                <a:gd name="T16" fmla="*/ 130 w 143"/>
                <a:gd name="T17" fmla="*/ 29 h 143"/>
                <a:gd name="T18" fmla="*/ 140 w 143"/>
                <a:gd name="T19" fmla="*/ 50 h 143"/>
                <a:gd name="T20" fmla="*/ 143 w 143"/>
                <a:gd name="T21" fmla="*/ 71 h 143"/>
                <a:gd name="T22" fmla="*/ 140 w 143"/>
                <a:gd name="T23" fmla="*/ 94 h 143"/>
                <a:gd name="T24" fmla="*/ 130 w 143"/>
                <a:gd name="T25" fmla="*/ 115 h 143"/>
                <a:gd name="T26" fmla="*/ 115 w 143"/>
                <a:gd name="T27" fmla="*/ 130 h 143"/>
                <a:gd name="T28" fmla="*/ 94 w 143"/>
                <a:gd name="T29" fmla="*/ 140 h 143"/>
                <a:gd name="T30" fmla="*/ 73 w 143"/>
                <a:gd name="T31" fmla="*/ 143 h 143"/>
                <a:gd name="T32" fmla="*/ 49 w 143"/>
                <a:gd name="T33" fmla="*/ 140 h 143"/>
                <a:gd name="T34" fmla="*/ 30 w 143"/>
                <a:gd name="T35" fmla="*/ 130 h 143"/>
                <a:gd name="T36" fmla="*/ 13 w 143"/>
                <a:gd name="T37" fmla="*/ 115 h 143"/>
                <a:gd name="T38" fmla="*/ 3 w 143"/>
                <a:gd name="T39" fmla="*/ 94 h 143"/>
                <a:gd name="T40" fmla="*/ 0 w 143"/>
                <a:gd name="T41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3" h="143">
                  <a:moveTo>
                    <a:pt x="0" y="71"/>
                  </a:moveTo>
                  <a:lnTo>
                    <a:pt x="3" y="50"/>
                  </a:lnTo>
                  <a:lnTo>
                    <a:pt x="13" y="29"/>
                  </a:lnTo>
                  <a:lnTo>
                    <a:pt x="30" y="13"/>
                  </a:lnTo>
                  <a:lnTo>
                    <a:pt x="49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0" y="29"/>
                  </a:lnTo>
                  <a:lnTo>
                    <a:pt x="140" y="50"/>
                  </a:lnTo>
                  <a:lnTo>
                    <a:pt x="143" y="71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3"/>
                  </a:lnTo>
                  <a:lnTo>
                    <a:pt x="49" y="140"/>
                  </a:lnTo>
                  <a:lnTo>
                    <a:pt x="30" y="130"/>
                  </a:lnTo>
                  <a:lnTo>
                    <a:pt x="13" y="115"/>
                  </a:lnTo>
                  <a:lnTo>
                    <a:pt x="3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54" name="Freeform 50"/>
            <p:cNvSpPr>
              <a:spLocks/>
            </p:cNvSpPr>
            <p:nvPr/>
          </p:nvSpPr>
          <p:spPr bwMode="auto">
            <a:xfrm>
              <a:off x="1052" y="3017"/>
              <a:ext cx="72" cy="71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55" name="Freeform 51"/>
            <p:cNvSpPr>
              <a:spLocks/>
            </p:cNvSpPr>
            <p:nvPr/>
          </p:nvSpPr>
          <p:spPr bwMode="auto">
            <a:xfrm>
              <a:off x="944" y="2479"/>
              <a:ext cx="288" cy="709"/>
            </a:xfrm>
            <a:custGeom>
              <a:avLst/>
              <a:gdLst>
                <a:gd name="T0" fmla="*/ 287 w 575"/>
                <a:gd name="T1" fmla="*/ 0 h 1418"/>
                <a:gd name="T2" fmla="*/ 575 w 575"/>
                <a:gd name="T3" fmla="*/ 574 h 1418"/>
                <a:gd name="T4" fmla="*/ 287 w 575"/>
                <a:gd name="T5" fmla="*/ 1148 h 1418"/>
                <a:gd name="T6" fmla="*/ 0 w 575"/>
                <a:gd name="T7" fmla="*/ 1418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1418">
                  <a:moveTo>
                    <a:pt x="287" y="0"/>
                  </a:moveTo>
                  <a:lnTo>
                    <a:pt x="575" y="574"/>
                  </a:lnTo>
                  <a:lnTo>
                    <a:pt x="287" y="1148"/>
                  </a:lnTo>
                  <a:lnTo>
                    <a:pt x="0" y="141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56" name="Freeform 52"/>
            <p:cNvSpPr>
              <a:spLocks/>
            </p:cNvSpPr>
            <p:nvPr/>
          </p:nvSpPr>
          <p:spPr bwMode="auto">
            <a:xfrm>
              <a:off x="1664" y="3053"/>
              <a:ext cx="287" cy="135"/>
            </a:xfrm>
            <a:custGeom>
              <a:avLst/>
              <a:gdLst>
                <a:gd name="T0" fmla="*/ 0 w 576"/>
                <a:gd name="T1" fmla="*/ 270 h 270"/>
                <a:gd name="T2" fmla="*/ 273 w 576"/>
                <a:gd name="T3" fmla="*/ 0 h 270"/>
                <a:gd name="T4" fmla="*/ 576 w 576"/>
                <a:gd name="T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270">
                  <a:moveTo>
                    <a:pt x="0" y="270"/>
                  </a:moveTo>
                  <a:lnTo>
                    <a:pt x="273" y="0"/>
                  </a:lnTo>
                  <a:lnTo>
                    <a:pt x="576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57" name="Freeform 53"/>
            <p:cNvSpPr>
              <a:spLocks/>
            </p:cNvSpPr>
            <p:nvPr/>
          </p:nvSpPr>
          <p:spPr bwMode="auto">
            <a:xfrm>
              <a:off x="1627" y="2479"/>
              <a:ext cx="173" cy="574"/>
            </a:xfrm>
            <a:custGeom>
              <a:avLst/>
              <a:gdLst>
                <a:gd name="T0" fmla="*/ 346 w 346"/>
                <a:gd name="T1" fmla="*/ 1148 h 1148"/>
                <a:gd name="T2" fmla="*/ 0 w 346"/>
                <a:gd name="T3" fmla="*/ 645 h 1148"/>
                <a:gd name="T4" fmla="*/ 73 w 346"/>
                <a:gd name="T5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6" h="1148">
                  <a:moveTo>
                    <a:pt x="346" y="1148"/>
                  </a:moveTo>
                  <a:lnTo>
                    <a:pt x="0" y="645"/>
                  </a:lnTo>
                  <a:lnTo>
                    <a:pt x="73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58" name="Line 54"/>
            <p:cNvSpPr>
              <a:spLocks noChangeShapeType="1"/>
            </p:cNvSpPr>
            <p:nvPr/>
          </p:nvSpPr>
          <p:spPr bwMode="auto">
            <a:xfrm flipH="1" flipV="1">
              <a:off x="1232" y="2766"/>
              <a:ext cx="395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59" name="Freeform 55"/>
            <p:cNvSpPr>
              <a:spLocks/>
            </p:cNvSpPr>
            <p:nvPr/>
          </p:nvSpPr>
          <p:spPr bwMode="auto">
            <a:xfrm>
              <a:off x="864" y="2388"/>
              <a:ext cx="1183" cy="897"/>
            </a:xfrm>
            <a:custGeom>
              <a:avLst/>
              <a:gdLst>
                <a:gd name="T0" fmla="*/ 466 w 2367"/>
                <a:gd name="T1" fmla="*/ 447 h 1794"/>
                <a:gd name="T2" fmla="*/ 560 w 2367"/>
                <a:gd name="T3" fmla="*/ 730 h 1794"/>
                <a:gd name="T4" fmla="*/ 499 w 2367"/>
                <a:gd name="T5" fmla="*/ 1004 h 1794"/>
                <a:gd name="T6" fmla="*/ 336 w 2367"/>
                <a:gd name="T7" fmla="*/ 1222 h 1794"/>
                <a:gd name="T8" fmla="*/ 196 w 2367"/>
                <a:gd name="T9" fmla="*/ 1340 h 1794"/>
                <a:gd name="T10" fmla="*/ 56 w 2367"/>
                <a:gd name="T11" fmla="*/ 1486 h 1794"/>
                <a:gd name="T12" fmla="*/ 0 w 2367"/>
                <a:gd name="T13" fmla="*/ 1647 h 1794"/>
                <a:gd name="T14" fmla="*/ 23 w 2367"/>
                <a:gd name="T15" fmla="*/ 1752 h 1794"/>
                <a:gd name="T16" fmla="*/ 115 w 2367"/>
                <a:gd name="T17" fmla="*/ 1794 h 1794"/>
                <a:gd name="T18" fmla="*/ 234 w 2367"/>
                <a:gd name="T19" fmla="*/ 1767 h 1794"/>
                <a:gd name="T20" fmla="*/ 351 w 2367"/>
                <a:gd name="T21" fmla="*/ 1639 h 1794"/>
                <a:gd name="T22" fmla="*/ 463 w 2367"/>
                <a:gd name="T23" fmla="*/ 1530 h 1794"/>
                <a:gd name="T24" fmla="*/ 562 w 2367"/>
                <a:gd name="T25" fmla="*/ 1428 h 1794"/>
                <a:gd name="T26" fmla="*/ 622 w 2367"/>
                <a:gd name="T27" fmla="*/ 1241 h 1794"/>
                <a:gd name="T28" fmla="*/ 674 w 2367"/>
                <a:gd name="T29" fmla="*/ 1128 h 1794"/>
                <a:gd name="T30" fmla="*/ 741 w 2367"/>
                <a:gd name="T31" fmla="*/ 1008 h 1794"/>
                <a:gd name="T32" fmla="*/ 846 w 2367"/>
                <a:gd name="T33" fmla="*/ 916 h 1794"/>
                <a:gd name="T34" fmla="*/ 1094 w 2367"/>
                <a:gd name="T35" fmla="*/ 862 h 1794"/>
                <a:gd name="T36" fmla="*/ 1366 w 2367"/>
                <a:gd name="T37" fmla="*/ 902 h 1794"/>
                <a:gd name="T38" fmla="*/ 1412 w 2367"/>
                <a:gd name="T39" fmla="*/ 939 h 1794"/>
                <a:gd name="T40" fmla="*/ 1608 w 2367"/>
                <a:gd name="T41" fmla="*/ 1155 h 1794"/>
                <a:gd name="T42" fmla="*/ 1704 w 2367"/>
                <a:gd name="T43" fmla="*/ 1331 h 1794"/>
                <a:gd name="T44" fmla="*/ 1667 w 2367"/>
                <a:gd name="T45" fmla="*/ 1407 h 1794"/>
                <a:gd name="T46" fmla="*/ 1562 w 2367"/>
                <a:gd name="T47" fmla="*/ 1465 h 1794"/>
                <a:gd name="T48" fmla="*/ 1462 w 2367"/>
                <a:gd name="T49" fmla="*/ 1541 h 1794"/>
                <a:gd name="T50" fmla="*/ 1443 w 2367"/>
                <a:gd name="T51" fmla="*/ 1666 h 1794"/>
                <a:gd name="T52" fmla="*/ 1514 w 2367"/>
                <a:gd name="T53" fmla="*/ 1780 h 1794"/>
                <a:gd name="T54" fmla="*/ 1623 w 2367"/>
                <a:gd name="T55" fmla="*/ 1769 h 1794"/>
                <a:gd name="T56" fmla="*/ 1729 w 2367"/>
                <a:gd name="T57" fmla="*/ 1652 h 1794"/>
                <a:gd name="T58" fmla="*/ 1844 w 2367"/>
                <a:gd name="T59" fmla="*/ 1543 h 1794"/>
                <a:gd name="T60" fmla="*/ 2028 w 2367"/>
                <a:gd name="T61" fmla="*/ 1490 h 1794"/>
                <a:gd name="T62" fmla="*/ 2222 w 2367"/>
                <a:gd name="T63" fmla="*/ 1467 h 1794"/>
                <a:gd name="T64" fmla="*/ 2350 w 2367"/>
                <a:gd name="T65" fmla="*/ 1386 h 1794"/>
                <a:gd name="T66" fmla="*/ 2364 w 2367"/>
                <a:gd name="T67" fmla="*/ 1272 h 1794"/>
                <a:gd name="T68" fmla="*/ 2293 w 2367"/>
                <a:gd name="T69" fmla="*/ 1168 h 1794"/>
                <a:gd name="T70" fmla="*/ 2170 w 2367"/>
                <a:gd name="T71" fmla="*/ 1155 h 1794"/>
                <a:gd name="T72" fmla="*/ 2062 w 2367"/>
                <a:gd name="T73" fmla="*/ 1182 h 1794"/>
                <a:gd name="T74" fmla="*/ 2011 w 2367"/>
                <a:gd name="T75" fmla="*/ 1197 h 1794"/>
                <a:gd name="T76" fmla="*/ 1828 w 2367"/>
                <a:gd name="T77" fmla="*/ 1121 h 1794"/>
                <a:gd name="T78" fmla="*/ 1683 w 2367"/>
                <a:gd name="T79" fmla="*/ 864 h 1794"/>
                <a:gd name="T80" fmla="*/ 1648 w 2367"/>
                <a:gd name="T81" fmla="*/ 662 h 1794"/>
                <a:gd name="T82" fmla="*/ 1681 w 2367"/>
                <a:gd name="T83" fmla="*/ 489 h 1794"/>
                <a:gd name="T84" fmla="*/ 1729 w 2367"/>
                <a:gd name="T85" fmla="*/ 269 h 1794"/>
                <a:gd name="T86" fmla="*/ 1709 w 2367"/>
                <a:gd name="T87" fmla="*/ 95 h 1794"/>
                <a:gd name="T88" fmla="*/ 1650 w 2367"/>
                <a:gd name="T89" fmla="*/ 11 h 1794"/>
                <a:gd name="T90" fmla="*/ 1548 w 2367"/>
                <a:gd name="T91" fmla="*/ 32 h 1794"/>
                <a:gd name="T92" fmla="*/ 1462 w 2367"/>
                <a:gd name="T93" fmla="*/ 157 h 1794"/>
                <a:gd name="T94" fmla="*/ 1426 w 2367"/>
                <a:gd name="T95" fmla="*/ 348 h 1794"/>
                <a:gd name="T96" fmla="*/ 1443 w 2367"/>
                <a:gd name="T97" fmla="*/ 522 h 1794"/>
                <a:gd name="T98" fmla="*/ 1426 w 2367"/>
                <a:gd name="T99" fmla="*/ 635 h 1794"/>
                <a:gd name="T100" fmla="*/ 1358 w 2367"/>
                <a:gd name="T101" fmla="*/ 711 h 1794"/>
                <a:gd name="T102" fmla="*/ 1170 w 2367"/>
                <a:gd name="T103" fmla="*/ 725 h 1794"/>
                <a:gd name="T104" fmla="*/ 1009 w 2367"/>
                <a:gd name="T105" fmla="*/ 709 h 1794"/>
                <a:gd name="T106" fmla="*/ 917 w 2367"/>
                <a:gd name="T107" fmla="*/ 692 h 1794"/>
                <a:gd name="T108" fmla="*/ 768 w 2367"/>
                <a:gd name="T109" fmla="*/ 552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67" h="1794">
                  <a:moveTo>
                    <a:pt x="305" y="252"/>
                  </a:moveTo>
                  <a:lnTo>
                    <a:pt x="334" y="281"/>
                  </a:lnTo>
                  <a:lnTo>
                    <a:pt x="363" y="310"/>
                  </a:lnTo>
                  <a:lnTo>
                    <a:pt x="392" y="342"/>
                  </a:lnTo>
                  <a:lnTo>
                    <a:pt x="419" y="377"/>
                  </a:lnTo>
                  <a:lnTo>
                    <a:pt x="443" y="411"/>
                  </a:lnTo>
                  <a:lnTo>
                    <a:pt x="466" y="447"/>
                  </a:lnTo>
                  <a:lnTo>
                    <a:pt x="488" y="486"/>
                  </a:lnTo>
                  <a:lnTo>
                    <a:pt x="507" y="526"/>
                  </a:lnTo>
                  <a:lnTo>
                    <a:pt x="524" y="564"/>
                  </a:lnTo>
                  <a:lnTo>
                    <a:pt x="537" y="606"/>
                  </a:lnTo>
                  <a:lnTo>
                    <a:pt x="549" y="646"/>
                  </a:lnTo>
                  <a:lnTo>
                    <a:pt x="557" y="688"/>
                  </a:lnTo>
                  <a:lnTo>
                    <a:pt x="560" y="730"/>
                  </a:lnTo>
                  <a:lnTo>
                    <a:pt x="559" y="807"/>
                  </a:lnTo>
                  <a:lnTo>
                    <a:pt x="555" y="841"/>
                  </a:lnTo>
                  <a:lnTo>
                    <a:pt x="547" y="874"/>
                  </a:lnTo>
                  <a:lnTo>
                    <a:pt x="537" y="908"/>
                  </a:lnTo>
                  <a:lnTo>
                    <a:pt x="528" y="941"/>
                  </a:lnTo>
                  <a:lnTo>
                    <a:pt x="514" y="973"/>
                  </a:lnTo>
                  <a:lnTo>
                    <a:pt x="499" y="1004"/>
                  </a:lnTo>
                  <a:lnTo>
                    <a:pt x="482" y="1034"/>
                  </a:lnTo>
                  <a:lnTo>
                    <a:pt x="465" y="1065"/>
                  </a:lnTo>
                  <a:lnTo>
                    <a:pt x="445" y="1096"/>
                  </a:lnTo>
                  <a:lnTo>
                    <a:pt x="424" y="1124"/>
                  </a:lnTo>
                  <a:lnTo>
                    <a:pt x="401" y="1151"/>
                  </a:lnTo>
                  <a:lnTo>
                    <a:pt x="378" y="1178"/>
                  </a:lnTo>
                  <a:lnTo>
                    <a:pt x="336" y="1222"/>
                  </a:lnTo>
                  <a:lnTo>
                    <a:pt x="315" y="1239"/>
                  </a:lnTo>
                  <a:lnTo>
                    <a:pt x="296" y="1256"/>
                  </a:lnTo>
                  <a:lnTo>
                    <a:pt x="277" y="1274"/>
                  </a:lnTo>
                  <a:lnTo>
                    <a:pt x="255" y="1291"/>
                  </a:lnTo>
                  <a:lnTo>
                    <a:pt x="236" y="1308"/>
                  </a:lnTo>
                  <a:lnTo>
                    <a:pt x="215" y="1323"/>
                  </a:lnTo>
                  <a:lnTo>
                    <a:pt x="196" y="1340"/>
                  </a:lnTo>
                  <a:lnTo>
                    <a:pt x="177" y="1358"/>
                  </a:lnTo>
                  <a:lnTo>
                    <a:pt x="158" y="1375"/>
                  </a:lnTo>
                  <a:lnTo>
                    <a:pt x="121" y="1409"/>
                  </a:lnTo>
                  <a:lnTo>
                    <a:pt x="104" y="1427"/>
                  </a:lnTo>
                  <a:lnTo>
                    <a:pt x="87" y="1446"/>
                  </a:lnTo>
                  <a:lnTo>
                    <a:pt x="71" y="1465"/>
                  </a:lnTo>
                  <a:lnTo>
                    <a:pt x="56" y="1486"/>
                  </a:lnTo>
                  <a:lnTo>
                    <a:pt x="43" y="1507"/>
                  </a:lnTo>
                  <a:lnTo>
                    <a:pt x="31" y="1530"/>
                  </a:lnTo>
                  <a:lnTo>
                    <a:pt x="21" y="1555"/>
                  </a:lnTo>
                  <a:lnTo>
                    <a:pt x="8" y="1597"/>
                  </a:lnTo>
                  <a:lnTo>
                    <a:pt x="4" y="1612"/>
                  </a:lnTo>
                  <a:lnTo>
                    <a:pt x="2" y="1629"/>
                  </a:lnTo>
                  <a:lnTo>
                    <a:pt x="0" y="1647"/>
                  </a:lnTo>
                  <a:lnTo>
                    <a:pt x="0" y="1664"/>
                  </a:lnTo>
                  <a:lnTo>
                    <a:pt x="0" y="1681"/>
                  </a:lnTo>
                  <a:lnTo>
                    <a:pt x="2" y="1696"/>
                  </a:lnTo>
                  <a:lnTo>
                    <a:pt x="6" y="1712"/>
                  </a:lnTo>
                  <a:lnTo>
                    <a:pt x="10" y="1727"/>
                  </a:lnTo>
                  <a:lnTo>
                    <a:pt x="16" y="1740"/>
                  </a:lnTo>
                  <a:lnTo>
                    <a:pt x="23" y="1752"/>
                  </a:lnTo>
                  <a:lnTo>
                    <a:pt x="33" y="1763"/>
                  </a:lnTo>
                  <a:lnTo>
                    <a:pt x="54" y="1778"/>
                  </a:lnTo>
                  <a:lnTo>
                    <a:pt x="66" y="1784"/>
                  </a:lnTo>
                  <a:lnTo>
                    <a:pt x="77" y="1788"/>
                  </a:lnTo>
                  <a:lnTo>
                    <a:pt x="89" y="1790"/>
                  </a:lnTo>
                  <a:lnTo>
                    <a:pt x="102" y="1792"/>
                  </a:lnTo>
                  <a:lnTo>
                    <a:pt x="115" y="1794"/>
                  </a:lnTo>
                  <a:lnTo>
                    <a:pt x="129" y="1794"/>
                  </a:lnTo>
                  <a:lnTo>
                    <a:pt x="144" y="1794"/>
                  </a:lnTo>
                  <a:lnTo>
                    <a:pt x="158" y="1792"/>
                  </a:lnTo>
                  <a:lnTo>
                    <a:pt x="171" y="1790"/>
                  </a:lnTo>
                  <a:lnTo>
                    <a:pt x="185" y="1786"/>
                  </a:lnTo>
                  <a:lnTo>
                    <a:pt x="198" y="1782"/>
                  </a:lnTo>
                  <a:lnTo>
                    <a:pt x="234" y="1767"/>
                  </a:lnTo>
                  <a:lnTo>
                    <a:pt x="255" y="1752"/>
                  </a:lnTo>
                  <a:lnTo>
                    <a:pt x="273" y="1736"/>
                  </a:lnTo>
                  <a:lnTo>
                    <a:pt x="290" y="1719"/>
                  </a:lnTo>
                  <a:lnTo>
                    <a:pt x="307" y="1700"/>
                  </a:lnTo>
                  <a:lnTo>
                    <a:pt x="323" y="1679"/>
                  </a:lnTo>
                  <a:lnTo>
                    <a:pt x="338" y="1660"/>
                  </a:lnTo>
                  <a:lnTo>
                    <a:pt x="351" y="1639"/>
                  </a:lnTo>
                  <a:lnTo>
                    <a:pt x="367" y="1620"/>
                  </a:lnTo>
                  <a:lnTo>
                    <a:pt x="382" y="1601"/>
                  </a:lnTo>
                  <a:lnTo>
                    <a:pt x="411" y="1570"/>
                  </a:lnTo>
                  <a:lnTo>
                    <a:pt x="424" y="1560"/>
                  </a:lnTo>
                  <a:lnTo>
                    <a:pt x="438" y="1549"/>
                  </a:lnTo>
                  <a:lnTo>
                    <a:pt x="449" y="1539"/>
                  </a:lnTo>
                  <a:lnTo>
                    <a:pt x="463" y="1530"/>
                  </a:lnTo>
                  <a:lnTo>
                    <a:pt x="476" y="1520"/>
                  </a:lnTo>
                  <a:lnTo>
                    <a:pt x="490" y="1511"/>
                  </a:lnTo>
                  <a:lnTo>
                    <a:pt x="501" y="1501"/>
                  </a:lnTo>
                  <a:lnTo>
                    <a:pt x="513" y="1492"/>
                  </a:lnTo>
                  <a:lnTo>
                    <a:pt x="524" y="1482"/>
                  </a:lnTo>
                  <a:lnTo>
                    <a:pt x="549" y="1451"/>
                  </a:lnTo>
                  <a:lnTo>
                    <a:pt x="562" y="1428"/>
                  </a:lnTo>
                  <a:lnTo>
                    <a:pt x="574" y="1406"/>
                  </a:lnTo>
                  <a:lnTo>
                    <a:pt x="584" y="1381"/>
                  </a:lnTo>
                  <a:lnTo>
                    <a:pt x="591" y="1354"/>
                  </a:lnTo>
                  <a:lnTo>
                    <a:pt x="599" y="1327"/>
                  </a:lnTo>
                  <a:lnTo>
                    <a:pt x="605" y="1298"/>
                  </a:lnTo>
                  <a:lnTo>
                    <a:pt x="612" y="1270"/>
                  </a:lnTo>
                  <a:lnTo>
                    <a:pt x="622" y="1241"/>
                  </a:lnTo>
                  <a:lnTo>
                    <a:pt x="631" y="1212"/>
                  </a:lnTo>
                  <a:lnTo>
                    <a:pt x="649" y="1172"/>
                  </a:lnTo>
                  <a:lnTo>
                    <a:pt x="654" y="1165"/>
                  </a:lnTo>
                  <a:lnTo>
                    <a:pt x="658" y="1155"/>
                  </a:lnTo>
                  <a:lnTo>
                    <a:pt x="664" y="1147"/>
                  </a:lnTo>
                  <a:lnTo>
                    <a:pt x="668" y="1138"/>
                  </a:lnTo>
                  <a:lnTo>
                    <a:pt x="674" y="1128"/>
                  </a:lnTo>
                  <a:lnTo>
                    <a:pt x="677" y="1121"/>
                  </a:lnTo>
                  <a:lnTo>
                    <a:pt x="693" y="1092"/>
                  </a:lnTo>
                  <a:lnTo>
                    <a:pt x="702" y="1075"/>
                  </a:lnTo>
                  <a:lnTo>
                    <a:pt x="712" y="1056"/>
                  </a:lnTo>
                  <a:lnTo>
                    <a:pt x="722" y="1038"/>
                  </a:lnTo>
                  <a:lnTo>
                    <a:pt x="731" y="1023"/>
                  </a:lnTo>
                  <a:lnTo>
                    <a:pt x="741" y="1008"/>
                  </a:lnTo>
                  <a:lnTo>
                    <a:pt x="750" y="992"/>
                  </a:lnTo>
                  <a:lnTo>
                    <a:pt x="760" y="979"/>
                  </a:lnTo>
                  <a:lnTo>
                    <a:pt x="785" y="954"/>
                  </a:lnTo>
                  <a:lnTo>
                    <a:pt x="798" y="943"/>
                  </a:lnTo>
                  <a:lnTo>
                    <a:pt x="814" y="933"/>
                  </a:lnTo>
                  <a:lnTo>
                    <a:pt x="829" y="924"/>
                  </a:lnTo>
                  <a:lnTo>
                    <a:pt x="846" y="916"/>
                  </a:lnTo>
                  <a:lnTo>
                    <a:pt x="864" y="906"/>
                  </a:lnTo>
                  <a:lnTo>
                    <a:pt x="883" y="901"/>
                  </a:lnTo>
                  <a:lnTo>
                    <a:pt x="902" y="893"/>
                  </a:lnTo>
                  <a:lnTo>
                    <a:pt x="963" y="878"/>
                  </a:lnTo>
                  <a:lnTo>
                    <a:pt x="1006" y="870"/>
                  </a:lnTo>
                  <a:lnTo>
                    <a:pt x="1050" y="866"/>
                  </a:lnTo>
                  <a:lnTo>
                    <a:pt x="1094" y="862"/>
                  </a:lnTo>
                  <a:lnTo>
                    <a:pt x="1138" y="862"/>
                  </a:lnTo>
                  <a:lnTo>
                    <a:pt x="1182" y="862"/>
                  </a:lnTo>
                  <a:lnTo>
                    <a:pt x="1224" y="866"/>
                  </a:lnTo>
                  <a:lnTo>
                    <a:pt x="1263" y="872"/>
                  </a:lnTo>
                  <a:lnTo>
                    <a:pt x="1297" y="878"/>
                  </a:lnTo>
                  <a:lnTo>
                    <a:pt x="1330" y="887"/>
                  </a:lnTo>
                  <a:lnTo>
                    <a:pt x="1366" y="902"/>
                  </a:lnTo>
                  <a:lnTo>
                    <a:pt x="1374" y="906"/>
                  </a:lnTo>
                  <a:lnTo>
                    <a:pt x="1381" y="912"/>
                  </a:lnTo>
                  <a:lnTo>
                    <a:pt x="1389" y="918"/>
                  </a:lnTo>
                  <a:lnTo>
                    <a:pt x="1395" y="922"/>
                  </a:lnTo>
                  <a:lnTo>
                    <a:pt x="1401" y="927"/>
                  </a:lnTo>
                  <a:lnTo>
                    <a:pt x="1406" y="933"/>
                  </a:lnTo>
                  <a:lnTo>
                    <a:pt x="1412" y="939"/>
                  </a:lnTo>
                  <a:lnTo>
                    <a:pt x="1416" y="945"/>
                  </a:lnTo>
                  <a:lnTo>
                    <a:pt x="1422" y="950"/>
                  </a:lnTo>
                  <a:lnTo>
                    <a:pt x="1466" y="998"/>
                  </a:lnTo>
                  <a:lnTo>
                    <a:pt x="1504" y="1040"/>
                  </a:lnTo>
                  <a:lnTo>
                    <a:pt x="1541" y="1078"/>
                  </a:lnTo>
                  <a:lnTo>
                    <a:pt x="1575" y="1117"/>
                  </a:lnTo>
                  <a:lnTo>
                    <a:pt x="1608" y="1155"/>
                  </a:lnTo>
                  <a:lnTo>
                    <a:pt x="1637" y="1193"/>
                  </a:lnTo>
                  <a:lnTo>
                    <a:pt x="1663" y="1233"/>
                  </a:lnTo>
                  <a:lnTo>
                    <a:pt x="1692" y="1289"/>
                  </a:lnTo>
                  <a:lnTo>
                    <a:pt x="1696" y="1298"/>
                  </a:lnTo>
                  <a:lnTo>
                    <a:pt x="1700" y="1310"/>
                  </a:lnTo>
                  <a:lnTo>
                    <a:pt x="1702" y="1321"/>
                  </a:lnTo>
                  <a:lnTo>
                    <a:pt x="1704" y="1331"/>
                  </a:lnTo>
                  <a:lnTo>
                    <a:pt x="1704" y="1342"/>
                  </a:lnTo>
                  <a:lnTo>
                    <a:pt x="1704" y="1354"/>
                  </a:lnTo>
                  <a:lnTo>
                    <a:pt x="1700" y="1365"/>
                  </a:lnTo>
                  <a:lnTo>
                    <a:pt x="1696" y="1375"/>
                  </a:lnTo>
                  <a:lnTo>
                    <a:pt x="1688" y="1386"/>
                  </a:lnTo>
                  <a:lnTo>
                    <a:pt x="1679" y="1398"/>
                  </a:lnTo>
                  <a:lnTo>
                    <a:pt x="1667" y="1407"/>
                  </a:lnTo>
                  <a:lnTo>
                    <a:pt x="1642" y="1425"/>
                  </a:lnTo>
                  <a:lnTo>
                    <a:pt x="1631" y="1432"/>
                  </a:lnTo>
                  <a:lnTo>
                    <a:pt x="1617" y="1438"/>
                  </a:lnTo>
                  <a:lnTo>
                    <a:pt x="1604" y="1446"/>
                  </a:lnTo>
                  <a:lnTo>
                    <a:pt x="1591" y="1451"/>
                  </a:lnTo>
                  <a:lnTo>
                    <a:pt x="1575" y="1459"/>
                  </a:lnTo>
                  <a:lnTo>
                    <a:pt x="1562" y="1465"/>
                  </a:lnTo>
                  <a:lnTo>
                    <a:pt x="1548" y="1472"/>
                  </a:lnTo>
                  <a:lnTo>
                    <a:pt x="1533" y="1480"/>
                  </a:lnTo>
                  <a:lnTo>
                    <a:pt x="1520" y="1490"/>
                  </a:lnTo>
                  <a:lnTo>
                    <a:pt x="1506" y="1497"/>
                  </a:lnTo>
                  <a:lnTo>
                    <a:pt x="1495" y="1507"/>
                  </a:lnTo>
                  <a:lnTo>
                    <a:pt x="1483" y="1515"/>
                  </a:lnTo>
                  <a:lnTo>
                    <a:pt x="1462" y="1541"/>
                  </a:lnTo>
                  <a:lnTo>
                    <a:pt x="1452" y="1557"/>
                  </a:lnTo>
                  <a:lnTo>
                    <a:pt x="1445" y="1574"/>
                  </a:lnTo>
                  <a:lnTo>
                    <a:pt x="1441" y="1593"/>
                  </a:lnTo>
                  <a:lnTo>
                    <a:pt x="1439" y="1610"/>
                  </a:lnTo>
                  <a:lnTo>
                    <a:pt x="1439" y="1629"/>
                  </a:lnTo>
                  <a:lnTo>
                    <a:pt x="1439" y="1648"/>
                  </a:lnTo>
                  <a:lnTo>
                    <a:pt x="1443" y="1666"/>
                  </a:lnTo>
                  <a:lnTo>
                    <a:pt x="1449" y="1683"/>
                  </a:lnTo>
                  <a:lnTo>
                    <a:pt x="1454" y="1700"/>
                  </a:lnTo>
                  <a:lnTo>
                    <a:pt x="1460" y="1717"/>
                  </a:lnTo>
                  <a:lnTo>
                    <a:pt x="1470" y="1733"/>
                  </a:lnTo>
                  <a:lnTo>
                    <a:pt x="1477" y="1746"/>
                  </a:lnTo>
                  <a:lnTo>
                    <a:pt x="1500" y="1771"/>
                  </a:lnTo>
                  <a:lnTo>
                    <a:pt x="1514" y="1780"/>
                  </a:lnTo>
                  <a:lnTo>
                    <a:pt x="1527" y="1788"/>
                  </a:lnTo>
                  <a:lnTo>
                    <a:pt x="1541" y="1792"/>
                  </a:lnTo>
                  <a:lnTo>
                    <a:pt x="1556" y="1794"/>
                  </a:lnTo>
                  <a:lnTo>
                    <a:pt x="1571" y="1792"/>
                  </a:lnTo>
                  <a:lnTo>
                    <a:pt x="1589" y="1788"/>
                  </a:lnTo>
                  <a:lnTo>
                    <a:pt x="1606" y="1780"/>
                  </a:lnTo>
                  <a:lnTo>
                    <a:pt x="1623" y="1769"/>
                  </a:lnTo>
                  <a:lnTo>
                    <a:pt x="1640" y="1756"/>
                  </a:lnTo>
                  <a:lnTo>
                    <a:pt x="1658" y="1738"/>
                  </a:lnTo>
                  <a:lnTo>
                    <a:pt x="1686" y="1706"/>
                  </a:lnTo>
                  <a:lnTo>
                    <a:pt x="1698" y="1692"/>
                  </a:lnTo>
                  <a:lnTo>
                    <a:pt x="1708" y="1679"/>
                  </a:lnTo>
                  <a:lnTo>
                    <a:pt x="1719" y="1666"/>
                  </a:lnTo>
                  <a:lnTo>
                    <a:pt x="1729" y="1652"/>
                  </a:lnTo>
                  <a:lnTo>
                    <a:pt x="1740" y="1639"/>
                  </a:lnTo>
                  <a:lnTo>
                    <a:pt x="1752" y="1625"/>
                  </a:lnTo>
                  <a:lnTo>
                    <a:pt x="1763" y="1612"/>
                  </a:lnTo>
                  <a:lnTo>
                    <a:pt x="1775" y="1599"/>
                  </a:lnTo>
                  <a:lnTo>
                    <a:pt x="1788" y="1587"/>
                  </a:lnTo>
                  <a:lnTo>
                    <a:pt x="1821" y="1559"/>
                  </a:lnTo>
                  <a:lnTo>
                    <a:pt x="1844" y="1543"/>
                  </a:lnTo>
                  <a:lnTo>
                    <a:pt x="1867" y="1532"/>
                  </a:lnTo>
                  <a:lnTo>
                    <a:pt x="1890" y="1520"/>
                  </a:lnTo>
                  <a:lnTo>
                    <a:pt x="1915" y="1513"/>
                  </a:lnTo>
                  <a:lnTo>
                    <a:pt x="1942" y="1505"/>
                  </a:lnTo>
                  <a:lnTo>
                    <a:pt x="1968" y="1499"/>
                  </a:lnTo>
                  <a:lnTo>
                    <a:pt x="1997" y="1493"/>
                  </a:lnTo>
                  <a:lnTo>
                    <a:pt x="2028" y="1490"/>
                  </a:lnTo>
                  <a:lnTo>
                    <a:pt x="2082" y="1484"/>
                  </a:lnTo>
                  <a:lnTo>
                    <a:pt x="2105" y="1482"/>
                  </a:lnTo>
                  <a:lnTo>
                    <a:pt x="2130" y="1478"/>
                  </a:lnTo>
                  <a:lnTo>
                    <a:pt x="2153" y="1476"/>
                  </a:lnTo>
                  <a:lnTo>
                    <a:pt x="2176" y="1474"/>
                  </a:lnTo>
                  <a:lnTo>
                    <a:pt x="2199" y="1471"/>
                  </a:lnTo>
                  <a:lnTo>
                    <a:pt x="2222" y="1467"/>
                  </a:lnTo>
                  <a:lnTo>
                    <a:pt x="2243" y="1461"/>
                  </a:lnTo>
                  <a:lnTo>
                    <a:pt x="2264" y="1455"/>
                  </a:lnTo>
                  <a:lnTo>
                    <a:pt x="2283" y="1448"/>
                  </a:lnTo>
                  <a:lnTo>
                    <a:pt x="2300" y="1438"/>
                  </a:lnTo>
                  <a:lnTo>
                    <a:pt x="2316" y="1428"/>
                  </a:lnTo>
                  <a:lnTo>
                    <a:pt x="2329" y="1415"/>
                  </a:lnTo>
                  <a:lnTo>
                    <a:pt x="2350" y="1386"/>
                  </a:lnTo>
                  <a:lnTo>
                    <a:pt x="2356" y="1373"/>
                  </a:lnTo>
                  <a:lnTo>
                    <a:pt x="2362" y="1356"/>
                  </a:lnTo>
                  <a:lnTo>
                    <a:pt x="2365" y="1340"/>
                  </a:lnTo>
                  <a:lnTo>
                    <a:pt x="2367" y="1323"/>
                  </a:lnTo>
                  <a:lnTo>
                    <a:pt x="2367" y="1306"/>
                  </a:lnTo>
                  <a:lnTo>
                    <a:pt x="2365" y="1289"/>
                  </a:lnTo>
                  <a:lnTo>
                    <a:pt x="2364" y="1272"/>
                  </a:lnTo>
                  <a:lnTo>
                    <a:pt x="2360" y="1254"/>
                  </a:lnTo>
                  <a:lnTo>
                    <a:pt x="2354" y="1237"/>
                  </a:lnTo>
                  <a:lnTo>
                    <a:pt x="2348" y="1222"/>
                  </a:lnTo>
                  <a:lnTo>
                    <a:pt x="2341" y="1209"/>
                  </a:lnTo>
                  <a:lnTo>
                    <a:pt x="2331" y="1195"/>
                  </a:lnTo>
                  <a:lnTo>
                    <a:pt x="2306" y="1176"/>
                  </a:lnTo>
                  <a:lnTo>
                    <a:pt x="2293" y="1168"/>
                  </a:lnTo>
                  <a:lnTo>
                    <a:pt x="2277" y="1161"/>
                  </a:lnTo>
                  <a:lnTo>
                    <a:pt x="2260" y="1157"/>
                  </a:lnTo>
                  <a:lnTo>
                    <a:pt x="2243" y="1155"/>
                  </a:lnTo>
                  <a:lnTo>
                    <a:pt x="2225" y="1153"/>
                  </a:lnTo>
                  <a:lnTo>
                    <a:pt x="2208" y="1153"/>
                  </a:lnTo>
                  <a:lnTo>
                    <a:pt x="2189" y="1153"/>
                  </a:lnTo>
                  <a:lnTo>
                    <a:pt x="2170" y="1155"/>
                  </a:lnTo>
                  <a:lnTo>
                    <a:pt x="2151" y="1159"/>
                  </a:lnTo>
                  <a:lnTo>
                    <a:pt x="2131" y="1163"/>
                  </a:lnTo>
                  <a:lnTo>
                    <a:pt x="2112" y="1166"/>
                  </a:lnTo>
                  <a:lnTo>
                    <a:pt x="2085" y="1174"/>
                  </a:lnTo>
                  <a:lnTo>
                    <a:pt x="2078" y="1176"/>
                  </a:lnTo>
                  <a:lnTo>
                    <a:pt x="2070" y="1180"/>
                  </a:lnTo>
                  <a:lnTo>
                    <a:pt x="2062" y="1182"/>
                  </a:lnTo>
                  <a:lnTo>
                    <a:pt x="2055" y="1184"/>
                  </a:lnTo>
                  <a:lnTo>
                    <a:pt x="2047" y="1186"/>
                  </a:lnTo>
                  <a:lnTo>
                    <a:pt x="2039" y="1189"/>
                  </a:lnTo>
                  <a:lnTo>
                    <a:pt x="2032" y="1191"/>
                  </a:lnTo>
                  <a:lnTo>
                    <a:pt x="2024" y="1193"/>
                  </a:lnTo>
                  <a:lnTo>
                    <a:pt x="2016" y="1195"/>
                  </a:lnTo>
                  <a:lnTo>
                    <a:pt x="2011" y="1197"/>
                  </a:lnTo>
                  <a:lnTo>
                    <a:pt x="2003" y="1197"/>
                  </a:lnTo>
                  <a:lnTo>
                    <a:pt x="1965" y="1199"/>
                  </a:lnTo>
                  <a:lnTo>
                    <a:pt x="1936" y="1193"/>
                  </a:lnTo>
                  <a:lnTo>
                    <a:pt x="1907" y="1182"/>
                  </a:lnTo>
                  <a:lnTo>
                    <a:pt x="1880" y="1166"/>
                  </a:lnTo>
                  <a:lnTo>
                    <a:pt x="1853" y="1145"/>
                  </a:lnTo>
                  <a:lnTo>
                    <a:pt x="1828" y="1121"/>
                  </a:lnTo>
                  <a:lnTo>
                    <a:pt x="1805" y="1094"/>
                  </a:lnTo>
                  <a:lnTo>
                    <a:pt x="1782" y="1065"/>
                  </a:lnTo>
                  <a:lnTo>
                    <a:pt x="1761" y="1033"/>
                  </a:lnTo>
                  <a:lnTo>
                    <a:pt x="1742" y="998"/>
                  </a:lnTo>
                  <a:lnTo>
                    <a:pt x="1725" y="964"/>
                  </a:lnTo>
                  <a:lnTo>
                    <a:pt x="1709" y="929"/>
                  </a:lnTo>
                  <a:lnTo>
                    <a:pt x="1683" y="864"/>
                  </a:lnTo>
                  <a:lnTo>
                    <a:pt x="1673" y="834"/>
                  </a:lnTo>
                  <a:lnTo>
                    <a:pt x="1665" y="805"/>
                  </a:lnTo>
                  <a:lnTo>
                    <a:pt x="1658" y="776"/>
                  </a:lnTo>
                  <a:lnTo>
                    <a:pt x="1654" y="746"/>
                  </a:lnTo>
                  <a:lnTo>
                    <a:pt x="1650" y="719"/>
                  </a:lnTo>
                  <a:lnTo>
                    <a:pt x="1648" y="690"/>
                  </a:lnTo>
                  <a:lnTo>
                    <a:pt x="1648" y="662"/>
                  </a:lnTo>
                  <a:lnTo>
                    <a:pt x="1652" y="614"/>
                  </a:lnTo>
                  <a:lnTo>
                    <a:pt x="1656" y="593"/>
                  </a:lnTo>
                  <a:lnTo>
                    <a:pt x="1660" y="572"/>
                  </a:lnTo>
                  <a:lnTo>
                    <a:pt x="1663" y="551"/>
                  </a:lnTo>
                  <a:lnTo>
                    <a:pt x="1669" y="530"/>
                  </a:lnTo>
                  <a:lnTo>
                    <a:pt x="1675" y="510"/>
                  </a:lnTo>
                  <a:lnTo>
                    <a:pt x="1681" y="489"/>
                  </a:lnTo>
                  <a:lnTo>
                    <a:pt x="1694" y="440"/>
                  </a:lnTo>
                  <a:lnTo>
                    <a:pt x="1702" y="411"/>
                  </a:lnTo>
                  <a:lnTo>
                    <a:pt x="1709" y="382"/>
                  </a:lnTo>
                  <a:lnTo>
                    <a:pt x="1715" y="355"/>
                  </a:lnTo>
                  <a:lnTo>
                    <a:pt x="1721" y="327"/>
                  </a:lnTo>
                  <a:lnTo>
                    <a:pt x="1725" y="298"/>
                  </a:lnTo>
                  <a:lnTo>
                    <a:pt x="1729" y="269"/>
                  </a:lnTo>
                  <a:lnTo>
                    <a:pt x="1731" y="241"/>
                  </a:lnTo>
                  <a:lnTo>
                    <a:pt x="1731" y="214"/>
                  </a:lnTo>
                  <a:lnTo>
                    <a:pt x="1727" y="166"/>
                  </a:lnTo>
                  <a:lnTo>
                    <a:pt x="1723" y="149"/>
                  </a:lnTo>
                  <a:lnTo>
                    <a:pt x="1719" y="130"/>
                  </a:lnTo>
                  <a:lnTo>
                    <a:pt x="1715" y="113"/>
                  </a:lnTo>
                  <a:lnTo>
                    <a:pt x="1709" y="95"/>
                  </a:lnTo>
                  <a:lnTo>
                    <a:pt x="1702" y="80"/>
                  </a:lnTo>
                  <a:lnTo>
                    <a:pt x="1696" y="65"/>
                  </a:lnTo>
                  <a:lnTo>
                    <a:pt x="1688" y="51"/>
                  </a:lnTo>
                  <a:lnTo>
                    <a:pt x="1679" y="40"/>
                  </a:lnTo>
                  <a:lnTo>
                    <a:pt x="1669" y="28"/>
                  </a:lnTo>
                  <a:lnTo>
                    <a:pt x="1660" y="19"/>
                  </a:lnTo>
                  <a:lnTo>
                    <a:pt x="1650" y="11"/>
                  </a:lnTo>
                  <a:lnTo>
                    <a:pt x="1639" y="5"/>
                  </a:lnTo>
                  <a:lnTo>
                    <a:pt x="1627" y="2"/>
                  </a:lnTo>
                  <a:lnTo>
                    <a:pt x="1615" y="0"/>
                  </a:lnTo>
                  <a:lnTo>
                    <a:pt x="1591" y="5"/>
                  </a:lnTo>
                  <a:lnTo>
                    <a:pt x="1577" y="11"/>
                  </a:lnTo>
                  <a:lnTo>
                    <a:pt x="1564" y="21"/>
                  </a:lnTo>
                  <a:lnTo>
                    <a:pt x="1548" y="32"/>
                  </a:lnTo>
                  <a:lnTo>
                    <a:pt x="1535" y="46"/>
                  </a:lnTo>
                  <a:lnTo>
                    <a:pt x="1521" y="59"/>
                  </a:lnTo>
                  <a:lnTo>
                    <a:pt x="1508" y="76"/>
                  </a:lnTo>
                  <a:lnTo>
                    <a:pt x="1497" y="95"/>
                  </a:lnTo>
                  <a:lnTo>
                    <a:pt x="1483" y="114"/>
                  </a:lnTo>
                  <a:lnTo>
                    <a:pt x="1472" y="136"/>
                  </a:lnTo>
                  <a:lnTo>
                    <a:pt x="1462" y="157"/>
                  </a:lnTo>
                  <a:lnTo>
                    <a:pt x="1452" y="180"/>
                  </a:lnTo>
                  <a:lnTo>
                    <a:pt x="1445" y="202"/>
                  </a:lnTo>
                  <a:lnTo>
                    <a:pt x="1437" y="225"/>
                  </a:lnTo>
                  <a:lnTo>
                    <a:pt x="1431" y="248"/>
                  </a:lnTo>
                  <a:lnTo>
                    <a:pt x="1426" y="296"/>
                  </a:lnTo>
                  <a:lnTo>
                    <a:pt x="1424" y="323"/>
                  </a:lnTo>
                  <a:lnTo>
                    <a:pt x="1426" y="348"/>
                  </a:lnTo>
                  <a:lnTo>
                    <a:pt x="1428" y="375"/>
                  </a:lnTo>
                  <a:lnTo>
                    <a:pt x="1429" y="399"/>
                  </a:lnTo>
                  <a:lnTo>
                    <a:pt x="1433" y="424"/>
                  </a:lnTo>
                  <a:lnTo>
                    <a:pt x="1435" y="449"/>
                  </a:lnTo>
                  <a:lnTo>
                    <a:pt x="1439" y="474"/>
                  </a:lnTo>
                  <a:lnTo>
                    <a:pt x="1441" y="497"/>
                  </a:lnTo>
                  <a:lnTo>
                    <a:pt x="1443" y="522"/>
                  </a:lnTo>
                  <a:lnTo>
                    <a:pt x="1443" y="547"/>
                  </a:lnTo>
                  <a:lnTo>
                    <a:pt x="1439" y="583"/>
                  </a:lnTo>
                  <a:lnTo>
                    <a:pt x="1437" y="595"/>
                  </a:lnTo>
                  <a:lnTo>
                    <a:pt x="1435" y="604"/>
                  </a:lnTo>
                  <a:lnTo>
                    <a:pt x="1431" y="616"/>
                  </a:lnTo>
                  <a:lnTo>
                    <a:pt x="1429" y="625"/>
                  </a:lnTo>
                  <a:lnTo>
                    <a:pt x="1426" y="635"/>
                  </a:lnTo>
                  <a:lnTo>
                    <a:pt x="1422" y="644"/>
                  </a:lnTo>
                  <a:lnTo>
                    <a:pt x="1418" y="654"/>
                  </a:lnTo>
                  <a:lnTo>
                    <a:pt x="1412" y="663"/>
                  </a:lnTo>
                  <a:lnTo>
                    <a:pt x="1406" y="671"/>
                  </a:lnTo>
                  <a:lnTo>
                    <a:pt x="1401" y="679"/>
                  </a:lnTo>
                  <a:lnTo>
                    <a:pt x="1378" y="700"/>
                  </a:lnTo>
                  <a:lnTo>
                    <a:pt x="1358" y="711"/>
                  </a:lnTo>
                  <a:lnTo>
                    <a:pt x="1335" y="719"/>
                  </a:lnTo>
                  <a:lnTo>
                    <a:pt x="1310" y="725"/>
                  </a:lnTo>
                  <a:lnTo>
                    <a:pt x="1286" y="728"/>
                  </a:lnTo>
                  <a:lnTo>
                    <a:pt x="1259" y="728"/>
                  </a:lnTo>
                  <a:lnTo>
                    <a:pt x="1230" y="728"/>
                  </a:lnTo>
                  <a:lnTo>
                    <a:pt x="1201" y="727"/>
                  </a:lnTo>
                  <a:lnTo>
                    <a:pt x="1170" y="725"/>
                  </a:lnTo>
                  <a:lnTo>
                    <a:pt x="1142" y="721"/>
                  </a:lnTo>
                  <a:lnTo>
                    <a:pt x="1113" y="717"/>
                  </a:lnTo>
                  <a:lnTo>
                    <a:pt x="1069" y="713"/>
                  </a:lnTo>
                  <a:lnTo>
                    <a:pt x="1053" y="711"/>
                  </a:lnTo>
                  <a:lnTo>
                    <a:pt x="1038" y="711"/>
                  </a:lnTo>
                  <a:lnTo>
                    <a:pt x="1023" y="709"/>
                  </a:lnTo>
                  <a:lnTo>
                    <a:pt x="1009" y="709"/>
                  </a:lnTo>
                  <a:lnTo>
                    <a:pt x="994" y="707"/>
                  </a:lnTo>
                  <a:lnTo>
                    <a:pt x="981" y="705"/>
                  </a:lnTo>
                  <a:lnTo>
                    <a:pt x="967" y="704"/>
                  </a:lnTo>
                  <a:lnTo>
                    <a:pt x="954" y="702"/>
                  </a:lnTo>
                  <a:lnTo>
                    <a:pt x="942" y="698"/>
                  </a:lnTo>
                  <a:lnTo>
                    <a:pt x="929" y="696"/>
                  </a:lnTo>
                  <a:lnTo>
                    <a:pt x="917" y="692"/>
                  </a:lnTo>
                  <a:lnTo>
                    <a:pt x="881" y="675"/>
                  </a:lnTo>
                  <a:lnTo>
                    <a:pt x="860" y="662"/>
                  </a:lnTo>
                  <a:lnTo>
                    <a:pt x="839" y="644"/>
                  </a:lnTo>
                  <a:lnTo>
                    <a:pt x="819" y="623"/>
                  </a:lnTo>
                  <a:lnTo>
                    <a:pt x="800" y="602"/>
                  </a:lnTo>
                  <a:lnTo>
                    <a:pt x="783" y="577"/>
                  </a:lnTo>
                  <a:lnTo>
                    <a:pt x="768" y="552"/>
                  </a:lnTo>
                  <a:lnTo>
                    <a:pt x="752" y="528"/>
                  </a:lnTo>
                  <a:lnTo>
                    <a:pt x="737" y="499"/>
                  </a:lnTo>
                  <a:lnTo>
                    <a:pt x="724" y="472"/>
                  </a:lnTo>
                  <a:lnTo>
                    <a:pt x="708" y="445"/>
                  </a:lnTo>
                  <a:lnTo>
                    <a:pt x="695" y="417"/>
                  </a:lnTo>
                  <a:lnTo>
                    <a:pt x="681" y="39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60" name="Freeform 56"/>
            <p:cNvSpPr>
              <a:spLocks/>
            </p:cNvSpPr>
            <p:nvPr/>
          </p:nvSpPr>
          <p:spPr bwMode="auto">
            <a:xfrm>
              <a:off x="1160" y="2515"/>
              <a:ext cx="73" cy="90"/>
            </a:xfrm>
            <a:custGeom>
              <a:avLst/>
              <a:gdLst>
                <a:gd name="T0" fmla="*/ 46 w 146"/>
                <a:gd name="T1" fmla="*/ 182 h 182"/>
                <a:gd name="T2" fmla="*/ 0 w 146"/>
                <a:gd name="T3" fmla="*/ 0 h 182"/>
                <a:gd name="T4" fmla="*/ 146 w 146"/>
                <a:gd name="T5" fmla="*/ 119 h 182"/>
                <a:gd name="T6" fmla="*/ 46 w 146"/>
                <a:gd name="T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82">
                  <a:moveTo>
                    <a:pt x="46" y="182"/>
                  </a:moveTo>
                  <a:lnTo>
                    <a:pt x="0" y="0"/>
                  </a:lnTo>
                  <a:lnTo>
                    <a:pt x="146" y="119"/>
                  </a:lnTo>
                  <a:lnTo>
                    <a:pt x="46" y="1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26308" name="Picture 4" descr="C:\Documents and Settings\Administrator\Application Data\Microsoft\Media Catalog\Downloaded Clips\cl31\j0124529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04800"/>
            <a:ext cx="13589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3733800" y="2057400"/>
            <a:ext cx="4495800" cy="3821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42900"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628650"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</a:rPr>
              <a:t>Algorithm</a:t>
            </a:r>
            <a:r>
              <a:rPr lang="en-US" sz="1800"/>
              <a:t> </a:t>
            </a:r>
            <a:r>
              <a:rPr lang="en-US" sz="1800" b="1" i="1">
                <a:solidFill>
                  <a:schemeClr val="tx2"/>
                </a:solidFill>
              </a:rPr>
              <a:t>TSPApprox</a:t>
            </a:r>
            <a:r>
              <a:rPr lang="en-US" sz="1800">
                <a:solidFill>
                  <a:schemeClr val="tx2"/>
                </a:solidFill>
              </a:rPr>
              <a:t>(</a:t>
            </a:r>
            <a:r>
              <a:rPr lang="en-US" sz="1800" b="1" i="1">
                <a:solidFill>
                  <a:schemeClr val="tx2"/>
                </a:solidFill>
              </a:rPr>
              <a:t>G</a:t>
            </a:r>
            <a:r>
              <a:rPr lang="en-US" sz="180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</a:rPr>
              <a:t>	</a:t>
            </a:r>
            <a:r>
              <a:rPr lang="en-US" sz="1800" b="1">
                <a:solidFill>
                  <a:srgbClr val="000000"/>
                </a:solidFill>
              </a:rPr>
              <a:t>Input</a:t>
            </a:r>
            <a:r>
              <a:rPr lang="en-US" sz="1800"/>
              <a:t> </a:t>
            </a:r>
            <a:r>
              <a:rPr lang="en-US" sz="1800">
                <a:solidFill>
                  <a:schemeClr val="accent2"/>
                </a:solidFill>
              </a:rPr>
              <a:t>weighted complete graph </a:t>
            </a:r>
            <a:r>
              <a:rPr lang="en-US" sz="1800" b="1" i="1">
                <a:solidFill>
                  <a:schemeClr val="accent2"/>
                </a:solidFill>
              </a:rPr>
              <a:t>G, 			</a:t>
            </a:r>
            <a:r>
              <a:rPr lang="en-US" sz="1800">
                <a:solidFill>
                  <a:schemeClr val="accent2"/>
                </a:solidFill>
              </a:rPr>
              <a:t>satisfying the triangle inequality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</a:rPr>
              <a:t>	</a:t>
            </a:r>
            <a:r>
              <a:rPr lang="en-US" sz="1800" b="1">
                <a:solidFill>
                  <a:srgbClr val="000000"/>
                </a:solidFill>
              </a:rPr>
              <a:t>Output</a:t>
            </a:r>
            <a:r>
              <a:rPr lang="en-US" sz="1800"/>
              <a:t> </a:t>
            </a:r>
            <a:r>
              <a:rPr lang="en-US" sz="1800">
                <a:solidFill>
                  <a:schemeClr val="accent2"/>
                </a:solidFill>
              </a:rPr>
              <a:t>a TSP tour </a:t>
            </a:r>
            <a:r>
              <a:rPr lang="en-US" sz="1800" b="1" i="1">
                <a:solidFill>
                  <a:schemeClr val="accent2"/>
                </a:solidFill>
              </a:rPr>
              <a:t>T </a:t>
            </a:r>
            <a:r>
              <a:rPr lang="en-US" sz="1800">
                <a:solidFill>
                  <a:schemeClr val="accent2"/>
                </a:solidFill>
              </a:rPr>
              <a:t>for </a:t>
            </a:r>
            <a:r>
              <a:rPr lang="en-US" sz="1800" b="1" i="1">
                <a:solidFill>
                  <a:schemeClr val="accent2"/>
                </a:solidFill>
              </a:rPr>
              <a:t>G</a:t>
            </a: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</a:rPr>
              <a:t>	</a:t>
            </a:r>
            <a:r>
              <a:rPr lang="en-US" sz="1800" b="1" i="1">
                <a:solidFill>
                  <a:schemeClr val="accent2"/>
                </a:solidFill>
              </a:rPr>
              <a:t>M </a:t>
            </a:r>
            <a:r>
              <a:rPr lang="en-US" sz="180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</a:rPr>
              <a:t>a minimum spanning tree for </a:t>
            </a:r>
            <a:r>
              <a:rPr lang="en-US" sz="1800" b="1" i="1">
                <a:solidFill>
                  <a:schemeClr val="accent2"/>
                </a:solidFill>
              </a:rPr>
              <a:t>G</a:t>
            </a: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</a:rPr>
              <a:t>	</a:t>
            </a:r>
            <a:r>
              <a:rPr lang="en-US" sz="1800" b="1" i="1">
                <a:solidFill>
                  <a:schemeClr val="accent2"/>
                </a:solidFill>
              </a:rPr>
              <a:t>P </a:t>
            </a:r>
            <a:r>
              <a:rPr lang="en-US" sz="180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</a:rPr>
              <a:t>an Euler tour traversal of </a:t>
            </a:r>
            <a:r>
              <a:rPr lang="en-US" sz="1800" b="1" i="1">
                <a:solidFill>
                  <a:schemeClr val="accent2"/>
                </a:solidFill>
              </a:rPr>
              <a:t>M, 			   	  </a:t>
            </a:r>
            <a:r>
              <a:rPr lang="en-US" sz="1800">
                <a:solidFill>
                  <a:schemeClr val="accent2"/>
                </a:solidFill>
              </a:rPr>
              <a:t>starting at some vertex </a:t>
            </a:r>
            <a:r>
              <a:rPr lang="en-US" sz="1800" b="1" i="1">
                <a:solidFill>
                  <a:schemeClr val="accent2"/>
                </a:solidFill>
              </a:rPr>
              <a:t>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</a:rPr>
              <a:t>	T </a:t>
            </a:r>
            <a:r>
              <a:rPr lang="en-US" sz="180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</a:rPr>
              <a:t>empty list</a:t>
            </a:r>
            <a:endParaRPr lang="en-US" sz="1800" b="1" i="1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</a:rPr>
              <a:t>for each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>
                <a:solidFill>
                  <a:schemeClr val="accent2"/>
                </a:solidFill>
              </a:rPr>
              <a:t>vertex </a:t>
            </a:r>
            <a:r>
              <a:rPr lang="en-US" sz="1800" b="1" i="1">
                <a:solidFill>
                  <a:schemeClr val="accent2"/>
                </a:solidFill>
              </a:rPr>
              <a:t>v </a:t>
            </a:r>
            <a:r>
              <a:rPr lang="en-US" sz="1800">
                <a:solidFill>
                  <a:schemeClr val="accent2"/>
                </a:solidFill>
              </a:rPr>
              <a:t>in </a:t>
            </a:r>
            <a:r>
              <a:rPr lang="en-US" sz="1800" b="1" i="1">
                <a:solidFill>
                  <a:schemeClr val="accent2"/>
                </a:solidFill>
              </a:rPr>
              <a:t>P </a:t>
            </a:r>
            <a:r>
              <a:rPr lang="en-US" sz="1800">
                <a:solidFill>
                  <a:schemeClr val="accent2"/>
                </a:solidFill>
              </a:rPr>
              <a:t>(in traversal order)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</a:rPr>
              <a:t>	</a:t>
            </a:r>
            <a:r>
              <a:rPr lang="en-US" sz="1800" b="1">
                <a:solidFill>
                  <a:srgbClr val="000000"/>
                </a:solidFill>
              </a:rPr>
              <a:t>if </a:t>
            </a:r>
            <a:r>
              <a:rPr lang="en-US" sz="1800">
                <a:solidFill>
                  <a:schemeClr val="accent2"/>
                </a:solidFill>
              </a:rPr>
              <a:t>this is</a:t>
            </a:r>
            <a:r>
              <a:rPr lang="en-US" sz="1800" b="1" i="1">
                <a:solidFill>
                  <a:schemeClr val="accent2"/>
                </a:solidFill>
              </a:rPr>
              <a:t> v</a:t>
            </a:r>
            <a:r>
              <a:rPr lang="ja-JP" altLang="en-US" sz="1800">
                <a:solidFill>
                  <a:schemeClr val="accent2"/>
                </a:solidFill>
                <a:latin typeface="Arial"/>
              </a:rPr>
              <a:t>’</a:t>
            </a:r>
            <a:r>
              <a:rPr lang="en-US" sz="1800">
                <a:solidFill>
                  <a:schemeClr val="accent2"/>
                </a:solidFill>
              </a:rPr>
              <a:t>s first appearance in </a:t>
            </a:r>
            <a:r>
              <a:rPr lang="en-US" sz="1800" b="1" i="1">
                <a:solidFill>
                  <a:schemeClr val="accent2"/>
                </a:solidFill>
              </a:rPr>
              <a:t>P </a:t>
            </a:r>
            <a:r>
              <a:rPr lang="en-US" sz="1800" b="1">
                <a:solidFill>
                  <a:srgbClr val="000000"/>
                </a:solidFill>
              </a:rPr>
              <a:t>then 		</a:t>
            </a:r>
            <a:r>
              <a:rPr lang="en-US" sz="1800" b="1" i="1">
                <a:solidFill>
                  <a:schemeClr val="accent2"/>
                </a:solidFill>
              </a:rPr>
              <a:t>T.insertLast</a:t>
            </a:r>
            <a:r>
              <a:rPr lang="en-US" sz="1800">
                <a:solidFill>
                  <a:schemeClr val="accent2"/>
                </a:solidFill>
              </a:rPr>
              <a:t>(</a:t>
            </a:r>
            <a:r>
              <a:rPr lang="en-US" sz="1800" b="1" i="1">
                <a:solidFill>
                  <a:schemeClr val="accent2"/>
                </a:solidFill>
              </a:rPr>
              <a:t>v</a:t>
            </a:r>
            <a:r>
              <a:rPr lang="en-US" sz="180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</a:rPr>
              <a:t>T.insertLast</a:t>
            </a:r>
            <a:r>
              <a:rPr lang="en-US" sz="1800">
                <a:solidFill>
                  <a:schemeClr val="accent2"/>
                </a:solidFill>
              </a:rPr>
              <a:t>(</a:t>
            </a:r>
            <a:r>
              <a:rPr lang="en-US" sz="1800" b="1" i="1">
                <a:solidFill>
                  <a:schemeClr val="accent2"/>
                </a:solidFill>
              </a:rPr>
              <a:t>s</a:t>
            </a:r>
            <a:r>
              <a:rPr lang="en-US" sz="180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</a:rPr>
              <a:t>return </a:t>
            </a:r>
            <a:r>
              <a:rPr lang="en-US" sz="1800" b="1" i="1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Approximation Algorithms</a:t>
            </a:r>
          </a:p>
        </p:txBody>
      </p:sp>
      <p:sp>
        <p:nvSpPr>
          <p:cNvPr id="6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23E7-4F27-8648-843D-BB835FF61650}" type="slidenum">
              <a:rPr lang="en-US"/>
              <a:pPr/>
              <a:t>9</a:t>
            </a:fld>
            <a:endParaRPr 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2-Approximation for TSP Special Case - Proof</a:t>
            </a:r>
          </a:p>
        </p:txBody>
      </p:sp>
      <p:sp>
        <p:nvSpPr>
          <p:cNvPr id="260103" name="Line 7"/>
          <p:cNvSpPr>
            <a:spLocks noChangeShapeType="1"/>
          </p:cNvSpPr>
          <p:nvPr/>
        </p:nvSpPr>
        <p:spPr bwMode="auto">
          <a:xfrm>
            <a:off x="1581150" y="4271963"/>
            <a:ext cx="55563" cy="109537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4" name="Line 8"/>
          <p:cNvSpPr>
            <a:spLocks noChangeShapeType="1"/>
          </p:cNvSpPr>
          <p:nvPr/>
        </p:nvSpPr>
        <p:spPr bwMode="auto">
          <a:xfrm>
            <a:off x="1670050" y="4449763"/>
            <a:ext cx="55563" cy="107950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5" name="Freeform 9"/>
          <p:cNvSpPr>
            <a:spLocks/>
          </p:cNvSpPr>
          <p:nvPr/>
        </p:nvSpPr>
        <p:spPr bwMode="auto">
          <a:xfrm>
            <a:off x="1758950" y="4625975"/>
            <a:ext cx="50800" cy="107950"/>
          </a:xfrm>
          <a:custGeom>
            <a:avLst/>
            <a:gdLst>
              <a:gd name="T0" fmla="*/ 0 w 34"/>
              <a:gd name="T1" fmla="*/ 0 h 71"/>
              <a:gd name="T2" fmla="*/ 34 w 34"/>
              <a:gd name="T3" fmla="*/ 67 h 71"/>
              <a:gd name="T4" fmla="*/ 32 w 34"/>
              <a:gd name="T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71">
                <a:moveTo>
                  <a:pt x="0" y="0"/>
                </a:moveTo>
                <a:lnTo>
                  <a:pt x="34" y="67"/>
                </a:lnTo>
                <a:lnTo>
                  <a:pt x="32" y="71"/>
                </a:lnTo>
              </a:path>
            </a:pathLst>
          </a:custGeom>
          <a:noFill/>
          <a:ln w="15875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6" name="Line 10"/>
          <p:cNvSpPr>
            <a:spLocks noChangeShapeType="1"/>
          </p:cNvSpPr>
          <p:nvPr/>
        </p:nvSpPr>
        <p:spPr bwMode="auto">
          <a:xfrm flipH="1">
            <a:off x="1719263" y="4802188"/>
            <a:ext cx="53975" cy="107950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7" name="Line 11"/>
          <p:cNvSpPr>
            <a:spLocks noChangeShapeType="1"/>
          </p:cNvSpPr>
          <p:nvPr/>
        </p:nvSpPr>
        <p:spPr bwMode="auto">
          <a:xfrm flipH="1">
            <a:off x="1630363" y="4978400"/>
            <a:ext cx="55562" cy="107950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8" name="Freeform 12"/>
          <p:cNvSpPr>
            <a:spLocks/>
          </p:cNvSpPr>
          <p:nvPr/>
        </p:nvSpPr>
        <p:spPr bwMode="auto">
          <a:xfrm>
            <a:off x="1516063" y="5154613"/>
            <a:ext cx="80962" cy="88900"/>
          </a:xfrm>
          <a:custGeom>
            <a:avLst/>
            <a:gdLst>
              <a:gd name="T0" fmla="*/ 53 w 53"/>
              <a:gd name="T1" fmla="*/ 0 h 59"/>
              <a:gd name="T2" fmla="*/ 43 w 53"/>
              <a:gd name="T3" fmla="*/ 19 h 59"/>
              <a:gd name="T4" fmla="*/ 0 w 53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" h="59">
                <a:moveTo>
                  <a:pt x="53" y="0"/>
                </a:moveTo>
                <a:lnTo>
                  <a:pt x="43" y="19"/>
                </a:lnTo>
                <a:lnTo>
                  <a:pt x="0" y="59"/>
                </a:lnTo>
              </a:path>
            </a:pathLst>
          </a:custGeom>
          <a:noFill/>
          <a:ln w="15875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9" name="Line 13"/>
          <p:cNvSpPr>
            <a:spLocks noChangeShapeType="1"/>
          </p:cNvSpPr>
          <p:nvPr/>
        </p:nvSpPr>
        <p:spPr bwMode="auto">
          <a:xfrm flipH="1">
            <a:off x="1373188" y="5295900"/>
            <a:ext cx="88900" cy="84138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10" name="Freeform 14"/>
          <p:cNvSpPr>
            <a:spLocks/>
          </p:cNvSpPr>
          <p:nvPr/>
        </p:nvSpPr>
        <p:spPr bwMode="auto">
          <a:xfrm>
            <a:off x="1752600" y="4670425"/>
            <a:ext cx="114300" cy="114300"/>
          </a:xfrm>
          <a:custGeom>
            <a:avLst/>
            <a:gdLst>
              <a:gd name="T0" fmla="*/ 0 w 144"/>
              <a:gd name="T1" fmla="*/ 73 h 143"/>
              <a:gd name="T2" fmla="*/ 4 w 144"/>
              <a:gd name="T3" fmla="*/ 50 h 143"/>
              <a:gd name="T4" fmla="*/ 13 w 144"/>
              <a:gd name="T5" fmla="*/ 31 h 143"/>
              <a:gd name="T6" fmla="*/ 30 w 144"/>
              <a:gd name="T7" fmla="*/ 13 h 143"/>
              <a:gd name="T8" fmla="*/ 50 w 144"/>
              <a:gd name="T9" fmla="*/ 4 h 143"/>
              <a:gd name="T10" fmla="*/ 73 w 144"/>
              <a:gd name="T11" fmla="*/ 0 h 143"/>
              <a:gd name="T12" fmla="*/ 94 w 144"/>
              <a:gd name="T13" fmla="*/ 4 h 143"/>
              <a:gd name="T14" fmla="*/ 115 w 144"/>
              <a:gd name="T15" fmla="*/ 13 h 143"/>
              <a:gd name="T16" fmla="*/ 130 w 144"/>
              <a:gd name="T17" fmla="*/ 31 h 143"/>
              <a:gd name="T18" fmla="*/ 140 w 144"/>
              <a:gd name="T19" fmla="*/ 50 h 143"/>
              <a:gd name="T20" fmla="*/ 144 w 144"/>
              <a:gd name="T21" fmla="*/ 73 h 143"/>
              <a:gd name="T22" fmla="*/ 140 w 144"/>
              <a:gd name="T23" fmla="*/ 94 h 143"/>
              <a:gd name="T24" fmla="*/ 130 w 144"/>
              <a:gd name="T25" fmla="*/ 115 h 143"/>
              <a:gd name="T26" fmla="*/ 115 w 144"/>
              <a:gd name="T27" fmla="*/ 130 h 143"/>
              <a:gd name="T28" fmla="*/ 94 w 144"/>
              <a:gd name="T29" fmla="*/ 140 h 143"/>
              <a:gd name="T30" fmla="*/ 73 w 144"/>
              <a:gd name="T31" fmla="*/ 143 h 143"/>
              <a:gd name="T32" fmla="*/ 50 w 144"/>
              <a:gd name="T33" fmla="*/ 140 h 143"/>
              <a:gd name="T34" fmla="*/ 30 w 144"/>
              <a:gd name="T35" fmla="*/ 130 h 143"/>
              <a:gd name="T36" fmla="*/ 13 w 144"/>
              <a:gd name="T37" fmla="*/ 115 h 143"/>
              <a:gd name="T38" fmla="*/ 4 w 144"/>
              <a:gd name="T39" fmla="*/ 94 h 143"/>
              <a:gd name="T40" fmla="*/ 0 w 144"/>
              <a:gd name="T41" fmla="*/ 7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3"/>
                </a:moveTo>
                <a:lnTo>
                  <a:pt x="4" y="50"/>
                </a:lnTo>
                <a:lnTo>
                  <a:pt x="13" y="31"/>
                </a:lnTo>
                <a:lnTo>
                  <a:pt x="30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0" y="31"/>
                </a:lnTo>
                <a:lnTo>
                  <a:pt x="140" y="50"/>
                </a:lnTo>
                <a:lnTo>
                  <a:pt x="144" y="73"/>
                </a:lnTo>
                <a:lnTo>
                  <a:pt x="140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3"/>
                </a:lnTo>
                <a:lnTo>
                  <a:pt x="50" y="140"/>
                </a:lnTo>
                <a:lnTo>
                  <a:pt x="30" y="130"/>
                </a:lnTo>
                <a:lnTo>
                  <a:pt x="13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11" name="Freeform 15"/>
          <p:cNvSpPr>
            <a:spLocks/>
          </p:cNvSpPr>
          <p:nvPr/>
        </p:nvSpPr>
        <p:spPr bwMode="auto">
          <a:xfrm>
            <a:off x="2894013" y="5126038"/>
            <a:ext cx="114300" cy="114300"/>
          </a:xfrm>
          <a:custGeom>
            <a:avLst/>
            <a:gdLst>
              <a:gd name="T0" fmla="*/ 0 w 144"/>
              <a:gd name="T1" fmla="*/ 72 h 143"/>
              <a:gd name="T2" fmla="*/ 4 w 144"/>
              <a:gd name="T3" fmla="*/ 49 h 143"/>
              <a:gd name="T4" fmla="*/ 14 w 144"/>
              <a:gd name="T5" fmla="*/ 30 h 143"/>
              <a:gd name="T6" fmla="*/ 31 w 144"/>
              <a:gd name="T7" fmla="*/ 13 h 143"/>
              <a:gd name="T8" fmla="*/ 50 w 144"/>
              <a:gd name="T9" fmla="*/ 4 h 143"/>
              <a:gd name="T10" fmla="*/ 73 w 144"/>
              <a:gd name="T11" fmla="*/ 0 h 143"/>
              <a:gd name="T12" fmla="*/ 94 w 144"/>
              <a:gd name="T13" fmla="*/ 4 h 143"/>
              <a:gd name="T14" fmla="*/ 116 w 144"/>
              <a:gd name="T15" fmla="*/ 13 h 143"/>
              <a:gd name="T16" fmla="*/ 131 w 144"/>
              <a:gd name="T17" fmla="*/ 30 h 143"/>
              <a:gd name="T18" fmla="*/ 140 w 144"/>
              <a:gd name="T19" fmla="*/ 49 h 143"/>
              <a:gd name="T20" fmla="*/ 144 w 144"/>
              <a:gd name="T21" fmla="*/ 72 h 143"/>
              <a:gd name="T22" fmla="*/ 140 w 144"/>
              <a:gd name="T23" fmla="*/ 93 h 143"/>
              <a:gd name="T24" fmla="*/ 131 w 144"/>
              <a:gd name="T25" fmla="*/ 114 h 143"/>
              <a:gd name="T26" fmla="*/ 116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4 w 144"/>
              <a:gd name="T37" fmla="*/ 114 h 143"/>
              <a:gd name="T38" fmla="*/ 4 w 144"/>
              <a:gd name="T39" fmla="*/ 93 h 143"/>
              <a:gd name="T40" fmla="*/ 0 w 144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2"/>
                </a:moveTo>
                <a:lnTo>
                  <a:pt x="4" y="49"/>
                </a:lnTo>
                <a:lnTo>
                  <a:pt x="14" y="30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6" y="13"/>
                </a:lnTo>
                <a:lnTo>
                  <a:pt x="131" y="30"/>
                </a:lnTo>
                <a:lnTo>
                  <a:pt x="140" y="49"/>
                </a:lnTo>
                <a:lnTo>
                  <a:pt x="144" y="72"/>
                </a:lnTo>
                <a:lnTo>
                  <a:pt x="140" y="93"/>
                </a:lnTo>
                <a:lnTo>
                  <a:pt x="131" y="114"/>
                </a:lnTo>
                <a:lnTo>
                  <a:pt x="116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4" y="114"/>
                </a:lnTo>
                <a:lnTo>
                  <a:pt x="4" y="93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12" name="Freeform 16"/>
          <p:cNvSpPr>
            <a:spLocks/>
          </p:cNvSpPr>
          <p:nvPr/>
        </p:nvSpPr>
        <p:spPr bwMode="auto">
          <a:xfrm>
            <a:off x="2436813" y="5341938"/>
            <a:ext cx="114300" cy="112712"/>
          </a:xfrm>
          <a:custGeom>
            <a:avLst/>
            <a:gdLst>
              <a:gd name="T0" fmla="*/ 0 w 144"/>
              <a:gd name="T1" fmla="*/ 71 h 144"/>
              <a:gd name="T2" fmla="*/ 4 w 144"/>
              <a:gd name="T3" fmla="*/ 50 h 144"/>
              <a:gd name="T4" fmla="*/ 13 w 144"/>
              <a:gd name="T5" fmla="*/ 29 h 144"/>
              <a:gd name="T6" fmla="*/ 31 w 144"/>
              <a:gd name="T7" fmla="*/ 14 h 144"/>
              <a:gd name="T8" fmla="*/ 50 w 144"/>
              <a:gd name="T9" fmla="*/ 4 h 144"/>
              <a:gd name="T10" fmla="*/ 73 w 144"/>
              <a:gd name="T11" fmla="*/ 0 h 144"/>
              <a:gd name="T12" fmla="*/ 94 w 144"/>
              <a:gd name="T13" fmla="*/ 4 h 144"/>
              <a:gd name="T14" fmla="*/ 115 w 144"/>
              <a:gd name="T15" fmla="*/ 14 h 144"/>
              <a:gd name="T16" fmla="*/ 130 w 144"/>
              <a:gd name="T17" fmla="*/ 29 h 144"/>
              <a:gd name="T18" fmla="*/ 140 w 144"/>
              <a:gd name="T19" fmla="*/ 50 h 144"/>
              <a:gd name="T20" fmla="*/ 144 w 144"/>
              <a:gd name="T21" fmla="*/ 71 h 144"/>
              <a:gd name="T22" fmla="*/ 140 w 144"/>
              <a:gd name="T23" fmla="*/ 94 h 144"/>
              <a:gd name="T24" fmla="*/ 130 w 144"/>
              <a:gd name="T25" fmla="*/ 113 h 144"/>
              <a:gd name="T26" fmla="*/ 115 w 144"/>
              <a:gd name="T27" fmla="*/ 130 h 144"/>
              <a:gd name="T28" fmla="*/ 94 w 144"/>
              <a:gd name="T29" fmla="*/ 140 h 144"/>
              <a:gd name="T30" fmla="*/ 73 w 144"/>
              <a:gd name="T31" fmla="*/ 144 h 144"/>
              <a:gd name="T32" fmla="*/ 50 w 144"/>
              <a:gd name="T33" fmla="*/ 140 h 144"/>
              <a:gd name="T34" fmla="*/ 31 w 144"/>
              <a:gd name="T35" fmla="*/ 130 h 144"/>
              <a:gd name="T36" fmla="*/ 13 w 144"/>
              <a:gd name="T37" fmla="*/ 113 h 144"/>
              <a:gd name="T38" fmla="*/ 4 w 144"/>
              <a:gd name="T39" fmla="*/ 94 h 144"/>
              <a:gd name="T40" fmla="*/ 0 w 144"/>
              <a:gd name="T41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0" y="71"/>
                </a:moveTo>
                <a:lnTo>
                  <a:pt x="4" y="50"/>
                </a:lnTo>
                <a:lnTo>
                  <a:pt x="13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4"/>
                </a:lnTo>
                <a:lnTo>
                  <a:pt x="130" y="29"/>
                </a:lnTo>
                <a:lnTo>
                  <a:pt x="140" y="50"/>
                </a:lnTo>
                <a:lnTo>
                  <a:pt x="144" y="71"/>
                </a:lnTo>
                <a:lnTo>
                  <a:pt x="140" y="94"/>
                </a:lnTo>
                <a:lnTo>
                  <a:pt x="130" y="113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0"/>
                </a:lnTo>
                <a:lnTo>
                  <a:pt x="13" y="113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13" name="Freeform 17"/>
          <p:cNvSpPr>
            <a:spLocks/>
          </p:cNvSpPr>
          <p:nvPr/>
        </p:nvSpPr>
        <p:spPr bwMode="auto">
          <a:xfrm>
            <a:off x="2654300" y="5126038"/>
            <a:ext cx="114300" cy="114300"/>
          </a:xfrm>
          <a:custGeom>
            <a:avLst/>
            <a:gdLst>
              <a:gd name="T0" fmla="*/ 0 w 144"/>
              <a:gd name="T1" fmla="*/ 72 h 143"/>
              <a:gd name="T2" fmla="*/ 4 w 144"/>
              <a:gd name="T3" fmla="*/ 49 h 143"/>
              <a:gd name="T4" fmla="*/ 14 w 144"/>
              <a:gd name="T5" fmla="*/ 30 h 143"/>
              <a:gd name="T6" fmla="*/ 31 w 144"/>
              <a:gd name="T7" fmla="*/ 13 h 143"/>
              <a:gd name="T8" fmla="*/ 50 w 144"/>
              <a:gd name="T9" fmla="*/ 4 h 143"/>
              <a:gd name="T10" fmla="*/ 73 w 144"/>
              <a:gd name="T11" fmla="*/ 0 h 143"/>
              <a:gd name="T12" fmla="*/ 94 w 144"/>
              <a:gd name="T13" fmla="*/ 4 h 143"/>
              <a:gd name="T14" fmla="*/ 115 w 144"/>
              <a:gd name="T15" fmla="*/ 13 h 143"/>
              <a:gd name="T16" fmla="*/ 131 w 144"/>
              <a:gd name="T17" fmla="*/ 30 h 143"/>
              <a:gd name="T18" fmla="*/ 140 w 144"/>
              <a:gd name="T19" fmla="*/ 49 h 143"/>
              <a:gd name="T20" fmla="*/ 144 w 144"/>
              <a:gd name="T21" fmla="*/ 72 h 143"/>
              <a:gd name="T22" fmla="*/ 140 w 144"/>
              <a:gd name="T23" fmla="*/ 93 h 143"/>
              <a:gd name="T24" fmla="*/ 131 w 144"/>
              <a:gd name="T25" fmla="*/ 114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4 w 144"/>
              <a:gd name="T37" fmla="*/ 114 h 143"/>
              <a:gd name="T38" fmla="*/ 4 w 144"/>
              <a:gd name="T39" fmla="*/ 93 h 143"/>
              <a:gd name="T40" fmla="*/ 0 w 144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2"/>
                </a:moveTo>
                <a:lnTo>
                  <a:pt x="4" y="49"/>
                </a:lnTo>
                <a:lnTo>
                  <a:pt x="14" y="30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1" y="30"/>
                </a:lnTo>
                <a:lnTo>
                  <a:pt x="140" y="49"/>
                </a:lnTo>
                <a:lnTo>
                  <a:pt x="144" y="72"/>
                </a:lnTo>
                <a:lnTo>
                  <a:pt x="140" y="93"/>
                </a:lnTo>
                <a:lnTo>
                  <a:pt x="131" y="114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4" y="114"/>
                </a:lnTo>
                <a:lnTo>
                  <a:pt x="4" y="93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14" name="Freeform 18"/>
          <p:cNvSpPr>
            <a:spLocks/>
          </p:cNvSpPr>
          <p:nvPr/>
        </p:nvSpPr>
        <p:spPr bwMode="auto">
          <a:xfrm>
            <a:off x="1524000" y="4214813"/>
            <a:ext cx="114300" cy="114300"/>
          </a:xfrm>
          <a:custGeom>
            <a:avLst/>
            <a:gdLst>
              <a:gd name="T0" fmla="*/ 0 w 144"/>
              <a:gd name="T1" fmla="*/ 73 h 144"/>
              <a:gd name="T2" fmla="*/ 4 w 144"/>
              <a:gd name="T3" fmla="*/ 50 h 144"/>
              <a:gd name="T4" fmla="*/ 13 w 144"/>
              <a:gd name="T5" fmla="*/ 31 h 144"/>
              <a:gd name="T6" fmla="*/ 31 w 144"/>
              <a:gd name="T7" fmla="*/ 14 h 144"/>
              <a:gd name="T8" fmla="*/ 50 w 144"/>
              <a:gd name="T9" fmla="*/ 4 h 144"/>
              <a:gd name="T10" fmla="*/ 73 w 144"/>
              <a:gd name="T11" fmla="*/ 0 h 144"/>
              <a:gd name="T12" fmla="*/ 94 w 144"/>
              <a:gd name="T13" fmla="*/ 4 h 144"/>
              <a:gd name="T14" fmla="*/ 115 w 144"/>
              <a:gd name="T15" fmla="*/ 14 h 144"/>
              <a:gd name="T16" fmla="*/ 131 w 144"/>
              <a:gd name="T17" fmla="*/ 31 h 144"/>
              <a:gd name="T18" fmla="*/ 140 w 144"/>
              <a:gd name="T19" fmla="*/ 50 h 144"/>
              <a:gd name="T20" fmla="*/ 144 w 144"/>
              <a:gd name="T21" fmla="*/ 73 h 144"/>
              <a:gd name="T22" fmla="*/ 140 w 144"/>
              <a:gd name="T23" fmla="*/ 94 h 144"/>
              <a:gd name="T24" fmla="*/ 131 w 144"/>
              <a:gd name="T25" fmla="*/ 115 h 144"/>
              <a:gd name="T26" fmla="*/ 115 w 144"/>
              <a:gd name="T27" fmla="*/ 130 h 144"/>
              <a:gd name="T28" fmla="*/ 94 w 144"/>
              <a:gd name="T29" fmla="*/ 140 h 144"/>
              <a:gd name="T30" fmla="*/ 73 w 144"/>
              <a:gd name="T31" fmla="*/ 144 h 144"/>
              <a:gd name="T32" fmla="*/ 50 w 144"/>
              <a:gd name="T33" fmla="*/ 140 h 144"/>
              <a:gd name="T34" fmla="*/ 31 w 144"/>
              <a:gd name="T35" fmla="*/ 130 h 144"/>
              <a:gd name="T36" fmla="*/ 13 w 144"/>
              <a:gd name="T37" fmla="*/ 115 h 144"/>
              <a:gd name="T38" fmla="*/ 4 w 144"/>
              <a:gd name="T39" fmla="*/ 94 h 144"/>
              <a:gd name="T40" fmla="*/ 0 w 144"/>
              <a:gd name="T41" fmla="*/ 7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3" y="31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4"/>
                </a:lnTo>
                <a:lnTo>
                  <a:pt x="131" y="31"/>
                </a:lnTo>
                <a:lnTo>
                  <a:pt x="140" y="50"/>
                </a:lnTo>
                <a:lnTo>
                  <a:pt x="144" y="73"/>
                </a:lnTo>
                <a:lnTo>
                  <a:pt x="140" y="94"/>
                </a:lnTo>
                <a:lnTo>
                  <a:pt x="131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0"/>
                </a:lnTo>
                <a:lnTo>
                  <a:pt x="13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15" name="Freeform 19"/>
          <p:cNvSpPr>
            <a:spLocks/>
          </p:cNvSpPr>
          <p:nvPr/>
        </p:nvSpPr>
        <p:spPr bwMode="auto">
          <a:xfrm>
            <a:off x="2436813" y="4214813"/>
            <a:ext cx="114300" cy="114300"/>
          </a:xfrm>
          <a:custGeom>
            <a:avLst/>
            <a:gdLst>
              <a:gd name="T0" fmla="*/ 0 w 144"/>
              <a:gd name="T1" fmla="*/ 73 h 144"/>
              <a:gd name="T2" fmla="*/ 4 w 144"/>
              <a:gd name="T3" fmla="*/ 50 h 144"/>
              <a:gd name="T4" fmla="*/ 13 w 144"/>
              <a:gd name="T5" fmla="*/ 31 h 144"/>
              <a:gd name="T6" fmla="*/ 31 w 144"/>
              <a:gd name="T7" fmla="*/ 14 h 144"/>
              <a:gd name="T8" fmla="*/ 50 w 144"/>
              <a:gd name="T9" fmla="*/ 4 h 144"/>
              <a:gd name="T10" fmla="*/ 73 w 144"/>
              <a:gd name="T11" fmla="*/ 0 h 144"/>
              <a:gd name="T12" fmla="*/ 94 w 144"/>
              <a:gd name="T13" fmla="*/ 4 h 144"/>
              <a:gd name="T14" fmla="*/ 115 w 144"/>
              <a:gd name="T15" fmla="*/ 14 h 144"/>
              <a:gd name="T16" fmla="*/ 130 w 144"/>
              <a:gd name="T17" fmla="*/ 31 h 144"/>
              <a:gd name="T18" fmla="*/ 140 w 144"/>
              <a:gd name="T19" fmla="*/ 50 h 144"/>
              <a:gd name="T20" fmla="*/ 144 w 144"/>
              <a:gd name="T21" fmla="*/ 73 h 144"/>
              <a:gd name="T22" fmla="*/ 140 w 144"/>
              <a:gd name="T23" fmla="*/ 94 h 144"/>
              <a:gd name="T24" fmla="*/ 130 w 144"/>
              <a:gd name="T25" fmla="*/ 115 h 144"/>
              <a:gd name="T26" fmla="*/ 115 w 144"/>
              <a:gd name="T27" fmla="*/ 130 h 144"/>
              <a:gd name="T28" fmla="*/ 94 w 144"/>
              <a:gd name="T29" fmla="*/ 140 h 144"/>
              <a:gd name="T30" fmla="*/ 73 w 144"/>
              <a:gd name="T31" fmla="*/ 144 h 144"/>
              <a:gd name="T32" fmla="*/ 50 w 144"/>
              <a:gd name="T33" fmla="*/ 140 h 144"/>
              <a:gd name="T34" fmla="*/ 31 w 144"/>
              <a:gd name="T35" fmla="*/ 130 h 144"/>
              <a:gd name="T36" fmla="*/ 13 w 144"/>
              <a:gd name="T37" fmla="*/ 115 h 144"/>
              <a:gd name="T38" fmla="*/ 4 w 144"/>
              <a:gd name="T39" fmla="*/ 94 h 144"/>
              <a:gd name="T40" fmla="*/ 0 w 144"/>
              <a:gd name="T41" fmla="*/ 7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3" y="31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4"/>
                </a:lnTo>
                <a:lnTo>
                  <a:pt x="130" y="31"/>
                </a:lnTo>
                <a:lnTo>
                  <a:pt x="140" y="50"/>
                </a:lnTo>
                <a:lnTo>
                  <a:pt x="144" y="73"/>
                </a:lnTo>
                <a:lnTo>
                  <a:pt x="140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0"/>
                </a:lnTo>
                <a:lnTo>
                  <a:pt x="13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16" name="Freeform 20"/>
          <p:cNvSpPr>
            <a:spLocks/>
          </p:cNvSpPr>
          <p:nvPr/>
        </p:nvSpPr>
        <p:spPr bwMode="auto">
          <a:xfrm>
            <a:off x="2381250" y="4727575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7 h 143"/>
              <a:gd name="T4" fmla="*/ 13 w 144"/>
              <a:gd name="T5" fmla="*/ 28 h 143"/>
              <a:gd name="T6" fmla="*/ 29 w 144"/>
              <a:gd name="T7" fmla="*/ 13 h 143"/>
              <a:gd name="T8" fmla="*/ 50 w 144"/>
              <a:gd name="T9" fmla="*/ 2 h 143"/>
              <a:gd name="T10" fmla="*/ 71 w 144"/>
              <a:gd name="T11" fmla="*/ 0 h 143"/>
              <a:gd name="T12" fmla="*/ 94 w 144"/>
              <a:gd name="T13" fmla="*/ 2 h 143"/>
              <a:gd name="T14" fmla="*/ 113 w 144"/>
              <a:gd name="T15" fmla="*/ 13 h 143"/>
              <a:gd name="T16" fmla="*/ 130 w 144"/>
              <a:gd name="T17" fmla="*/ 28 h 143"/>
              <a:gd name="T18" fmla="*/ 140 w 144"/>
              <a:gd name="T19" fmla="*/ 47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2 h 143"/>
              <a:gd name="T26" fmla="*/ 113 w 144"/>
              <a:gd name="T27" fmla="*/ 128 h 143"/>
              <a:gd name="T28" fmla="*/ 94 w 144"/>
              <a:gd name="T29" fmla="*/ 139 h 143"/>
              <a:gd name="T30" fmla="*/ 71 w 144"/>
              <a:gd name="T31" fmla="*/ 143 h 143"/>
              <a:gd name="T32" fmla="*/ 50 w 144"/>
              <a:gd name="T33" fmla="*/ 139 h 143"/>
              <a:gd name="T34" fmla="*/ 29 w 144"/>
              <a:gd name="T35" fmla="*/ 128 h 143"/>
              <a:gd name="T36" fmla="*/ 13 w 144"/>
              <a:gd name="T37" fmla="*/ 112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7"/>
                </a:lnTo>
                <a:lnTo>
                  <a:pt x="13" y="28"/>
                </a:lnTo>
                <a:lnTo>
                  <a:pt x="29" y="13"/>
                </a:lnTo>
                <a:lnTo>
                  <a:pt x="50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30" y="28"/>
                </a:lnTo>
                <a:lnTo>
                  <a:pt x="140" y="47"/>
                </a:lnTo>
                <a:lnTo>
                  <a:pt x="144" y="70"/>
                </a:lnTo>
                <a:lnTo>
                  <a:pt x="140" y="93"/>
                </a:lnTo>
                <a:lnTo>
                  <a:pt x="130" y="112"/>
                </a:lnTo>
                <a:lnTo>
                  <a:pt x="113" y="128"/>
                </a:lnTo>
                <a:lnTo>
                  <a:pt x="94" y="139"/>
                </a:lnTo>
                <a:lnTo>
                  <a:pt x="71" y="143"/>
                </a:lnTo>
                <a:lnTo>
                  <a:pt x="50" y="139"/>
                </a:lnTo>
                <a:lnTo>
                  <a:pt x="29" y="128"/>
                </a:lnTo>
                <a:lnTo>
                  <a:pt x="13" y="112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17" name="Freeform 21"/>
          <p:cNvSpPr>
            <a:spLocks/>
          </p:cNvSpPr>
          <p:nvPr/>
        </p:nvSpPr>
        <p:spPr bwMode="auto">
          <a:xfrm>
            <a:off x="1295400" y="5341938"/>
            <a:ext cx="114300" cy="112712"/>
          </a:xfrm>
          <a:custGeom>
            <a:avLst/>
            <a:gdLst>
              <a:gd name="T0" fmla="*/ 0 w 144"/>
              <a:gd name="T1" fmla="*/ 71 h 144"/>
              <a:gd name="T2" fmla="*/ 4 w 144"/>
              <a:gd name="T3" fmla="*/ 50 h 144"/>
              <a:gd name="T4" fmla="*/ 14 w 144"/>
              <a:gd name="T5" fmla="*/ 29 h 144"/>
              <a:gd name="T6" fmla="*/ 31 w 144"/>
              <a:gd name="T7" fmla="*/ 14 h 144"/>
              <a:gd name="T8" fmla="*/ 50 w 144"/>
              <a:gd name="T9" fmla="*/ 4 h 144"/>
              <a:gd name="T10" fmla="*/ 73 w 144"/>
              <a:gd name="T11" fmla="*/ 0 h 144"/>
              <a:gd name="T12" fmla="*/ 94 w 144"/>
              <a:gd name="T13" fmla="*/ 4 h 144"/>
              <a:gd name="T14" fmla="*/ 115 w 144"/>
              <a:gd name="T15" fmla="*/ 14 h 144"/>
              <a:gd name="T16" fmla="*/ 131 w 144"/>
              <a:gd name="T17" fmla="*/ 29 h 144"/>
              <a:gd name="T18" fmla="*/ 140 w 144"/>
              <a:gd name="T19" fmla="*/ 50 h 144"/>
              <a:gd name="T20" fmla="*/ 144 w 144"/>
              <a:gd name="T21" fmla="*/ 71 h 144"/>
              <a:gd name="T22" fmla="*/ 140 w 144"/>
              <a:gd name="T23" fmla="*/ 94 h 144"/>
              <a:gd name="T24" fmla="*/ 131 w 144"/>
              <a:gd name="T25" fmla="*/ 113 h 144"/>
              <a:gd name="T26" fmla="*/ 115 w 144"/>
              <a:gd name="T27" fmla="*/ 130 h 144"/>
              <a:gd name="T28" fmla="*/ 94 w 144"/>
              <a:gd name="T29" fmla="*/ 140 h 144"/>
              <a:gd name="T30" fmla="*/ 73 w 144"/>
              <a:gd name="T31" fmla="*/ 144 h 144"/>
              <a:gd name="T32" fmla="*/ 50 w 144"/>
              <a:gd name="T33" fmla="*/ 140 h 144"/>
              <a:gd name="T34" fmla="*/ 31 w 144"/>
              <a:gd name="T35" fmla="*/ 130 h 144"/>
              <a:gd name="T36" fmla="*/ 14 w 144"/>
              <a:gd name="T37" fmla="*/ 113 h 144"/>
              <a:gd name="T38" fmla="*/ 4 w 144"/>
              <a:gd name="T39" fmla="*/ 94 h 144"/>
              <a:gd name="T40" fmla="*/ 0 w 144"/>
              <a:gd name="T41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0" y="71"/>
                </a:moveTo>
                <a:lnTo>
                  <a:pt x="4" y="50"/>
                </a:lnTo>
                <a:lnTo>
                  <a:pt x="14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4"/>
                </a:lnTo>
                <a:lnTo>
                  <a:pt x="131" y="29"/>
                </a:lnTo>
                <a:lnTo>
                  <a:pt x="140" y="50"/>
                </a:lnTo>
                <a:lnTo>
                  <a:pt x="144" y="71"/>
                </a:lnTo>
                <a:lnTo>
                  <a:pt x="140" y="94"/>
                </a:lnTo>
                <a:lnTo>
                  <a:pt x="131" y="113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0"/>
                </a:lnTo>
                <a:lnTo>
                  <a:pt x="14" y="113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18" name="Freeform 22"/>
          <p:cNvSpPr>
            <a:spLocks/>
          </p:cNvSpPr>
          <p:nvPr/>
        </p:nvSpPr>
        <p:spPr bwMode="auto">
          <a:xfrm>
            <a:off x="1524000" y="5126038"/>
            <a:ext cx="114300" cy="114300"/>
          </a:xfrm>
          <a:custGeom>
            <a:avLst/>
            <a:gdLst>
              <a:gd name="T0" fmla="*/ 0 w 144"/>
              <a:gd name="T1" fmla="*/ 72 h 143"/>
              <a:gd name="T2" fmla="*/ 4 w 144"/>
              <a:gd name="T3" fmla="*/ 49 h 143"/>
              <a:gd name="T4" fmla="*/ 13 w 144"/>
              <a:gd name="T5" fmla="*/ 30 h 143"/>
              <a:gd name="T6" fmla="*/ 31 w 144"/>
              <a:gd name="T7" fmla="*/ 13 h 143"/>
              <a:gd name="T8" fmla="*/ 50 w 144"/>
              <a:gd name="T9" fmla="*/ 4 h 143"/>
              <a:gd name="T10" fmla="*/ 73 w 144"/>
              <a:gd name="T11" fmla="*/ 0 h 143"/>
              <a:gd name="T12" fmla="*/ 94 w 144"/>
              <a:gd name="T13" fmla="*/ 4 h 143"/>
              <a:gd name="T14" fmla="*/ 115 w 144"/>
              <a:gd name="T15" fmla="*/ 13 h 143"/>
              <a:gd name="T16" fmla="*/ 131 w 144"/>
              <a:gd name="T17" fmla="*/ 30 h 143"/>
              <a:gd name="T18" fmla="*/ 140 w 144"/>
              <a:gd name="T19" fmla="*/ 49 h 143"/>
              <a:gd name="T20" fmla="*/ 144 w 144"/>
              <a:gd name="T21" fmla="*/ 72 h 143"/>
              <a:gd name="T22" fmla="*/ 140 w 144"/>
              <a:gd name="T23" fmla="*/ 93 h 143"/>
              <a:gd name="T24" fmla="*/ 131 w 144"/>
              <a:gd name="T25" fmla="*/ 114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3 w 144"/>
              <a:gd name="T37" fmla="*/ 114 h 143"/>
              <a:gd name="T38" fmla="*/ 4 w 144"/>
              <a:gd name="T39" fmla="*/ 93 h 143"/>
              <a:gd name="T40" fmla="*/ 0 w 144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2"/>
                </a:moveTo>
                <a:lnTo>
                  <a:pt x="4" y="49"/>
                </a:lnTo>
                <a:lnTo>
                  <a:pt x="13" y="30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1" y="30"/>
                </a:lnTo>
                <a:lnTo>
                  <a:pt x="140" y="49"/>
                </a:lnTo>
                <a:lnTo>
                  <a:pt x="144" y="72"/>
                </a:lnTo>
                <a:lnTo>
                  <a:pt x="140" y="93"/>
                </a:lnTo>
                <a:lnTo>
                  <a:pt x="131" y="114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3" y="114"/>
                </a:lnTo>
                <a:lnTo>
                  <a:pt x="4" y="93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19" name="Line 23"/>
          <p:cNvSpPr>
            <a:spLocks noChangeShapeType="1"/>
          </p:cNvSpPr>
          <p:nvPr/>
        </p:nvSpPr>
        <p:spPr bwMode="auto">
          <a:xfrm>
            <a:off x="1581150" y="4271963"/>
            <a:ext cx="228600" cy="4556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20" name="Freeform 24"/>
          <p:cNvSpPr>
            <a:spLocks/>
          </p:cNvSpPr>
          <p:nvPr/>
        </p:nvSpPr>
        <p:spPr bwMode="auto">
          <a:xfrm>
            <a:off x="1354138" y="4271963"/>
            <a:ext cx="1598612" cy="1125537"/>
          </a:xfrm>
          <a:custGeom>
            <a:avLst/>
            <a:gdLst>
              <a:gd name="T0" fmla="*/ 576 w 2014"/>
              <a:gd name="T1" fmla="*/ 574 h 1417"/>
              <a:gd name="T2" fmla="*/ 288 w 2014"/>
              <a:gd name="T3" fmla="*/ 1147 h 1417"/>
              <a:gd name="T4" fmla="*/ 0 w 2014"/>
              <a:gd name="T5" fmla="*/ 1417 h 1417"/>
              <a:gd name="T6" fmla="*/ 1366 w 2014"/>
              <a:gd name="T7" fmla="*/ 644 h 1417"/>
              <a:gd name="T8" fmla="*/ 1711 w 2014"/>
              <a:gd name="T9" fmla="*/ 1147 h 1417"/>
              <a:gd name="T10" fmla="*/ 1439 w 2014"/>
              <a:gd name="T11" fmla="*/ 1417 h 1417"/>
              <a:gd name="T12" fmla="*/ 2014 w 2014"/>
              <a:gd name="T13" fmla="*/ 1147 h 1417"/>
              <a:gd name="T14" fmla="*/ 1439 w 2014"/>
              <a:gd name="T15" fmla="*/ 0 h 1417"/>
              <a:gd name="T16" fmla="*/ 288 w 2014"/>
              <a:gd name="T17" fmla="*/ 0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4" h="1417">
                <a:moveTo>
                  <a:pt x="576" y="574"/>
                </a:moveTo>
                <a:lnTo>
                  <a:pt x="288" y="1147"/>
                </a:lnTo>
                <a:lnTo>
                  <a:pt x="0" y="1417"/>
                </a:lnTo>
                <a:lnTo>
                  <a:pt x="1366" y="644"/>
                </a:lnTo>
                <a:lnTo>
                  <a:pt x="1711" y="1147"/>
                </a:lnTo>
                <a:lnTo>
                  <a:pt x="1439" y="1417"/>
                </a:lnTo>
                <a:lnTo>
                  <a:pt x="2014" y="1147"/>
                </a:lnTo>
                <a:lnTo>
                  <a:pt x="1439" y="0"/>
                </a:lnTo>
                <a:lnTo>
                  <a:pt x="288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21" name="Freeform 25"/>
          <p:cNvSpPr>
            <a:spLocks/>
          </p:cNvSpPr>
          <p:nvPr/>
        </p:nvSpPr>
        <p:spPr bwMode="auto">
          <a:xfrm>
            <a:off x="6319838" y="4670425"/>
            <a:ext cx="114300" cy="114300"/>
          </a:xfrm>
          <a:custGeom>
            <a:avLst/>
            <a:gdLst>
              <a:gd name="T0" fmla="*/ 0 w 144"/>
              <a:gd name="T1" fmla="*/ 73 h 143"/>
              <a:gd name="T2" fmla="*/ 4 w 144"/>
              <a:gd name="T3" fmla="*/ 50 h 143"/>
              <a:gd name="T4" fmla="*/ 16 w 144"/>
              <a:gd name="T5" fmla="*/ 31 h 143"/>
              <a:gd name="T6" fmla="*/ 31 w 144"/>
              <a:gd name="T7" fmla="*/ 13 h 143"/>
              <a:gd name="T8" fmla="*/ 50 w 144"/>
              <a:gd name="T9" fmla="*/ 4 h 143"/>
              <a:gd name="T10" fmla="*/ 73 w 144"/>
              <a:gd name="T11" fmla="*/ 0 h 143"/>
              <a:gd name="T12" fmla="*/ 94 w 144"/>
              <a:gd name="T13" fmla="*/ 4 h 143"/>
              <a:gd name="T14" fmla="*/ 115 w 144"/>
              <a:gd name="T15" fmla="*/ 13 h 143"/>
              <a:gd name="T16" fmla="*/ 131 w 144"/>
              <a:gd name="T17" fmla="*/ 31 h 143"/>
              <a:gd name="T18" fmla="*/ 142 w 144"/>
              <a:gd name="T19" fmla="*/ 50 h 143"/>
              <a:gd name="T20" fmla="*/ 144 w 144"/>
              <a:gd name="T21" fmla="*/ 73 h 143"/>
              <a:gd name="T22" fmla="*/ 142 w 144"/>
              <a:gd name="T23" fmla="*/ 94 h 143"/>
              <a:gd name="T24" fmla="*/ 131 w 144"/>
              <a:gd name="T25" fmla="*/ 115 h 143"/>
              <a:gd name="T26" fmla="*/ 115 w 144"/>
              <a:gd name="T27" fmla="*/ 130 h 143"/>
              <a:gd name="T28" fmla="*/ 94 w 144"/>
              <a:gd name="T29" fmla="*/ 140 h 143"/>
              <a:gd name="T30" fmla="*/ 73 w 144"/>
              <a:gd name="T31" fmla="*/ 143 h 143"/>
              <a:gd name="T32" fmla="*/ 50 w 144"/>
              <a:gd name="T33" fmla="*/ 140 h 143"/>
              <a:gd name="T34" fmla="*/ 31 w 144"/>
              <a:gd name="T35" fmla="*/ 130 h 143"/>
              <a:gd name="T36" fmla="*/ 16 w 144"/>
              <a:gd name="T37" fmla="*/ 115 h 143"/>
              <a:gd name="T38" fmla="*/ 4 w 144"/>
              <a:gd name="T39" fmla="*/ 94 h 143"/>
              <a:gd name="T40" fmla="*/ 0 w 144"/>
              <a:gd name="T41" fmla="*/ 7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3"/>
                </a:moveTo>
                <a:lnTo>
                  <a:pt x="4" y="50"/>
                </a:lnTo>
                <a:lnTo>
                  <a:pt x="16" y="31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1" y="31"/>
                </a:lnTo>
                <a:lnTo>
                  <a:pt x="142" y="50"/>
                </a:lnTo>
                <a:lnTo>
                  <a:pt x="144" y="73"/>
                </a:lnTo>
                <a:lnTo>
                  <a:pt x="142" y="94"/>
                </a:lnTo>
                <a:lnTo>
                  <a:pt x="131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3"/>
                </a:lnTo>
                <a:lnTo>
                  <a:pt x="50" y="140"/>
                </a:lnTo>
                <a:lnTo>
                  <a:pt x="31" y="130"/>
                </a:lnTo>
                <a:lnTo>
                  <a:pt x="16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22" name="Freeform 26"/>
          <p:cNvSpPr>
            <a:spLocks/>
          </p:cNvSpPr>
          <p:nvPr/>
        </p:nvSpPr>
        <p:spPr bwMode="auto">
          <a:xfrm>
            <a:off x="7461250" y="5126038"/>
            <a:ext cx="114300" cy="114300"/>
          </a:xfrm>
          <a:custGeom>
            <a:avLst/>
            <a:gdLst>
              <a:gd name="T0" fmla="*/ 0 w 144"/>
              <a:gd name="T1" fmla="*/ 72 h 143"/>
              <a:gd name="T2" fmla="*/ 4 w 144"/>
              <a:gd name="T3" fmla="*/ 49 h 143"/>
              <a:gd name="T4" fmla="*/ 15 w 144"/>
              <a:gd name="T5" fmla="*/ 30 h 143"/>
              <a:gd name="T6" fmla="*/ 31 w 144"/>
              <a:gd name="T7" fmla="*/ 13 h 143"/>
              <a:gd name="T8" fmla="*/ 50 w 144"/>
              <a:gd name="T9" fmla="*/ 4 h 143"/>
              <a:gd name="T10" fmla="*/ 73 w 144"/>
              <a:gd name="T11" fmla="*/ 0 h 143"/>
              <a:gd name="T12" fmla="*/ 94 w 144"/>
              <a:gd name="T13" fmla="*/ 4 h 143"/>
              <a:gd name="T14" fmla="*/ 115 w 144"/>
              <a:gd name="T15" fmla="*/ 13 h 143"/>
              <a:gd name="T16" fmla="*/ 130 w 144"/>
              <a:gd name="T17" fmla="*/ 30 h 143"/>
              <a:gd name="T18" fmla="*/ 142 w 144"/>
              <a:gd name="T19" fmla="*/ 49 h 143"/>
              <a:gd name="T20" fmla="*/ 144 w 144"/>
              <a:gd name="T21" fmla="*/ 72 h 143"/>
              <a:gd name="T22" fmla="*/ 142 w 144"/>
              <a:gd name="T23" fmla="*/ 93 h 143"/>
              <a:gd name="T24" fmla="*/ 130 w 144"/>
              <a:gd name="T25" fmla="*/ 114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5 w 144"/>
              <a:gd name="T37" fmla="*/ 114 h 143"/>
              <a:gd name="T38" fmla="*/ 4 w 144"/>
              <a:gd name="T39" fmla="*/ 93 h 143"/>
              <a:gd name="T40" fmla="*/ 0 w 144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2"/>
                </a:moveTo>
                <a:lnTo>
                  <a:pt x="4" y="49"/>
                </a:lnTo>
                <a:lnTo>
                  <a:pt x="15" y="30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0" y="30"/>
                </a:lnTo>
                <a:lnTo>
                  <a:pt x="142" y="49"/>
                </a:lnTo>
                <a:lnTo>
                  <a:pt x="144" y="72"/>
                </a:lnTo>
                <a:lnTo>
                  <a:pt x="142" y="93"/>
                </a:lnTo>
                <a:lnTo>
                  <a:pt x="130" y="114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5" y="114"/>
                </a:lnTo>
                <a:lnTo>
                  <a:pt x="4" y="93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23" name="Freeform 27"/>
          <p:cNvSpPr>
            <a:spLocks/>
          </p:cNvSpPr>
          <p:nvPr/>
        </p:nvSpPr>
        <p:spPr bwMode="auto">
          <a:xfrm>
            <a:off x="7005638" y="5341938"/>
            <a:ext cx="114300" cy="112712"/>
          </a:xfrm>
          <a:custGeom>
            <a:avLst/>
            <a:gdLst>
              <a:gd name="T0" fmla="*/ 0 w 143"/>
              <a:gd name="T1" fmla="*/ 71 h 144"/>
              <a:gd name="T2" fmla="*/ 3 w 143"/>
              <a:gd name="T3" fmla="*/ 50 h 144"/>
              <a:gd name="T4" fmla="*/ 15 w 143"/>
              <a:gd name="T5" fmla="*/ 29 h 144"/>
              <a:gd name="T6" fmla="*/ 30 w 143"/>
              <a:gd name="T7" fmla="*/ 14 h 144"/>
              <a:gd name="T8" fmla="*/ 49 w 143"/>
              <a:gd name="T9" fmla="*/ 4 h 144"/>
              <a:gd name="T10" fmla="*/ 72 w 143"/>
              <a:gd name="T11" fmla="*/ 0 h 144"/>
              <a:gd name="T12" fmla="*/ 94 w 143"/>
              <a:gd name="T13" fmla="*/ 4 h 144"/>
              <a:gd name="T14" fmla="*/ 115 w 143"/>
              <a:gd name="T15" fmla="*/ 14 h 144"/>
              <a:gd name="T16" fmla="*/ 130 w 143"/>
              <a:gd name="T17" fmla="*/ 29 h 144"/>
              <a:gd name="T18" fmla="*/ 141 w 143"/>
              <a:gd name="T19" fmla="*/ 50 h 144"/>
              <a:gd name="T20" fmla="*/ 143 w 143"/>
              <a:gd name="T21" fmla="*/ 71 h 144"/>
              <a:gd name="T22" fmla="*/ 141 w 143"/>
              <a:gd name="T23" fmla="*/ 94 h 144"/>
              <a:gd name="T24" fmla="*/ 130 w 143"/>
              <a:gd name="T25" fmla="*/ 113 h 144"/>
              <a:gd name="T26" fmla="*/ 115 w 143"/>
              <a:gd name="T27" fmla="*/ 130 h 144"/>
              <a:gd name="T28" fmla="*/ 94 w 143"/>
              <a:gd name="T29" fmla="*/ 140 h 144"/>
              <a:gd name="T30" fmla="*/ 72 w 143"/>
              <a:gd name="T31" fmla="*/ 144 h 144"/>
              <a:gd name="T32" fmla="*/ 49 w 143"/>
              <a:gd name="T33" fmla="*/ 140 h 144"/>
              <a:gd name="T34" fmla="*/ 30 w 143"/>
              <a:gd name="T35" fmla="*/ 130 h 144"/>
              <a:gd name="T36" fmla="*/ 15 w 143"/>
              <a:gd name="T37" fmla="*/ 113 h 144"/>
              <a:gd name="T38" fmla="*/ 3 w 143"/>
              <a:gd name="T39" fmla="*/ 94 h 144"/>
              <a:gd name="T40" fmla="*/ 0 w 143"/>
              <a:gd name="T41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" h="144">
                <a:moveTo>
                  <a:pt x="0" y="71"/>
                </a:moveTo>
                <a:lnTo>
                  <a:pt x="3" y="50"/>
                </a:lnTo>
                <a:lnTo>
                  <a:pt x="15" y="29"/>
                </a:lnTo>
                <a:lnTo>
                  <a:pt x="30" y="14"/>
                </a:lnTo>
                <a:lnTo>
                  <a:pt x="49" y="4"/>
                </a:lnTo>
                <a:lnTo>
                  <a:pt x="72" y="0"/>
                </a:lnTo>
                <a:lnTo>
                  <a:pt x="94" y="4"/>
                </a:lnTo>
                <a:lnTo>
                  <a:pt x="115" y="14"/>
                </a:lnTo>
                <a:lnTo>
                  <a:pt x="130" y="29"/>
                </a:lnTo>
                <a:lnTo>
                  <a:pt x="141" y="50"/>
                </a:lnTo>
                <a:lnTo>
                  <a:pt x="143" y="71"/>
                </a:lnTo>
                <a:lnTo>
                  <a:pt x="141" y="94"/>
                </a:lnTo>
                <a:lnTo>
                  <a:pt x="130" y="113"/>
                </a:lnTo>
                <a:lnTo>
                  <a:pt x="115" y="130"/>
                </a:lnTo>
                <a:lnTo>
                  <a:pt x="94" y="140"/>
                </a:lnTo>
                <a:lnTo>
                  <a:pt x="72" y="144"/>
                </a:lnTo>
                <a:lnTo>
                  <a:pt x="49" y="140"/>
                </a:lnTo>
                <a:lnTo>
                  <a:pt x="30" y="130"/>
                </a:lnTo>
                <a:lnTo>
                  <a:pt x="15" y="113"/>
                </a:lnTo>
                <a:lnTo>
                  <a:pt x="3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24" name="Freeform 28"/>
          <p:cNvSpPr>
            <a:spLocks/>
          </p:cNvSpPr>
          <p:nvPr/>
        </p:nvSpPr>
        <p:spPr bwMode="auto">
          <a:xfrm>
            <a:off x="7221538" y="5126038"/>
            <a:ext cx="114300" cy="114300"/>
          </a:xfrm>
          <a:custGeom>
            <a:avLst/>
            <a:gdLst>
              <a:gd name="T0" fmla="*/ 0 w 144"/>
              <a:gd name="T1" fmla="*/ 72 h 143"/>
              <a:gd name="T2" fmla="*/ 4 w 144"/>
              <a:gd name="T3" fmla="*/ 49 h 143"/>
              <a:gd name="T4" fmla="*/ 13 w 144"/>
              <a:gd name="T5" fmla="*/ 30 h 143"/>
              <a:gd name="T6" fmla="*/ 31 w 144"/>
              <a:gd name="T7" fmla="*/ 13 h 143"/>
              <a:gd name="T8" fmla="*/ 50 w 144"/>
              <a:gd name="T9" fmla="*/ 4 h 143"/>
              <a:gd name="T10" fmla="*/ 73 w 144"/>
              <a:gd name="T11" fmla="*/ 0 h 143"/>
              <a:gd name="T12" fmla="*/ 94 w 144"/>
              <a:gd name="T13" fmla="*/ 4 h 143"/>
              <a:gd name="T14" fmla="*/ 115 w 144"/>
              <a:gd name="T15" fmla="*/ 13 h 143"/>
              <a:gd name="T16" fmla="*/ 130 w 144"/>
              <a:gd name="T17" fmla="*/ 30 h 143"/>
              <a:gd name="T18" fmla="*/ 140 w 144"/>
              <a:gd name="T19" fmla="*/ 49 h 143"/>
              <a:gd name="T20" fmla="*/ 144 w 144"/>
              <a:gd name="T21" fmla="*/ 72 h 143"/>
              <a:gd name="T22" fmla="*/ 140 w 144"/>
              <a:gd name="T23" fmla="*/ 93 h 143"/>
              <a:gd name="T24" fmla="*/ 130 w 144"/>
              <a:gd name="T25" fmla="*/ 114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3 w 144"/>
              <a:gd name="T37" fmla="*/ 114 h 143"/>
              <a:gd name="T38" fmla="*/ 4 w 144"/>
              <a:gd name="T39" fmla="*/ 93 h 143"/>
              <a:gd name="T40" fmla="*/ 0 w 144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2"/>
                </a:moveTo>
                <a:lnTo>
                  <a:pt x="4" y="49"/>
                </a:lnTo>
                <a:lnTo>
                  <a:pt x="13" y="30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0" y="30"/>
                </a:lnTo>
                <a:lnTo>
                  <a:pt x="140" y="49"/>
                </a:lnTo>
                <a:lnTo>
                  <a:pt x="144" y="72"/>
                </a:lnTo>
                <a:lnTo>
                  <a:pt x="140" y="93"/>
                </a:lnTo>
                <a:lnTo>
                  <a:pt x="130" y="114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3" y="114"/>
                </a:lnTo>
                <a:lnTo>
                  <a:pt x="4" y="93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25" name="Freeform 29"/>
          <p:cNvSpPr>
            <a:spLocks/>
          </p:cNvSpPr>
          <p:nvPr/>
        </p:nvSpPr>
        <p:spPr bwMode="auto">
          <a:xfrm>
            <a:off x="6091238" y="4214813"/>
            <a:ext cx="114300" cy="114300"/>
          </a:xfrm>
          <a:custGeom>
            <a:avLst/>
            <a:gdLst>
              <a:gd name="T0" fmla="*/ 0 w 143"/>
              <a:gd name="T1" fmla="*/ 73 h 144"/>
              <a:gd name="T2" fmla="*/ 3 w 143"/>
              <a:gd name="T3" fmla="*/ 50 h 144"/>
              <a:gd name="T4" fmla="*/ 15 w 143"/>
              <a:gd name="T5" fmla="*/ 31 h 144"/>
              <a:gd name="T6" fmla="*/ 30 w 143"/>
              <a:gd name="T7" fmla="*/ 14 h 144"/>
              <a:gd name="T8" fmla="*/ 49 w 143"/>
              <a:gd name="T9" fmla="*/ 4 h 144"/>
              <a:gd name="T10" fmla="*/ 73 w 143"/>
              <a:gd name="T11" fmla="*/ 0 h 144"/>
              <a:gd name="T12" fmla="*/ 94 w 143"/>
              <a:gd name="T13" fmla="*/ 4 h 144"/>
              <a:gd name="T14" fmla="*/ 115 w 143"/>
              <a:gd name="T15" fmla="*/ 14 h 144"/>
              <a:gd name="T16" fmla="*/ 130 w 143"/>
              <a:gd name="T17" fmla="*/ 31 h 144"/>
              <a:gd name="T18" fmla="*/ 142 w 143"/>
              <a:gd name="T19" fmla="*/ 50 h 144"/>
              <a:gd name="T20" fmla="*/ 143 w 143"/>
              <a:gd name="T21" fmla="*/ 73 h 144"/>
              <a:gd name="T22" fmla="*/ 142 w 143"/>
              <a:gd name="T23" fmla="*/ 94 h 144"/>
              <a:gd name="T24" fmla="*/ 130 w 143"/>
              <a:gd name="T25" fmla="*/ 115 h 144"/>
              <a:gd name="T26" fmla="*/ 115 w 143"/>
              <a:gd name="T27" fmla="*/ 130 h 144"/>
              <a:gd name="T28" fmla="*/ 94 w 143"/>
              <a:gd name="T29" fmla="*/ 140 h 144"/>
              <a:gd name="T30" fmla="*/ 73 w 143"/>
              <a:gd name="T31" fmla="*/ 144 h 144"/>
              <a:gd name="T32" fmla="*/ 49 w 143"/>
              <a:gd name="T33" fmla="*/ 140 h 144"/>
              <a:gd name="T34" fmla="*/ 30 w 143"/>
              <a:gd name="T35" fmla="*/ 130 h 144"/>
              <a:gd name="T36" fmla="*/ 15 w 143"/>
              <a:gd name="T37" fmla="*/ 115 h 144"/>
              <a:gd name="T38" fmla="*/ 3 w 143"/>
              <a:gd name="T39" fmla="*/ 94 h 144"/>
              <a:gd name="T40" fmla="*/ 0 w 143"/>
              <a:gd name="T41" fmla="*/ 7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" h="144">
                <a:moveTo>
                  <a:pt x="0" y="73"/>
                </a:moveTo>
                <a:lnTo>
                  <a:pt x="3" y="50"/>
                </a:lnTo>
                <a:lnTo>
                  <a:pt x="15" y="31"/>
                </a:lnTo>
                <a:lnTo>
                  <a:pt x="30" y="14"/>
                </a:lnTo>
                <a:lnTo>
                  <a:pt x="49" y="4"/>
                </a:lnTo>
                <a:lnTo>
                  <a:pt x="73" y="0"/>
                </a:lnTo>
                <a:lnTo>
                  <a:pt x="94" y="4"/>
                </a:lnTo>
                <a:lnTo>
                  <a:pt x="115" y="14"/>
                </a:lnTo>
                <a:lnTo>
                  <a:pt x="130" y="31"/>
                </a:lnTo>
                <a:lnTo>
                  <a:pt x="142" y="50"/>
                </a:lnTo>
                <a:lnTo>
                  <a:pt x="143" y="73"/>
                </a:lnTo>
                <a:lnTo>
                  <a:pt x="142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49" y="140"/>
                </a:lnTo>
                <a:lnTo>
                  <a:pt x="30" y="130"/>
                </a:lnTo>
                <a:lnTo>
                  <a:pt x="15" y="115"/>
                </a:lnTo>
                <a:lnTo>
                  <a:pt x="3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26" name="Freeform 30"/>
          <p:cNvSpPr>
            <a:spLocks/>
          </p:cNvSpPr>
          <p:nvPr/>
        </p:nvSpPr>
        <p:spPr bwMode="auto">
          <a:xfrm>
            <a:off x="7005638" y="4214813"/>
            <a:ext cx="114300" cy="114300"/>
          </a:xfrm>
          <a:custGeom>
            <a:avLst/>
            <a:gdLst>
              <a:gd name="T0" fmla="*/ 0 w 143"/>
              <a:gd name="T1" fmla="*/ 73 h 144"/>
              <a:gd name="T2" fmla="*/ 3 w 143"/>
              <a:gd name="T3" fmla="*/ 50 h 144"/>
              <a:gd name="T4" fmla="*/ 15 w 143"/>
              <a:gd name="T5" fmla="*/ 31 h 144"/>
              <a:gd name="T6" fmla="*/ 30 w 143"/>
              <a:gd name="T7" fmla="*/ 14 h 144"/>
              <a:gd name="T8" fmla="*/ 49 w 143"/>
              <a:gd name="T9" fmla="*/ 4 h 144"/>
              <a:gd name="T10" fmla="*/ 72 w 143"/>
              <a:gd name="T11" fmla="*/ 0 h 144"/>
              <a:gd name="T12" fmla="*/ 94 w 143"/>
              <a:gd name="T13" fmla="*/ 4 h 144"/>
              <a:gd name="T14" fmla="*/ 115 w 143"/>
              <a:gd name="T15" fmla="*/ 14 h 144"/>
              <a:gd name="T16" fmla="*/ 130 w 143"/>
              <a:gd name="T17" fmla="*/ 31 h 144"/>
              <a:gd name="T18" fmla="*/ 141 w 143"/>
              <a:gd name="T19" fmla="*/ 50 h 144"/>
              <a:gd name="T20" fmla="*/ 143 w 143"/>
              <a:gd name="T21" fmla="*/ 73 h 144"/>
              <a:gd name="T22" fmla="*/ 141 w 143"/>
              <a:gd name="T23" fmla="*/ 94 h 144"/>
              <a:gd name="T24" fmla="*/ 130 w 143"/>
              <a:gd name="T25" fmla="*/ 115 h 144"/>
              <a:gd name="T26" fmla="*/ 115 w 143"/>
              <a:gd name="T27" fmla="*/ 130 h 144"/>
              <a:gd name="T28" fmla="*/ 94 w 143"/>
              <a:gd name="T29" fmla="*/ 140 h 144"/>
              <a:gd name="T30" fmla="*/ 72 w 143"/>
              <a:gd name="T31" fmla="*/ 144 h 144"/>
              <a:gd name="T32" fmla="*/ 49 w 143"/>
              <a:gd name="T33" fmla="*/ 140 h 144"/>
              <a:gd name="T34" fmla="*/ 30 w 143"/>
              <a:gd name="T35" fmla="*/ 130 h 144"/>
              <a:gd name="T36" fmla="*/ 15 w 143"/>
              <a:gd name="T37" fmla="*/ 115 h 144"/>
              <a:gd name="T38" fmla="*/ 3 w 143"/>
              <a:gd name="T39" fmla="*/ 94 h 144"/>
              <a:gd name="T40" fmla="*/ 0 w 143"/>
              <a:gd name="T41" fmla="*/ 7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" h="144">
                <a:moveTo>
                  <a:pt x="0" y="73"/>
                </a:moveTo>
                <a:lnTo>
                  <a:pt x="3" y="50"/>
                </a:lnTo>
                <a:lnTo>
                  <a:pt x="15" y="31"/>
                </a:lnTo>
                <a:lnTo>
                  <a:pt x="30" y="14"/>
                </a:lnTo>
                <a:lnTo>
                  <a:pt x="49" y="4"/>
                </a:lnTo>
                <a:lnTo>
                  <a:pt x="72" y="0"/>
                </a:lnTo>
                <a:lnTo>
                  <a:pt x="94" y="4"/>
                </a:lnTo>
                <a:lnTo>
                  <a:pt x="115" y="14"/>
                </a:lnTo>
                <a:lnTo>
                  <a:pt x="130" y="31"/>
                </a:lnTo>
                <a:lnTo>
                  <a:pt x="141" y="50"/>
                </a:lnTo>
                <a:lnTo>
                  <a:pt x="143" y="73"/>
                </a:lnTo>
                <a:lnTo>
                  <a:pt x="141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2" y="144"/>
                </a:lnTo>
                <a:lnTo>
                  <a:pt x="49" y="140"/>
                </a:lnTo>
                <a:lnTo>
                  <a:pt x="30" y="130"/>
                </a:lnTo>
                <a:lnTo>
                  <a:pt x="15" y="115"/>
                </a:lnTo>
                <a:lnTo>
                  <a:pt x="3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27" name="Freeform 31"/>
          <p:cNvSpPr>
            <a:spLocks/>
          </p:cNvSpPr>
          <p:nvPr/>
        </p:nvSpPr>
        <p:spPr bwMode="auto">
          <a:xfrm>
            <a:off x="6948488" y="4727575"/>
            <a:ext cx="114300" cy="114300"/>
          </a:xfrm>
          <a:custGeom>
            <a:avLst/>
            <a:gdLst>
              <a:gd name="T0" fmla="*/ 0 w 143"/>
              <a:gd name="T1" fmla="*/ 70 h 143"/>
              <a:gd name="T2" fmla="*/ 3 w 143"/>
              <a:gd name="T3" fmla="*/ 47 h 143"/>
              <a:gd name="T4" fmla="*/ 13 w 143"/>
              <a:gd name="T5" fmla="*/ 28 h 143"/>
              <a:gd name="T6" fmla="*/ 28 w 143"/>
              <a:gd name="T7" fmla="*/ 13 h 143"/>
              <a:gd name="T8" fmla="*/ 49 w 143"/>
              <a:gd name="T9" fmla="*/ 2 h 143"/>
              <a:gd name="T10" fmla="*/ 71 w 143"/>
              <a:gd name="T11" fmla="*/ 0 h 143"/>
              <a:gd name="T12" fmla="*/ 94 w 143"/>
              <a:gd name="T13" fmla="*/ 2 h 143"/>
              <a:gd name="T14" fmla="*/ 113 w 143"/>
              <a:gd name="T15" fmla="*/ 13 h 143"/>
              <a:gd name="T16" fmla="*/ 130 w 143"/>
              <a:gd name="T17" fmla="*/ 28 h 143"/>
              <a:gd name="T18" fmla="*/ 140 w 143"/>
              <a:gd name="T19" fmla="*/ 47 h 143"/>
              <a:gd name="T20" fmla="*/ 143 w 143"/>
              <a:gd name="T21" fmla="*/ 70 h 143"/>
              <a:gd name="T22" fmla="*/ 140 w 143"/>
              <a:gd name="T23" fmla="*/ 93 h 143"/>
              <a:gd name="T24" fmla="*/ 130 w 143"/>
              <a:gd name="T25" fmla="*/ 112 h 143"/>
              <a:gd name="T26" fmla="*/ 113 w 143"/>
              <a:gd name="T27" fmla="*/ 128 h 143"/>
              <a:gd name="T28" fmla="*/ 94 w 143"/>
              <a:gd name="T29" fmla="*/ 139 h 143"/>
              <a:gd name="T30" fmla="*/ 71 w 143"/>
              <a:gd name="T31" fmla="*/ 143 h 143"/>
              <a:gd name="T32" fmla="*/ 49 w 143"/>
              <a:gd name="T33" fmla="*/ 139 h 143"/>
              <a:gd name="T34" fmla="*/ 28 w 143"/>
              <a:gd name="T35" fmla="*/ 128 h 143"/>
              <a:gd name="T36" fmla="*/ 13 w 143"/>
              <a:gd name="T37" fmla="*/ 112 h 143"/>
              <a:gd name="T38" fmla="*/ 3 w 143"/>
              <a:gd name="T39" fmla="*/ 93 h 143"/>
              <a:gd name="T40" fmla="*/ 0 w 143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" h="143">
                <a:moveTo>
                  <a:pt x="0" y="70"/>
                </a:moveTo>
                <a:lnTo>
                  <a:pt x="3" y="47"/>
                </a:lnTo>
                <a:lnTo>
                  <a:pt x="13" y="28"/>
                </a:lnTo>
                <a:lnTo>
                  <a:pt x="28" y="13"/>
                </a:lnTo>
                <a:lnTo>
                  <a:pt x="49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30" y="28"/>
                </a:lnTo>
                <a:lnTo>
                  <a:pt x="140" y="47"/>
                </a:lnTo>
                <a:lnTo>
                  <a:pt x="143" y="70"/>
                </a:lnTo>
                <a:lnTo>
                  <a:pt x="140" y="93"/>
                </a:lnTo>
                <a:lnTo>
                  <a:pt x="130" y="112"/>
                </a:lnTo>
                <a:lnTo>
                  <a:pt x="113" y="128"/>
                </a:lnTo>
                <a:lnTo>
                  <a:pt x="94" y="139"/>
                </a:lnTo>
                <a:lnTo>
                  <a:pt x="71" y="143"/>
                </a:lnTo>
                <a:lnTo>
                  <a:pt x="49" y="139"/>
                </a:lnTo>
                <a:lnTo>
                  <a:pt x="28" y="128"/>
                </a:lnTo>
                <a:lnTo>
                  <a:pt x="13" y="112"/>
                </a:lnTo>
                <a:lnTo>
                  <a:pt x="3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28" name="Freeform 32"/>
          <p:cNvSpPr>
            <a:spLocks/>
          </p:cNvSpPr>
          <p:nvPr/>
        </p:nvSpPr>
        <p:spPr bwMode="auto">
          <a:xfrm>
            <a:off x="5862638" y="5341938"/>
            <a:ext cx="114300" cy="112712"/>
          </a:xfrm>
          <a:custGeom>
            <a:avLst/>
            <a:gdLst>
              <a:gd name="T0" fmla="*/ 0 w 144"/>
              <a:gd name="T1" fmla="*/ 71 h 144"/>
              <a:gd name="T2" fmla="*/ 4 w 144"/>
              <a:gd name="T3" fmla="*/ 50 h 144"/>
              <a:gd name="T4" fmla="*/ 15 w 144"/>
              <a:gd name="T5" fmla="*/ 29 h 144"/>
              <a:gd name="T6" fmla="*/ 31 w 144"/>
              <a:gd name="T7" fmla="*/ 14 h 144"/>
              <a:gd name="T8" fmla="*/ 50 w 144"/>
              <a:gd name="T9" fmla="*/ 4 h 144"/>
              <a:gd name="T10" fmla="*/ 73 w 144"/>
              <a:gd name="T11" fmla="*/ 0 h 144"/>
              <a:gd name="T12" fmla="*/ 94 w 144"/>
              <a:gd name="T13" fmla="*/ 4 h 144"/>
              <a:gd name="T14" fmla="*/ 115 w 144"/>
              <a:gd name="T15" fmla="*/ 14 h 144"/>
              <a:gd name="T16" fmla="*/ 130 w 144"/>
              <a:gd name="T17" fmla="*/ 29 h 144"/>
              <a:gd name="T18" fmla="*/ 142 w 144"/>
              <a:gd name="T19" fmla="*/ 50 h 144"/>
              <a:gd name="T20" fmla="*/ 144 w 144"/>
              <a:gd name="T21" fmla="*/ 71 h 144"/>
              <a:gd name="T22" fmla="*/ 142 w 144"/>
              <a:gd name="T23" fmla="*/ 94 h 144"/>
              <a:gd name="T24" fmla="*/ 130 w 144"/>
              <a:gd name="T25" fmla="*/ 113 h 144"/>
              <a:gd name="T26" fmla="*/ 115 w 144"/>
              <a:gd name="T27" fmla="*/ 130 h 144"/>
              <a:gd name="T28" fmla="*/ 94 w 144"/>
              <a:gd name="T29" fmla="*/ 140 h 144"/>
              <a:gd name="T30" fmla="*/ 73 w 144"/>
              <a:gd name="T31" fmla="*/ 144 h 144"/>
              <a:gd name="T32" fmla="*/ 50 w 144"/>
              <a:gd name="T33" fmla="*/ 140 h 144"/>
              <a:gd name="T34" fmla="*/ 31 w 144"/>
              <a:gd name="T35" fmla="*/ 130 h 144"/>
              <a:gd name="T36" fmla="*/ 15 w 144"/>
              <a:gd name="T37" fmla="*/ 113 h 144"/>
              <a:gd name="T38" fmla="*/ 4 w 144"/>
              <a:gd name="T39" fmla="*/ 94 h 144"/>
              <a:gd name="T40" fmla="*/ 0 w 144"/>
              <a:gd name="T41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0" y="71"/>
                </a:moveTo>
                <a:lnTo>
                  <a:pt x="4" y="50"/>
                </a:lnTo>
                <a:lnTo>
                  <a:pt x="15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4"/>
                </a:lnTo>
                <a:lnTo>
                  <a:pt x="130" y="29"/>
                </a:lnTo>
                <a:lnTo>
                  <a:pt x="142" y="50"/>
                </a:lnTo>
                <a:lnTo>
                  <a:pt x="144" y="71"/>
                </a:lnTo>
                <a:lnTo>
                  <a:pt x="142" y="94"/>
                </a:lnTo>
                <a:lnTo>
                  <a:pt x="130" y="113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0"/>
                </a:lnTo>
                <a:lnTo>
                  <a:pt x="15" y="113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29" name="Freeform 33"/>
          <p:cNvSpPr>
            <a:spLocks/>
          </p:cNvSpPr>
          <p:nvPr/>
        </p:nvSpPr>
        <p:spPr bwMode="auto">
          <a:xfrm>
            <a:off x="6091238" y="5126038"/>
            <a:ext cx="114300" cy="114300"/>
          </a:xfrm>
          <a:custGeom>
            <a:avLst/>
            <a:gdLst>
              <a:gd name="T0" fmla="*/ 0 w 143"/>
              <a:gd name="T1" fmla="*/ 72 h 143"/>
              <a:gd name="T2" fmla="*/ 3 w 143"/>
              <a:gd name="T3" fmla="*/ 49 h 143"/>
              <a:gd name="T4" fmla="*/ 15 w 143"/>
              <a:gd name="T5" fmla="*/ 30 h 143"/>
              <a:gd name="T6" fmla="*/ 30 w 143"/>
              <a:gd name="T7" fmla="*/ 13 h 143"/>
              <a:gd name="T8" fmla="*/ 49 w 143"/>
              <a:gd name="T9" fmla="*/ 4 h 143"/>
              <a:gd name="T10" fmla="*/ 73 w 143"/>
              <a:gd name="T11" fmla="*/ 0 h 143"/>
              <a:gd name="T12" fmla="*/ 94 w 143"/>
              <a:gd name="T13" fmla="*/ 4 h 143"/>
              <a:gd name="T14" fmla="*/ 115 w 143"/>
              <a:gd name="T15" fmla="*/ 13 h 143"/>
              <a:gd name="T16" fmla="*/ 130 w 143"/>
              <a:gd name="T17" fmla="*/ 30 h 143"/>
              <a:gd name="T18" fmla="*/ 142 w 143"/>
              <a:gd name="T19" fmla="*/ 49 h 143"/>
              <a:gd name="T20" fmla="*/ 143 w 143"/>
              <a:gd name="T21" fmla="*/ 72 h 143"/>
              <a:gd name="T22" fmla="*/ 142 w 143"/>
              <a:gd name="T23" fmla="*/ 93 h 143"/>
              <a:gd name="T24" fmla="*/ 130 w 143"/>
              <a:gd name="T25" fmla="*/ 114 h 143"/>
              <a:gd name="T26" fmla="*/ 115 w 143"/>
              <a:gd name="T27" fmla="*/ 130 h 143"/>
              <a:gd name="T28" fmla="*/ 94 w 143"/>
              <a:gd name="T29" fmla="*/ 139 h 143"/>
              <a:gd name="T30" fmla="*/ 73 w 143"/>
              <a:gd name="T31" fmla="*/ 143 h 143"/>
              <a:gd name="T32" fmla="*/ 49 w 143"/>
              <a:gd name="T33" fmla="*/ 139 h 143"/>
              <a:gd name="T34" fmla="*/ 30 w 143"/>
              <a:gd name="T35" fmla="*/ 130 h 143"/>
              <a:gd name="T36" fmla="*/ 15 w 143"/>
              <a:gd name="T37" fmla="*/ 114 h 143"/>
              <a:gd name="T38" fmla="*/ 3 w 143"/>
              <a:gd name="T39" fmla="*/ 93 h 143"/>
              <a:gd name="T40" fmla="*/ 0 w 143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" h="143">
                <a:moveTo>
                  <a:pt x="0" y="72"/>
                </a:moveTo>
                <a:lnTo>
                  <a:pt x="3" y="49"/>
                </a:lnTo>
                <a:lnTo>
                  <a:pt x="15" y="30"/>
                </a:lnTo>
                <a:lnTo>
                  <a:pt x="30" y="13"/>
                </a:lnTo>
                <a:lnTo>
                  <a:pt x="49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0" y="30"/>
                </a:lnTo>
                <a:lnTo>
                  <a:pt x="142" y="49"/>
                </a:lnTo>
                <a:lnTo>
                  <a:pt x="143" y="72"/>
                </a:lnTo>
                <a:lnTo>
                  <a:pt x="142" y="93"/>
                </a:lnTo>
                <a:lnTo>
                  <a:pt x="130" y="114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49" y="139"/>
                </a:lnTo>
                <a:lnTo>
                  <a:pt x="30" y="130"/>
                </a:lnTo>
                <a:lnTo>
                  <a:pt x="15" y="114"/>
                </a:lnTo>
                <a:lnTo>
                  <a:pt x="3" y="93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30" name="Freeform 34"/>
          <p:cNvSpPr>
            <a:spLocks/>
          </p:cNvSpPr>
          <p:nvPr/>
        </p:nvSpPr>
        <p:spPr bwMode="auto">
          <a:xfrm>
            <a:off x="5921375" y="4271963"/>
            <a:ext cx="1595438" cy="1123950"/>
          </a:xfrm>
          <a:custGeom>
            <a:avLst/>
            <a:gdLst>
              <a:gd name="T0" fmla="*/ 1713 w 2010"/>
              <a:gd name="T1" fmla="*/ 1146 h 1415"/>
              <a:gd name="T2" fmla="*/ 2010 w 2010"/>
              <a:gd name="T3" fmla="*/ 1146 h 1415"/>
              <a:gd name="T4" fmla="*/ 1438 w 2010"/>
              <a:gd name="T5" fmla="*/ 1413 h 1415"/>
              <a:gd name="T6" fmla="*/ 0 w 2010"/>
              <a:gd name="T7" fmla="*/ 1415 h 1415"/>
              <a:gd name="T8" fmla="*/ 288 w 2010"/>
              <a:gd name="T9" fmla="*/ 1144 h 1415"/>
              <a:gd name="T10" fmla="*/ 575 w 2010"/>
              <a:gd name="T11" fmla="*/ 574 h 1415"/>
              <a:gd name="T12" fmla="*/ 288 w 2010"/>
              <a:gd name="T13" fmla="*/ 0 h 1415"/>
              <a:gd name="T14" fmla="*/ 1438 w 2010"/>
              <a:gd name="T15" fmla="*/ 0 h 1415"/>
              <a:gd name="T16" fmla="*/ 1366 w 2010"/>
              <a:gd name="T17" fmla="*/ 641 h 1415"/>
              <a:gd name="T18" fmla="*/ 1713 w 2010"/>
              <a:gd name="T19" fmla="*/ 1146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10" h="1415">
                <a:moveTo>
                  <a:pt x="1713" y="1146"/>
                </a:moveTo>
                <a:lnTo>
                  <a:pt x="2010" y="1146"/>
                </a:lnTo>
                <a:lnTo>
                  <a:pt x="1438" y="1413"/>
                </a:lnTo>
                <a:lnTo>
                  <a:pt x="0" y="1415"/>
                </a:lnTo>
                <a:lnTo>
                  <a:pt x="288" y="1144"/>
                </a:lnTo>
                <a:lnTo>
                  <a:pt x="575" y="574"/>
                </a:lnTo>
                <a:lnTo>
                  <a:pt x="288" y="0"/>
                </a:lnTo>
                <a:lnTo>
                  <a:pt x="1438" y="0"/>
                </a:lnTo>
                <a:lnTo>
                  <a:pt x="1366" y="641"/>
                </a:lnTo>
                <a:lnTo>
                  <a:pt x="1713" y="114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31" name="Rectangle 35"/>
          <p:cNvSpPr>
            <a:spLocks noChangeArrowheads="1"/>
          </p:cNvSpPr>
          <p:nvPr/>
        </p:nvSpPr>
        <p:spPr bwMode="auto">
          <a:xfrm>
            <a:off x="3597275" y="5578475"/>
            <a:ext cx="714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Euler tour</a:t>
            </a:r>
            <a:endParaRPr lang="en-US"/>
          </a:p>
        </p:txBody>
      </p:sp>
      <p:sp>
        <p:nvSpPr>
          <p:cNvPr id="260132" name="Rectangle 36"/>
          <p:cNvSpPr>
            <a:spLocks noChangeArrowheads="1"/>
          </p:cNvSpPr>
          <p:nvPr/>
        </p:nvSpPr>
        <p:spPr bwMode="auto">
          <a:xfrm>
            <a:off x="4314825" y="5578475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 P </a:t>
            </a:r>
            <a:endParaRPr lang="en-US"/>
          </a:p>
        </p:txBody>
      </p:sp>
      <p:sp>
        <p:nvSpPr>
          <p:cNvPr id="260133" name="Rectangle 37"/>
          <p:cNvSpPr>
            <a:spLocks noChangeArrowheads="1"/>
          </p:cNvSpPr>
          <p:nvPr/>
        </p:nvSpPr>
        <p:spPr bwMode="auto">
          <a:xfrm>
            <a:off x="4513263" y="5578475"/>
            <a:ext cx="6016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of MST </a:t>
            </a:r>
            <a:endParaRPr lang="en-US"/>
          </a:p>
        </p:txBody>
      </p:sp>
      <p:sp>
        <p:nvSpPr>
          <p:cNvPr id="260134" name="Rectangle 38"/>
          <p:cNvSpPr>
            <a:spLocks noChangeArrowheads="1"/>
          </p:cNvSpPr>
          <p:nvPr/>
        </p:nvSpPr>
        <p:spPr bwMode="auto">
          <a:xfrm>
            <a:off x="5114925" y="557847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M</a:t>
            </a:r>
            <a:endParaRPr lang="en-US"/>
          </a:p>
        </p:txBody>
      </p:sp>
      <p:sp>
        <p:nvSpPr>
          <p:cNvPr id="260135" name="Rectangle 39"/>
          <p:cNvSpPr>
            <a:spLocks noChangeArrowheads="1"/>
          </p:cNvSpPr>
          <p:nvPr/>
        </p:nvSpPr>
        <p:spPr bwMode="auto">
          <a:xfrm>
            <a:off x="1646238" y="5578475"/>
            <a:ext cx="8239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Output tour</a:t>
            </a:r>
            <a:endParaRPr lang="en-US"/>
          </a:p>
        </p:txBody>
      </p:sp>
      <p:sp>
        <p:nvSpPr>
          <p:cNvPr id="260136" name="Rectangle 40"/>
          <p:cNvSpPr>
            <a:spLocks noChangeArrowheads="1"/>
          </p:cNvSpPr>
          <p:nvPr/>
        </p:nvSpPr>
        <p:spPr bwMode="auto">
          <a:xfrm>
            <a:off x="2471738" y="5578475"/>
            <a:ext cx="142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 T</a:t>
            </a:r>
            <a:endParaRPr lang="en-US"/>
          </a:p>
        </p:txBody>
      </p:sp>
      <p:sp>
        <p:nvSpPr>
          <p:cNvPr id="260137" name="Rectangle 41"/>
          <p:cNvSpPr>
            <a:spLocks noChangeArrowheads="1"/>
          </p:cNvSpPr>
          <p:nvPr/>
        </p:nvSpPr>
        <p:spPr bwMode="auto">
          <a:xfrm>
            <a:off x="6099175" y="5578475"/>
            <a:ext cx="912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Optimal tour</a:t>
            </a:r>
            <a:endParaRPr lang="en-US"/>
          </a:p>
        </p:txBody>
      </p:sp>
      <p:sp>
        <p:nvSpPr>
          <p:cNvPr id="260138" name="Rectangle 42"/>
          <p:cNvSpPr>
            <a:spLocks noChangeArrowheads="1"/>
          </p:cNvSpPr>
          <p:nvPr/>
        </p:nvSpPr>
        <p:spPr bwMode="auto">
          <a:xfrm>
            <a:off x="7043738" y="5578475"/>
            <a:ext cx="4238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 OPT </a:t>
            </a:r>
            <a:endParaRPr lang="en-US"/>
          </a:p>
        </p:txBody>
      </p:sp>
      <p:sp>
        <p:nvSpPr>
          <p:cNvPr id="260139" name="Freeform 43"/>
          <p:cNvSpPr>
            <a:spLocks/>
          </p:cNvSpPr>
          <p:nvPr/>
        </p:nvSpPr>
        <p:spPr bwMode="auto">
          <a:xfrm>
            <a:off x="4037013" y="4573588"/>
            <a:ext cx="112712" cy="112712"/>
          </a:xfrm>
          <a:custGeom>
            <a:avLst/>
            <a:gdLst>
              <a:gd name="T0" fmla="*/ 0 w 144"/>
              <a:gd name="T1" fmla="*/ 72 h 143"/>
              <a:gd name="T2" fmla="*/ 4 w 144"/>
              <a:gd name="T3" fmla="*/ 49 h 143"/>
              <a:gd name="T4" fmla="*/ 13 w 144"/>
              <a:gd name="T5" fmla="*/ 30 h 143"/>
              <a:gd name="T6" fmla="*/ 31 w 144"/>
              <a:gd name="T7" fmla="*/ 13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3 h 143"/>
              <a:gd name="T16" fmla="*/ 131 w 144"/>
              <a:gd name="T17" fmla="*/ 30 h 143"/>
              <a:gd name="T18" fmla="*/ 140 w 144"/>
              <a:gd name="T19" fmla="*/ 49 h 143"/>
              <a:gd name="T20" fmla="*/ 144 w 144"/>
              <a:gd name="T21" fmla="*/ 72 h 143"/>
              <a:gd name="T22" fmla="*/ 140 w 144"/>
              <a:gd name="T23" fmla="*/ 93 h 143"/>
              <a:gd name="T24" fmla="*/ 131 w 144"/>
              <a:gd name="T25" fmla="*/ 114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3 w 144"/>
              <a:gd name="T37" fmla="*/ 114 h 143"/>
              <a:gd name="T38" fmla="*/ 4 w 144"/>
              <a:gd name="T39" fmla="*/ 93 h 143"/>
              <a:gd name="T40" fmla="*/ 0 w 144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2"/>
                </a:moveTo>
                <a:lnTo>
                  <a:pt x="4" y="49"/>
                </a:lnTo>
                <a:lnTo>
                  <a:pt x="13" y="30"/>
                </a:lnTo>
                <a:lnTo>
                  <a:pt x="31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1" y="30"/>
                </a:lnTo>
                <a:lnTo>
                  <a:pt x="140" y="49"/>
                </a:lnTo>
                <a:lnTo>
                  <a:pt x="144" y="72"/>
                </a:lnTo>
                <a:lnTo>
                  <a:pt x="140" y="93"/>
                </a:lnTo>
                <a:lnTo>
                  <a:pt x="131" y="114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3" y="114"/>
                </a:lnTo>
                <a:lnTo>
                  <a:pt x="4" y="93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40" name="Freeform 44"/>
          <p:cNvSpPr>
            <a:spLocks/>
          </p:cNvSpPr>
          <p:nvPr/>
        </p:nvSpPr>
        <p:spPr bwMode="auto">
          <a:xfrm>
            <a:off x="5178425" y="5029200"/>
            <a:ext cx="114300" cy="112713"/>
          </a:xfrm>
          <a:custGeom>
            <a:avLst/>
            <a:gdLst>
              <a:gd name="T0" fmla="*/ 0 w 144"/>
              <a:gd name="T1" fmla="*/ 73 h 144"/>
              <a:gd name="T2" fmla="*/ 4 w 144"/>
              <a:gd name="T3" fmla="*/ 50 h 144"/>
              <a:gd name="T4" fmla="*/ 13 w 144"/>
              <a:gd name="T5" fmla="*/ 31 h 144"/>
              <a:gd name="T6" fmla="*/ 30 w 144"/>
              <a:gd name="T7" fmla="*/ 14 h 144"/>
              <a:gd name="T8" fmla="*/ 50 w 144"/>
              <a:gd name="T9" fmla="*/ 4 h 144"/>
              <a:gd name="T10" fmla="*/ 73 w 144"/>
              <a:gd name="T11" fmla="*/ 0 h 144"/>
              <a:gd name="T12" fmla="*/ 94 w 144"/>
              <a:gd name="T13" fmla="*/ 4 h 144"/>
              <a:gd name="T14" fmla="*/ 115 w 144"/>
              <a:gd name="T15" fmla="*/ 14 h 144"/>
              <a:gd name="T16" fmla="*/ 130 w 144"/>
              <a:gd name="T17" fmla="*/ 31 h 144"/>
              <a:gd name="T18" fmla="*/ 140 w 144"/>
              <a:gd name="T19" fmla="*/ 50 h 144"/>
              <a:gd name="T20" fmla="*/ 144 w 144"/>
              <a:gd name="T21" fmla="*/ 73 h 144"/>
              <a:gd name="T22" fmla="*/ 140 w 144"/>
              <a:gd name="T23" fmla="*/ 94 h 144"/>
              <a:gd name="T24" fmla="*/ 130 w 144"/>
              <a:gd name="T25" fmla="*/ 115 h 144"/>
              <a:gd name="T26" fmla="*/ 115 w 144"/>
              <a:gd name="T27" fmla="*/ 130 h 144"/>
              <a:gd name="T28" fmla="*/ 94 w 144"/>
              <a:gd name="T29" fmla="*/ 140 h 144"/>
              <a:gd name="T30" fmla="*/ 73 w 144"/>
              <a:gd name="T31" fmla="*/ 144 h 144"/>
              <a:gd name="T32" fmla="*/ 50 w 144"/>
              <a:gd name="T33" fmla="*/ 140 h 144"/>
              <a:gd name="T34" fmla="*/ 30 w 144"/>
              <a:gd name="T35" fmla="*/ 130 h 144"/>
              <a:gd name="T36" fmla="*/ 13 w 144"/>
              <a:gd name="T37" fmla="*/ 115 h 144"/>
              <a:gd name="T38" fmla="*/ 4 w 144"/>
              <a:gd name="T39" fmla="*/ 94 h 144"/>
              <a:gd name="T40" fmla="*/ 0 w 144"/>
              <a:gd name="T41" fmla="*/ 7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3" y="31"/>
                </a:lnTo>
                <a:lnTo>
                  <a:pt x="30" y="14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4"/>
                </a:lnTo>
                <a:lnTo>
                  <a:pt x="130" y="31"/>
                </a:lnTo>
                <a:lnTo>
                  <a:pt x="140" y="50"/>
                </a:lnTo>
                <a:lnTo>
                  <a:pt x="144" y="73"/>
                </a:lnTo>
                <a:lnTo>
                  <a:pt x="140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30" y="130"/>
                </a:lnTo>
                <a:lnTo>
                  <a:pt x="13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41" name="Freeform 45"/>
          <p:cNvSpPr>
            <a:spLocks/>
          </p:cNvSpPr>
          <p:nvPr/>
        </p:nvSpPr>
        <p:spPr bwMode="auto">
          <a:xfrm>
            <a:off x="4721225" y="5243513"/>
            <a:ext cx="114300" cy="114300"/>
          </a:xfrm>
          <a:custGeom>
            <a:avLst/>
            <a:gdLst>
              <a:gd name="T0" fmla="*/ 0 w 144"/>
              <a:gd name="T1" fmla="*/ 71 h 143"/>
              <a:gd name="T2" fmla="*/ 4 w 144"/>
              <a:gd name="T3" fmla="*/ 50 h 143"/>
              <a:gd name="T4" fmla="*/ 14 w 144"/>
              <a:gd name="T5" fmla="*/ 29 h 143"/>
              <a:gd name="T6" fmla="*/ 31 w 144"/>
              <a:gd name="T7" fmla="*/ 13 h 143"/>
              <a:gd name="T8" fmla="*/ 50 w 144"/>
              <a:gd name="T9" fmla="*/ 4 h 143"/>
              <a:gd name="T10" fmla="*/ 73 w 144"/>
              <a:gd name="T11" fmla="*/ 0 h 143"/>
              <a:gd name="T12" fmla="*/ 94 w 144"/>
              <a:gd name="T13" fmla="*/ 4 h 143"/>
              <a:gd name="T14" fmla="*/ 115 w 144"/>
              <a:gd name="T15" fmla="*/ 13 h 143"/>
              <a:gd name="T16" fmla="*/ 131 w 144"/>
              <a:gd name="T17" fmla="*/ 29 h 143"/>
              <a:gd name="T18" fmla="*/ 140 w 144"/>
              <a:gd name="T19" fmla="*/ 50 h 143"/>
              <a:gd name="T20" fmla="*/ 144 w 144"/>
              <a:gd name="T21" fmla="*/ 71 h 143"/>
              <a:gd name="T22" fmla="*/ 140 w 144"/>
              <a:gd name="T23" fmla="*/ 94 h 143"/>
              <a:gd name="T24" fmla="*/ 131 w 144"/>
              <a:gd name="T25" fmla="*/ 115 h 143"/>
              <a:gd name="T26" fmla="*/ 115 w 144"/>
              <a:gd name="T27" fmla="*/ 130 h 143"/>
              <a:gd name="T28" fmla="*/ 94 w 144"/>
              <a:gd name="T29" fmla="*/ 140 h 143"/>
              <a:gd name="T30" fmla="*/ 73 w 144"/>
              <a:gd name="T31" fmla="*/ 143 h 143"/>
              <a:gd name="T32" fmla="*/ 50 w 144"/>
              <a:gd name="T33" fmla="*/ 140 h 143"/>
              <a:gd name="T34" fmla="*/ 31 w 144"/>
              <a:gd name="T35" fmla="*/ 130 h 143"/>
              <a:gd name="T36" fmla="*/ 14 w 144"/>
              <a:gd name="T37" fmla="*/ 115 h 143"/>
              <a:gd name="T38" fmla="*/ 4 w 144"/>
              <a:gd name="T39" fmla="*/ 94 h 143"/>
              <a:gd name="T40" fmla="*/ 0 w 144"/>
              <a:gd name="T41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1"/>
                </a:moveTo>
                <a:lnTo>
                  <a:pt x="4" y="50"/>
                </a:lnTo>
                <a:lnTo>
                  <a:pt x="14" y="29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1" y="29"/>
                </a:lnTo>
                <a:lnTo>
                  <a:pt x="140" y="50"/>
                </a:lnTo>
                <a:lnTo>
                  <a:pt x="144" y="71"/>
                </a:lnTo>
                <a:lnTo>
                  <a:pt x="140" y="94"/>
                </a:lnTo>
                <a:lnTo>
                  <a:pt x="131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3"/>
                </a:lnTo>
                <a:lnTo>
                  <a:pt x="50" y="140"/>
                </a:lnTo>
                <a:lnTo>
                  <a:pt x="31" y="130"/>
                </a:lnTo>
                <a:lnTo>
                  <a:pt x="14" y="115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42" name="Freeform 46"/>
          <p:cNvSpPr>
            <a:spLocks/>
          </p:cNvSpPr>
          <p:nvPr/>
        </p:nvSpPr>
        <p:spPr bwMode="auto">
          <a:xfrm>
            <a:off x="4937125" y="5029200"/>
            <a:ext cx="114300" cy="112713"/>
          </a:xfrm>
          <a:custGeom>
            <a:avLst/>
            <a:gdLst>
              <a:gd name="T0" fmla="*/ 0 w 143"/>
              <a:gd name="T1" fmla="*/ 73 h 144"/>
              <a:gd name="T2" fmla="*/ 3 w 143"/>
              <a:gd name="T3" fmla="*/ 50 h 144"/>
              <a:gd name="T4" fmla="*/ 13 w 143"/>
              <a:gd name="T5" fmla="*/ 31 h 144"/>
              <a:gd name="T6" fmla="*/ 30 w 143"/>
              <a:gd name="T7" fmla="*/ 14 h 144"/>
              <a:gd name="T8" fmla="*/ 50 w 143"/>
              <a:gd name="T9" fmla="*/ 4 h 144"/>
              <a:gd name="T10" fmla="*/ 73 w 143"/>
              <a:gd name="T11" fmla="*/ 0 h 144"/>
              <a:gd name="T12" fmla="*/ 94 w 143"/>
              <a:gd name="T13" fmla="*/ 4 h 144"/>
              <a:gd name="T14" fmla="*/ 115 w 143"/>
              <a:gd name="T15" fmla="*/ 14 h 144"/>
              <a:gd name="T16" fmla="*/ 130 w 143"/>
              <a:gd name="T17" fmla="*/ 31 h 144"/>
              <a:gd name="T18" fmla="*/ 140 w 143"/>
              <a:gd name="T19" fmla="*/ 50 h 144"/>
              <a:gd name="T20" fmla="*/ 143 w 143"/>
              <a:gd name="T21" fmla="*/ 73 h 144"/>
              <a:gd name="T22" fmla="*/ 140 w 143"/>
              <a:gd name="T23" fmla="*/ 94 h 144"/>
              <a:gd name="T24" fmla="*/ 130 w 143"/>
              <a:gd name="T25" fmla="*/ 115 h 144"/>
              <a:gd name="T26" fmla="*/ 115 w 143"/>
              <a:gd name="T27" fmla="*/ 130 h 144"/>
              <a:gd name="T28" fmla="*/ 94 w 143"/>
              <a:gd name="T29" fmla="*/ 140 h 144"/>
              <a:gd name="T30" fmla="*/ 73 w 143"/>
              <a:gd name="T31" fmla="*/ 144 h 144"/>
              <a:gd name="T32" fmla="*/ 50 w 143"/>
              <a:gd name="T33" fmla="*/ 140 h 144"/>
              <a:gd name="T34" fmla="*/ 30 w 143"/>
              <a:gd name="T35" fmla="*/ 130 h 144"/>
              <a:gd name="T36" fmla="*/ 13 w 143"/>
              <a:gd name="T37" fmla="*/ 115 h 144"/>
              <a:gd name="T38" fmla="*/ 3 w 143"/>
              <a:gd name="T39" fmla="*/ 94 h 144"/>
              <a:gd name="T40" fmla="*/ 0 w 143"/>
              <a:gd name="T41" fmla="*/ 7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" h="144">
                <a:moveTo>
                  <a:pt x="0" y="73"/>
                </a:moveTo>
                <a:lnTo>
                  <a:pt x="3" y="50"/>
                </a:lnTo>
                <a:lnTo>
                  <a:pt x="13" y="31"/>
                </a:lnTo>
                <a:lnTo>
                  <a:pt x="30" y="14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4"/>
                </a:lnTo>
                <a:lnTo>
                  <a:pt x="130" y="31"/>
                </a:lnTo>
                <a:lnTo>
                  <a:pt x="140" y="50"/>
                </a:lnTo>
                <a:lnTo>
                  <a:pt x="143" y="73"/>
                </a:lnTo>
                <a:lnTo>
                  <a:pt x="140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30" y="130"/>
                </a:lnTo>
                <a:lnTo>
                  <a:pt x="13" y="115"/>
                </a:lnTo>
                <a:lnTo>
                  <a:pt x="3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43" name="Freeform 47"/>
          <p:cNvSpPr>
            <a:spLocks/>
          </p:cNvSpPr>
          <p:nvPr/>
        </p:nvSpPr>
        <p:spPr bwMode="auto">
          <a:xfrm>
            <a:off x="3808413" y="4117975"/>
            <a:ext cx="114300" cy="114300"/>
          </a:xfrm>
          <a:custGeom>
            <a:avLst/>
            <a:gdLst>
              <a:gd name="T0" fmla="*/ 0 w 144"/>
              <a:gd name="T1" fmla="*/ 72 h 143"/>
              <a:gd name="T2" fmla="*/ 4 w 144"/>
              <a:gd name="T3" fmla="*/ 49 h 143"/>
              <a:gd name="T4" fmla="*/ 14 w 144"/>
              <a:gd name="T5" fmla="*/ 30 h 143"/>
              <a:gd name="T6" fmla="*/ 31 w 144"/>
              <a:gd name="T7" fmla="*/ 13 h 143"/>
              <a:gd name="T8" fmla="*/ 50 w 144"/>
              <a:gd name="T9" fmla="*/ 4 h 143"/>
              <a:gd name="T10" fmla="*/ 73 w 144"/>
              <a:gd name="T11" fmla="*/ 0 h 143"/>
              <a:gd name="T12" fmla="*/ 94 w 144"/>
              <a:gd name="T13" fmla="*/ 4 h 143"/>
              <a:gd name="T14" fmla="*/ 115 w 144"/>
              <a:gd name="T15" fmla="*/ 13 h 143"/>
              <a:gd name="T16" fmla="*/ 131 w 144"/>
              <a:gd name="T17" fmla="*/ 30 h 143"/>
              <a:gd name="T18" fmla="*/ 140 w 144"/>
              <a:gd name="T19" fmla="*/ 49 h 143"/>
              <a:gd name="T20" fmla="*/ 144 w 144"/>
              <a:gd name="T21" fmla="*/ 72 h 143"/>
              <a:gd name="T22" fmla="*/ 140 w 144"/>
              <a:gd name="T23" fmla="*/ 93 h 143"/>
              <a:gd name="T24" fmla="*/ 131 w 144"/>
              <a:gd name="T25" fmla="*/ 115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4 w 144"/>
              <a:gd name="T37" fmla="*/ 115 h 143"/>
              <a:gd name="T38" fmla="*/ 4 w 144"/>
              <a:gd name="T39" fmla="*/ 93 h 143"/>
              <a:gd name="T40" fmla="*/ 0 w 144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2"/>
                </a:moveTo>
                <a:lnTo>
                  <a:pt x="4" y="49"/>
                </a:lnTo>
                <a:lnTo>
                  <a:pt x="14" y="30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1" y="30"/>
                </a:lnTo>
                <a:lnTo>
                  <a:pt x="140" y="49"/>
                </a:lnTo>
                <a:lnTo>
                  <a:pt x="144" y="72"/>
                </a:lnTo>
                <a:lnTo>
                  <a:pt x="140" y="93"/>
                </a:lnTo>
                <a:lnTo>
                  <a:pt x="131" y="115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4" y="115"/>
                </a:lnTo>
                <a:lnTo>
                  <a:pt x="4" y="93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44" name="Freeform 48"/>
          <p:cNvSpPr>
            <a:spLocks/>
          </p:cNvSpPr>
          <p:nvPr/>
        </p:nvSpPr>
        <p:spPr bwMode="auto">
          <a:xfrm>
            <a:off x="4721225" y="4117975"/>
            <a:ext cx="114300" cy="114300"/>
          </a:xfrm>
          <a:custGeom>
            <a:avLst/>
            <a:gdLst>
              <a:gd name="T0" fmla="*/ 0 w 144"/>
              <a:gd name="T1" fmla="*/ 72 h 143"/>
              <a:gd name="T2" fmla="*/ 4 w 144"/>
              <a:gd name="T3" fmla="*/ 49 h 143"/>
              <a:gd name="T4" fmla="*/ 14 w 144"/>
              <a:gd name="T5" fmla="*/ 30 h 143"/>
              <a:gd name="T6" fmla="*/ 31 w 144"/>
              <a:gd name="T7" fmla="*/ 13 h 143"/>
              <a:gd name="T8" fmla="*/ 50 w 144"/>
              <a:gd name="T9" fmla="*/ 4 h 143"/>
              <a:gd name="T10" fmla="*/ 73 w 144"/>
              <a:gd name="T11" fmla="*/ 0 h 143"/>
              <a:gd name="T12" fmla="*/ 94 w 144"/>
              <a:gd name="T13" fmla="*/ 4 h 143"/>
              <a:gd name="T14" fmla="*/ 115 w 144"/>
              <a:gd name="T15" fmla="*/ 13 h 143"/>
              <a:gd name="T16" fmla="*/ 131 w 144"/>
              <a:gd name="T17" fmla="*/ 30 h 143"/>
              <a:gd name="T18" fmla="*/ 140 w 144"/>
              <a:gd name="T19" fmla="*/ 49 h 143"/>
              <a:gd name="T20" fmla="*/ 144 w 144"/>
              <a:gd name="T21" fmla="*/ 72 h 143"/>
              <a:gd name="T22" fmla="*/ 140 w 144"/>
              <a:gd name="T23" fmla="*/ 93 h 143"/>
              <a:gd name="T24" fmla="*/ 131 w 144"/>
              <a:gd name="T25" fmla="*/ 115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4 w 144"/>
              <a:gd name="T37" fmla="*/ 115 h 143"/>
              <a:gd name="T38" fmla="*/ 4 w 144"/>
              <a:gd name="T39" fmla="*/ 93 h 143"/>
              <a:gd name="T40" fmla="*/ 0 w 144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2"/>
                </a:moveTo>
                <a:lnTo>
                  <a:pt x="4" y="49"/>
                </a:lnTo>
                <a:lnTo>
                  <a:pt x="14" y="30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1" y="30"/>
                </a:lnTo>
                <a:lnTo>
                  <a:pt x="140" y="49"/>
                </a:lnTo>
                <a:lnTo>
                  <a:pt x="144" y="72"/>
                </a:lnTo>
                <a:lnTo>
                  <a:pt x="140" y="93"/>
                </a:lnTo>
                <a:lnTo>
                  <a:pt x="131" y="115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4" y="115"/>
                </a:lnTo>
                <a:lnTo>
                  <a:pt x="4" y="93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45" name="Freeform 49"/>
          <p:cNvSpPr>
            <a:spLocks/>
          </p:cNvSpPr>
          <p:nvPr/>
        </p:nvSpPr>
        <p:spPr bwMode="auto">
          <a:xfrm>
            <a:off x="4665663" y="4630738"/>
            <a:ext cx="114300" cy="114300"/>
          </a:xfrm>
          <a:custGeom>
            <a:avLst/>
            <a:gdLst>
              <a:gd name="T0" fmla="*/ 0 w 144"/>
              <a:gd name="T1" fmla="*/ 71 h 144"/>
              <a:gd name="T2" fmla="*/ 4 w 144"/>
              <a:gd name="T3" fmla="*/ 50 h 144"/>
              <a:gd name="T4" fmla="*/ 14 w 144"/>
              <a:gd name="T5" fmla="*/ 29 h 144"/>
              <a:gd name="T6" fmla="*/ 29 w 144"/>
              <a:gd name="T7" fmla="*/ 14 h 144"/>
              <a:gd name="T8" fmla="*/ 50 w 144"/>
              <a:gd name="T9" fmla="*/ 4 h 144"/>
              <a:gd name="T10" fmla="*/ 71 w 144"/>
              <a:gd name="T11" fmla="*/ 0 h 144"/>
              <a:gd name="T12" fmla="*/ 94 w 144"/>
              <a:gd name="T13" fmla="*/ 4 h 144"/>
              <a:gd name="T14" fmla="*/ 113 w 144"/>
              <a:gd name="T15" fmla="*/ 14 h 144"/>
              <a:gd name="T16" fmla="*/ 131 w 144"/>
              <a:gd name="T17" fmla="*/ 29 h 144"/>
              <a:gd name="T18" fmla="*/ 140 w 144"/>
              <a:gd name="T19" fmla="*/ 50 h 144"/>
              <a:gd name="T20" fmla="*/ 144 w 144"/>
              <a:gd name="T21" fmla="*/ 71 h 144"/>
              <a:gd name="T22" fmla="*/ 140 w 144"/>
              <a:gd name="T23" fmla="*/ 94 h 144"/>
              <a:gd name="T24" fmla="*/ 131 w 144"/>
              <a:gd name="T25" fmla="*/ 113 h 144"/>
              <a:gd name="T26" fmla="*/ 113 w 144"/>
              <a:gd name="T27" fmla="*/ 130 h 144"/>
              <a:gd name="T28" fmla="*/ 94 w 144"/>
              <a:gd name="T29" fmla="*/ 140 h 144"/>
              <a:gd name="T30" fmla="*/ 71 w 144"/>
              <a:gd name="T31" fmla="*/ 144 h 144"/>
              <a:gd name="T32" fmla="*/ 50 w 144"/>
              <a:gd name="T33" fmla="*/ 140 h 144"/>
              <a:gd name="T34" fmla="*/ 29 w 144"/>
              <a:gd name="T35" fmla="*/ 130 h 144"/>
              <a:gd name="T36" fmla="*/ 14 w 144"/>
              <a:gd name="T37" fmla="*/ 113 h 144"/>
              <a:gd name="T38" fmla="*/ 4 w 144"/>
              <a:gd name="T39" fmla="*/ 94 h 144"/>
              <a:gd name="T40" fmla="*/ 0 w 144"/>
              <a:gd name="T41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0" y="71"/>
                </a:moveTo>
                <a:lnTo>
                  <a:pt x="4" y="50"/>
                </a:lnTo>
                <a:lnTo>
                  <a:pt x="14" y="29"/>
                </a:lnTo>
                <a:lnTo>
                  <a:pt x="29" y="14"/>
                </a:lnTo>
                <a:lnTo>
                  <a:pt x="50" y="4"/>
                </a:lnTo>
                <a:lnTo>
                  <a:pt x="71" y="0"/>
                </a:lnTo>
                <a:lnTo>
                  <a:pt x="94" y="4"/>
                </a:lnTo>
                <a:lnTo>
                  <a:pt x="113" y="14"/>
                </a:lnTo>
                <a:lnTo>
                  <a:pt x="131" y="29"/>
                </a:lnTo>
                <a:lnTo>
                  <a:pt x="140" y="50"/>
                </a:lnTo>
                <a:lnTo>
                  <a:pt x="144" y="71"/>
                </a:lnTo>
                <a:lnTo>
                  <a:pt x="140" y="94"/>
                </a:lnTo>
                <a:lnTo>
                  <a:pt x="131" y="113"/>
                </a:lnTo>
                <a:lnTo>
                  <a:pt x="113" y="130"/>
                </a:lnTo>
                <a:lnTo>
                  <a:pt x="94" y="140"/>
                </a:lnTo>
                <a:lnTo>
                  <a:pt x="71" y="144"/>
                </a:lnTo>
                <a:lnTo>
                  <a:pt x="50" y="140"/>
                </a:lnTo>
                <a:lnTo>
                  <a:pt x="29" y="130"/>
                </a:lnTo>
                <a:lnTo>
                  <a:pt x="14" y="113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46" name="Freeform 50"/>
          <p:cNvSpPr>
            <a:spLocks/>
          </p:cNvSpPr>
          <p:nvPr/>
        </p:nvSpPr>
        <p:spPr bwMode="auto">
          <a:xfrm>
            <a:off x="3579813" y="5243513"/>
            <a:ext cx="114300" cy="114300"/>
          </a:xfrm>
          <a:custGeom>
            <a:avLst/>
            <a:gdLst>
              <a:gd name="T0" fmla="*/ 0 w 143"/>
              <a:gd name="T1" fmla="*/ 71 h 143"/>
              <a:gd name="T2" fmla="*/ 3 w 143"/>
              <a:gd name="T3" fmla="*/ 50 h 143"/>
              <a:gd name="T4" fmla="*/ 13 w 143"/>
              <a:gd name="T5" fmla="*/ 29 h 143"/>
              <a:gd name="T6" fmla="*/ 30 w 143"/>
              <a:gd name="T7" fmla="*/ 13 h 143"/>
              <a:gd name="T8" fmla="*/ 49 w 143"/>
              <a:gd name="T9" fmla="*/ 4 h 143"/>
              <a:gd name="T10" fmla="*/ 73 w 143"/>
              <a:gd name="T11" fmla="*/ 0 h 143"/>
              <a:gd name="T12" fmla="*/ 94 w 143"/>
              <a:gd name="T13" fmla="*/ 4 h 143"/>
              <a:gd name="T14" fmla="*/ 115 w 143"/>
              <a:gd name="T15" fmla="*/ 13 h 143"/>
              <a:gd name="T16" fmla="*/ 130 w 143"/>
              <a:gd name="T17" fmla="*/ 29 h 143"/>
              <a:gd name="T18" fmla="*/ 140 w 143"/>
              <a:gd name="T19" fmla="*/ 50 h 143"/>
              <a:gd name="T20" fmla="*/ 143 w 143"/>
              <a:gd name="T21" fmla="*/ 71 h 143"/>
              <a:gd name="T22" fmla="*/ 140 w 143"/>
              <a:gd name="T23" fmla="*/ 94 h 143"/>
              <a:gd name="T24" fmla="*/ 130 w 143"/>
              <a:gd name="T25" fmla="*/ 115 h 143"/>
              <a:gd name="T26" fmla="*/ 115 w 143"/>
              <a:gd name="T27" fmla="*/ 130 h 143"/>
              <a:gd name="T28" fmla="*/ 94 w 143"/>
              <a:gd name="T29" fmla="*/ 140 h 143"/>
              <a:gd name="T30" fmla="*/ 73 w 143"/>
              <a:gd name="T31" fmla="*/ 143 h 143"/>
              <a:gd name="T32" fmla="*/ 49 w 143"/>
              <a:gd name="T33" fmla="*/ 140 h 143"/>
              <a:gd name="T34" fmla="*/ 30 w 143"/>
              <a:gd name="T35" fmla="*/ 130 h 143"/>
              <a:gd name="T36" fmla="*/ 13 w 143"/>
              <a:gd name="T37" fmla="*/ 115 h 143"/>
              <a:gd name="T38" fmla="*/ 3 w 143"/>
              <a:gd name="T39" fmla="*/ 94 h 143"/>
              <a:gd name="T40" fmla="*/ 0 w 143"/>
              <a:gd name="T41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" h="143">
                <a:moveTo>
                  <a:pt x="0" y="71"/>
                </a:moveTo>
                <a:lnTo>
                  <a:pt x="3" y="50"/>
                </a:lnTo>
                <a:lnTo>
                  <a:pt x="13" y="29"/>
                </a:lnTo>
                <a:lnTo>
                  <a:pt x="30" y="13"/>
                </a:lnTo>
                <a:lnTo>
                  <a:pt x="49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0" y="29"/>
                </a:lnTo>
                <a:lnTo>
                  <a:pt x="140" y="50"/>
                </a:lnTo>
                <a:lnTo>
                  <a:pt x="143" y="71"/>
                </a:lnTo>
                <a:lnTo>
                  <a:pt x="140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3"/>
                </a:lnTo>
                <a:lnTo>
                  <a:pt x="49" y="140"/>
                </a:lnTo>
                <a:lnTo>
                  <a:pt x="30" y="130"/>
                </a:lnTo>
                <a:lnTo>
                  <a:pt x="13" y="115"/>
                </a:lnTo>
                <a:lnTo>
                  <a:pt x="3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47" name="Freeform 51"/>
          <p:cNvSpPr>
            <a:spLocks/>
          </p:cNvSpPr>
          <p:nvPr/>
        </p:nvSpPr>
        <p:spPr bwMode="auto">
          <a:xfrm>
            <a:off x="3808413" y="5029200"/>
            <a:ext cx="114300" cy="112713"/>
          </a:xfrm>
          <a:custGeom>
            <a:avLst/>
            <a:gdLst>
              <a:gd name="T0" fmla="*/ 0 w 144"/>
              <a:gd name="T1" fmla="*/ 73 h 144"/>
              <a:gd name="T2" fmla="*/ 4 w 144"/>
              <a:gd name="T3" fmla="*/ 50 h 144"/>
              <a:gd name="T4" fmla="*/ 14 w 144"/>
              <a:gd name="T5" fmla="*/ 31 h 144"/>
              <a:gd name="T6" fmla="*/ 31 w 144"/>
              <a:gd name="T7" fmla="*/ 14 h 144"/>
              <a:gd name="T8" fmla="*/ 50 w 144"/>
              <a:gd name="T9" fmla="*/ 4 h 144"/>
              <a:gd name="T10" fmla="*/ 73 w 144"/>
              <a:gd name="T11" fmla="*/ 0 h 144"/>
              <a:gd name="T12" fmla="*/ 94 w 144"/>
              <a:gd name="T13" fmla="*/ 4 h 144"/>
              <a:gd name="T14" fmla="*/ 115 w 144"/>
              <a:gd name="T15" fmla="*/ 14 h 144"/>
              <a:gd name="T16" fmla="*/ 131 w 144"/>
              <a:gd name="T17" fmla="*/ 31 h 144"/>
              <a:gd name="T18" fmla="*/ 140 w 144"/>
              <a:gd name="T19" fmla="*/ 50 h 144"/>
              <a:gd name="T20" fmla="*/ 144 w 144"/>
              <a:gd name="T21" fmla="*/ 73 h 144"/>
              <a:gd name="T22" fmla="*/ 140 w 144"/>
              <a:gd name="T23" fmla="*/ 94 h 144"/>
              <a:gd name="T24" fmla="*/ 131 w 144"/>
              <a:gd name="T25" fmla="*/ 115 h 144"/>
              <a:gd name="T26" fmla="*/ 115 w 144"/>
              <a:gd name="T27" fmla="*/ 130 h 144"/>
              <a:gd name="T28" fmla="*/ 94 w 144"/>
              <a:gd name="T29" fmla="*/ 140 h 144"/>
              <a:gd name="T30" fmla="*/ 73 w 144"/>
              <a:gd name="T31" fmla="*/ 144 h 144"/>
              <a:gd name="T32" fmla="*/ 50 w 144"/>
              <a:gd name="T33" fmla="*/ 140 h 144"/>
              <a:gd name="T34" fmla="*/ 31 w 144"/>
              <a:gd name="T35" fmla="*/ 130 h 144"/>
              <a:gd name="T36" fmla="*/ 14 w 144"/>
              <a:gd name="T37" fmla="*/ 115 h 144"/>
              <a:gd name="T38" fmla="*/ 4 w 144"/>
              <a:gd name="T39" fmla="*/ 94 h 144"/>
              <a:gd name="T40" fmla="*/ 0 w 144"/>
              <a:gd name="T41" fmla="*/ 7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4" y="31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4"/>
                </a:lnTo>
                <a:lnTo>
                  <a:pt x="131" y="31"/>
                </a:lnTo>
                <a:lnTo>
                  <a:pt x="140" y="50"/>
                </a:lnTo>
                <a:lnTo>
                  <a:pt x="144" y="73"/>
                </a:lnTo>
                <a:lnTo>
                  <a:pt x="140" y="94"/>
                </a:lnTo>
                <a:lnTo>
                  <a:pt x="131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0"/>
                </a:lnTo>
                <a:lnTo>
                  <a:pt x="14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48" name="Freeform 52"/>
          <p:cNvSpPr>
            <a:spLocks/>
          </p:cNvSpPr>
          <p:nvPr/>
        </p:nvSpPr>
        <p:spPr bwMode="auto">
          <a:xfrm>
            <a:off x="3636963" y="4175125"/>
            <a:ext cx="457200" cy="1125538"/>
          </a:xfrm>
          <a:custGeom>
            <a:avLst/>
            <a:gdLst>
              <a:gd name="T0" fmla="*/ 287 w 575"/>
              <a:gd name="T1" fmla="*/ 0 h 1418"/>
              <a:gd name="T2" fmla="*/ 575 w 575"/>
              <a:gd name="T3" fmla="*/ 574 h 1418"/>
              <a:gd name="T4" fmla="*/ 287 w 575"/>
              <a:gd name="T5" fmla="*/ 1148 h 1418"/>
              <a:gd name="T6" fmla="*/ 0 w 575"/>
              <a:gd name="T7" fmla="*/ 1418 h 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1418">
                <a:moveTo>
                  <a:pt x="287" y="0"/>
                </a:moveTo>
                <a:lnTo>
                  <a:pt x="575" y="574"/>
                </a:lnTo>
                <a:lnTo>
                  <a:pt x="287" y="1148"/>
                </a:lnTo>
                <a:lnTo>
                  <a:pt x="0" y="141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49" name="Freeform 53"/>
          <p:cNvSpPr>
            <a:spLocks/>
          </p:cNvSpPr>
          <p:nvPr/>
        </p:nvSpPr>
        <p:spPr bwMode="auto">
          <a:xfrm>
            <a:off x="4779963" y="5086350"/>
            <a:ext cx="455612" cy="214313"/>
          </a:xfrm>
          <a:custGeom>
            <a:avLst/>
            <a:gdLst>
              <a:gd name="T0" fmla="*/ 0 w 576"/>
              <a:gd name="T1" fmla="*/ 270 h 270"/>
              <a:gd name="T2" fmla="*/ 273 w 576"/>
              <a:gd name="T3" fmla="*/ 0 h 270"/>
              <a:gd name="T4" fmla="*/ 576 w 576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70">
                <a:moveTo>
                  <a:pt x="0" y="270"/>
                </a:moveTo>
                <a:lnTo>
                  <a:pt x="273" y="0"/>
                </a:lnTo>
                <a:lnTo>
                  <a:pt x="576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50" name="Freeform 54"/>
          <p:cNvSpPr>
            <a:spLocks/>
          </p:cNvSpPr>
          <p:nvPr/>
        </p:nvSpPr>
        <p:spPr bwMode="auto">
          <a:xfrm>
            <a:off x="4721225" y="4175125"/>
            <a:ext cx="274638" cy="911225"/>
          </a:xfrm>
          <a:custGeom>
            <a:avLst/>
            <a:gdLst>
              <a:gd name="T0" fmla="*/ 346 w 346"/>
              <a:gd name="T1" fmla="*/ 1148 h 1148"/>
              <a:gd name="T2" fmla="*/ 0 w 346"/>
              <a:gd name="T3" fmla="*/ 645 h 1148"/>
              <a:gd name="T4" fmla="*/ 73 w 346"/>
              <a:gd name="T5" fmla="*/ 0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6" h="1148">
                <a:moveTo>
                  <a:pt x="346" y="1148"/>
                </a:moveTo>
                <a:lnTo>
                  <a:pt x="0" y="645"/>
                </a:lnTo>
                <a:lnTo>
                  <a:pt x="73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51" name="Line 55"/>
          <p:cNvSpPr>
            <a:spLocks noChangeShapeType="1"/>
          </p:cNvSpPr>
          <p:nvPr/>
        </p:nvSpPr>
        <p:spPr bwMode="auto">
          <a:xfrm flipH="1" flipV="1">
            <a:off x="4094163" y="4630738"/>
            <a:ext cx="627062" cy="555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52" name="Freeform 56"/>
          <p:cNvSpPr>
            <a:spLocks/>
          </p:cNvSpPr>
          <p:nvPr/>
        </p:nvSpPr>
        <p:spPr bwMode="auto">
          <a:xfrm>
            <a:off x="3509963" y="4030663"/>
            <a:ext cx="1878012" cy="1423987"/>
          </a:xfrm>
          <a:custGeom>
            <a:avLst/>
            <a:gdLst>
              <a:gd name="T0" fmla="*/ 466 w 2367"/>
              <a:gd name="T1" fmla="*/ 447 h 1794"/>
              <a:gd name="T2" fmla="*/ 560 w 2367"/>
              <a:gd name="T3" fmla="*/ 730 h 1794"/>
              <a:gd name="T4" fmla="*/ 499 w 2367"/>
              <a:gd name="T5" fmla="*/ 1004 h 1794"/>
              <a:gd name="T6" fmla="*/ 336 w 2367"/>
              <a:gd name="T7" fmla="*/ 1222 h 1794"/>
              <a:gd name="T8" fmla="*/ 196 w 2367"/>
              <a:gd name="T9" fmla="*/ 1340 h 1794"/>
              <a:gd name="T10" fmla="*/ 56 w 2367"/>
              <a:gd name="T11" fmla="*/ 1486 h 1794"/>
              <a:gd name="T12" fmla="*/ 0 w 2367"/>
              <a:gd name="T13" fmla="*/ 1647 h 1794"/>
              <a:gd name="T14" fmla="*/ 23 w 2367"/>
              <a:gd name="T15" fmla="*/ 1752 h 1794"/>
              <a:gd name="T16" fmla="*/ 115 w 2367"/>
              <a:gd name="T17" fmla="*/ 1794 h 1794"/>
              <a:gd name="T18" fmla="*/ 234 w 2367"/>
              <a:gd name="T19" fmla="*/ 1767 h 1794"/>
              <a:gd name="T20" fmla="*/ 351 w 2367"/>
              <a:gd name="T21" fmla="*/ 1639 h 1794"/>
              <a:gd name="T22" fmla="*/ 463 w 2367"/>
              <a:gd name="T23" fmla="*/ 1530 h 1794"/>
              <a:gd name="T24" fmla="*/ 562 w 2367"/>
              <a:gd name="T25" fmla="*/ 1428 h 1794"/>
              <a:gd name="T26" fmla="*/ 622 w 2367"/>
              <a:gd name="T27" fmla="*/ 1241 h 1794"/>
              <a:gd name="T28" fmla="*/ 674 w 2367"/>
              <a:gd name="T29" fmla="*/ 1128 h 1794"/>
              <a:gd name="T30" fmla="*/ 741 w 2367"/>
              <a:gd name="T31" fmla="*/ 1008 h 1794"/>
              <a:gd name="T32" fmla="*/ 846 w 2367"/>
              <a:gd name="T33" fmla="*/ 916 h 1794"/>
              <a:gd name="T34" fmla="*/ 1094 w 2367"/>
              <a:gd name="T35" fmla="*/ 862 h 1794"/>
              <a:gd name="T36" fmla="*/ 1366 w 2367"/>
              <a:gd name="T37" fmla="*/ 902 h 1794"/>
              <a:gd name="T38" fmla="*/ 1412 w 2367"/>
              <a:gd name="T39" fmla="*/ 939 h 1794"/>
              <a:gd name="T40" fmla="*/ 1608 w 2367"/>
              <a:gd name="T41" fmla="*/ 1155 h 1794"/>
              <a:gd name="T42" fmla="*/ 1704 w 2367"/>
              <a:gd name="T43" fmla="*/ 1331 h 1794"/>
              <a:gd name="T44" fmla="*/ 1667 w 2367"/>
              <a:gd name="T45" fmla="*/ 1407 h 1794"/>
              <a:gd name="T46" fmla="*/ 1562 w 2367"/>
              <a:gd name="T47" fmla="*/ 1465 h 1794"/>
              <a:gd name="T48" fmla="*/ 1462 w 2367"/>
              <a:gd name="T49" fmla="*/ 1541 h 1794"/>
              <a:gd name="T50" fmla="*/ 1443 w 2367"/>
              <a:gd name="T51" fmla="*/ 1666 h 1794"/>
              <a:gd name="T52" fmla="*/ 1514 w 2367"/>
              <a:gd name="T53" fmla="*/ 1780 h 1794"/>
              <a:gd name="T54" fmla="*/ 1623 w 2367"/>
              <a:gd name="T55" fmla="*/ 1769 h 1794"/>
              <a:gd name="T56" fmla="*/ 1729 w 2367"/>
              <a:gd name="T57" fmla="*/ 1652 h 1794"/>
              <a:gd name="T58" fmla="*/ 1844 w 2367"/>
              <a:gd name="T59" fmla="*/ 1543 h 1794"/>
              <a:gd name="T60" fmla="*/ 2028 w 2367"/>
              <a:gd name="T61" fmla="*/ 1490 h 1794"/>
              <a:gd name="T62" fmla="*/ 2222 w 2367"/>
              <a:gd name="T63" fmla="*/ 1467 h 1794"/>
              <a:gd name="T64" fmla="*/ 2350 w 2367"/>
              <a:gd name="T65" fmla="*/ 1386 h 1794"/>
              <a:gd name="T66" fmla="*/ 2364 w 2367"/>
              <a:gd name="T67" fmla="*/ 1272 h 1794"/>
              <a:gd name="T68" fmla="*/ 2293 w 2367"/>
              <a:gd name="T69" fmla="*/ 1168 h 1794"/>
              <a:gd name="T70" fmla="*/ 2170 w 2367"/>
              <a:gd name="T71" fmla="*/ 1155 h 1794"/>
              <a:gd name="T72" fmla="*/ 2062 w 2367"/>
              <a:gd name="T73" fmla="*/ 1182 h 1794"/>
              <a:gd name="T74" fmla="*/ 2011 w 2367"/>
              <a:gd name="T75" fmla="*/ 1197 h 1794"/>
              <a:gd name="T76" fmla="*/ 1828 w 2367"/>
              <a:gd name="T77" fmla="*/ 1121 h 1794"/>
              <a:gd name="T78" fmla="*/ 1683 w 2367"/>
              <a:gd name="T79" fmla="*/ 864 h 1794"/>
              <a:gd name="T80" fmla="*/ 1648 w 2367"/>
              <a:gd name="T81" fmla="*/ 662 h 1794"/>
              <a:gd name="T82" fmla="*/ 1681 w 2367"/>
              <a:gd name="T83" fmla="*/ 489 h 1794"/>
              <a:gd name="T84" fmla="*/ 1729 w 2367"/>
              <a:gd name="T85" fmla="*/ 269 h 1794"/>
              <a:gd name="T86" fmla="*/ 1709 w 2367"/>
              <a:gd name="T87" fmla="*/ 95 h 1794"/>
              <a:gd name="T88" fmla="*/ 1650 w 2367"/>
              <a:gd name="T89" fmla="*/ 11 h 1794"/>
              <a:gd name="T90" fmla="*/ 1548 w 2367"/>
              <a:gd name="T91" fmla="*/ 32 h 1794"/>
              <a:gd name="T92" fmla="*/ 1462 w 2367"/>
              <a:gd name="T93" fmla="*/ 157 h 1794"/>
              <a:gd name="T94" fmla="*/ 1426 w 2367"/>
              <a:gd name="T95" fmla="*/ 348 h 1794"/>
              <a:gd name="T96" fmla="*/ 1443 w 2367"/>
              <a:gd name="T97" fmla="*/ 522 h 1794"/>
              <a:gd name="T98" fmla="*/ 1426 w 2367"/>
              <a:gd name="T99" fmla="*/ 635 h 1794"/>
              <a:gd name="T100" fmla="*/ 1358 w 2367"/>
              <a:gd name="T101" fmla="*/ 711 h 1794"/>
              <a:gd name="T102" fmla="*/ 1170 w 2367"/>
              <a:gd name="T103" fmla="*/ 725 h 1794"/>
              <a:gd name="T104" fmla="*/ 1009 w 2367"/>
              <a:gd name="T105" fmla="*/ 709 h 1794"/>
              <a:gd name="T106" fmla="*/ 917 w 2367"/>
              <a:gd name="T107" fmla="*/ 692 h 1794"/>
              <a:gd name="T108" fmla="*/ 768 w 2367"/>
              <a:gd name="T109" fmla="*/ 552 h 1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67" h="1794">
                <a:moveTo>
                  <a:pt x="305" y="252"/>
                </a:moveTo>
                <a:lnTo>
                  <a:pt x="334" y="281"/>
                </a:lnTo>
                <a:lnTo>
                  <a:pt x="363" y="310"/>
                </a:lnTo>
                <a:lnTo>
                  <a:pt x="392" y="342"/>
                </a:lnTo>
                <a:lnTo>
                  <a:pt x="419" y="377"/>
                </a:lnTo>
                <a:lnTo>
                  <a:pt x="443" y="411"/>
                </a:lnTo>
                <a:lnTo>
                  <a:pt x="466" y="447"/>
                </a:lnTo>
                <a:lnTo>
                  <a:pt x="488" y="486"/>
                </a:lnTo>
                <a:lnTo>
                  <a:pt x="507" y="526"/>
                </a:lnTo>
                <a:lnTo>
                  <a:pt x="524" y="564"/>
                </a:lnTo>
                <a:lnTo>
                  <a:pt x="537" y="606"/>
                </a:lnTo>
                <a:lnTo>
                  <a:pt x="549" y="646"/>
                </a:lnTo>
                <a:lnTo>
                  <a:pt x="557" y="688"/>
                </a:lnTo>
                <a:lnTo>
                  <a:pt x="560" y="730"/>
                </a:lnTo>
                <a:lnTo>
                  <a:pt x="559" y="807"/>
                </a:lnTo>
                <a:lnTo>
                  <a:pt x="555" y="841"/>
                </a:lnTo>
                <a:lnTo>
                  <a:pt x="547" y="874"/>
                </a:lnTo>
                <a:lnTo>
                  <a:pt x="537" y="908"/>
                </a:lnTo>
                <a:lnTo>
                  <a:pt x="528" y="941"/>
                </a:lnTo>
                <a:lnTo>
                  <a:pt x="514" y="973"/>
                </a:lnTo>
                <a:lnTo>
                  <a:pt x="499" y="1004"/>
                </a:lnTo>
                <a:lnTo>
                  <a:pt x="482" y="1034"/>
                </a:lnTo>
                <a:lnTo>
                  <a:pt x="465" y="1065"/>
                </a:lnTo>
                <a:lnTo>
                  <a:pt x="445" y="1096"/>
                </a:lnTo>
                <a:lnTo>
                  <a:pt x="424" y="1124"/>
                </a:lnTo>
                <a:lnTo>
                  <a:pt x="401" y="1151"/>
                </a:lnTo>
                <a:lnTo>
                  <a:pt x="378" y="1178"/>
                </a:lnTo>
                <a:lnTo>
                  <a:pt x="336" y="1222"/>
                </a:lnTo>
                <a:lnTo>
                  <a:pt x="315" y="1239"/>
                </a:lnTo>
                <a:lnTo>
                  <a:pt x="296" y="1256"/>
                </a:lnTo>
                <a:lnTo>
                  <a:pt x="277" y="1274"/>
                </a:lnTo>
                <a:lnTo>
                  <a:pt x="255" y="1291"/>
                </a:lnTo>
                <a:lnTo>
                  <a:pt x="236" y="1308"/>
                </a:lnTo>
                <a:lnTo>
                  <a:pt x="215" y="1323"/>
                </a:lnTo>
                <a:lnTo>
                  <a:pt x="196" y="1340"/>
                </a:lnTo>
                <a:lnTo>
                  <a:pt x="177" y="1358"/>
                </a:lnTo>
                <a:lnTo>
                  <a:pt x="158" y="1375"/>
                </a:lnTo>
                <a:lnTo>
                  <a:pt x="121" y="1409"/>
                </a:lnTo>
                <a:lnTo>
                  <a:pt x="104" y="1427"/>
                </a:lnTo>
                <a:lnTo>
                  <a:pt x="87" y="1446"/>
                </a:lnTo>
                <a:lnTo>
                  <a:pt x="71" y="1465"/>
                </a:lnTo>
                <a:lnTo>
                  <a:pt x="56" y="1486"/>
                </a:lnTo>
                <a:lnTo>
                  <a:pt x="43" y="1507"/>
                </a:lnTo>
                <a:lnTo>
                  <a:pt x="31" y="1530"/>
                </a:lnTo>
                <a:lnTo>
                  <a:pt x="21" y="1555"/>
                </a:lnTo>
                <a:lnTo>
                  <a:pt x="8" y="1597"/>
                </a:lnTo>
                <a:lnTo>
                  <a:pt x="4" y="1612"/>
                </a:lnTo>
                <a:lnTo>
                  <a:pt x="2" y="1629"/>
                </a:lnTo>
                <a:lnTo>
                  <a:pt x="0" y="1647"/>
                </a:lnTo>
                <a:lnTo>
                  <a:pt x="0" y="1664"/>
                </a:lnTo>
                <a:lnTo>
                  <a:pt x="0" y="1681"/>
                </a:lnTo>
                <a:lnTo>
                  <a:pt x="2" y="1696"/>
                </a:lnTo>
                <a:lnTo>
                  <a:pt x="6" y="1712"/>
                </a:lnTo>
                <a:lnTo>
                  <a:pt x="10" y="1727"/>
                </a:lnTo>
                <a:lnTo>
                  <a:pt x="16" y="1740"/>
                </a:lnTo>
                <a:lnTo>
                  <a:pt x="23" y="1752"/>
                </a:lnTo>
                <a:lnTo>
                  <a:pt x="33" y="1763"/>
                </a:lnTo>
                <a:lnTo>
                  <a:pt x="54" y="1778"/>
                </a:lnTo>
                <a:lnTo>
                  <a:pt x="66" y="1784"/>
                </a:lnTo>
                <a:lnTo>
                  <a:pt x="77" y="1788"/>
                </a:lnTo>
                <a:lnTo>
                  <a:pt x="89" y="1790"/>
                </a:lnTo>
                <a:lnTo>
                  <a:pt x="102" y="1792"/>
                </a:lnTo>
                <a:lnTo>
                  <a:pt x="115" y="1794"/>
                </a:lnTo>
                <a:lnTo>
                  <a:pt x="129" y="1794"/>
                </a:lnTo>
                <a:lnTo>
                  <a:pt x="144" y="1794"/>
                </a:lnTo>
                <a:lnTo>
                  <a:pt x="158" y="1792"/>
                </a:lnTo>
                <a:lnTo>
                  <a:pt x="171" y="1790"/>
                </a:lnTo>
                <a:lnTo>
                  <a:pt x="185" y="1786"/>
                </a:lnTo>
                <a:lnTo>
                  <a:pt x="198" y="1782"/>
                </a:lnTo>
                <a:lnTo>
                  <a:pt x="234" y="1767"/>
                </a:lnTo>
                <a:lnTo>
                  <a:pt x="255" y="1752"/>
                </a:lnTo>
                <a:lnTo>
                  <a:pt x="273" y="1736"/>
                </a:lnTo>
                <a:lnTo>
                  <a:pt x="290" y="1719"/>
                </a:lnTo>
                <a:lnTo>
                  <a:pt x="307" y="1700"/>
                </a:lnTo>
                <a:lnTo>
                  <a:pt x="323" y="1679"/>
                </a:lnTo>
                <a:lnTo>
                  <a:pt x="338" y="1660"/>
                </a:lnTo>
                <a:lnTo>
                  <a:pt x="351" y="1639"/>
                </a:lnTo>
                <a:lnTo>
                  <a:pt x="367" y="1620"/>
                </a:lnTo>
                <a:lnTo>
                  <a:pt x="382" y="1601"/>
                </a:lnTo>
                <a:lnTo>
                  <a:pt x="411" y="1570"/>
                </a:lnTo>
                <a:lnTo>
                  <a:pt x="424" y="1560"/>
                </a:lnTo>
                <a:lnTo>
                  <a:pt x="438" y="1549"/>
                </a:lnTo>
                <a:lnTo>
                  <a:pt x="449" y="1539"/>
                </a:lnTo>
                <a:lnTo>
                  <a:pt x="463" y="1530"/>
                </a:lnTo>
                <a:lnTo>
                  <a:pt x="476" y="1520"/>
                </a:lnTo>
                <a:lnTo>
                  <a:pt x="490" y="1511"/>
                </a:lnTo>
                <a:lnTo>
                  <a:pt x="501" y="1501"/>
                </a:lnTo>
                <a:lnTo>
                  <a:pt x="513" y="1492"/>
                </a:lnTo>
                <a:lnTo>
                  <a:pt x="524" y="1482"/>
                </a:lnTo>
                <a:lnTo>
                  <a:pt x="549" y="1451"/>
                </a:lnTo>
                <a:lnTo>
                  <a:pt x="562" y="1428"/>
                </a:lnTo>
                <a:lnTo>
                  <a:pt x="574" y="1406"/>
                </a:lnTo>
                <a:lnTo>
                  <a:pt x="584" y="1381"/>
                </a:lnTo>
                <a:lnTo>
                  <a:pt x="591" y="1354"/>
                </a:lnTo>
                <a:lnTo>
                  <a:pt x="599" y="1327"/>
                </a:lnTo>
                <a:lnTo>
                  <a:pt x="605" y="1298"/>
                </a:lnTo>
                <a:lnTo>
                  <a:pt x="612" y="1270"/>
                </a:lnTo>
                <a:lnTo>
                  <a:pt x="622" y="1241"/>
                </a:lnTo>
                <a:lnTo>
                  <a:pt x="631" y="1212"/>
                </a:lnTo>
                <a:lnTo>
                  <a:pt x="649" y="1172"/>
                </a:lnTo>
                <a:lnTo>
                  <a:pt x="654" y="1165"/>
                </a:lnTo>
                <a:lnTo>
                  <a:pt x="658" y="1155"/>
                </a:lnTo>
                <a:lnTo>
                  <a:pt x="664" y="1147"/>
                </a:lnTo>
                <a:lnTo>
                  <a:pt x="668" y="1138"/>
                </a:lnTo>
                <a:lnTo>
                  <a:pt x="674" y="1128"/>
                </a:lnTo>
                <a:lnTo>
                  <a:pt x="677" y="1121"/>
                </a:lnTo>
                <a:lnTo>
                  <a:pt x="693" y="1092"/>
                </a:lnTo>
                <a:lnTo>
                  <a:pt x="702" y="1075"/>
                </a:lnTo>
                <a:lnTo>
                  <a:pt x="712" y="1056"/>
                </a:lnTo>
                <a:lnTo>
                  <a:pt x="722" y="1038"/>
                </a:lnTo>
                <a:lnTo>
                  <a:pt x="731" y="1023"/>
                </a:lnTo>
                <a:lnTo>
                  <a:pt x="741" y="1008"/>
                </a:lnTo>
                <a:lnTo>
                  <a:pt x="750" y="992"/>
                </a:lnTo>
                <a:lnTo>
                  <a:pt x="760" y="979"/>
                </a:lnTo>
                <a:lnTo>
                  <a:pt x="785" y="954"/>
                </a:lnTo>
                <a:lnTo>
                  <a:pt x="798" y="943"/>
                </a:lnTo>
                <a:lnTo>
                  <a:pt x="814" y="933"/>
                </a:lnTo>
                <a:lnTo>
                  <a:pt x="829" y="924"/>
                </a:lnTo>
                <a:lnTo>
                  <a:pt x="846" y="916"/>
                </a:lnTo>
                <a:lnTo>
                  <a:pt x="864" y="906"/>
                </a:lnTo>
                <a:lnTo>
                  <a:pt x="883" y="901"/>
                </a:lnTo>
                <a:lnTo>
                  <a:pt x="902" y="893"/>
                </a:lnTo>
                <a:lnTo>
                  <a:pt x="963" y="878"/>
                </a:lnTo>
                <a:lnTo>
                  <a:pt x="1006" y="870"/>
                </a:lnTo>
                <a:lnTo>
                  <a:pt x="1050" y="866"/>
                </a:lnTo>
                <a:lnTo>
                  <a:pt x="1094" y="862"/>
                </a:lnTo>
                <a:lnTo>
                  <a:pt x="1138" y="862"/>
                </a:lnTo>
                <a:lnTo>
                  <a:pt x="1182" y="862"/>
                </a:lnTo>
                <a:lnTo>
                  <a:pt x="1224" y="866"/>
                </a:lnTo>
                <a:lnTo>
                  <a:pt x="1263" y="872"/>
                </a:lnTo>
                <a:lnTo>
                  <a:pt x="1297" y="878"/>
                </a:lnTo>
                <a:lnTo>
                  <a:pt x="1330" y="887"/>
                </a:lnTo>
                <a:lnTo>
                  <a:pt x="1366" y="902"/>
                </a:lnTo>
                <a:lnTo>
                  <a:pt x="1374" y="906"/>
                </a:lnTo>
                <a:lnTo>
                  <a:pt x="1381" y="912"/>
                </a:lnTo>
                <a:lnTo>
                  <a:pt x="1389" y="918"/>
                </a:lnTo>
                <a:lnTo>
                  <a:pt x="1395" y="922"/>
                </a:lnTo>
                <a:lnTo>
                  <a:pt x="1401" y="927"/>
                </a:lnTo>
                <a:lnTo>
                  <a:pt x="1406" y="933"/>
                </a:lnTo>
                <a:lnTo>
                  <a:pt x="1412" y="939"/>
                </a:lnTo>
                <a:lnTo>
                  <a:pt x="1416" y="945"/>
                </a:lnTo>
                <a:lnTo>
                  <a:pt x="1422" y="950"/>
                </a:lnTo>
                <a:lnTo>
                  <a:pt x="1466" y="998"/>
                </a:lnTo>
                <a:lnTo>
                  <a:pt x="1504" y="1040"/>
                </a:lnTo>
                <a:lnTo>
                  <a:pt x="1541" y="1078"/>
                </a:lnTo>
                <a:lnTo>
                  <a:pt x="1575" y="1117"/>
                </a:lnTo>
                <a:lnTo>
                  <a:pt x="1608" y="1155"/>
                </a:lnTo>
                <a:lnTo>
                  <a:pt x="1637" y="1193"/>
                </a:lnTo>
                <a:lnTo>
                  <a:pt x="1663" y="1233"/>
                </a:lnTo>
                <a:lnTo>
                  <a:pt x="1692" y="1289"/>
                </a:lnTo>
                <a:lnTo>
                  <a:pt x="1696" y="1298"/>
                </a:lnTo>
                <a:lnTo>
                  <a:pt x="1700" y="1310"/>
                </a:lnTo>
                <a:lnTo>
                  <a:pt x="1702" y="1321"/>
                </a:lnTo>
                <a:lnTo>
                  <a:pt x="1704" y="1331"/>
                </a:lnTo>
                <a:lnTo>
                  <a:pt x="1704" y="1342"/>
                </a:lnTo>
                <a:lnTo>
                  <a:pt x="1704" y="1354"/>
                </a:lnTo>
                <a:lnTo>
                  <a:pt x="1700" y="1365"/>
                </a:lnTo>
                <a:lnTo>
                  <a:pt x="1696" y="1375"/>
                </a:lnTo>
                <a:lnTo>
                  <a:pt x="1688" y="1386"/>
                </a:lnTo>
                <a:lnTo>
                  <a:pt x="1679" y="1398"/>
                </a:lnTo>
                <a:lnTo>
                  <a:pt x="1667" y="1407"/>
                </a:lnTo>
                <a:lnTo>
                  <a:pt x="1642" y="1425"/>
                </a:lnTo>
                <a:lnTo>
                  <a:pt x="1631" y="1432"/>
                </a:lnTo>
                <a:lnTo>
                  <a:pt x="1617" y="1438"/>
                </a:lnTo>
                <a:lnTo>
                  <a:pt x="1604" y="1446"/>
                </a:lnTo>
                <a:lnTo>
                  <a:pt x="1591" y="1451"/>
                </a:lnTo>
                <a:lnTo>
                  <a:pt x="1575" y="1459"/>
                </a:lnTo>
                <a:lnTo>
                  <a:pt x="1562" y="1465"/>
                </a:lnTo>
                <a:lnTo>
                  <a:pt x="1548" y="1472"/>
                </a:lnTo>
                <a:lnTo>
                  <a:pt x="1533" y="1480"/>
                </a:lnTo>
                <a:lnTo>
                  <a:pt x="1520" y="1490"/>
                </a:lnTo>
                <a:lnTo>
                  <a:pt x="1506" y="1497"/>
                </a:lnTo>
                <a:lnTo>
                  <a:pt x="1495" y="1507"/>
                </a:lnTo>
                <a:lnTo>
                  <a:pt x="1483" y="1515"/>
                </a:lnTo>
                <a:lnTo>
                  <a:pt x="1462" y="1541"/>
                </a:lnTo>
                <a:lnTo>
                  <a:pt x="1452" y="1557"/>
                </a:lnTo>
                <a:lnTo>
                  <a:pt x="1445" y="1574"/>
                </a:lnTo>
                <a:lnTo>
                  <a:pt x="1441" y="1593"/>
                </a:lnTo>
                <a:lnTo>
                  <a:pt x="1439" y="1610"/>
                </a:lnTo>
                <a:lnTo>
                  <a:pt x="1439" y="1629"/>
                </a:lnTo>
                <a:lnTo>
                  <a:pt x="1439" y="1648"/>
                </a:lnTo>
                <a:lnTo>
                  <a:pt x="1443" y="1666"/>
                </a:lnTo>
                <a:lnTo>
                  <a:pt x="1449" y="1683"/>
                </a:lnTo>
                <a:lnTo>
                  <a:pt x="1454" y="1700"/>
                </a:lnTo>
                <a:lnTo>
                  <a:pt x="1460" y="1717"/>
                </a:lnTo>
                <a:lnTo>
                  <a:pt x="1470" y="1733"/>
                </a:lnTo>
                <a:lnTo>
                  <a:pt x="1477" y="1746"/>
                </a:lnTo>
                <a:lnTo>
                  <a:pt x="1500" y="1771"/>
                </a:lnTo>
                <a:lnTo>
                  <a:pt x="1514" y="1780"/>
                </a:lnTo>
                <a:lnTo>
                  <a:pt x="1527" y="1788"/>
                </a:lnTo>
                <a:lnTo>
                  <a:pt x="1541" y="1792"/>
                </a:lnTo>
                <a:lnTo>
                  <a:pt x="1556" y="1794"/>
                </a:lnTo>
                <a:lnTo>
                  <a:pt x="1571" y="1792"/>
                </a:lnTo>
                <a:lnTo>
                  <a:pt x="1589" y="1788"/>
                </a:lnTo>
                <a:lnTo>
                  <a:pt x="1606" y="1780"/>
                </a:lnTo>
                <a:lnTo>
                  <a:pt x="1623" y="1769"/>
                </a:lnTo>
                <a:lnTo>
                  <a:pt x="1640" y="1756"/>
                </a:lnTo>
                <a:lnTo>
                  <a:pt x="1658" y="1738"/>
                </a:lnTo>
                <a:lnTo>
                  <a:pt x="1686" y="1706"/>
                </a:lnTo>
                <a:lnTo>
                  <a:pt x="1698" y="1692"/>
                </a:lnTo>
                <a:lnTo>
                  <a:pt x="1708" y="1679"/>
                </a:lnTo>
                <a:lnTo>
                  <a:pt x="1719" y="1666"/>
                </a:lnTo>
                <a:lnTo>
                  <a:pt x="1729" y="1652"/>
                </a:lnTo>
                <a:lnTo>
                  <a:pt x="1740" y="1639"/>
                </a:lnTo>
                <a:lnTo>
                  <a:pt x="1752" y="1625"/>
                </a:lnTo>
                <a:lnTo>
                  <a:pt x="1763" y="1612"/>
                </a:lnTo>
                <a:lnTo>
                  <a:pt x="1775" y="1599"/>
                </a:lnTo>
                <a:lnTo>
                  <a:pt x="1788" y="1587"/>
                </a:lnTo>
                <a:lnTo>
                  <a:pt x="1821" y="1559"/>
                </a:lnTo>
                <a:lnTo>
                  <a:pt x="1844" y="1543"/>
                </a:lnTo>
                <a:lnTo>
                  <a:pt x="1867" y="1532"/>
                </a:lnTo>
                <a:lnTo>
                  <a:pt x="1890" y="1520"/>
                </a:lnTo>
                <a:lnTo>
                  <a:pt x="1915" y="1513"/>
                </a:lnTo>
                <a:lnTo>
                  <a:pt x="1942" y="1505"/>
                </a:lnTo>
                <a:lnTo>
                  <a:pt x="1968" y="1499"/>
                </a:lnTo>
                <a:lnTo>
                  <a:pt x="1997" y="1493"/>
                </a:lnTo>
                <a:lnTo>
                  <a:pt x="2028" y="1490"/>
                </a:lnTo>
                <a:lnTo>
                  <a:pt x="2082" y="1484"/>
                </a:lnTo>
                <a:lnTo>
                  <a:pt x="2105" y="1482"/>
                </a:lnTo>
                <a:lnTo>
                  <a:pt x="2130" y="1478"/>
                </a:lnTo>
                <a:lnTo>
                  <a:pt x="2153" y="1476"/>
                </a:lnTo>
                <a:lnTo>
                  <a:pt x="2176" y="1474"/>
                </a:lnTo>
                <a:lnTo>
                  <a:pt x="2199" y="1471"/>
                </a:lnTo>
                <a:lnTo>
                  <a:pt x="2222" y="1467"/>
                </a:lnTo>
                <a:lnTo>
                  <a:pt x="2243" y="1461"/>
                </a:lnTo>
                <a:lnTo>
                  <a:pt x="2264" y="1455"/>
                </a:lnTo>
                <a:lnTo>
                  <a:pt x="2283" y="1448"/>
                </a:lnTo>
                <a:lnTo>
                  <a:pt x="2300" y="1438"/>
                </a:lnTo>
                <a:lnTo>
                  <a:pt x="2316" y="1428"/>
                </a:lnTo>
                <a:lnTo>
                  <a:pt x="2329" y="1415"/>
                </a:lnTo>
                <a:lnTo>
                  <a:pt x="2350" y="1386"/>
                </a:lnTo>
                <a:lnTo>
                  <a:pt x="2356" y="1373"/>
                </a:lnTo>
                <a:lnTo>
                  <a:pt x="2362" y="1356"/>
                </a:lnTo>
                <a:lnTo>
                  <a:pt x="2365" y="1340"/>
                </a:lnTo>
                <a:lnTo>
                  <a:pt x="2367" y="1323"/>
                </a:lnTo>
                <a:lnTo>
                  <a:pt x="2367" y="1306"/>
                </a:lnTo>
                <a:lnTo>
                  <a:pt x="2365" y="1289"/>
                </a:lnTo>
                <a:lnTo>
                  <a:pt x="2364" y="1272"/>
                </a:lnTo>
                <a:lnTo>
                  <a:pt x="2360" y="1254"/>
                </a:lnTo>
                <a:lnTo>
                  <a:pt x="2354" y="1237"/>
                </a:lnTo>
                <a:lnTo>
                  <a:pt x="2348" y="1222"/>
                </a:lnTo>
                <a:lnTo>
                  <a:pt x="2341" y="1209"/>
                </a:lnTo>
                <a:lnTo>
                  <a:pt x="2331" y="1195"/>
                </a:lnTo>
                <a:lnTo>
                  <a:pt x="2306" y="1176"/>
                </a:lnTo>
                <a:lnTo>
                  <a:pt x="2293" y="1168"/>
                </a:lnTo>
                <a:lnTo>
                  <a:pt x="2277" y="1161"/>
                </a:lnTo>
                <a:lnTo>
                  <a:pt x="2260" y="1157"/>
                </a:lnTo>
                <a:lnTo>
                  <a:pt x="2243" y="1155"/>
                </a:lnTo>
                <a:lnTo>
                  <a:pt x="2225" y="1153"/>
                </a:lnTo>
                <a:lnTo>
                  <a:pt x="2208" y="1153"/>
                </a:lnTo>
                <a:lnTo>
                  <a:pt x="2189" y="1153"/>
                </a:lnTo>
                <a:lnTo>
                  <a:pt x="2170" y="1155"/>
                </a:lnTo>
                <a:lnTo>
                  <a:pt x="2151" y="1159"/>
                </a:lnTo>
                <a:lnTo>
                  <a:pt x="2131" y="1163"/>
                </a:lnTo>
                <a:lnTo>
                  <a:pt x="2112" y="1166"/>
                </a:lnTo>
                <a:lnTo>
                  <a:pt x="2085" y="1174"/>
                </a:lnTo>
                <a:lnTo>
                  <a:pt x="2078" y="1176"/>
                </a:lnTo>
                <a:lnTo>
                  <a:pt x="2070" y="1180"/>
                </a:lnTo>
                <a:lnTo>
                  <a:pt x="2062" y="1182"/>
                </a:lnTo>
                <a:lnTo>
                  <a:pt x="2055" y="1184"/>
                </a:lnTo>
                <a:lnTo>
                  <a:pt x="2047" y="1186"/>
                </a:lnTo>
                <a:lnTo>
                  <a:pt x="2039" y="1189"/>
                </a:lnTo>
                <a:lnTo>
                  <a:pt x="2032" y="1191"/>
                </a:lnTo>
                <a:lnTo>
                  <a:pt x="2024" y="1193"/>
                </a:lnTo>
                <a:lnTo>
                  <a:pt x="2016" y="1195"/>
                </a:lnTo>
                <a:lnTo>
                  <a:pt x="2011" y="1197"/>
                </a:lnTo>
                <a:lnTo>
                  <a:pt x="2003" y="1197"/>
                </a:lnTo>
                <a:lnTo>
                  <a:pt x="1965" y="1199"/>
                </a:lnTo>
                <a:lnTo>
                  <a:pt x="1936" y="1193"/>
                </a:lnTo>
                <a:lnTo>
                  <a:pt x="1907" y="1182"/>
                </a:lnTo>
                <a:lnTo>
                  <a:pt x="1880" y="1166"/>
                </a:lnTo>
                <a:lnTo>
                  <a:pt x="1853" y="1145"/>
                </a:lnTo>
                <a:lnTo>
                  <a:pt x="1828" y="1121"/>
                </a:lnTo>
                <a:lnTo>
                  <a:pt x="1805" y="1094"/>
                </a:lnTo>
                <a:lnTo>
                  <a:pt x="1782" y="1065"/>
                </a:lnTo>
                <a:lnTo>
                  <a:pt x="1761" y="1033"/>
                </a:lnTo>
                <a:lnTo>
                  <a:pt x="1742" y="998"/>
                </a:lnTo>
                <a:lnTo>
                  <a:pt x="1725" y="964"/>
                </a:lnTo>
                <a:lnTo>
                  <a:pt x="1709" y="929"/>
                </a:lnTo>
                <a:lnTo>
                  <a:pt x="1683" y="864"/>
                </a:lnTo>
                <a:lnTo>
                  <a:pt x="1673" y="834"/>
                </a:lnTo>
                <a:lnTo>
                  <a:pt x="1665" y="805"/>
                </a:lnTo>
                <a:lnTo>
                  <a:pt x="1658" y="776"/>
                </a:lnTo>
                <a:lnTo>
                  <a:pt x="1654" y="746"/>
                </a:lnTo>
                <a:lnTo>
                  <a:pt x="1650" y="719"/>
                </a:lnTo>
                <a:lnTo>
                  <a:pt x="1648" y="690"/>
                </a:lnTo>
                <a:lnTo>
                  <a:pt x="1648" y="662"/>
                </a:lnTo>
                <a:lnTo>
                  <a:pt x="1652" y="614"/>
                </a:lnTo>
                <a:lnTo>
                  <a:pt x="1656" y="593"/>
                </a:lnTo>
                <a:lnTo>
                  <a:pt x="1660" y="572"/>
                </a:lnTo>
                <a:lnTo>
                  <a:pt x="1663" y="551"/>
                </a:lnTo>
                <a:lnTo>
                  <a:pt x="1669" y="530"/>
                </a:lnTo>
                <a:lnTo>
                  <a:pt x="1675" y="510"/>
                </a:lnTo>
                <a:lnTo>
                  <a:pt x="1681" y="489"/>
                </a:lnTo>
                <a:lnTo>
                  <a:pt x="1694" y="440"/>
                </a:lnTo>
                <a:lnTo>
                  <a:pt x="1702" y="411"/>
                </a:lnTo>
                <a:lnTo>
                  <a:pt x="1709" y="382"/>
                </a:lnTo>
                <a:lnTo>
                  <a:pt x="1715" y="355"/>
                </a:lnTo>
                <a:lnTo>
                  <a:pt x="1721" y="327"/>
                </a:lnTo>
                <a:lnTo>
                  <a:pt x="1725" y="298"/>
                </a:lnTo>
                <a:lnTo>
                  <a:pt x="1729" y="269"/>
                </a:lnTo>
                <a:lnTo>
                  <a:pt x="1731" y="241"/>
                </a:lnTo>
                <a:lnTo>
                  <a:pt x="1731" y="214"/>
                </a:lnTo>
                <a:lnTo>
                  <a:pt x="1727" y="166"/>
                </a:lnTo>
                <a:lnTo>
                  <a:pt x="1723" y="149"/>
                </a:lnTo>
                <a:lnTo>
                  <a:pt x="1719" y="130"/>
                </a:lnTo>
                <a:lnTo>
                  <a:pt x="1715" y="113"/>
                </a:lnTo>
                <a:lnTo>
                  <a:pt x="1709" y="95"/>
                </a:lnTo>
                <a:lnTo>
                  <a:pt x="1702" y="80"/>
                </a:lnTo>
                <a:lnTo>
                  <a:pt x="1696" y="65"/>
                </a:lnTo>
                <a:lnTo>
                  <a:pt x="1688" y="51"/>
                </a:lnTo>
                <a:lnTo>
                  <a:pt x="1679" y="40"/>
                </a:lnTo>
                <a:lnTo>
                  <a:pt x="1669" y="28"/>
                </a:lnTo>
                <a:lnTo>
                  <a:pt x="1660" y="19"/>
                </a:lnTo>
                <a:lnTo>
                  <a:pt x="1650" y="11"/>
                </a:lnTo>
                <a:lnTo>
                  <a:pt x="1639" y="5"/>
                </a:lnTo>
                <a:lnTo>
                  <a:pt x="1627" y="2"/>
                </a:lnTo>
                <a:lnTo>
                  <a:pt x="1615" y="0"/>
                </a:lnTo>
                <a:lnTo>
                  <a:pt x="1591" y="5"/>
                </a:lnTo>
                <a:lnTo>
                  <a:pt x="1577" y="11"/>
                </a:lnTo>
                <a:lnTo>
                  <a:pt x="1564" y="21"/>
                </a:lnTo>
                <a:lnTo>
                  <a:pt x="1548" y="32"/>
                </a:lnTo>
                <a:lnTo>
                  <a:pt x="1535" y="46"/>
                </a:lnTo>
                <a:lnTo>
                  <a:pt x="1521" y="59"/>
                </a:lnTo>
                <a:lnTo>
                  <a:pt x="1508" y="76"/>
                </a:lnTo>
                <a:lnTo>
                  <a:pt x="1497" y="95"/>
                </a:lnTo>
                <a:lnTo>
                  <a:pt x="1483" y="114"/>
                </a:lnTo>
                <a:lnTo>
                  <a:pt x="1472" y="136"/>
                </a:lnTo>
                <a:lnTo>
                  <a:pt x="1462" y="157"/>
                </a:lnTo>
                <a:lnTo>
                  <a:pt x="1452" y="180"/>
                </a:lnTo>
                <a:lnTo>
                  <a:pt x="1445" y="202"/>
                </a:lnTo>
                <a:lnTo>
                  <a:pt x="1437" y="225"/>
                </a:lnTo>
                <a:lnTo>
                  <a:pt x="1431" y="248"/>
                </a:lnTo>
                <a:lnTo>
                  <a:pt x="1426" y="296"/>
                </a:lnTo>
                <a:lnTo>
                  <a:pt x="1424" y="323"/>
                </a:lnTo>
                <a:lnTo>
                  <a:pt x="1426" y="348"/>
                </a:lnTo>
                <a:lnTo>
                  <a:pt x="1428" y="375"/>
                </a:lnTo>
                <a:lnTo>
                  <a:pt x="1429" y="399"/>
                </a:lnTo>
                <a:lnTo>
                  <a:pt x="1433" y="424"/>
                </a:lnTo>
                <a:lnTo>
                  <a:pt x="1435" y="449"/>
                </a:lnTo>
                <a:lnTo>
                  <a:pt x="1439" y="474"/>
                </a:lnTo>
                <a:lnTo>
                  <a:pt x="1441" y="497"/>
                </a:lnTo>
                <a:lnTo>
                  <a:pt x="1443" y="522"/>
                </a:lnTo>
                <a:lnTo>
                  <a:pt x="1443" y="547"/>
                </a:lnTo>
                <a:lnTo>
                  <a:pt x="1439" y="583"/>
                </a:lnTo>
                <a:lnTo>
                  <a:pt x="1437" y="595"/>
                </a:lnTo>
                <a:lnTo>
                  <a:pt x="1435" y="604"/>
                </a:lnTo>
                <a:lnTo>
                  <a:pt x="1431" y="616"/>
                </a:lnTo>
                <a:lnTo>
                  <a:pt x="1429" y="625"/>
                </a:lnTo>
                <a:lnTo>
                  <a:pt x="1426" y="635"/>
                </a:lnTo>
                <a:lnTo>
                  <a:pt x="1422" y="644"/>
                </a:lnTo>
                <a:lnTo>
                  <a:pt x="1418" y="654"/>
                </a:lnTo>
                <a:lnTo>
                  <a:pt x="1412" y="663"/>
                </a:lnTo>
                <a:lnTo>
                  <a:pt x="1406" y="671"/>
                </a:lnTo>
                <a:lnTo>
                  <a:pt x="1401" y="679"/>
                </a:lnTo>
                <a:lnTo>
                  <a:pt x="1378" y="700"/>
                </a:lnTo>
                <a:lnTo>
                  <a:pt x="1358" y="711"/>
                </a:lnTo>
                <a:lnTo>
                  <a:pt x="1335" y="719"/>
                </a:lnTo>
                <a:lnTo>
                  <a:pt x="1310" y="725"/>
                </a:lnTo>
                <a:lnTo>
                  <a:pt x="1286" y="728"/>
                </a:lnTo>
                <a:lnTo>
                  <a:pt x="1259" y="728"/>
                </a:lnTo>
                <a:lnTo>
                  <a:pt x="1230" y="728"/>
                </a:lnTo>
                <a:lnTo>
                  <a:pt x="1201" y="727"/>
                </a:lnTo>
                <a:lnTo>
                  <a:pt x="1170" y="725"/>
                </a:lnTo>
                <a:lnTo>
                  <a:pt x="1142" y="721"/>
                </a:lnTo>
                <a:lnTo>
                  <a:pt x="1113" y="717"/>
                </a:lnTo>
                <a:lnTo>
                  <a:pt x="1069" y="713"/>
                </a:lnTo>
                <a:lnTo>
                  <a:pt x="1053" y="711"/>
                </a:lnTo>
                <a:lnTo>
                  <a:pt x="1038" y="711"/>
                </a:lnTo>
                <a:lnTo>
                  <a:pt x="1023" y="709"/>
                </a:lnTo>
                <a:lnTo>
                  <a:pt x="1009" y="709"/>
                </a:lnTo>
                <a:lnTo>
                  <a:pt x="994" y="707"/>
                </a:lnTo>
                <a:lnTo>
                  <a:pt x="981" y="705"/>
                </a:lnTo>
                <a:lnTo>
                  <a:pt x="967" y="704"/>
                </a:lnTo>
                <a:lnTo>
                  <a:pt x="954" y="702"/>
                </a:lnTo>
                <a:lnTo>
                  <a:pt x="942" y="698"/>
                </a:lnTo>
                <a:lnTo>
                  <a:pt x="929" y="696"/>
                </a:lnTo>
                <a:lnTo>
                  <a:pt x="917" y="692"/>
                </a:lnTo>
                <a:lnTo>
                  <a:pt x="881" y="675"/>
                </a:lnTo>
                <a:lnTo>
                  <a:pt x="860" y="662"/>
                </a:lnTo>
                <a:lnTo>
                  <a:pt x="839" y="644"/>
                </a:lnTo>
                <a:lnTo>
                  <a:pt x="819" y="623"/>
                </a:lnTo>
                <a:lnTo>
                  <a:pt x="800" y="602"/>
                </a:lnTo>
                <a:lnTo>
                  <a:pt x="783" y="577"/>
                </a:lnTo>
                <a:lnTo>
                  <a:pt x="768" y="552"/>
                </a:lnTo>
                <a:lnTo>
                  <a:pt x="752" y="528"/>
                </a:lnTo>
                <a:lnTo>
                  <a:pt x="737" y="499"/>
                </a:lnTo>
                <a:lnTo>
                  <a:pt x="724" y="472"/>
                </a:lnTo>
                <a:lnTo>
                  <a:pt x="708" y="445"/>
                </a:lnTo>
                <a:lnTo>
                  <a:pt x="695" y="417"/>
                </a:lnTo>
                <a:lnTo>
                  <a:pt x="681" y="39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53" name="Freeform 57"/>
          <p:cNvSpPr>
            <a:spLocks/>
          </p:cNvSpPr>
          <p:nvPr/>
        </p:nvSpPr>
        <p:spPr bwMode="auto">
          <a:xfrm>
            <a:off x="3979863" y="4232275"/>
            <a:ext cx="115887" cy="142875"/>
          </a:xfrm>
          <a:custGeom>
            <a:avLst/>
            <a:gdLst>
              <a:gd name="T0" fmla="*/ 46 w 146"/>
              <a:gd name="T1" fmla="*/ 182 h 182"/>
              <a:gd name="T2" fmla="*/ 0 w 146"/>
              <a:gd name="T3" fmla="*/ 0 h 182"/>
              <a:gd name="T4" fmla="*/ 146 w 146"/>
              <a:gd name="T5" fmla="*/ 119 h 182"/>
              <a:gd name="T6" fmla="*/ 46 w 146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182">
                <a:moveTo>
                  <a:pt x="46" y="182"/>
                </a:moveTo>
                <a:lnTo>
                  <a:pt x="0" y="0"/>
                </a:lnTo>
                <a:lnTo>
                  <a:pt x="146" y="119"/>
                </a:lnTo>
                <a:lnTo>
                  <a:pt x="46" y="1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54" name="Rectangle 58"/>
          <p:cNvSpPr>
            <a:spLocks noChangeArrowheads="1"/>
          </p:cNvSpPr>
          <p:nvPr/>
        </p:nvSpPr>
        <p:spPr bwMode="auto">
          <a:xfrm>
            <a:off x="3687763" y="5807075"/>
            <a:ext cx="12747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(twice the cost of </a:t>
            </a:r>
            <a:endParaRPr lang="en-US"/>
          </a:p>
        </p:txBody>
      </p:sp>
      <p:sp>
        <p:nvSpPr>
          <p:cNvPr id="260155" name="Rectangle 59"/>
          <p:cNvSpPr>
            <a:spLocks noChangeArrowheads="1"/>
          </p:cNvSpPr>
          <p:nvPr/>
        </p:nvSpPr>
        <p:spPr bwMode="auto">
          <a:xfrm>
            <a:off x="4965700" y="580707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M</a:t>
            </a:r>
            <a:endParaRPr lang="en-US"/>
          </a:p>
        </p:txBody>
      </p:sp>
      <p:sp>
        <p:nvSpPr>
          <p:cNvPr id="260156" name="Rectangle 60"/>
          <p:cNvSpPr>
            <a:spLocks noChangeArrowheads="1"/>
          </p:cNvSpPr>
          <p:nvPr/>
        </p:nvSpPr>
        <p:spPr bwMode="auto">
          <a:xfrm>
            <a:off x="5113338" y="5807075"/>
            <a:ext cx="58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/>
          </a:p>
        </p:txBody>
      </p:sp>
      <p:sp>
        <p:nvSpPr>
          <p:cNvPr id="260157" name="Rectangle 61"/>
          <p:cNvSpPr>
            <a:spLocks noChangeArrowheads="1"/>
          </p:cNvSpPr>
          <p:nvPr/>
        </p:nvSpPr>
        <p:spPr bwMode="auto">
          <a:xfrm>
            <a:off x="5667375" y="5807075"/>
            <a:ext cx="1798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(at least the cost of MST </a:t>
            </a:r>
            <a:endParaRPr lang="en-US"/>
          </a:p>
        </p:txBody>
      </p:sp>
      <p:sp>
        <p:nvSpPr>
          <p:cNvPr id="260158" name="Rectangle 62"/>
          <p:cNvSpPr>
            <a:spLocks noChangeArrowheads="1"/>
          </p:cNvSpPr>
          <p:nvPr/>
        </p:nvSpPr>
        <p:spPr bwMode="auto">
          <a:xfrm>
            <a:off x="7467600" y="580707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M</a:t>
            </a:r>
            <a:endParaRPr lang="en-US"/>
          </a:p>
        </p:txBody>
      </p:sp>
      <p:sp>
        <p:nvSpPr>
          <p:cNvPr id="260159" name="Rectangle 63"/>
          <p:cNvSpPr>
            <a:spLocks noChangeArrowheads="1"/>
          </p:cNvSpPr>
          <p:nvPr/>
        </p:nvSpPr>
        <p:spPr bwMode="auto">
          <a:xfrm>
            <a:off x="7615238" y="5807075"/>
            <a:ext cx="58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/>
          </a:p>
        </p:txBody>
      </p:sp>
      <p:sp>
        <p:nvSpPr>
          <p:cNvPr id="260160" name="Rectangle 64"/>
          <p:cNvSpPr>
            <a:spLocks noChangeArrowheads="1"/>
          </p:cNvSpPr>
          <p:nvPr/>
        </p:nvSpPr>
        <p:spPr bwMode="auto">
          <a:xfrm>
            <a:off x="1341438" y="5807075"/>
            <a:ext cx="140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(at most the cost of </a:t>
            </a:r>
            <a:endParaRPr lang="en-US"/>
          </a:p>
        </p:txBody>
      </p:sp>
      <p:sp>
        <p:nvSpPr>
          <p:cNvPr id="260161" name="Rectangle 65"/>
          <p:cNvSpPr>
            <a:spLocks noChangeArrowheads="1"/>
          </p:cNvSpPr>
          <p:nvPr/>
        </p:nvSpPr>
        <p:spPr bwMode="auto">
          <a:xfrm>
            <a:off x="2751138" y="5807075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P</a:t>
            </a:r>
            <a:endParaRPr lang="en-US"/>
          </a:p>
        </p:txBody>
      </p:sp>
      <p:sp>
        <p:nvSpPr>
          <p:cNvPr id="260162" name="Rectangle 66"/>
          <p:cNvSpPr>
            <a:spLocks noChangeArrowheads="1"/>
          </p:cNvSpPr>
          <p:nvPr/>
        </p:nvSpPr>
        <p:spPr bwMode="auto">
          <a:xfrm>
            <a:off x="2859088" y="5807075"/>
            <a:ext cx="58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/>
          </a:p>
        </p:txBody>
      </p:sp>
      <p:pic>
        <p:nvPicPr>
          <p:cNvPr id="260100" name="Picture 4" descr="C:\Documents and Settings\Administrator\Application Data\Microsoft\Media Catalog\Downloaded Clips\cl31\j0124529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3589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0102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654175"/>
            <a:ext cx="830580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</a:pPr>
            <a:r>
              <a:rPr lang="en-US" sz="2000" dirty="0"/>
              <a:t>The optimal tour is a spanning tour; hence |M|</a:t>
            </a:r>
            <a:r>
              <a:rPr lang="en-US" sz="2000" u="sng" dirty="0"/>
              <a:t>&lt;</a:t>
            </a:r>
            <a:r>
              <a:rPr lang="en-US" sz="2000" dirty="0"/>
              <a:t>|OPT|.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</a:pPr>
            <a:r>
              <a:rPr lang="en-US" sz="2000" dirty="0"/>
              <a:t>The Euler tour P visits each edge of M twice; hence |P|=2|M|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</a:pPr>
            <a:r>
              <a:rPr lang="en-US" sz="2000" dirty="0"/>
              <a:t>Each time we shortcut a vertex in the Euler Tour we will not increase the total length, by the triangle inequality (w(</a:t>
            </a:r>
            <a:r>
              <a:rPr lang="en-US" sz="2000" dirty="0" err="1"/>
              <a:t>a,b</a:t>
            </a:r>
            <a:r>
              <a:rPr lang="en-US" sz="2000" dirty="0"/>
              <a:t>) + w(</a:t>
            </a:r>
            <a:r>
              <a:rPr lang="en-US" sz="2000" dirty="0" err="1"/>
              <a:t>b,c</a:t>
            </a:r>
            <a:r>
              <a:rPr lang="en-US" sz="2000" dirty="0"/>
              <a:t>) </a:t>
            </a:r>
            <a:r>
              <a:rPr lang="en-US" sz="2000" u="sng" dirty="0"/>
              <a:t>&gt;</a:t>
            </a:r>
            <a:r>
              <a:rPr lang="en-US" sz="2000" dirty="0"/>
              <a:t> w(</a:t>
            </a:r>
            <a:r>
              <a:rPr lang="en-US" sz="2000" dirty="0" err="1"/>
              <a:t>a,c</a:t>
            </a:r>
            <a:r>
              <a:rPr lang="en-US" sz="2000" dirty="0"/>
              <a:t>)); hence, |T|</a:t>
            </a:r>
            <a:r>
              <a:rPr lang="en-US" sz="2000" u="sng" dirty="0"/>
              <a:t>&lt;</a:t>
            </a:r>
            <a:r>
              <a:rPr lang="en-US" sz="2000" dirty="0"/>
              <a:t>|P|.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</a:pPr>
            <a:r>
              <a:rPr lang="en-US" sz="2000" dirty="0"/>
              <a:t>Therefore, |T|</a:t>
            </a:r>
            <a:r>
              <a:rPr lang="en-US" sz="2000" u="sng" dirty="0"/>
              <a:t>&lt;</a:t>
            </a:r>
            <a:r>
              <a:rPr lang="en-US" sz="2000" dirty="0"/>
              <a:t>|P|=2|M|</a:t>
            </a:r>
            <a:r>
              <a:rPr lang="en-US" sz="2000" u="sng" dirty="0"/>
              <a:t>&lt;</a:t>
            </a:r>
            <a:r>
              <a:rPr lang="en-US" sz="2000" dirty="0"/>
              <a:t>2|OPT|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9867</TotalTime>
  <Words>1220</Words>
  <Application>Microsoft Office PowerPoint</Application>
  <PresentationFormat>On-screen Show (4:3)</PresentationFormat>
  <Paragraphs>152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Symbol</vt:lpstr>
      <vt:lpstr>Tahoma</vt:lpstr>
      <vt:lpstr>Times New Roman</vt:lpstr>
      <vt:lpstr>Wingdings</vt:lpstr>
      <vt:lpstr>Blueprint</vt:lpstr>
      <vt:lpstr>Approximation Algorithms</vt:lpstr>
      <vt:lpstr>Applications</vt:lpstr>
      <vt:lpstr>Application to TSP</vt:lpstr>
      <vt:lpstr>Application to Set Cover</vt:lpstr>
      <vt:lpstr>Set Cover Example</vt:lpstr>
      <vt:lpstr>Approximation Ratios</vt:lpstr>
      <vt:lpstr>Special Case of the Traveling Salesperson Problem</vt:lpstr>
      <vt:lpstr>A 2-Approximation for TSP Special Case</vt:lpstr>
      <vt:lpstr>A 2-Approximation for TSP Special Case - Proof</vt:lpstr>
      <vt:lpstr>Vertex Cover</vt:lpstr>
      <vt:lpstr>A 2-Approximation for    Vertex Cover</vt:lpstr>
      <vt:lpstr>Set Cover (Greedy Algorithm)</vt:lpstr>
      <vt:lpstr>Greedy Set Cover Analysis</vt:lpstr>
      <vt:lpstr>Greedy Set Cover Analysis, cont.</vt:lpstr>
      <vt:lpstr>Polynomial-Time Approximation Schemes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Reza Peyrovian</cp:lastModifiedBy>
  <cp:revision>1373</cp:revision>
  <dcterms:created xsi:type="dcterms:W3CDTF">2002-01-21T02:22:10Z</dcterms:created>
  <dcterms:modified xsi:type="dcterms:W3CDTF">2017-11-13T14:18:08Z</dcterms:modified>
</cp:coreProperties>
</file>